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403" r:id="rId3"/>
    <p:sldId id="419" r:id="rId4"/>
    <p:sldId id="287" r:id="rId5"/>
    <p:sldId id="406" r:id="rId6"/>
    <p:sldId id="416" r:id="rId7"/>
    <p:sldId id="407" r:id="rId8"/>
    <p:sldId id="417" r:id="rId9"/>
    <p:sldId id="408" r:id="rId10"/>
    <p:sldId id="409" r:id="rId11"/>
    <p:sldId id="410" r:id="rId12"/>
    <p:sldId id="411" r:id="rId13"/>
    <p:sldId id="420" r:id="rId14"/>
    <p:sldId id="413" r:id="rId15"/>
    <p:sldId id="414" r:id="rId16"/>
    <p:sldId id="415" r:id="rId17"/>
    <p:sldId id="26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9D2"/>
    <a:srgbClr val="FF9696"/>
    <a:srgbClr val="FFB4B4"/>
    <a:srgbClr val="FF646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3617" autoAdjust="0"/>
  </p:normalViewPr>
  <p:slideViewPr>
    <p:cSldViewPr snapToGrid="0">
      <p:cViewPr varScale="1">
        <p:scale>
          <a:sx n="77" d="100"/>
          <a:sy n="77" d="100"/>
        </p:scale>
        <p:origin x="2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EB0CA-A161-4E7E-9255-C0D5A9127F68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DA434-F86C-47D1-8EF1-050784D72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8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226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625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587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979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744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353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614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1644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305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502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785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049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81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047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41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615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700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7F6C6-FC23-4138-A227-9EE502F71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F4874C-AE94-4C23-B6A8-11C2F8C50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109FB4-2603-44D0-BE8E-F7CE3AB5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EBD448-D15D-49B2-B0D7-9D1ADE1B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541811-836C-4C46-BD36-1C658EB2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00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CF783-7BDF-43E9-8C79-2AF10995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56679C-BDCB-4E33-9768-9F7662F66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815D80-6DC6-4348-8240-76A9C10F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442C5B-6DFF-4A7E-94E0-AFD9B949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CEC7CC-DE9C-4132-8E1C-D414460D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97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33176D-963C-4E32-B7A8-7B29343DD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A27919-40CE-4856-83A2-B16ADD294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8FDFA-537D-4EB5-9240-B7C1291B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9B4FD-AE29-4269-BB8D-5D52A7A4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2041D-F8B5-489B-99D6-C9541553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9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B182D-A715-4B57-8707-6EDC01E8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2C632-54DE-4CD5-A868-8D779311E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D3F326-4ABE-4E3B-B1FB-E25EC468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0E674C-0AF8-4C43-A42D-AEB0ACCE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6515C9-6490-45FA-BF2D-824CAEE0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33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50657-24EB-45D1-AAA1-C2929486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33C4B7-C688-40F4-A7FA-3CCD9BB87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34951-0E24-454B-AF5D-AB6CD36B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412C29-DA40-48E4-851D-A6DBCD4F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682CD-16D6-4BB7-BC4A-34496CF8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78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426F8-19CF-43EE-A7BA-DF72D7C3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9058A-D27D-4DF0-BBD6-B0F63AE6E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6E2A5E-4BBD-47CC-8B53-9729B07B5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110D84-AAE9-4052-82E5-84BFEF13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B0B143-28E5-4CBD-9815-5C72163C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5A4B51-97D1-4E8C-A611-482F3085F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60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2BDF8-474C-48A1-A122-4BDD7C5D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95C8B3-0350-4BAC-A8A3-1F3FCAD77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F2244E-414D-4325-8B5A-893541919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E8D5A0-3587-4CCA-88C4-5AEB75895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E0BAE6-022F-4091-B85B-81811BA0C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A835BD-53F5-4D96-87E9-01BB3A41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24B869-1841-4E6D-B43B-CDBFC10C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E98316-E2BC-4859-9E8D-5277755A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90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3B95E-0886-4CD4-BAC3-2F4AAB9C1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38C1A7-D9F1-4A01-9DF9-8CEE50B1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6B5A38-3452-4522-8155-F54CB7882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8FA476-DCEF-4972-9C1F-05764E94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64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EFD32D-84A2-46BA-80BE-A5F97EC7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08C92B-4B9A-4F7F-80E7-9F8F4974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91A30F-FEC6-4FAF-A164-A8FED3B4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3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27976-E0C5-48F3-8C0A-71460A9C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F96F4-32B1-446F-BCC5-916BE24A1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6090E0-21A4-4800-B098-5A150B834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A409A2-3970-4823-B326-19A0B3B6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1E1B21-030A-4FBE-8EA4-35F79142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54F7F9-E4E5-488E-B3BD-CBDBE54A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06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7991A-C1EC-48CD-AD2B-9011A133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0B8D6B-8CAB-4F3B-89CD-296352BD2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15FFBA-6606-473C-9F3A-8F72B6AB4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BBA17-BBC7-49B3-BFCA-609E16319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8BE6B0-8D5B-40C7-8C1E-D8B1F394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35FFCD-DFC3-461C-B6B2-4C863009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50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D38534-A186-4769-B1DA-8B3CC4B43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E44459-F040-41DE-B599-09F0A6D73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EB07CD-CBAA-476A-A780-65BF11541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ABB98-C62E-4DF0-A29F-1F11724E06C4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5515A-C563-4C60-8AF8-8F2EA36CB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08739-9C6E-4399-A73F-8D5E4C6DB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57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360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22.png"/><Relationship Id="rId4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3" Type="http://schemas.openxmlformats.org/officeDocument/2006/relationships/image" Target="../media/image620.png"/><Relationship Id="rId7" Type="http://schemas.openxmlformats.org/officeDocument/2006/relationships/image" Target="../media/image6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0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3" Type="http://schemas.openxmlformats.org/officeDocument/2006/relationships/image" Target="../media/image73.png"/><Relationship Id="rId21" Type="http://schemas.openxmlformats.org/officeDocument/2006/relationships/image" Target="../media/image91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10" Type="http://schemas.openxmlformats.org/officeDocument/2006/relationships/image" Target="../media/image80.png"/><Relationship Id="rId19" Type="http://schemas.openxmlformats.org/officeDocument/2006/relationships/image" Target="../media/image89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Relationship Id="rId22" Type="http://schemas.openxmlformats.org/officeDocument/2006/relationships/image" Target="../media/image9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7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4.png"/><Relationship Id="rId4" Type="http://schemas.openxmlformats.org/officeDocument/2006/relationships/image" Target="../media/image17.png"/><Relationship Id="rId1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0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13" Type="http://schemas.openxmlformats.org/officeDocument/2006/relationships/image" Target="../media/image50.png"/><Relationship Id="rId3" Type="http://schemas.openxmlformats.org/officeDocument/2006/relationships/image" Target="../media/image441.png"/><Relationship Id="rId7" Type="http://schemas.openxmlformats.org/officeDocument/2006/relationships/image" Target="../media/image440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11" Type="http://schemas.openxmlformats.org/officeDocument/2006/relationships/image" Target="../media/image48.png"/><Relationship Id="rId5" Type="http://schemas.openxmlformats.org/officeDocument/2006/relationships/image" Target="../media/image46.png"/><Relationship Id="rId10" Type="http://schemas.openxmlformats.org/officeDocument/2006/relationships/image" Target="../media/image47.png"/><Relationship Id="rId4" Type="http://schemas.openxmlformats.org/officeDocument/2006/relationships/image" Target="../media/image45.png"/><Relationship Id="rId9" Type="http://schemas.openxmlformats.org/officeDocument/2006/relationships/image" Target="../media/image4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28D20-0ED6-47AE-B972-945EC06E7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8738" y="1016446"/>
            <a:ext cx="10314523" cy="223904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Faster Algorithms for</a:t>
            </a:r>
            <a:br>
              <a:rPr lang="en-US" altLang="zh-CN" sz="5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5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 Sensitivity Oracles</a:t>
            </a:r>
            <a:endParaRPr lang="zh-CN" alt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FDE0F6-824B-45F6-AF14-3FE8DFCBF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503229"/>
            <a:ext cx="9144000" cy="1922121"/>
          </a:xfrm>
        </p:spPr>
        <p:txBody>
          <a:bodyPr>
            <a:normAutofit/>
          </a:bodyPr>
          <a:lstStyle/>
          <a:p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Hanlin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Ren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(University of Oxford)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Joint work with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Yong Gu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Nov 14,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Yaoclass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Seminar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275FB3A-FF17-4057-A097-772471E17177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1 / 16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4B43003-249D-4B21-9ECF-DB5A6692C7EE}"/>
              </a:ext>
            </a:extLst>
          </p:cNvPr>
          <p:cNvGrpSpPr/>
          <p:nvPr/>
        </p:nvGrpSpPr>
        <p:grpSpPr>
          <a:xfrm>
            <a:off x="938738" y="4719140"/>
            <a:ext cx="3627346" cy="1773735"/>
            <a:chOff x="3874952" y="3249142"/>
            <a:chExt cx="3627346" cy="1773735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253D88DF-043D-47B9-AE02-AC06049701D9}"/>
                </a:ext>
              </a:extLst>
            </p:cNvPr>
            <p:cNvSpPr/>
            <p:nvPr/>
          </p:nvSpPr>
          <p:spPr>
            <a:xfrm>
              <a:off x="4147795" y="4196718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2007A3C5-56B2-47C3-8E2C-DA013EBB05D0}"/>
                </a:ext>
              </a:extLst>
            </p:cNvPr>
            <p:cNvSpPr/>
            <p:nvPr/>
          </p:nvSpPr>
          <p:spPr>
            <a:xfrm>
              <a:off x="4729398" y="3838348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C8C656A2-ECCF-4F4A-91F7-6FB0BA7DE77F}"/>
                </a:ext>
              </a:extLst>
            </p:cNvPr>
            <p:cNvSpPr/>
            <p:nvPr/>
          </p:nvSpPr>
          <p:spPr>
            <a:xfrm>
              <a:off x="4953601" y="4574471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8A94B065-6423-4E8C-BB4A-965B732B4336}"/>
                </a:ext>
              </a:extLst>
            </p:cNvPr>
            <p:cNvSpPr/>
            <p:nvPr/>
          </p:nvSpPr>
          <p:spPr>
            <a:xfrm>
              <a:off x="5470818" y="4132692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6938A0D2-4B79-410D-B5C0-F0CEB2569013}"/>
                </a:ext>
              </a:extLst>
            </p:cNvPr>
            <p:cNvSpPr/>
            <p:nvPr/>
          </p:nvSpPr>
          <p:spPr>
            <a:xfrm>
              <a:off x="5820638" y="4798674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4F902A85-4025-4BFA-AB32-6DE840BF9622}"/>
                </a:ext>
              </a:extLst>
            </p:cNvPr>
            <p:cNvSpPr/>
            <p:nvPr/>
          </p:nvSpPr>
          <p:spPr>
            <a:xfrm>
              <a:off x="5932739" y="3704181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85B9631A-E72D-428C-9D48-B4CA06B4B92B}"/>
                </a:ext>
              </a:extLst>
            </p:cNvPr>
            <p:cNvSpPr/>
            <p:nvPr/>
          </p:nvSpPr>
          <p:spPr>
            <a:xfrm>
              <a:off x="6295436" y="4244794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891AAF3D-314E-45B2-8DC8-5DB5577EA688}"/>
                </a:ext>
              </a:extLst>
            </p:cNvPr>
            <p:cNvSpPr/>
            <p:nvPr/>
          </p:nvSpPr>
          <p:spPr>
            <a:xfrm>
              <a:off x="7023980" y="3726246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CFC1FE1-0B81-4749-AFD1-8CB55E4E4962}"/>
                </a:ext>
              </a:extLst>
            </p:cNvPr>
            <p:cNvSpPr/>
            <p:nvPr/>
          </p:nvSpPr>
          <p:spPr>
            <a:xfrm>
              <a:off x="6911878" y="4686930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AAC5C065-7700-4EEE-BA26-4AC8DED032C0}"/>
                </a:ext>
              </a:extLst>
            </p:cNvPr>
            <p:cNvSpPr/>
            <p:nvPr/>
          </p:nvSpPr>
          <p:spPr>
            <a:xfrm>
              <a:off x="5596435" y="3249142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C0859A04-3C16-4ECF-B55B-DF608B0904F7}"/>
                </a:ext>
              </a:extLst>
            </p:cNvPr>
            <p:cNvSpPr/>
            <p:nvPr/>
          </p:nvSpPr>
          <p:spPr>
            <a:xfrm>
              <a:off x="7278095" y="4254536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9E74C6E6-9437-4D01-A9A4-2D3874FFC223}"/>
                </a:ext>
              </a:extLst>
            </p:cNvPr>
            <p:cNvCxnSpPr>
              <a:cxnSpLocks/>
              <a:stCxn id="48" idx="5"/>
              <a:endCxn id="52" idx="2"/>
            </p:cNvCxnSpPr>
            <p:nvPr/>
          </p:nvCxnSpPr>
          <p:spPr>
            <a:xfrm>
              <a:off x="4339164" y="4388087"/>
              <a:ext cx="614437" cy="298485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937A1A74-6535-46C5-B49E-4FDD8F0C91B7}"/>
                </a:ext>
              </a:extLst>
            </p:cNvPr>
            <p:cNvCxnSpPr>
              <a:cxnSpLocks/>
              <a:stCxn id="51" idx="7"/>
              <a:endCxn id="59" idx="3"/>
            </p:cNvCxnSpPr>
            <p:nvPr/>
          </p:nvCxnSpPr>
          <p:spPr>
            <a:xfrm flipV="1">
              <a:off x="4920767" y="3440511"/>
              <a:ext cx="708502" cy="43067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4344469B-19D9-4763-ABB2-C3E5D85C48E0}"/>
                </a:ext>
              </a:extLst>
            </p:cNvPr>
            <p:cNvCxnSpPr>
              <a:cxnSpLocks/>
              <a:stCxn id="51" idx="6"/>
              <a:endCxn id="55" idx="2"/>
            </p:cNvCxnSpPr>
            <p:nvPr/>
          </p:nvCxnSpPr>
          <p:spPr>
            <a:xfrm flipV="1">
              <a:off x="4953601" y="3816283"/>
              <a:ext cx="979139" cy="134166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7E010043-C53D-4A50-BDA6-396595ABF909}"/>
                </a:ext>
              </a:extLst>
            </p:cNvPr>
            <p:cNvCxnSpPr>
              <a:cxnSpLocks/>
              <a:stCxn id="53" idx="3"/>
              <a:endCxn id="52" idx="7"/>
            </p:cNvCxnSpPr>
            <p:nvPr/>
          </p:nvCxnSpPr>
          <p:spPr>
            <a:xfrm flipH="1">
              <a:off x="5144970" y="4324061"/>
              <a:ext cx="358682" cy="28324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931F9309-E490-4CB7-AB63-0363D0D9E243}"/>
                </a:ext>
              </a:extLst>
            </p:cNvPr>
            <p:cNvCxnSpPr>
              <a:cxnSpLocks/>
              <a:stCxn id="54" idx="0"/>
              <a:endCxn id="53" idx="5"/>
            </p:cNvCxnSpPr>
            <p:nvPr/>
          </p:nvCxnSpPr>
          <p:spPr>
            <a:xfrm flipH="1" flipV="1">
              <a:off x="5662187" y="4324061"/>
              <a:ext cx="270552" cy="47461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F7C37E89-EF92-40E3-8CB0-ECB750912EB3}"/>
                </a:ext>
              </a:extLst>
            </p:cNvPr>
            <p:cNvCxnSpPr>
              <a:cxnSpLocks/>
              <a:stCxn id="53" idx="7"/>
              <a:endCxn id="55" idx="4"/>
            </p:cNvCxnSpPr>
            <p:nvPr/>
          </p:nvCxnSpPr>
          <p:spPr>
            <a:xfrm flipV="1">
              <a:off x="5662187" y="3928385"/>
              <a:ext cx="382654" cy="23714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BB5DE4B6-63EE-4F39-87E7-857F0A951F9D}"/>
                </a:ext>
              </a:extLst>
            </p:cNvPr>
            <p:cNvCxnSpPr>
              <a:cxnSpLocks/>
              <a:stCxn id="59" idx="6"/>
              <a:endCxn id="55" idx="0"/>
            </p:cNvCxnSpPr>
            <p:nvPr/>
          </p:nvCxnSpPr>
          <p:spPr>
            <a:xfrm>
              <a:off x="5820638" y="3361244"/>
              <a:ext cx="224203" cy="342938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8BD1FAC0-586D-42E8-B275-0935E8D61475}"/>
                </a:ext>
              </a:extLst>
            </p:cNvPr>
            <p:cNvCxnSpPr>
              <a:cxnSpLocks/>
              <a:stCxn id="55" idx="6"/>
              <a:endCxn id="57" idx="2"/>
            </p:cNvCxnSpPr>
            <p:nvPr/>
          </p:nvCxnSpPr>
          <p:spPr>
            <a:xfrm>
              <a:off x="6156943" y="3816283"/>
              <a:ext cx="867037" cy="22065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3707A63E-5600-46DA-BC40-BF2D0EA08056}"/>
                </a:ext>
              </a:extLst>
            </p:cNvPr>
            <p:cNvCxnSpPr>
              <a:cxnSpLocks/>
              <a:stCxn id="55" idx="5"/>
              <a:endCxn id="56" idx="0"/>
            </p:cNvCxnSpPr>
            <p:nvPr/>
          </p:nvCxnSpPr>
          <p:spPr>
            <a:xfrm>
              <a:off x="6124109" y="3895551"/>
              <a:ext cx="283429" cy="34924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乘号 69">
              <a:extLst>
                <a:ext uri="{FF2B5EF4-FFF2-40B4-BE49-F238E27FC236}">
                  <a16:creationId xmlns:a16="http://schemas.microsoft.com/office/drawing/2014/main" id="{FF2FC44D-239A-4DD6-919D-CCA145DF9078}"/>
                </a:ext>
              </a:extLst>
            </p:cNvPr>
            <p:cNvSpPr/>
            <p:nvPr/>
          </p:nvSpPr>
          <p:spPr>
            <a:xfrm>
              <a:off x="5816016" y="3584942"/>
              <a:ext cx="461822" cy="461821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65DC7395-525E-44CA-9CC5-945B28899DDA}"/>
                    </a:ext>
                  </a:extLst>
                </p:cNvPr>
                <p:cNvSpPr txBox="1"/>
                <p:nvPr/>
              </p:nvSpPr>
              <p:spPr>
                <a:xfrm>
                  <a:off x="3874952" y="4229552"/>
                  <a:ext cx="2873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65DC7395-525E-44CA-9CC5-945B28899D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952" y="4229552"/>
                  <a:ext cx="28735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9752F4D2-58DB-4758-9D0A-7BA4C6D81F0F}"/>
                    </a:ext>
                  </a:extLst>
                </p:cNvPr>
                <p:cNvSpPr txBox="1"/>
                <p:nvPr/>
              </p:nvSpPr>
              <p:spPr>
                <a:xfrm>
                  <a:off x="7214939" y="3524852"/>
                  <a:ext cx="2873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9752F4D2-58DB-4758-9D0A-7BA4C6D81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4939" y="3524852"/>
                  <a:ext cx="28735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42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598A73D3-338D-49E8-9DCB-290CB5C9F9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9164" y="4029717"/>
              <a:ext cx="423067" cy="199835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461D109F-87FE-4598-BA77-D6C1FCE337AE}"/>
                </a:ext>
              </a:extLst>
            </p:cNvPr>
            <p:cNvCxnSpPr>
              <a:cxnSpLocks/>
            </p:cNvCxnSpPr>
            <p:nvPr/>
          </p:nvCxnSpPr>
          <p:spPr>
            <a:xfrm>
              <a:off x="4920767" y="4029717"/>
              <a:ext cx="550051" cy="215077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1AF78758-CA7E-432A-BE91-1CC4D7C4A0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15349" y="3917615"/>
              <a:ext cx="174848" cy="33692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289455F2-18E6-46D4-86A5-F59819780FB8}"/>
                </a:ext>
              </a:extLst>
            </p:cNvPr>
            <p:cNvCxnSpPr>
              <a:cxnSpLocks/>
            </p:cNvCxnSpPr>
            <p:nvPr/>
          </p:nvCxnSpPr>
          <p:spPr>
            <a:xfrm>
              <a:off x="5695021" y="4244794"/>
              <a:ext cx="600415" cy="11210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BD95801D-AF87-4BAD-83C9-87B0EDE0B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2007" y="4468997"/>
              <a:ext cx="395531" cy="36251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981350B5-E9BF-4C1A-9125-37124DF6E5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4841" y="4799032"/>
              <a:ext cx="867037" cy="11174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308FE06C-9CDB-4989-8ADB-399923E05E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3247" y="4445905"/>
              <a:ext cx="207682" cy="27385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E35CD39E-D2E0-4AD3-B405-095F601C2410}"/>
                </a:ext>
              </a:extLst>
            </p:cNvPr>
            <p:cNvCxnSpPr>
              <a:cxnSpLocks/>
              <a:stCxn id="48" idx="7"/>
              <a:endCxn id="51" idx="3"/>
            </p:cNvCxnSpPr>
            <p:nvPr/>
          </p:nvCxnSpPr>
          <p:spPr>
            <a:xfrm flipV="1">
              <a:off x="4339164" y="4029717"/>
              <a:ext cx="423068" cy="199835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392575C5-965F-4437-B044-6FB369764FA3}"/>
                </a:ext>
              </a:extLst>
            </p:cNvPr>
            <p:cNvCxnSpPr>
              <a:cxnSpLocks/>
              <a:stCxn id="51" idx="5"/>
              <a:endCxn id="53" idx="2"/>
            </p:cNvCxnSpPr>
            <p:nvPr/>
          </p:nvCxnSpPr>
          <p:spPr>
            <a:xfrm>
              <a:off x="4920767" y="4029717"/>
              <a:ext cx="550051" cy="215077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206AA3C8-C352-4D70-8D6C-EFA04A1C891D}"/>
                </a:ext>
              </a:extLst>
            </p:cNvPr>
            <p:cNvCxnSpPr>
              <a:cxnSpLocks/>
              <a:stCxn id="53" idx="6"/>
              <a:endCxn id="56" idx="2"/>
            </p:cNvCxnSpPr>
            <p:nvPr/>
          </p:nvCxnSpPr>
          <p:spPr>
            <a:xfrm>
              <a:off x="5695021" y="4244794"/>
              <a:ext cx="600415" cy="11210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F5E685CE-DA53-4DC9-8C88-589D4B940348}"/>
                </a:ext>
              </a:extLst>
            </p:cNvPr>
            <p:cNvCxnSpPr>
              <a:cxnSpLocks/>
              <a:stCxn id="56" idx="4"/>
              <a:endCxn id="54" idx="7"/>
            </p:cNvCxnSpPr>
            <p:nvPr/>
          </p:nvCxnSpPr>
          <p:spPr>
            <a:xfrm flipH="1">
              <a:off x="6012007" y="4468997"/>
              <a:ext cx="395531" cy="36251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E035FBC4-AC08-438A-9B02-F21FE3AD0E7B}"/>
                </a:ext>
              </a:extLst>
            </p:cNvPr>
            <p:cNvCxnSpPr>
              <a:cxnSpLocks/>
              <a:stCxn id="54" idx="6"/>
              <a:endCxn id="58" idx="2"/>
            </p:cNvCxnSpPr>
            <p:nvPr/>
          </p:nvCxnSpPr>
          <p:spPr>
            <a:xfrm flipV="1">
              <a:off x="6044841" y="4799032"/>
              <a:ext cx="867037" cy="11174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3286D226-4C59-43BD-9D69-8F0573FE7159}"/>
                </a:ext>
              </a:extLst>
            </p:cNvPr>
            <p:cNvCxnSpPr>
              <a:cxnSpLocks/>
              <a:stCxn id="58" idx="7"/>
              <a:endCxn id="60" idx="3"/>
            </p:cNvCxnSpPr>
            <p:nvPr/>
          </p:nvCxnSpPr>
          <p:spPr>
            <a:xfrm flipV="1">
              <a:off x="7103247" y="4445905"/>
              <a:ext cx="207682" cy="27385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413A2CFA-E6BB-4C5F-9C5C-EAC2E618D948}"/>
                </a:ext>
              </a:extLst>
            </p:cNvPr>
            <p:cNvCxnSpPr>
              <a:cxnSpLocks/>
              <a:stCxn id="60" idx="0"/>
              <a:endCxn id="57" idx="5"/>
            </p:cNvCxnSpPr>
            <p:nvPr/>
          </p:nvCxnSpPr>
          <p:spPr>
            <a:xfrm flipH="1" flipV="1">
              <a:off x="7215349" y="3917615"/>
              <a:ext cx="174848" cy="33692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6149BBBA-F84D-4A67-8B6B-15B9973F7801}"/>
                    </a:ext>
                  </a:extLst>
                </p:cNvPr>
                <p:cNvSpPr txBox="1"/>
                <p:nvPr/>
              </p:nvSpPr>
              <p:spPr>
                <a:xfrm>
                  <a:off x="6080010" y="3385225"/>
                  <a:ext cx="2873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6149BBBA-F84D-4A67-8B6B-15B9973F78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0010" y="3385225"/>
                  <a:ext cx="28735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7CDDA183-76E9-47EB-B57F-090001928766}"/>
                </a:ext>
              </a:extLst>
            </p:cNvPr>
            <p:cNvSpPr/>
            <p:nvPr/>
          </p:nvSpPr>
          <p:spPr>
            <a:xfrm>
              <a:off x="4147795" y="4197592"/>
              <a:ext cx="224203" cy="224203"/>
            </a:xfrm>
            <a:prstGeom prst="ellipse">
              <a:avLst/>
            </a:prstGeo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54F8C93A-B8B6-4D17-B49F-02447F5B65BC}"/>
                </a:ext>
              </a:extLst>
            </p:cNvPr>
            <p:cNvSpPr/>
            <p:nvPr/>
          </p:nvSpPr>
          <p:spPr>
            <a:xfrm>
              <a:off x="7023980" y="3726246"/>
              <a:ext cx="224203" cy="224203"/>
            </a:xfrm>
            <a:prstGeom prst="ellipse">
              <a:avLst/>
            </a:prstGeom>
            <a:solidFill>
              <a:schemeClr val="accent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6ECE8423-F0FB-41AA-A766-B0CD8F218DFF}"/>
              </a:ext>
            </a:extLst>
          </p:cNvPr>
          <p:cNvSpPr txBox="1"/>
          <p:nvPr/>
        </p:nvSpPr>
        <p:spPr>
          <a:xfrm>
            <a:off x="8443123" y="3904370"/>
            <a:ext cx="2113939" cy="3077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* Work done in Tsinghua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71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Adjoint of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𝐒𝐀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𝑮</m:t>
                        </m:r>
                      </m:e>
                    </m:d>
                  </m:oMath>
                </a14:m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Adjoint: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adj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Theorem </a:t>
                </a:r>
                <a:r>
                  <a:rPr lang="en-US" altLang="zh-CN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[Sankowski’05]</a:t>
                </a:r>
                <a:r>
                  <a:rPr lang="en-US" altLang="zh-CN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Whp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over the choices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359D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359D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359D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rgbClr val="F359D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solidFill>
                                  <a:srgbClr val="F359D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the distance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lowest degree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adj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SA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𝐺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组合 64">
            <a:extLst>
              <a:ext uri="{FF2B5EF4-FFF2-40B4-BE49-F238E27FC236}">
                <a16:creationId xmlns:a16="http://schemas.microsoft.com/office/drawing/2014/main" id="{01BEE6A5-3564-41C7-BEC2-3117E5BCF1B4}"/>
              </a:ext>
            </a:extLst>
          </p:cNvPr>
          <p:cNvGrpSpPr/>
          <p:nvPr/>
        </p:nvGrpSpPr>
        <p:grpSpPr>
          <a:xfrm>
            <a:off x="2418576" y="3519909"/>
            <a:ext cx="2999258" cy="1635759"/>
            <a:chOff x="1523199" y="4694633"/>
            <a:chExt cx="2999258" cy="16357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1B479A06-CE8E-4829-B8FE-45967737B953}"/>
                    </a:ext>
                  </a:extLst>
                </p:cNvPr>
                <p:cNvSpPr/>
                <p:nvPr/>
              </p:nvSpPr>
              <p:spPr>
                <a:xfrm>
                  <a:off x="1523199" y="5447397"/>
                  <a:ext cx="306858" cy="306858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1B479A06-CE8E-4829-B8FE-45967737B9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3199" y="5447397"/>
                  <a:ext cx="306858" cy="306858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椭圆 41">
                  <a:extLst>
                    <a:ext uri="{FF2B5EF4-FFF2-40B4-BE49-F238E27FC236}">
                      <a16:creationId xmlns:a16="http://schemas.microsoft.com/office/drawing/2014/main" id="{4E13E2C2-51A5-4BEE-BE38-70964BB690B0}"/>
                    </a:ext>
                  </a:extLst>
                </p:cNvPr>
                <p:cNvSpPr/>
                <p:nvPr/>
              </p:nvSpPr>
              <p:spPr>
                <a:xfrm>
                  <a:off x="2303672" y="4694633"/>
                  <a:ext cx="306858" cy="306858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2" name="椭圆 41">
                  <a:extLst>
                    <a:ext uri="{FF2B5EF4-FFF2-40B4-BE49-F238E27FC236}">
                      <a16:creationId xmlns:a16="http://schemas.microsoft.com/office/drawing/2014/main" id="{4E13E2C2-51A5-4BEE-BE38-70964BB690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3672" y="4694633"/>
                  <a:ext cx="306858" cy="306858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574B850B-DE60-43E5-8749-E95748A6E156}"/>
                    </a:ext>
                  </a:extLst>
                </p:cNvPr>
                <p:cNvSpPr/>
                <p:nvPr/>
              </p:nvSpPr>
              <p:spPr>
                <a:xfrm>
                  <a:off x="2150243" y="6023534"/>
                  <a:ext cx="306858" cy="306858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3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574B850B-DE60-43E5-8749-E95748A6E1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0243" y="6023534"/>
                  <a:ext cx="306858" cy="306858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D8ACEAE2-7148-4F3E-BD69-8FBCA33C653F}"/>
                    </a:ext>
                  </a:extLst>
                </p:cNvPr>
                <p:cNvSpPr/>
                <p:nvPr/>
              </p:nvSpPr>
              <p:spPr>
                <a:xfrm>
                  <a:off x="3008195" y="5870105"/>
                  <a:ext cx="306858" cy="306858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4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D8ACEAE2-7148-4F3E-BD69-8FBCA33C65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8195" y="5870105"/>
                  <a:ext cx="306858" cy="306858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6D60F2CC-E24C-4ADF-BB4B-A2E2947CC0BB}"/>
                    </a:ext>
                  </a:extLst>
                </p:cNvPr>
                <p:cNvSpPr/>
                <p:nvPr/>
              </p:nvSpPr>
              <p:spPr>
                <a:xfrm>
                  <a:off x="3315053" y="5233572"/>
                  <a:ext cx="306858" cy="306858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5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6D60F2CC-E24C-4ADF-BB4B-A2E2947CC0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5053" y="5233572"/>
                  <a:ext cx="306858" cy="306858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F70C4E5A-5F74-4578-A66E-BED1FA7CF092}"/>
                    </a:ext>
                  </a:extLst>
                </p:cNvPr>
                <p:cNvSpPr/>
                <p:nvPr/>
              </p:nvSpPr>
              <p:spPr>
                <a:xfrm>
                  <a:off x="4215599" y="5082344"/>
                  <a:ext cx="306858" cy="306858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6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F70C4E5A-5F74-4578-A66E-BED1FA7CF0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5599" y="5082344"/>
                  <a:ext cx="306858" cy="306858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49AC6C6C-AE3E-433A-9AC9-24E33CFEC480}"/>
                </a:ext>
              </a:extLst>
            </p:cNvPr>
            <p:cNvCxnSpPr>
              <a:stCxn id="41" idx="7"/>
              <a:endCxn id="42" idx="3"/>
            </p:cNvCxnSpPr>
            <p:nvPr/>
          </p:nvCxnSpPr>
          <p:spPr>
            <a:xfrm flipV="1">
              <a:off x="1785119" y="4956553"/>
              <a:ext cx="563491" cy="5357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66F39CDF-F371-414A-91CA-670F57B9AF4A}"/>
                </a:ext>
              </a:extLst>
            </p:cNvPr>
            <p:cNvCxnSpPr>
              <a:cxnSpLocks/>
              <a:stCxn id="41" idx="5"/>
              <a:endCxn id="43" idx="1"/>
            </p:cNvCxnSpPr>
            <p:nvPr/>
          </p:nvCxnSpPr>
          <p:spPr>
            <a:xfrm>
              <a:off x="1785119" y="5709317"/>
              <a:ext cx="410062" cy="35915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FE880C7A-C1A4-4D92-9FD9-40CC43613F08}"/>
                </a:ext>
              </a:extLst>
            </p:cNvPr>
            <p:cNvCxnSpPr>
              <a:stCxn id="41" idx="6"/>
              <a:endCxn id="45" idx="2"/>
            </p:cNvCxnSpPr>
            <p:nvPr/>
          </p:nvCxnSpPr>
          <p:spPr>
            <a:xfrm flipV="1">
              <a:off x="1830057" y="5387001"/>
              <a:ext cx="1484996" cy="2138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42216057-804B-4351-B8D5-4612D4F800A4}"/>
                </a:ext>
              </a:extLst>
            </p:cNvPr>
            <p:cNvCxnSpPr>
              <a:stCxn id="43" idx="0"/>
              <a:endCxn id="42" idx="4"/>
            </p:cNvCxnSpPr>
            <p:nvPr/>
          </p:nvCxnSpPr>
          <p:spPr>
            <a:xfrm flipV="1">
              <a:off x="2303672" y="5001491"/>
              <a:ext cx="153429" cy="102204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D7A48705-F10B-495D-B610-9FB869246538}"/>
                </a:ext>
              </a:extLst>
            </p:cNvPr>
            <p:cNvCxnSpPr>
              <a:stCxn id="43" idx="6"/>
              <a:endCxn id="44" idx="2"/>
            </p:cNvCxnSpPr>
            <p:nvPr/>
          </p:nvCxnSpPr>
          <p:spPr>
            <a:xfrm flipV="1">
              <a:off x="2457101" y="6023534"/>
              <a:ext cx="551094" cy="15342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9C994F69-5E04-4872-A1F1-3A94B97E6487}"/>
                </a:ext>
              </a:extLst>
            </p:cNvPr>
            <p:cNvCxnSpPr>
              <a:stCxn id="42" idx="5"/>
              <a:endCxn id="44" idx="1"/>
            </p:cNvCxnSpPr>
            <p:nvPr/>
          </p:nvCxnSpPr>
          <p:spPr>
            <a:xfrm>
              <a:off x="2565592" y="4956553"/>
              <a:ext cx="487541" cy="95849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E766C972-893C-4D0A-93EE-490B3FA60FE5}"/>
                </a:ext>
              </a:extLst>
            </p:cNvPr>
            <p:cNvCxnSpPr>
              <a:stCxn id="44" idx="7"/>
              <a:endCxn id="45" idx="4"/>
            </p:cNvCxnSpPr>
            <p:nvPr/>
          </p:nvCxnSpPr>
          <p:spPr>
            <a:xfrm flipV="1">
              <a:off x="3270115" y="5540430"/>
              <a:ext cx="198367" cy="37461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EB9A3D18-385D-40BD-ACAC-7F2427D8F2EA}"/>
                </a:ext>
              </a:extLst>
            </p:cNvPr>
            <p:cNvCxnSpPr>
              <a:stCxn id="45" idx="6"/>
              <a:endCxn id="46" idx="2"/>
            </p:cNvCxnSpPr>
            <p:nvPr/>
          </p:nvCxnSpPr>
          <p:spPr>
            <a:xfrm flipV="1">
              <a:off x="3621911" y="5235773"/>
              <a:ext cx="593688" cy="1512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853535C0-0E8B-458A-8F45-7896E6FB9510}"/>
                </a:ext>
              </a:extLst>
            </p:cNvPr>
            <p:cNvCxnSpPr>
              <a:stCxn id="42" idx="6"/>
              <a:endCxn id="46" idx="1"/>
            </p:cNvCxnSpPr>
            <p:nvPr/>
          </p:nvCxnSpPr>
          <p:spPr>
            <a:xfrm>
              <a:off x="2610530" y="4848062"/>
              <a:ext cx="1650007" cy="2792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48BDB1A5-EA02-41ED-B50D-E10956495EEF}"/>
                  </a:ext>
                </a:extLst>
              </p:cNvPr>
              <p:cNvSpPr txBox="1"/>
              <p:nvPr/>
            </p:nvSpPr>
            <p:spPr>
              <a:xfrm>
                <a:off x="6727926" y="3693465"/>
                <a:ext cx="3999346" cy="146527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smtClean="0">
                          <a:latin typeface="Cambria Math" panose="02040503050406030204" pitchFamily="18" charset="0"/>
                        </a:rPr>
                        <m:t>SA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 smtClean="0">
                                    <a:solidFill>
                                      <a:srgbClr val="F359D2"/>
                                    </a:solidFill>
                                    <a:latin typeface="Cambria Math" panose="02040503050406030204" pitchFamily="18" charset="0"/>
                                  </a:rPr>
                                  <m:t>38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sz="1600" i="1" smtClean="0">
                                    <a:solidFill>
                                      <a:srgbClr val="F359D2"/>
                                    </a:solidFill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rgbClr val="F359D2"/>
                                    </a:solidFill>
                                    <a:latin typeface="Cambria Math" panose="02040503050406030204" pitchFamily="18" charset="0"/>
                                  </a:rPr>
                                  <m:t>81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 smtClean="0">
                                    <a:solidFill>
                                      <a:srgbClr val="F359D2"/>
                                    </a:solidFill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 smtClean="0">
                                    <a:solidFill>
                                      <a:srgbClr val="F359D2"/>
                                    </a:solidFill>
                                    <a:latin typeface="Cambria Math" panose="02040503050406030204" pitchFamily="18" charset="0"/>
                                  </a:rPr>
                                  <m:t>37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 smtClean="0">
                                    <a:solidFill>
                                      <a:srgbClr val="F359D2"/>
                                    </a:solidFill>
                                    <a:latin typeface="Cambria Math" panose="02040503050406030204" pitchFamily="18" charset="0"/>
                                  </a:rPr>
                                  <m:t>65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 smtClean="0">
                                    <a:solidFill>
                                      <a:srgbClr val="F359D2"/>
                                    </a:solidFill>
                                    <a:latin typeface="Cambria Math" panose="02040503050406030204" pitchFamily="18" charset="0"/>
                                  </a:rPr>
                                  <m:t>70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 smtClean="0">
                                    <a:solidFill>
                                      <a:srgbClr val="F359D2"/>
                                    </a:solidFill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 smtClean="0">
                                    <a:solidFill>
                                      <a:srgbClr val="F359D2"/>
                                    </a:solidFill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48BDB1A5-EA02-41ED-B50D-E10956495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926" y="3693465"/>
                <a:ext cx="3999346" cy="146527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2B6A159-6779-45BC-A4F0-3E2829F83D01}"/>
                  </a:ext>
                </a:extLst>
              </p:cNvPr>
              <p:cNvSpPr txBox="1"/>
              <p:nvPr/>
            </p:nvSpPr>
            <p:spPr>
              <a:xfrm>
                <a:off x="6449768" y="5508254"/>
                <a:ext cx="5335831" cy="6687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e.g.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adj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</a:rPr>
                              <m:t>SA</m:t>
                            </m:r>
                            <m:d>
                              <m:d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3,6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rgbClr val="F359D2"/>
                        </a:solidFill>
                        <a:latin typeface="Cambria Math" panose="02040503050406030204" pitchFamily="18" charset="0"/>
                      </a:rPr>
                      <m:t>2 074 800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0" i="1" smtClean="0">
                        <a:solidFill>
                          <a:srgbClr val="F359D2"/>
                        </a:solidFill>
                        <a:latin typeface="Cambria Math" panose="02040503050406030204" pitchFamily="18" charset="0"/>
                      </a:rPr>
                      <m:t>79 800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2 405</m:t>
                    </m:r>
                    <m:sSup>
                      <m:sSupPr>
                        <m:ctrlP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so the distance from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</m:oMath>
                </a14:m>
                <a:r>
                  <a: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6</m:t>
                    </m:r>
                  </m:oMath>
                </a14:m>
                <a:r>
                  <a: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</m:oMath>
                </a14:m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2B6A159-6779-45BC-A4F0-3E2829F83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768" y="5508254"/>
                <a:ext cx="5335831" cy="66870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A727EB9-6169-4CB0-A6C2-95C49ADA2F4B}"/>
                  </a:ext>
                </a:extLst>
              </p:cNvPr>
              <p:cNvSpPr txBox="1"/>
              <p:nvPr/>
            </p:nvSpPr>
            <p:spPr>
              <a:xfrm>
                <a:off x="201625" y="5842608"/>
                <a:ext cx="2943328" cy="87844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SA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𝐺</m:t>
                              </m:r>
                            </m:e>
                          </m:d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1            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1600" i="1" smtClean="0">
                                      <a:solidFill>
                                        <a:srgbClr val="F359D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rgbClr val="F359D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rgbClr val="F359D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zh-CN" sz="1600" i="1">
                                      <a:solidFill>
                                        <a:srgbClr val="F359D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altLang="zh-CN" sz="1600" i="1">
                                      <a:solidFill>
                                        <a:srgbClr val="F359D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   </m:t>
                              </m:r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→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∈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𝐺</m:t>
                              </m:r>
                            </m:e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0 </m:t>
                              </m:r>
                              <m:r>
                                <a:rPr lang="en-US" altLang="zh-CN" sz="16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otherwise</m:t>
                              </m:r>
                              <m:r>
                                <a:rPr lang="en-US" altLang="zh-CN" sz="16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A727EB9-6169-4CB0-A6C2-95C49ADA2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25" y="5842608"/>
                <a:ext cx="2943328" cy="87844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FE43E46-CE91-46E3-9E07-73808D0A0EEB}"/>
              </a:ext>
            </a:extLst>
          </p:cNvPr>
          <p:cNvCxnSpPr/>
          <p:nvPr/>
        </p:nvCxnSpPr>
        <p:spPr>
          <a:xfrm flipV="1">
            <a:off x="3197835" y="3827236"/>
            <a:ext cx="153429" cy="10220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A7A9154-20B1-4535-8662-C568147A67F4}"/>
              </a:ext>
            </a:extLst>
          </p:cNvPr>
          <p:cNvCxnSpPr/>
          <p:nvPr/>
        </p:nvCxnSpPr>
        <p:spPr>
          <a:xfrm>
            <a:off x="3504693" y="3673807"/>
            <a:ext cx="1650007" cy="2792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F857441F-19D0-41B8-B204-1F649421FF34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10 / 16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56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4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Handling a Vertex Failure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Observation [Brand-Saranurak’19]: vertex failure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rank-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update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SA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SA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SA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a certain </a:t>
                </a:r>
                <a:r>
                  <a:rPr lang="en-US" altLang="zh-CN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rank-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matrix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associated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Maintaining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adj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SA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𝐺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under rank-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updates: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9E1008E-D411-4639-B379-FAF6003107CC}"/>
                  </a:ext>
                </a:extLst>
              </p:cNvPr>
              <p:cNvSpPr txBox="1"/>
              <p:nvPr/>
            </p:nvSpPr>
            <p:spPr>
              <a:xfrm>
                <a:off x="201625" y="5842608"/>
                <a:ext cx="2943328" cy="87844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SA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𝐺</m:t>
                              </m:r>
                            </m:e>
                          </m:d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1            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1600" i="1" smtClean="0">
                                      <a:solidFill>
                                        <a:srgbClr val="F359D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rgbClr val="F359D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rgbClr val="F359D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zh-CN" sz="1600" i="1">
                                      <a:solidFill>
                                        <a:srgbClr val="F359D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altLang="zh-CN" sz="1600" i="1">
                                      <a:solidFill>
                                        <a:srgbClr val="F359D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   </m:t>
                              </m:r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→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∈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𝐺</m:t>
                              </m:r>
                            </m:e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0 </m:t>
                              </m:r>
                              <m:r>
                                <a:rPr lang="en-US" altLang="zh-CN" sz="16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otherwise</m:t>
                              </m:r>
                              <m:r>
                                <a:rPr lang="en-US" altLang="zh-CN" sz="16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9E1008E-D411-4639-B379-FAF600310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25" y="5842608"/>
                <a:ext cx="2943328" cy="8784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0AEC9146-082E-4854-BF09-8EAEEBD44A92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11 / 16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258CF0-7FC2-4A29-BEE7-53028174B2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3299" y="4277153"/>
            <a:ext cx="9285402" cy="114771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AADF83A-1098-469D-B107-756456929BD2}"/>
                  </a:ext>
                </a:extLst>
              </p:cNvPr>
              <p:cNvSpPr txBox="1"/>
              <p:nvPr/>
            </p:nvSpPr>
            <p:spPr>
              <a:xfrm>
                <a:off x="4845377" y="5499959"/>
                <a:ext cx="60708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Proof: Sherman-Morrison-Woodbury formula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matrix determinant lemma.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AADF83A-1098-469D-B107-756456929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377" y="5499959"/>
                <a:ext cx="6070862" cy="307777"/>
              </a:xfrm>
              <a:prstGeom prst="rect">
                <a:avLst/>
              </a:prstGeom>
              <a:blipFill>
                <a:blip r:embed="rId6"/>
                <a:stretch>
                  <a:fillRect l="-301"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39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𝒓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7148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Preprocessing: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SA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𝐺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Only care about the lowest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terms!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Inverting a matrix takes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𝜔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“arithmetic operations”, and each such operation is over degree-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polynomials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Time complexity: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⋅</m:t>
                    </m:r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𝜔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Query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What we want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adj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SA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𝐺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adj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SA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𝐺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𝑢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T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adj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T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T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𝑢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𝑢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T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(Turns out) we only need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“arithmetic operations”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71481"/>
              </a:xfrm>
              <a:blipFill>
                <a:blip r:embed="rId4"/>
                <a:stretch>
                  <a:fillRect l="-1043" t="-2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A85C57-5F48-4C36-A4A8-0EA5EE39533F}"/>
                  </a:ext>
                </a:extLst>
              </p:cNvPr>
              <p:cNvSpPr txBox="1"/>
              <p:nvPr/>
            </p:nvSpPr>
            <p:spPr>
              <a:xfrm>
                <a:off x="1921689" y="5939888"/>
                <a:ext cx="6049914" cy="70551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16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Theorem </a:t>
                </a:r>
                <a:r>
                  <a:rPr lang="en-US" altLang="zh-CN" sz="16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[Sankowski’05]</a:t>
                </a:r>
                <a:r>
                  <a:rPr lang="en-US" altLang="zh-CN" sz="16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Whp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over the choices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 smtClean="0">
                                <a:solidFill>
                                  <a:srgbClr val="F359D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F359D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359D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altLang="zh-CN" sz="1600" i="1">
                                <a:solidFill>
                                  <a:srgbClr val="F359D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altLang="zh-CN" sz="1600" i="1">
                                <a:solidFill>
                                  <a:srgbClr val="F359D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 distance from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lowest degree of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adj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SA</m:t>
                            </m:r>
                            <m:d>
                              <m:d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𝐺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A85C57-5F48-4C36-A4A8-0EA5EE395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689" y="5939888"/>
                <a:ext cx="6049914" cy="7055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59B1385-A50F-4768-809C-75F108C5E7CF}"/>
                  </a:ext>
                </a:extLst>
              </p:cNvPr>
              <p:cNvSpPr txBox="1"/>
              <p:nvPr/>
            </p:nvSpPr>
            <p:spPr>
              <a:xfrm>
                <a:off x="3802670" y="3965505"/>
                <a:ext cx="4586659" cy="33855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Shortest path from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is the failed vertex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59B1385-A50F-4768-809C-75F108C5E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670" y="3965505"/>
                <a:ext cx="4586659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4CCD4C6-9248-4055-B562-0ECEE29DDA14}"/>
                  </a:ext>
                </a:extLst>
              </p:cNvPr>
              <p:cNvSpPr txBox="1"/>
              <p:nvPr/>
            </p:nvSpPr>
            <p:spPr>
              <a:xfrm>
                <a:off x="9014302" y="1629854"/>
                <a:ext cx="2884573" cy="936923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Goal: 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 with prep. time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𝜔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and query time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</m:d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4CCD4C6-9248-4055-B562-0ECEE29DD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302" y="1629854"/>
                <a:ext cx="2884573" cy="9369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ED658A32-C656-4EC3-B21C-E53D86F4E2A7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12 / 16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EDF422-98CB-43CA-B318-AD47A7F73D70}"/>
              </a:ext>
            </a:extLst>
          </p:cNvPr>
          <p:cNvSpPr/>
          <p:nvPr/>
        </p:nvSpPr>
        <p:spPr>
          <a:xfrm>
            <a:off x="3916218" y="3401018"/>
            <a:ext cx="1394691" cy="3687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注: 线形(带边框和强调线) 9">
            <a:extLst>
              <a:ext uri="{FF2B5EF4-FFF2-40B4-BE49-F238E27FC236}">
                <a16:creationId xmlns:a16="http://schemas.microsoft.com/office/drawing/2014/main" id="{7CC93136-070A-4C1F-B5B0-99F2481A80A8}"/>
              </a:ext>
            </a:extLst>
          </p:cNvPr>
          <p:cNvSpPr/>
          <p:nvPr/>
        </p:nvSpPr>
        <p:spPr>
          <a:xfrm>
            <a:off x="7721144" y="3254081"/>
            <a:ext cx="2586315" cy="603541"/>
          </a:xfrm>
          <a:prstGeom prst="accentBorderCallout1">
            <a:avLst>
              <a:gd name="adj1" fmla="val 67152"/>
              <a:gd name="adj2" fmla="val -2085"/>
              <a:gd name="adj3" fmla="val 64328"/>
              <a:gd name="adj4" fmla="val -93293"/>
            </a:avLst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Can be accelerated by fast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rectangular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mat.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mult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.!</a:t>
            </a:r>
          </a:p>
        </p:txBody>
      </p:sp>
    </p:spTree>
    <p:extLst>
      <p:ext uri="{BB962C8B-B14F-4D97-AF65-F5344CB8AC3E}">
        <p14:creationId xmlns:p14="http://schemas.microsoft.com/office/powerpoint/2010/main" val="339487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Wrap Up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13095D8-F508-4DC6-973E-4C335613EF40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13 / 16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F1660CD-DCC8-4EFA-8936-0AD080593B0D}"/>
                  </a:ext>
                </a:extLst>
              </p:cNvPr>
              <p:cNvSpPr txBox="1"/>
              <p:nvPr/>
            </p:nvSpPr>
            <p:spPr>
              <a:xfrm>
                <a:off x="428228" y="2561684"/>
                <a:ext cx="1960776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F1660CD-DCC8-4EFA-8936-0AD080593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28" y="2561684"/>
                <a:ext cx="196077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8BCE0BD-044F-4990-96C5-004AE4C6D6D6}"/>
                  </a:ext>
                </a:extLst>
              </p:cNvPr>
              <p:cNvSpPr txBox="1"/>
              <p:nvPr/>
            </p:nvSpPr>
            <p:spPr>
              <a:xfrm>
                <a:off x="428228" y="3419574"/>
                <a:ext cx="1960776" cy="93012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3/2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 with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query 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8BCE0BD-044F-4990-96C5-004AE4C6D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28" y="3419574"/>
                <a:ext cx="1960776" cy="9301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E57C16C-91F8-494F-BE1C-C479C42C844D}"/>
                  </a:ext>
                </a:extLst>
              </p:cNvPr>
              <p:cNvSpPr txBox="1"/>
              <p:nvPr/>
            </p:nvSpPr>
            <p:spPr>
              <a:xfrm>
                <a:off x="446298" y="4838258"/>
                <a:ext cx="1960776" cy="93012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3/2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query 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E57C16C-91F8-494F-BE1C-C479C42C8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98" y="4838258"/>
                <a:ext cx="1960776" cy="9301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AAD6CE6-4661-4906-B374-8AF175A634F5}"/>
                  </a:ext>
                </a:extLst>
              </p:cNvPr>
              <p:cNvSpPr txBox="1"/>
              <p:nvPr/>
            </p:nvSpPr>
            <p:spPr>
              <a:xfrm>
                <a:off x="2975036" y="3419574"/>
                <a:ext cx="1960776" cy="93012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9/4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 with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query 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AAD6CE6-4661-4906-B374-8AF175A63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036" y="3419574"/>
                <a:ext cx="1960776" cy="9301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0A62329-4776-4D96-B05C-01315C2CB78E}"/>
                  </a:ext>
                </a:extLst>
              </p:cNvPr>
              <p:cNvSpPr txBox="1"/>
              <p:nvPr/>
            </p:nvSpPr>
            <p:spPr>
              <a:xfrm>
                <a:off x="2993106" y="4838258"/>
                <a:ext cx="1960776" cy="93012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9/4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query 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0A62329-4776-4D96-B05C-01315C2CB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106" y="4838258"/>
                <a:ext cx="1960776" cy="9301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FFAA7EB-82D8-494F-A681-C62AF0FE3DD8}"/>
                  </a:ext>
                </a:extLst>
              </p:cNvPr>
              <p:cNvSpPr txBox="1"/>
              <p:nvPr/>
            </p:nvSpPr>
            <p:spPr>
              <a:xfrm>
                <a:off x="6980977" y="3419574"/>
                <a:ext cx="1960776" cy="92333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 with large query 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FFAA7EB-82D8-494F-A681-C62AF0FE3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977" y="3419574"/>
                <a:ext cx="1960776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DBE4254-C0BE-4BA9-A29B-B5D685FADDE5}"/>
                  </a:ext>
                </a:extLst>
              </p:cNvPr>
              <p:cNvSpPr txBox="1"/>
              <p:nvPr/>
            </p:nvSpPr>
            <p:spPr>
              <a:xfrm>
                <a:off x="6999047" y="4838258"/>
                <a:ext cx="1960776" cy="93012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query 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DBE4254-C0BE-4BA9-A29B-B5D685FAD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047" y="4838258"/>
                <a:ext cx="1960776" cy="9301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F1FAB8C-EEE1-471A-AA5C-194259E2B7C2}"/>
                  </a:ext>
                </a:extLst>
              </p:cNvPr>
              <p:cNvSpPr txBox="1"/>
              <p:nvPr/>
            </p:nvSpPr>
            <p:spPr>
              <a:xfrm>
                <a:off x="2769267" y="2257480"/>
                <a:ext cx="3864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en-US" altLang="zh-CN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’20]: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preprocessing 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F1FAB8C-EEE1-471A-AA5C-194259E2B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267" y="2257480"/>
                <a:ext cx="3864989" cy="369332"/>
              </a:xfrm>
              <a:prstGeom prst="rect">
                <a:avLst/>
              </a:prstGeom>
              <a:blipFill>
                <a:blip r:embed="rId10"/>
                <a:stretch>
                  <a:fillRect l="-1262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71BFEBB-7C29-44D8-A997-620801D4BB74}"/>
                  </a:ext>
                </a:extLst>
              </p:cNvPr>
              <p:cNvSpPr txBox="1"/>
              <p:nvPr/>
            </p:nvSpPr>
            <p:spPr>
              <a:xfrm>
                <a:off x="2769266" y="2705286"/>
                <a:ext cx="3864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[G</a:t>
                </a:r>
                <a:r>
                  <a:rPr lang="en-US" altLang="zh-CN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’21]: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preprocessing 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71BFEBB-7C29-44D8-A997-620801D4B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266" y="2705286"/>
                <a:ext cx="3864989" cy="369332"/>
              </a:xfrm>
              <a:prstGeom prst="rect">
                <a:avLst/>
              </a:prstGeom>
              <a:blipFill>
                <a:blip r:embed="rId11"/>
                <a:stretch>
                  <a:fillRect l="-1262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箭头: 下 11">
            <a:extLst>
              <a:ext uri="{FF2B5EF4-FFF2-40B4-BE49-F238E27FC236}">
                <a16:creationId xmlns:a16="http://schemas.microsoft.com/office/drawing/2014/main" id="{2F183092-6EBF-4F75-B178-EA97F96A62D8}"/>
              </a:ext>
            </a:extLst>
          </p:cNvPr>
          <p:cNvSpPr/>
          <p:nvPr/>
        </p:nvSpPr>
        <p:spPr>
          <a:xfrm>
            <a:off x="1249995" y="2940442"/>
            <a:ext cx="317241" cy="488558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0C8B6C05-FFCF-4165-A697-57675225698A}"/>
              </a:ext>
            </a:extLst>
          </p:cNvPr>
          <p:cNvSpPr/>
          <p:nvPr/>
        </p:nvSpPr>
        <p:spPr>
          <a:xfrm>
            <a:off x="1249994" y="4349700"/>
            <a:ext cx="317241" cy="488558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直角上 13">
            <a:extLst>
              <a:ext uri="{FF2B5EF4-FFF2-40B4-BE49-F238E27FC236}">
                <a16:creationId xmlns:a16="http://schemas.microsoft.com/office/drawing/2014/main" id="{7932BBB0-C323-401A-93F3-6CFAF7B59D46}"/>
              </a:ext>
            </a:extLst>
          </p:cNvPr>
          <p:cNvSpPr/>
          <p:nvPr/>
        </p:nvSpPr>
        <p:spPr>
          <a:xfrm>
            <a:off x="2407074" y="4049486"/>
            <a:ext cx="457408" cy="1253835"/>
          </a:xfrm>
          <a:prstGeom prst="bentUp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D9055B79-F2D3-4D22-A52A-E51F41351C5E}"/>
              </a:ext>
            </a:extLst>
          </p:cNvPr>
          <p:cNvSpPr/>
          <p:nvPr/>
        </p:nvSpPr>
        <p:spPr>
          <a:xfrm>
            <a:off x="3814873" y="4349700"/>
            <a:ext cx="317241" cy="48855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直角上 18">
            <a:extLst>
              <a:ext uri="{FF2B5EF4-FFF2-40B4-BE49-F238E27FC236}">
                <a16:creationId xmlns:a16="http://schemas.microsoft.com/office/drawing/2014/main" id="{D76BAF63-EF67-413E-8EEA-C00E0DE97EAB}"/>
              </a:ext>
            </a:extLst>
          </p:cNvPr>
          <p:cNvSpPr/>
          <p:nvPr/>
        </p:nvSpPr>
        <p:spPr>
          <a:xfrm>
            <a:off x="4953881" y="4050519"/>
            <a:ext cx="457408" cy="1253835"/>
          </a:xfrm>
          <a:prstGeom prst="bentUp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直角上 19">
            <a:extLst>
              <a:ext uri="{FF2B5EF4-FFF2-40B4-BE49-F238E27FC236}">
                <a16:creationId xmlns:a16="http://schemas.microsoft.com/office/drawing/2014/main" id="{8F58A0A2-05A9-443B-A79C-B36F7852F6A2}"/>
              </a:ext>
            </a:extLst>
          </p:cNvPr>
          <p:cNvSpPr/>
          <p:nvPr/>
        </p:nvSpPr>
        <p:spPr>
          <a:xfrm>
            <a:off x="6505500" y="4049486"/>
            <a:ext cx="457408" cy="1253835"/>
          </a:xfrm>
          <a:prstGeom prst="bentUp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86572A8-AD09-44B2-8D82-D102FADCB95A}"/>
                  </a:ext>
                </a:extLst>
              </p:cNvPr>
              <p:cNvSpPr txBox="1"/>
              <p:nvPr/>
            </p:nvSpPr>
            <p:spPr>
              <a:xfrm>
                <a:off x="5619030" y="4007261"/>
                <a:ext cx="8279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86572A8-AD09-44B2-8D82-D102FADCB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030" y="4007261"/>
                <a:ext cx="827920" cy="83099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箭头: 下 21">
            <a:extLst>
              <a:ext uri="{FF2B5EF4-FFF2-40B4-BE49-F238E27FC236}">
                <a16:creationId xmlns:a16="http://schemas.microsoft.com/office/drawing/2014/main" id="{00B7C660-6839-47FE-BDE2-A6D90DBEA872}"/>
              </a:ext>
            </a:extLst>
          </p:cNvPr>
          <p:cNvSpPr/>
          <p:nvPr/>
        </p:nvSpPr>
        <p:spPr>
          <a:xfrm>
            <a:off x="7802744" y="4342904"/>
            <a:ext cx="317241" cy="488558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DC00D48-D468-4208-A22A-446E0327DDF0}"/>
                  </a:ext>
                </a:extLst>
              </p:cNvPr>
              <p:cNvSpPr txBox="1"/>
              <p:nvPr/>
            </p:nvSpPr>
            <p:spPr>
              <a:xfrm>
                <a:off x="6415694" y="2257480"/>
                <a:ext cx="2867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𝜔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𝜔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2.7613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DC00D48-D468-4208-A22A-446E0327D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694" y="2257480"/>
                <a:ext cx="2867439" cy="369332"/>
              </a:xfrm>
              <a:prstGeom prst="rect">
                <a:avLst/>
              </a:prstGeom>
              <a:blipFill>
                <a:blip r:embed="rId1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0E86D54-D85F-4940-8885-C48565279D27}"/>
                  </a:ext>
                </a:extLst>
              </p:cNvPr>
              <p:cNvSpPr txBox="1"/>
              <p:nvPr/>
            </p:nvSpPr>
            <p:spPr>
              <a:xfrm>
                <a:off x="9982839" y="2257480"/>
                <a:ext cx="809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2.7233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0E86D54-D85F-4940-8885-C48565279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839" y="2257480"/>
                <a:ext cx="80948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3A44F30E-05E8-423B-801F-CB5F8C71D398}"/>
              </a:ext>
            </a:extLst>
          </p:cNvPr>
          <p:cNvSpPr txBox="1"/>
          <p:nvPr/>
        </p:nvSpPr>
        <p:spPr>
          <a:xfrm>
            <a:off x="9330596" y="1866872"/>
            <a:ext cx="237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Using rect. mat.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649C301-BB25-4FAD-A238-A50463EE1B07}"/>
                  </a:ext>
                </a:extLst>
              </p:cNvPr>
              <p:cNvSpPr txBox="1"/>
              <p:nvPr/>
            </p:nvSpPr>
            <p:spPr>
              <a:xfrm>
                <a:off x="6415693" y="2699041"/>
                <a:ext cx="2867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𝜔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2.6865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649C301-BB25-4FAD-A238-A50463EE1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693" y="2699041"/>
                <a:ext cx="2867439" cy="369332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E0FB2A7-A7F5-4414-ABCF-AC362CD348DB}"/>
                  </a:ext>
                </a:extLst>
              </p:cNvPr>
              <p:cNvSpPr txBox="1"/>
              <p:nvPr/>
            </p:nvSpPr>
            <p:spPr>
              <a:xfrm>
                <a:off x="9982839" y="2699041"/>
                <a:ext cx="809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2.5794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E0FB2A7-A7F5-4414-ABCF-AC362CD34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839" y="2699041"/>
                <a:ext cx="809488" cy="369332"/>
              </a:xfrm>
              <a:prstGeom prst="rect">
                <a:avLst/>
              </a:prstGeom>
              <a:blipFill>
                <a:blip r:embed="rId16"/>
                <a:stretch>
                  <a:fillRect r="-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77D834B0-0E15-4E94-8944-DDA5FE9392EA}"/>
              </a:ext>
            </a:extLst>
          </p:cNvPr>
          <p:cNvSpPr txBox="1"/>
          <p:nvPr/>
        </p:nvSpPr>
        <p:spPr>
          <a:xfrm>
            <a:off x="795409" y="2998810"/>
            <a:ext cx="122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Hitting set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B27B85A-C0B2-4C84-B3B2-18E2A8E4AEFE}"/>
              </a:ext>
            </a:extLst>
          </p:cNvPr>
          <p:cNvSpPr txBox="1"/>
          <p:nvPr/>
        </p:nvSpPr>
        <p:spPr>
          <a:xfrm>
            <a:off x="692600" y="4474225"/>
            <a:ext cx="1651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Bootstrapping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7EB41B6-09F4-44DD-BC6F-4045287DA1AE}"/>
              </a:ext>
            </a:extLst>
          </p:cNvPr>
          <p:cNvSpPr txBox="1"/>
          <p:nvPr/>
        </p:nvSpPr>
        <p:spPr>
          <a:xfrm>
            <a:off x="2273177" y="4238093"/>
            <a:ext cx="122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Hitting set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6780760-75CD-478E-9081-83CEF903CF51}"/>
              </a:ext>
            </a:extLst>
          </p:cNvPr>
          <p:cNvSpPr txBox="1"/>
          <p:nvPr/>
        </p:nvSpPr>
        <p:spPr>
          <a:xfrm>
            <a:off x="3245339" y="4468926"/>
            <a:ext cx="165176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Bootstrapping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B17AB78-10A9-4632-AC10-C2F7E1CBBD79}"/>
              </a:ext>
            </a:extLst>
          </p:cNvPr>
          <p:cNvSpPr txBox="1"/>
          <p:nvPr/>
        </p:nvSpPr>
        <p:spPr>
          <a:xfrm>
            <a:off x="4824152" y="4238093"/>
            <a:ext cx="122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Hitting set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7094755-BF8F-4C20-B6F2-2CCEBD441FC3}"/>
              </a:ext>
            </a:extLst>
          </p:cNvPr>
          <p:cNvSpPr txBox="1"/>
          <p:nvPr/>
        </p:nvSpPr>
        <p:spPr>
          <a:xfrm>
            <a:off x="6367224" y="4238093"/>
            <a:ext cx="122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Hitting set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EE82BB0-8DD8-451A-A076-324AFE06AA96}"/>
              </a:ext>
            </a:extLst>
          </p:cNvPr>
          <p:cNvSpPr txBox="1"/>
          <p:nvPr/>
        </p:nvSpPr>
        <p:spPr>
          <a:xfrm>
            <a:off x="7210939" y="4474225"/>
            <a:ext cx="1651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Bootstrapping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6850187-0FDD-40EE-B3FE-E7C2A6DD717D}"/>
                  </a:ext>
                </a:extLst>
              </p:cNvPr>
              <p:cNvSpPr txBox="1"/>
              <p:nvPr/>
            </p:nvSpPr>
            <p:spPr>
              <a:xfrm>
                <a:off x="9361207" y="3340024"/>
                <a:ext cx="2591308" cy="120712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Bootstrapping:</a:t>
                </a:r>
              </a:p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(prep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query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(prep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query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6850187-0FDD-40EE-B3FE-E7C2A6DD7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207" y="3340024"/>
                <a:ext cx="2591308" cy="120712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E98B27F-D9AA-4BBD-AC52-DEEA9DE9367E}"/>
                  </a:ext>
                </a:extLst>
              </p:cNvPr>
              <p:cNvSpPr txBox="1"/>
              <p:nvPr/>
            </p:nvSpPr>
            <p:spPr>
              <a:xfrm>
                <a:off x="9361206" y="4931107"/>
                <a:ext cx="2591308" cy="120712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Hitting Set:</a:t>
                </a:r>
              </a:p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(prep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query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(prep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query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3/2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-truncated)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E98B27F-D9AA-4BBD-AC52-DEEA9DE93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206" y="4931107"/>
                <a:ext cx="2591308" cy="120712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0AC44EF-E294-473F-BB48-1FD8B93C07B2}"/>
                  </a:ext>
                </a:extLst>
              </p:cNvPr>
              <p:cNvSpPr txBox="1"/>
              <p:nvPr/>
            </p:nvSpPr>
            <p:spPr>
              <a:xfrm>
                <a:off x="3373903" y="1864235"/>
                <a:ext cx="2281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 in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0AC44EF-E294-473F-BB48-1FD8B93C0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903" y="1864235"/>
                <a:ext cx="2281111" cy="369332"/>
              </a:xfrm>
              <a:prstGeom prst="rect">
                <a:avLst/>
              </a:prstGeom>
              <a:blipFill>
                <a:blip r:embed="rId19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>
            <a:extLst>
              <a:ext uri="{FF2B5EF4-FFF2-40B4-BE49-F238E27FC236}">
                <a16:creationId xmlns:a16="http://schemas.microsoft.com/office/drawing/2014/main" id="{536CA55F-6146-453B-B762-3B3ACC79E281}"/>
              </a:ext>
            </a:extLst>
          </p:cNvPr>
          <p:cNvSpPr txBox="1"/>
          <p:nvPr/>
        </p:nvSpPr>
        <p:spPr>
          <a:xfrm>
            <a:off x="7262198" y="1864235"/>
            <a:ext cx="96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tradeoff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F6C3AD-AF70-48A0-BA31-522AA9D8EACF}"/>
              </a:ext>
            </a:extLst>
          </p:cNvPr>
          <p:cNvSpPr/>
          <p:nvPr/>
        </p:nvSpPr>
        <p:spPr>
          <a:xfrm>
            <a:off x="2769266" y="2699041"/>
            <a:ext cx="3480705" cy="42135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0BDB1A8-597D-4199-8570-26F7F41B94D5}"/>
                  </a:ext>
                </a:extLst>
              </p:cNvPr>
              <p:cNvSpPr txBox="1"/>
              <p:nvPr/>
            </p:nvSpPr>
            <p:spPr>
              <a:xfrm>
                <a:off x="0" y="6554609"/>
                <a:ext cx="40054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*Bootstrapping also works for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DSOs!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0BDB1A8-597D-4199-8570-26F7F41B9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554609"/>
                <a:ext cx="4005470" cy="307777"/>
              </a:xfrm>
              <a:prstGeom prst="rect">
                <a:avLst/>
              </a:prstGeom>
              <a:blipFill>
                <a:blip r:embed="rId20"/>
                <a:stretch>
                  <a:fillRect l="-457" t="-3922" r="-304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250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08">
            <a:extLst>
              <a:ext uri="{FF2B5EF4-FFF2-40B4-BE49-F238E27FC236}">
                <a16:creationId xmlns:a16="http://schemas.microsoft.com/office/drawing/2014/main" id="{AC921259-FA5C-4F33-9FD5-0E9AB1D4B9CC}"/>
              </a:ext>
            </a:extLst>
          </p:cNvPr>
          <p:cNvSpPr/>
          <p:nvPr/>
        </p:nvSpPr>
        <p:spPr>
          <a:xfrm>
            <a:off x="6990556" y="5377867"/>
            <a:ext cx="2614663" cy="1182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96F373A7-4ECD-4CC8-B7D7-5696433BB07A}"/>
              </a:ext>
            </a:extLst>
          </p:cNvPr>
          <p:cNvSpPr/>
          <p:nvPr/>
        </p:nvSpPr>
        <p:spPr>
          <a:xfrm>
            <a:off x="6990316" y="3973664"/>
            <a:ext cx="2614663" cy="1182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C46BF3B5-2E0F-4FD5-B6BD-7BDDB0A6D49E}"/>
              </a:ext>
            </a:extLst>
          </p:cNvPr>
          <p:cNvSpPr/>
          <p:nvPr/>
        </p:nvSpPr>
        <p:spPr>
          <a:xfrm>
            <a:off x="3705098" y="4656519"/>
            <a:ext cx="2614663" cy="1182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D3F22197-4423-4080-9B93-8850853A212D}"/>
              </a:ext>
            </a:extLst>
          </p:cNvPr>
          <p:cNvSpPr/>
          <p:nvPr/>
        </p:nvSpPr>
        <p:spPr>
          <a:xfrm>
            <a:off x="807885" y="4651680"/>
            <a:ext cx="2614663" cy="1182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Unique &amp; Consistent Shortest Paths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(We somehow need this result to bootstrap 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 to a full DSO)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Problem: given an unweighted directed graph, compute </a:t>
                </a:r>
                <a:r>
                  <a:rPr lang="en-US" altLang="zh-CN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incoming &amp; outgoing shortest path trees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that are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consistent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If 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path exists in two different trees, they should be the same path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 r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组合 46">
            <a:extLst>
              <a:ext uri="{FF2B5EF4-FFF2-40B4-BE49-F238E27FC236}">
                <a16:creationId xmlns:a16="http://schemas.microsoft.com/office/drawing/2014/main" id="{C77A8118-B7E4-4414-8C72-8EB07FFADB89}"/>
              </a:ext>
            </a:extLst>
          </p:cNvPr>
          <p:cNvGrpSpPr/>
          <p:nvPr/>
        </p:nvGrpSpPr>
        <p:grpSpPr>
          <a:xfrm>
            <a:off x="838200" y="4788950"/>
            <a:ext cx="2567182" cy="880230"/>
            <a:chOff x="2225515" y="4393024"/>
            <a:chExt cx="2567182" cy="880230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1F0A8F55-0FA5-460B-9173-43E39BFEF14E}"/>
                </a:ext>
              </a:extLst>
            </p:cNvPr>
            <p:cNvSpPr/>
            <p:nvPr/>
          </p:nvSpPr>
          <p:spPr>
            <a:xfrm>
              <a:off x="2890181" y="4717724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D59A4B30-515E-4D79-B9C6-B9CA403DD7AF}"/>
                </a:ext>
              </a:extLst>
            </p:cNvPr>
            <p:cNvSpPr/>
            <p:nvPr/>
          </p:nvSpPr>
          <p:spPr>
            <a:xfrm>
              <a:off x="3394506" y="4408270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365C8294-CF73-4F0F-B45A-903994641813}"/>
                </a:ext>
              </a:extLst>
            </p:cNvPr>
            <p:cNvSpPr/>
            <p:nvPr/>
          </p:nvSpPr>
          <p:spPr>
            <a:xfrm>
              <a:off x="3394507" y="5049051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976C63A0-24E2-414B-BDF2-A2E9190758A3}"/>
                </a:ext>
              </a:extLst>
            </p:cNvPr>
            <p:cNvSpPr/>
            <p:nvPr/>
          </p:nvSpPr>
          <p:spPr>
            <a:xfrm>
              <a:off x="4395707" y="4717724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3D2636A1-3583-4023-B4B1-44B4876346EA}"/>
                </a:ext>
              </a:extLst>
            </p:cNvPr>
            <p:cNvSpPr/>
            <p:nvPr/>
          </p:nvSpPr>
          <p:spPr>
            <a:xfrm>
              <a:off x="2386797" y="4717723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BCFF3982-E7CE-4172-983E-3327A2FEF24F}"/>
                </a:ext>
              </a:extLst>
            </p:cNvPr>
            <p:cNvSpPr/>
            <p:nvPr/>
          </p:nvSpPr>
          <p:spPr>
            <a:xfrm>
              <a:off x="3892323" y="4717722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5366BD56-9838-4B96-9050-4D502D507086}"/>
                </a:ext>
              </a:extLst>
            </p:cNvPr>
            <p:cNvCxnSpPr>
              <a:cxnSpLocks/>
              <a:stCxn id="27" idx="6"/>
              <a:endCxn id="20" idx="2"/>
            </p:cNvCxnSpPr>
            <p:nvPr/>
          </p:nvCxnSpPr>
          <p:spPr>
            <a:xfrm>
              <a:off x="2611000" y="4829825"/>
              <a:ext cx="27918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D80A908F-24AE-4829-A8D0-F1BCDD13812E}"/>
                </a:ext>
              </a:extLst>
            </p:cNvPr>
            <p:cNvCxnSpPr>
              <a:cxnSpLocks/>
              <a:stCxn id="20" idx="7"/>
              <a:endCxn id="24" idx="2"/>
            </p:cNvCxnSpPr>
            <p:nvPr/>
          </p:nvCxnSpPr>
          <p:spPr>
            <a:xfrm flipV="1">
              <a:off x="3081550" y="4520372"/>
              <a:ext cx="312956" cy="23018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5BC13D83-7314-45B1-8E5E-FFE3CA790BB7}"/>
                </a:ext>
              </a:extLst>
            </p:cNvPr>
            <p:cNvCxnSpPr>
              <a:stCxn id="20" idx="5"/>
              <a:endCxn id="25" idx="2"/>
            </p:cNvCxnSpPr>
            <p:nvPr/>
          </p:nvCxnSpPr>
          <p:spPr>
            <a:xfrm>
              <a:off x="3081550" y="4909093"/>
              <a:ext cx="312957" cy="2520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BFD7BFF2-A7D7-47CC-848B-E70078A361B7}"/>
                </a:ext>
              </a:extLst>
            </p:cNvPr>
            <p:cNvCxnSpPr>
              <a:stCxn id="24" idx="6"/>
              <a:endCxn id="28" idx="1"/>
            </p:cNvCxnSpPr>
            <p:nvPr/>
          </p:nvCxnSpPr>
          <p:spPr>
            <a:xfrm>
              <a:off x="3618709" y="4520372"/>
              <a:ext cx="306448" cy="23018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36DECD20-9206-410A-8205-C2E150764632}"/>
                </a:ext>
              </a:extLst>
            </p:cNvPr>
            <p:cNvCxnSpPr>
              <a:stCxn id="25" idx="6"/>
              <a:endCxn id="28" idx="3"/>
            </p:cNvCxnSpPr>
            <p:nvPr/>
          </p:nvCxnSpPr>
          <p:spPr>
            <a:xfrm flipV="1">
              <a:off x="3618710" y="4909091"/>
              <a:ext cx="306447" cy="25206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916BF6E2-CEB5-4E80-82A2-8767348B58DB}"/>
                </a:ext>
              </a:extLst>
            </p:cNvPr>
            <p:cNvCxnSpPr>
              <a:stCxn id="28" idx="6"/>
              <a:endCxn id="26" idx="2"/>
            </p:cNvCxnSpPr>
            <p:nvPr/>
          </p:nvCxnSpPr>
          <p:spPr>
            <a:xfrm>
              <a:off x="4116526" y="4829824"/>
              <a:ext cx="279181" cy="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0CACFFEF-FCFE-41F6-9395-D5ECC1E27AFB}"/>
                    </a:ext>
                  </a:extLst>
                </p:cNvPr>
                <p:cNvSpPr txBox="1"/>
                <p:nvPr/>
              </p:nvSpPr>
              <p:spPr>
                <a:xfrm>
                  <a:off x="2225515" y="4850456"/>
                  <a:ext cx="3485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0CACFFEF-FCFE-41F6-9395-D5ECC1E27A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5515" y="4850456"/>
                  <a:ext cx="34856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17178C27-6248-43CB-A0F0-F1755BF53755}"/>
                    </a:ext>
                  </a:extLst>
                </p:cNvPr>
                <p:cNvSpPr txBox="1"/>
                <p:nvPr/>
              </p:nvSpPr>
              <p:spPr>
                <a:xfrm>
                  <a:off x="4444130" y="4829823"/>
                  <a:ext cx="3485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17178C27-6248-43CB-A0F0-F1755BF537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4130" y="4829823"/>
                  <a:ext cx="34856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A2CD5C9E-3C7C-4EC2-8772-72B0FC0BA48B}"/>
                    </a:ext>
                  </a:extLst>
                </p:cNvPr>
                <p:cNvSpPr txBox="1"/>
                <p:nvPr/>
              </p:nvSpPr>
              <p:spPr>
                <a:xfrm>
                  <a:off x="2791816" y="4419312"/>
                  <a:ext cx="3485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A2CD5C9E-3C7C-4EC2-8772-72B0FC0BA4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1816" y="4419312"/>
                  <a:ext cx="34856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76D276D3-C42F-4531-B176-F7A3EE392FDD}"/>
                    </a:ext>
                  </a:extLst>
                </p:cNvPr>
                <p:cNvSpPr txBox="1"/>
                <p:nvPr/>
              </p:nvSpPr>
              <p:spPr>
                <a:xfrm>
                  <a:off x="3897890" y="4393024"/>
                  <a:ext cx="3485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76D276D3-C42F-4531-B176-F7A3EE392F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7890" y="4393024"/>
                  <a:ext cx="34856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17399EC5-D015-4DF5-A730-93EF30680179}"/>
              </a:ext>
            </a:extLst>
          </p:cNvPr>
          <p:cNvGrpSpPr/>
          <p:nvPr/>
        </p:nvGrpSpPr>
        <p:grpSpPr>
          <a:xfrm>
            <a:off x="3732986" y="4785634"/>
            <a:ext cx="2567182" cy="880230"/>
            <a:chOff x="2225515" y="4393024"/>
            <a:chExt cx="2567182" cy="880230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EBBD35B1-63B1-4CD6-AC69-836C198D8C33}"/>
                </a:ext>
              </a:extLst>
            </p:cNvPr>
            <p:cNvSpPr/>
            <p:nvPr/>
          </p:nvSpPr>
          <p:spPr>
            <a:xfrm>
              <a:off x="2890181" y="4717724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9F314FAE-3D69-464D-B2AF-629EC52779AB}"/>
                </a:ext>
              </a:extLst>
            </p:cNvPr>
            <p:cNvSpPr/>
            <p:nvPr/>
          </p:nvSpPr>
          <p:spPr>
            <a:xfrm>
              <a:off x="3394506" y="4408270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B67B35BC-4CCA-45CA-925B-F9E496E7603D}"/>
                </a:ext>
              </a:extLst>
            </p:cNvPr>
            <p:cNvSpPr/>
            <p:nvPr/>
          </p:nvSpPr>
          <p:spPr>
            <a:xfrm>
              <a:off x="3394507" y="5049051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D0AA9540-1177-409E-8FE7-D5FA8226E2B1}"/>
                </a:ext>
              </a:extLst>
            </p:cNvPr>
            <p:cNvSpPr/>
            <p:nvPr/>
          </p:nvSpPr>
          <p:spPr>
            <a:xfrm>
              <a:off x="4395707" y="4717724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CBC4901F-129A-480B-97AF-3916D3A49FB2}"/>
                </a:ext>
              </a:extLst>
            </p:cNvPr>
            <p:cNvSpPr/>
            <p:nvPr/>
          </p:nvSpPr>
          <p:spPr>
            <a:xfrm>
              <a:off x="2386797" y="4717723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8611E093-0E26-4EA9-B66B-4573D972F6A8}"/>
                </a:ext>
              </a:extLst>
            </p:cNvPr>
            <p:cNvSpPr/>
            <p:nvPr/>
          </p:nvSpPr>
          <p:spPr>
            <a:xfrm>
              <a:off x="3892323" y="4717722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AE8B91B7-7D6E-426C-AAE3-5A54C2DC2C31}"/>
                </a:ext>
              </a:extLst>
            </p:cNvPr>
            <p:cNvCxnSpPr>
              <a:cxnSpLocks/>
              <a:stCxn id="53" idx="6"/>
              <a:endCxn id="49" idx="2"/>
            </p:cNvCxnSpPr>
            <p:nvPr/>
          </p:nvCxnSpPr>
          <p:spPr>
            <a:xfrm>
              <a:off x="2611000" y="4829825"/>
              <a:ext cx="27918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1EB61F33-63A8-401A-B388-9970521B04FE}"/>
                </a:ext>
              </a:extLst>
            </p:cNvPr>
            <p:cNvCxnSpPr>
              <a:cxnSpLocks/>
              <a:stCxn id="49" idx="7"/>
              <a:endCxn id="50" idx="2"/>
            </p:cNvCxnSpPr>
            <p:nvPr/>
          </p:nvCxnSpPr>
          <p:spPr>
            <a:xfrm flipV="1">
              <a:off x="3081550" y="4520372"/>
              <a:ext cx="312956" cy="23018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495D8715-D74A-4522-A689-59845A932091}"/>
                </a:ext>
              </a:extLst>
            </p:cNvPr>
            <p:cNvCxnSpPr>
              <a:stCxn id="49" idx="5"/>
              <a:endCxn id="51" idx="2"/>
            </p:cNvCxnSpPr>
            <p:nvPr/>
          </p:nvCxnSpPr>
          <p:spPr>
            <a:xfrm>
              <a:off x="3081550" y="4909093"/>
              <a:ext cx="312957" cy="2520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AAC540ED-DAC3-4D1E-BA92-459D6FACAF91}"/>
                </a:ext>
              </a:extLst>
            </p:cNvPr>
            <p:cNvCxnSpPr>
              <a:stCxn id="50" idx="6"/>
              <a:endCxn id="54" idx="1"/>
            </p:cNvCxnSpPr>
            <p:nvPr/>
          </p:nvCxnSpPr>
          <p:spPr>
            <a:xfrm>
              <a:off x="3618709" y="4520372"/>
              <a:ext cx="306448" cy="23018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440DB094-2279-4179-9ABA-DBCD2E077BE6}"/>
                </a:ext>
              </a:extLst>
            </p:cNvPr>
            <p:cNvCxnSpPr>
              <a:stCxn id="54" idx="6"/>
              <a:endCxn id="52" idx="2"/>
            </p:cNvCxnSpPr>
            <p:nvPr/>
          </p:nvCxnSpPr>
          <p:spPr>
            <a:xfrm>
              <a:off x="4116526" y="4829824"/>
              <a:ext cx="279181" cy="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19FAC745-B607-4636-ACD1-8087E0274D1A}"/>
                    </a:ext>
                  </a:extLst>
                </p:cNvPr>
                <p:cNvSpPr txBox="1"/>
                <p:nvPr/>
              </p:nvSpPr>
              <p:spPr>
                <a:xfrm>
                  <a:off x="2225515" y="4850456"/>
                  <a:ext cx="3485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19FAC745-B607-4636-ACD1-8087E0274D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5515" y="4850456"/>
                  <a:ext cx="34856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B4CE4DCB-4DE4-45E8-9F69-3A7C2A015C5A}"/>
                    </a:ext>
                  </a:extLst>
                </p:cNvPr>
                <p:cNvSpPr txBox="1"/>
                <p:nvPr/>
              </p:nvSpPr>
              <p:spPr>
                <a:xfrm>
                  <a:off x="4444130" y="4829823"/>
                  <a:ext cx="3485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B4CE4DCB-4DE4-45E8-9F69-3A7C2A015C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4130" y="4829823"/>
                  <a:ext cx="34856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7645DD25-E77A-41A4-81D7-9B17E904D3E9}"/>
                    </a:ext>
                  </a:extLst>
                </p:cNvPr>
                <p:cNvSpPr txBox="1"/>
                <p:nvPr/>
              </p:nvSpPr>
              <p:spPr>
                <a:xfrm>
                  <a:off x="2791816" y="4419312"/>
                  <a:ext cx="3485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7645DD25-E77A-41A4-81D7-9B17E904D3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1816" y="4419312"/>
                  <a:ext cx="34856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5C547900-5C57-487A-9049-5BAC9DC980D9}"/>
                    </a:ext>
                  </a:extLst>
                </p:cNvPr>
                <p:cNvSpPr txBox="1"/>
                <p:nvPr/>
              </p:nvSpPr>
              <p:spPr>
                <a:xfrm>
                  <a:off x="3897890" y="4393024"/>
                  <a:ext cx="3485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5C547900-5C57-487A-9049-5BAC9DC980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7890" y="4393024"/>
                  <a:ext cx="34856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EDCCEFB-420B-4F1C-8323-201C2312A785}"/>
                  </a:ext>
                </a:extLst>
              </p:cNvPr>
              <p:cNvSpPr txBox="1"/>
              <p:nvPr/>
            </p:nvSpPr>
            <p:spPr>
              <a:xfrm>
                <a:off x="4081553" y="5941902"/>
                <a:ext cx="19454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EDCCEFB-420B-4F1C-8323-201C2312A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553" y="5941902"/>
                <a:ext cx="194549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组合 65">
            <a:extLst>
              <a:ext uri="{FF2B5EF4-FFF2-40B4-BE49-F238E27FC236}">
                <a16:creationId xmlns:a16="http://schemas.microsoft.com/office/drawing/2014/main" id="{C9BE20BD-CAC0-40F0-A158-615B28244D69}"/>
              </a:ext>
            </a:extLst>
          </p:cNvPr>
          <p:cNvGrpSpPr/>
          <p:nvPr/>
        </p:nvGrpSpPr>
        <p:grpSpPr>
          <a:xfrm>
            <a:off x="7016556" y="4107618"/>
            <a:ext cx="2567182" cy="880230"/>
            <a:chOff x="2225515" y="4393024"/>
            <a:chExt cx="2567182" cy="880230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1F6092D3-4F25-4A2E-BE9E-3886A2C23D4D}"/>
                </a:ext>
              </a:extLst>
            </p:cNvPr>
            <p:cNvSpPr/>
            <p:nvPr/>
          </p:nvSpPr>
          <p:spPr>
            <a:xfrm>
              <a:off x="2890181" y="4717724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167FA83F-FA0E-4E08-A4B8-50AB4C725F43}"/>
                </a:ext>
              </a:extLst>
            </p:cNvPr>
            <p:cNvSpPr/>
            <p:nvPr/>
          </p:nvSpPr>
          <p:spPr>
            <a:xfrm>
              <a:off x="3394506" y="4408270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960B1A05-4D1C-4952-9BB2-70245F1FCB99}"/>
                </a:ext>
              </a:extLst>
            </p:cNvPr>
            <p:cNvSpPr/>
            <p:nvPr/>
          </p:nvSpPr>
          <p:spPr>
            <a:xfrm>
              <a:off x="3394507" y="5049051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72BDF43A-F3EE-4F97-8E29-012AE8E1F855}"/>
                </a:ext>
              </a:extLst>
            </p:cNvPr>
            <p:cNvSpPr/>
            <p:nvPr/>
          </p:nvSpPr>
          <p:spPr>
            <a:xfrm>
              <a:off x="4395707" y="4717724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6D81289C-7B84-4ABE-8D4F-4E6E2025F510}"/>
                </a:ext>
              </a:extLst>
            </p:cNvPr>
            <p:cNvSpPr/>
            <p:nvPr/>
          </p:nvSpPr>
          <p:spPr>
            <a:xfrm>
              <a:off x="2386797" y="4717723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8CD2FEE6-A59D-4656-AD22-FF863E41947F}"/>
                </a:ext>
              </a:extLst>
            </p:cNvPr>
            <p:cNvSpPr/>
            <p:nvPr/>
          </p:nvSpPr>
          <p:spPr>
            <a:xfrm>
              <a:off x="3892323" y="4717722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2126D6B3-25BF-45F0-ABF4-522258D75870}"/>
                </a:ext>
              </a:extLst>
            </p:cNvPr>
            <p:cNvCxnSpPr>
              <a:cxnSpLocks/>
              <a:stCxn id="71" idx="6"/>
              <a:endCxn id="67" idx="2"/>
            </p:cNvCxnSpPr>
            <p:nvPr/>
          </p:nvCxnSpPr>
          <p:spPr>
            <a:xfrm>
              <a:off x="2611000" y="4829825"/>
              <a:ext cx="27918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5E1DEA0E-D781-4D19-A283-AE70683B11F7}"/>
                </a:ext>
              </a:extLst>
            </p:cNvPr>
            <p:cNvCxnSpPr>
              <a:stCxn id="67" idx="5"/>
              <a:endCxn id="69" idx="2"/>
            </p:cNvCxnSpPr>
            <p:nvPr/>
          </p:nvCxnSpPr>
          <p:spPr>
            <a:xfrm>
              <a:off x="3081550" y="4909093"/>
              <a:ext cx="312957" cy="2520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F1B1781B-435E-4A15-B609-5E3E9BCA6750}"/>
                </a:ext>
              </a:extLst>
            </p:cNvPr>
            <p:cNvCxnSpPr>
              <a:cxnSpLocks/>
              <a:stCxn id="68" idx="6"/>
              <a:endCxn id="72" idx="1"/>
            </p:cNvCxnSpPr>
            <p:nvPr/>
          </p:nvCxnSpPr>
          <p:spPr>
            <a:xfrm>
              <a:off x="3618709" y="4520372"/>
              <a:ext cx="306448" cy="23018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0F8F37DE-C4CB-4B88-9AC2-27B6E5C4ECC3}"/>
                </a:ext>
              </a:extLst>
            </p:cNvPr>
            <p:cNvCxnSpPr>
              <a:stCxn id="69" idx="6"/>
              <a:endCxn id="72" idx="3"/>
            </p:cNvCxnSpPr>
            <p:nvPr/>
          </p:nvCxnSpPr>
          <p:spPr>
            <a:xfrm flipV="1">
              <a:off x="3618710" y="4909091"/>
              <a:ext cx="306447" cy="25206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EB11E07F-C728-463E-85D0-1388D0CA5D9E}"/>
                </a:ext>
              </a:extLst>
            </p:cNvPr>
            <p:cNvCxnSpPr>
              <a:stCxn id="72" idx="6"/>
              <a:endCxn id="70" idx="2"/>
            </p:cNvCxnSpPr>
            <p:nvPr/>
          </p:nvCxnSpPr>
          <p:spPr>
            <a:xfrm>
              <a:off x="4116526" y="4829824"/>
              <a:ext cx="279181" cy="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1D6710F9-B26D-4874-9E74-1CD88E278A6B}"/>
                    </a:ext>
                  </a:extLst>
                </p:cNvPr>
                <p:cNvSpPr txBox="1"/>
                <p:nvPr/>
              </p:nvSpPr>
              <p:spPr>
                <a:xfrm>
                  <a:off x="2225515" y="4850456"/>
                  <a:ext cx="3485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1D6710F9-B26D-4874-9E74-1CD88E278A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5515" y="4850456"/>
                  <a:ext cx="348567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5215F880-F8B4-49AC-821E-6EDF569CDED2}"/>
                    </a:ext>
                  </a:extLst>
                </p:cNvPr>
                <p:cNvSpPr txBox="1"/>
                <p:nvPr/>
              </p:nvSpPr>
              <p:spPr>
                <a:xfrm>
                  <a:off x="4444130" y="4829823"/>
                  <a:ext cx="3485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5215F880-F8B4-49AC-821E-6EDF569CDE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4130" y="4829823"/>
                  <a:ext cx="348567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8204BC97-ED26-4927-B9BB-69F9006BE13E}"/>
                    </a:ext>
                  </a:extLst>
                </p:cNvPr>
                <p:cNvSpPr txBox="1"/>
                <p:nvPr/>
              </p:nvSpPr>
              <p:spPr>
                <a:xfrm>
                  <a:off x="2791816" y="4419312"/>
                  <a:ext cx="3485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8204BC97-ED26-4927-B9BB-69F9006BE1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1816" y="4419312"/>
                  <a:ext cx="348567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F1A24489-69EC-44C5-A3CC-A9024270894E}"/>
                    </a:ext>
                  </a:extLst>
                </p:cNvPr>
                <p:cNvSpPr txBox="1"/>
                <p:nvPr/>
              </p:nvSpPr>
              <p:spPr>
                <a:xfrm>
                  <a:off x="3897890" y="4393024"/>
                  <a:ext cx="3485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F1A24489-69EC-44C5-A3CC-A902427089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7890" y="4393024"/>
                  <a:ext cx="348567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83D91033-1883-49D5-8FF4-9E12F6EF0547}"/>
              </a:ext>
            </a:extLst>
          </p:cNvPr>
          <p:cNvGrpSpPr/>
          <p:nvPr/>
        </p:nvGrpSpPr>
        <p:grpSpPr>
          <a:xfrm>
            <a:off x="7016556" y="5511821"/>
            <a:ext cx="2567182" cy="880230"/>
            <a:chOff x="2225515" y="4393024"/>
            <a:chExt cx="2567182" cy="880230"/>
          </a:xfrm>
        </p:grpSpPr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97C5ED65-C48E-4700-8696-4F5C784A4C81}"/>
                </a:ext>
              </a:extLst>
            </p:cNvPr>
            <p:cNvSpPr/>
            <p:nvPr/>
          </p:nvSpPr>
          <p:spPr>
            <a:xfrm>
              <a:off x="2890181" y="4717724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6EA2E4A2-AF8D-4DB7-90E8-4C893C414274}"/>
                </a:ext>
              </a:extLst>
            </p:cNvPr>
            <p:cNvSpPr/>
            <p:nvPr/>
          </p:nvSpPr>
          <p:spPr>
            <a:xfrm>
              <a:off x="3394506" y="4408270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CB69881A-91DA-4591-A8FF-B86565CD2FDA}"/>
                </a:ext>
              </a:extLst>
            </p:cNvPr>
            <p:cNvSpPr/>
            <p:nvPr/>
          </p:nvSpPr>
          <p:spPr>
            <a:xfrm>
              <a:off x="3394507" y="5049051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44A43640-97D8-48DB-8236-6DF4C0CBE3D9}"/>
                </a:ext>
              </a:extLst>
            </p:cNvPr>
            <p:cNvSpPr/>
            <p:nvPr/>
          </p:nvSpPr>
          <p:spPr>
            <a:xfrm>
              <a:off x="4395707" y="4717724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F69F15AD-12CE-4120-84C7-7722834F9DA4}"/>
                </a:ext>
              </a:extLst>
            </p:cNvPr>
            <p:cNvSpPr/>
            <p:nvPr/>
          </p:nvSpPr>
          <p:spPr>
            <a:xfrm>
              <a:off x="2386797" y="4717723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26D88359-7468-491E-92C2-725C4E1F60F3}"/>
                </a:ext>
              </a:extLst>
            </p:cNvPr>
            <p:cNvSpPr/>
            <p:nvPr/>
          </p:nvSpPr>
          <p:spPr>
            <a:xfrm>
              <a:off x="3892323" y="4717722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A0E3ED9D-B624-460F-A519-202F61770190}"/>
                </a:ext>
              </a:extLst>
            </p:cNvPr>
            <p:cNvCxnSpPr>
              <a:cxnSpLocks/>
              <a:stCxn id="88" idx="6"/>
              <a:endCxn id="84" idx="2"/>
            </p:cNvCxnSpPr>
            <p:nvPr/>
          </p:nvCxnSpPr>
          <p:spPr>
            <a:xfrm>
              <a:off x="2611000" y="4829825"/>
              <a:ext cx="27918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BC6F808A-A410-4B9B-ADD8-BD3EDDEBFE0C}"/>
                </a:ext>
              </a:extLst>
            </p:cNvPr>
            <p:cNvCxnSpPr>
              <a:cxnSpLocks/>
              <a:stCxn id="84" idx="7"/>
              <a:endCxn id="85" idx="2"/>
            </p:cNvCxnSpPr>
            <p:nvPr/>
          </p:nvCxnSpPr>
          <p:spPr>
            <a:xfrm flipV="1">
              <a:off x="3081550" y="4520372"/>
              <a:ext cx="312956" cy="23018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4F370D78-18C2-47D8-806D-7F2AB52DBBB5}"/>
                </a:ext>
              </a:extLst>
            </p:cNvPr>
            <p:cNvCxnSpPr>
              <a:stCxn id="85" idx="6"/>
              <a:endCxn id="89" idx="1"/>
            </p:cNvCxnSpPr>
            <p:nvPr/>
          </p:nvCxnSpPr>
          <p:spPr>
            <a:xfrm>
              <a:off x="3618709" y="4520372"/>
              <a:ext cx="306448" cy="23018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E6B5DA91-B669-46D2-A68E-EA55AFD58D6E}"/>
                </a:ext>
              </a:extLst>
            </p:cNvPr>
            <p:cNvCxnSpPr>
              <a:cxnSpLocks/>
              <a:stCxn id="86" idx="6"/>
              <a:endCxn id="89" idx="3"/>
            </p:cNvCxnSpPr>
            <p:nvPr/>
          </p:nvCxnSpPr>
          <p:spPr>
            <a:xfrm flipV="1">
              <a:off x="3618710" y="4909091"/>
              <a:ext cx="306447" cy="25206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4CF07B58-48C1-415B-BF85-F1A7BB08AC7E}"/>
                </a:ext>
              </a:extLst>
            </p:cNvPr>
            <p:cNvCxnSpPr>
              <a:stCxn id="89" idx="6"/>
              <a:endCxn id="87" idx="2"/>
            </p:cNvCxnSpPr>
            <p:nvPr/>
          </p:nvCxnSpPr>
          <p:spPr>
            <a:xfrm>
              <a:off x="4116526" y="4829824"/>
              <a:ext cx="279181" cy="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FCDDDED1-2113-48D0-959A-E90F7EA680EE}"/>
                    </a:ext>
                  </a:extLst>
                </p:cNvPr>
                <p:cNvSpPr txBox="1"/>
                <p:nvPr/>
              </p:nvSpPr>
              <p:spPr>
                <a:xfrm>
                  <a:off x="2225515" y="4850456"/>
                  <a:ext cx="3485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FCDDDED1-2113-48D0-959A-E90F7EA680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5515" y="4850456"/>
                  <a:ext cx="348567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DAE62EC7-4D95-4699-8B74-8B99100FCBBA}"/>
                    </a:ext>
                  </a:extLst>
                </p:cNvPr>
                <p:cNvSpPr txBox="1"/>
                <p:nvPr/>
              </p:nvSpPr>
              <p:spPr>
                <a:xfrm>
                  <a:off x="4444130" y="4829823"/>
                  <a:ext cx="3485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DAE62EC7-4D95-4699-8B74-8B99100FCB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4130" y="4829823"/>
                  <a:ext cx="348567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E146310C-D31C-4B36-8B59-B056D1A2A5CD}"/>
                    </a:ext>
                  </a:extLst>
                </p:cNvPr>
                <p:cNvSpPr txBox="1"/>
                <p:nvPr/>
              </p:nvSpPr>
              <p:spPr>
                <a:xfrm>
                  <a:off x="2791816" y="4419312"/>
                  <a:ext cx="3485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E146310C-D31C-4B36-8B59-B056D1A2A5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1816" y="4419312"/>
                  <a:ext cx="348567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D9A2BE2B-888B-4F90-AFF6-FCECB9555FCB}"/>
                    </a:ext>
                  </a:extLst>
                </p:cNvPr>
                <p:cNvSpPr txBox="1"/>
                <p:nvPr/>
              </p:nvSpPr>
              <p:spPr>
                <a:xfrm>
                  <a:off x="3897890" y="4393024"/>
                  <a:ext cx="3485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D9A2BE2B-888B-4F90-AFF6-FCECB9555F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7890" y="4393024"/>
                  <a:ext cx="348567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DCF6048-16DB-4330-BD7A-C1FDF50DE6AF}"/>
                  </a:ext>
                </a:extLst>
              </p:cNvPr>
              <p:cNvSpPr txBox="1"/>
              <p:nvPr/>
            </p:nvSpPr>
            <p:spPr>
              <a:xfrm>
                <a:off x="9771547" y="4437249"/>
                <a:ext cx="9296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DCF6048-16DB-4330-BD7A-C1FDF50DE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1547" y="4437249"/>
                <a:ext cx="929648" cy="369332"/>
              </a:xfrm>
              <a:prstGeom prst="rect">
                <a:avLst/>
              </a:prstGeom>
              <a:blipFill>
                <a:blip r:embed="rId2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C9F4A4F9-ECAA-40EF-91D5-E895EFF783C9}"/>
                  </a:ext>
                </a:extLst>
              </p:cNvPr>
              <p:cNvSpPr txBox="1"/>
              <p:nvPr/>
            </p:nvSpPr>
            <p:spPr>
              <a:xfrm>
                <a:off x="9771547" y="5903264"/>
                <a:ext cx="9296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C9F4A4F9-ECAA-40EF-91D5-E895EFF78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1547" y="5903264"/>
                <a:ext cx="929648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文本框 102">
            <a:extLst>
              <a:ext uri="{FF2B5EF4-FFF2-40B4-BE49-F238E27FC236}">
                <a16:creationId xmlns:a16="http://schemas.microsoft.com/office/drawing/2014/main" id="{DD5F98FE-D6CE-4B90-8353-32A01A5AF578}"/>
              </a:ext>
            </a:extLst>
          </p:cNvPr>
          <p:cNvSpPr txBox="1"/>
          <p:nvPr/>
        </p:nvSpPr>
        <p:spPr>
          <a:xfrm>
            <a:off x="10633768" y="4319536"/>
            <a:ext cx="478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×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C7DF7967-CA80-432A-9D52-7336BEB5EB45}"/>
              </a:ext>
            </a:extLst>
          </p:cNvPr>
          <p:cNvSpPr txBox="1"/>
          <p:nvPr/>
        </p:nvSpPr>
        <p:spPr>
          <a:xfrm>
            <a:off x="10574310" y="5803042"/>
            <a:ext cx="478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B050"/>
                </a:solidFill>
              </a:rPr>
              <a:t>√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E442696-916D-48BB-BF65-80DB0C5B8078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14 / 16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75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08" grpId="0" animBg="1"/>
      <p:bldP spid="107" grpId="0" animBg="1"/>
      <p:bldP spid="106" grpId="0" animBg="1"/>
      <p:bldP spid="3" grpId="0" uiExpand="1" build="p"/>
      <p:bldP spid="65" grpId="0"/>
      <p:bldP spid="100" grpId="0"/>
      <p:bldP spid="101" grpId="0"/>
      <p:bldP spid="103" grpId="0"/>
      <p:bldP spid="10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Unique &amp; Consistent Shortest Paths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8626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Naïve attempt: randomly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pertube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the edge weights!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But then you need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∼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time to compute APSP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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Naïve attempt 2: Zwick’s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2.5286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-time APSP algorithm indeed gives you shortest path trees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Are they consistent?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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altLang="zh-CN" b="1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Our result: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 consistent set of incoming and outgoing shortest path trees can be computed in randomized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2.5286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time!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Matching Zwick’s algorithm for APSP!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86260"/>
              </a:xfrm>
              <a:blipFill>
                <a:blip r:embed="rId3"/>
                <a:stretch>
                  <a:fillRect l="-1043" t="-2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68CADDF6-D463-4D35-84A5-63ACD5AAC536}"/>
              </a:ext>
            </a:extLst>
          </p:cNvPr>
          <p:cNvSpPr txBox="1"/>
          <p:nvPr/>
        </p:nvSpPr>
        <p:spPr>
          <a:xfrm>
            <a:off x="7041823" y="5901180"/>
            <a:ext cx="4223208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Other applications of this besides DSO?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065E9F0-E5CB-4A1B-AB49-E5033721AC2B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15 / 16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34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Further Directions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44454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Can we match DSO with APSP?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Direction 1: for directed graphs, can we improve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2.5794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2.5286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(matching Zwick’s APSP algorithm)?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Direction 2: undirected DSO 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𝜔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time?</a:t>
                </a: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Two drawbacks of our DSO: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We don’t support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negative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edge weights.</a:t>
                </a:r>
              </a:p>
              <a:p>
                <a:pPr lvl="2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 drawback of bootstrapping in [</a:t>
                </a:r>
                <a:r>
                  <a:rPr lang="en-US" altLang="zh-CN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’20].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We can only report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distances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but don’t support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path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queries.</a:t>
                </a:r>
              </a:p>
              <a:p>
                <a:pPr lvl="2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 drawback of the algebraic methods in [G</a:t>
                </a:r>
                <a:r>
                  <a:rPr lang="en-US" altLang="zh-CN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’21].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444546"/>
              </a:xfrm>
              <a:blipFill>
                <a:blip r:embed="rId3"/>
                <a:stretch>
                  <a:fillRect l="-1043" t="-2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3557F462-E696-44CA-A1F7-251EED2DBF07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16 / 16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09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37C7A95-4C9D-417F-B9BE-B6FE09E14370}"/>
              </a:ext>
            </a:extLst>
          </p:cNvPr>
          <p:cNvSpPr/>
          <p:nvPr/>
        </p:nvSpPr>
        <p:spPr>
          <a:xfrm>
            <a:off x="2906665" y="2233623"/>
            <a:ext cx="637866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1" dirty="0">
                <a:ln w="12700" cmpd="sng">
                  <a:solidFill>
                    <a:schemeClr val="accent4"/>
                  </a:solidFill>
                  <a:prstDash val="solid"/>
                </a:ln>
                <a:gradFill flip="none" rotWithShape="1"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2700000" scaled="1"/>
                  <a:tileRect/>
                </a:gra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Thank you!</a:t>
            </a:r>
            <a:endParaRPr lang="zh-CN" altLang="en-US" sz="9600" b="1" dirty="0">
              <a:ln w="12700" cmpd="sng">
                <a:solidFill>
                  <a:schemeClr val="accent4"/>
                </a:solidFill>
                <a:prstDash val="solid"/>
              </a:ln>
              <a:gradFill flip="none" rotWithShape="1"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2700000" scaled="1"/>
                <a:tileRect/>
              </a:gra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2F253D-0868-4FD7-9649-34426BA3A29C}"/>
              </a:ext>
            </a:extLst>
          </p:cNvPr>
          <p:cNvSpPr txBox="1"/>
          <p:nvPr/>
        </p:nvSpPr>
        <p:spPr>
          <a:xfrm>
            <a:off x="4192554" y="4008559"/>
            <a:ext cx="3806890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Questions are welcome!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76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Distance Sensitivity Oracles (DSOs)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Given a directed graph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Query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the shortest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path not passing through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 natural and well-studied problem in graph algorithms.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>
            <a:extLst>
              <a:ext uri="{FF2B5EF4-FFF2-40B4-BE49-F238E27FC236}">
                <a16:creationId xmlns:a16="http://schemas.microsoft.com/office/drawing/2014/main" id="{B41D8377-38B4-4625-B174-241199902679}"/>
              </a:ext>
            </a:extLst>
          </p:cNvPr>
          <p:cNvSpPr/>
          <p:nvPr/>
        </p:nvSpPr>
        <p:spPr>
          <a:xfrm>
            <a:off x="4147795" y="4196718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ADD4B08-91E9-41D1-9E29-2CD8A6AFC0C7}"/>
              </a:ext>
            </a:extLst>
          </p:cNvPr>
          <p:cNvSpPr/>
          <p:nvPr/>
        </p:nvSpPr>
        <p:spPr>
          <a:xfrm>
            <a:off x="4729398" y="3838348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8F636DD-85A9-4C62-A73C-DC9B19122082}"/>
              </a:ext>
            </a:extLst>
          </p:cNvPr>
          <p:cNvSpPr/>
          <p:nvPr/>
        </p:nvSpPr>
        <p:spPr>
          <a:xfrm>
            <a:off x="4953601" y="4574471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E473E83-EE2D-4047-90E3-9A1DD90431CC}"/>
              </a:ext>
            </a:extLst>
          </p:cNvPr>
          <p:cNvSpPr/>
          <p:nvPr/>
        </p:nvSpPr>
        <p:spPr>
          <a:xfrm>
            <a:off x="5470818" y="4132692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B721A2F-C85E-45F2-82F3-A2DF6AF52397}"/>
              </a:ext>
            </a:extLst>
          </p:cNvPr>
          <p:cNvSpPr/>
          <p:nvPr/>
        </p:nvSpPr>
        <p:spPr>
          <a:xfrm>
            <a:off x="5820638" y="4798674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96357EA-A7B9-47BE-B705-D7BEDB0C88A9}"/>
              </a:ext>
            </a:extLst>
          </p:cNvPr>
          <p:cNvSpPr/>
          <p:nvPr/>
        </p:nvSpPr>
        <p:spPr>
          <a:xfrm>
            <a:off x="5932739" y="3704181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6888F02-970B-46AD-8E76-E07A7DC8D193}"/>
              </a:ext>
            </a:extLst>
          </p:cNvPr>
          <p:cNvSpPr/>
          <p:nvPr/>
        </p:nvSpPr>
        <p:spPr>
          <a:xfrm>
            <a:off x="6295436" y="4244794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66C6DB9-5FEF-46C2-AB3B-DCD11100A691}"/>
              </a:ext>
            </a:extLst>
          </p:cNvPr>
          <p:cNvSpPr/>
          <p:nvPr/>
        </p:nvSpPr>
        <p:spPr>
          <a:xfrm>
            <a:off x="7023980" y="3726246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D94D036-F4C0-4F23-8D6E-71C52F05B1D9}"/>
              </a:ext>
            </a:extLst>
          </p:cNvPr>
          <p:cNvSpPr/>
          <p:nvPr/>
        </p:nvSpPr>
        <p:spPr>
          <a:xfrm>
            <a:off x="6911878" y="4686930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25CDBAA-D61B-4A5C-B962-F97978730FCE}"/>
              </a:ext>
            </a:extLst>
          </p:cNvPr>
          <p:cNvSpPr/>
          <p:nvPr/>
        </p:nvSpPr>
        <p:spPr>
          <a:xfrm>
            <a:off x="5596435" y="3249142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C033968-7614-4E65-A315-D79EDA0DB0F8}"/>
              </a:ext>
            </a:extLst>
          </p:cNvPr>
          <p:cNvSpPr/>
          <p:nvPr/>
        </p:nvSpPr>
        <p:spPr>
          <a:xfrm>
            <a:off x="7278095" y="4254536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BAB66BD-3D6C-4F52-B89B-ADBF337F07D6}"/>
              </a:ext>
            </a:extLst>
          </p:cNvPr>
          <p:cNvCxnSpPr>
            <a:cxnSpLocks/>
            <a:stCxn id="11" idx="5"/>
            <a:endCxn id="14" idx="2"/>
          </p:cNvCxnSpPr>
          <p:nvPr/>
        </p:nvCxnSpPr>
        <p:spPr>
          <a:xfrm>
            <a:off x="4339164" y="4388087"/>
            <a:ext cx="614437" cy="298485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E4E5B83-E931-4E93-B326-9E3CEED7D6CC}"/>
              </a:ext>
            </a:extLst>
          </p:cNvPr>
          <p:cNvCxnSpPr>
            <a:cxnSpLocks/>
            <a:stCxn id="13" idx="7"/>
            <a:endCxn id="21" idx="3"/>
          </p:cNvCxnSpPr>
          <p:nvPr/>
        </p:nvCxnSpPr>
        <p:spPr>
          <a:xfrm flipV="1">
            <a:off x="4920767" y="3440511"/>
            <a:ext cx="708502" cy="430670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BCF746F-C37C-4473-9446-EF3AE649989A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 flipV="1">
            <a:off x="4953601" y="3816283"/>
            <a:ext cx="979139" cy="134166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99A13CE-F1F0-4BCA-968C-A9BE414F0F28}"/>
              </a:ext>
            </a:extLst>
          </p:cNvPr>
          <p:cNvCxnSpPr>
            <a:cxnSpLocks/>
            <a:stCxn id="15" idx="3"/>
            <a:endCxn id="14" idx="7"/>
          </p:cNvCxnSpPr>
          <p:nvPr/>
        </p:nvCxnSpPr>
        <p:spPr>
          <a:xfrm flipH="1">
            <a:off x="5144970" y="4324061"/>
            <a:ext cx="358682" cy="283243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C563DFD-8FE1-45AE-9F70-B9CD85B3CD2F}"/>
              </a:ext>
            </a:extLst>
          </p:cNvPr>
          <p:cNvCxnSpPr>
            <a:cxnSpLocks/>
            <a:stCxn id="16" idx="0"/>
            <a:endCxn id="15" idx="5"/>
          </p:cNvCxnSpPr>
          <p:nvPr/>
        </p:nvCxnSpPr>
        <p:spPr>
          <a:xfrm flipH="1" flipV="1">
            <a:off x="5662187" y="4324061"/>
            <a:ext cx="270552" cy="474612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C52D08B-DD87-4469-B900-64A29FFD16A1}"/>
              </a:ext>
            </a:extLst>
          </p:cNvPr>
          <p:cNvCxnSpPr>
            <a:cxnSpLocks/>
            <a:stCxn id="15" idx="7"/>
            <a:endCxn id="17" idx="4"/>
          </p:cNvCxnSpPr>
          <p:nvPr/>
        </p:nvCxnSpPr>
        <p:spPr>
          <a:xfrm flipV="1">
            <a:off x="5662187" y="3928385"/>
            <a:ext cx="382654" cy="237142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22D530C-DE56-4D96-9BE4-BB59B99DE5DE}"/>
              </a:ext>
            </a:extLst>
          </p:cNvPr>
          <p:cNvCxnSpPr>
            <a:cxnSpLocks/>
            <a:stCxn id="21" idx="6"/>
            <a:endCxn id="17" idx="0"/>
          </p:cNvCxnSpPr>
          <p:nvPr/>
        </p:nvCxnSpPr>
        <p:spPr>
          <a:xfrm>
            <a:off x="5820638" y="3361244"/>
            <a:ext cx="224203" cy="342938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D502222-8B98-42C4-8F1A-210DF65CD1D4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>
            <a:off x="6156943" y="3816283"/>
            <a:ext cx="867037" cy="22065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CCA2021-5CC1-4E49-8C72-B6014966B996}"/>
              </a:ext>
            </a:extLst>
          </p:cNvPr>
          <p:cNvCxnSpPr>
            <a:cxnSpLocks/>
            <a:stCxn id="17" idx="5"/>
            <a:endCxn id="18" idx="0"/>
          </p:cNvCxnSpPr>
          <p:nvPr/>
        </p:nvCxnSpPr>
        <p:spPr>
          <a:xfrm>
            <a:off x="6124109" y="3895551"/>
            <a:ext cx="283429" cy="349243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乘号 38">
            <a:extLst>
              <a:ext uri="{FF2B5EF4-FFF2-40B4-BE49-F238E27FC236}">
                <a16:creationId xmlns:a16="http://schemas.microsoft.com/office/drawing/2014/main" id="{C7318DAD-84CE-45FA-9920-44AE73A11D8B}"/>
              </a:ext>
            </a:extLst>
          </p:cNvPr>
          <p:cNvSpPr/>
          <p:nvPr/>
        </p:nvSpPr>
        <p:spPr>
          <a:xfrm>
            <a:off x="5814111" y="3584942"/>
            <a:ext cx="461822" cy="461821"/>
          </a:xfrm>
          <a:prstGeom prst="mathMultiply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95D28E2-E8EE-41BA-A273-FC81CB80D76A}"/>
                  </a:ext>
                </a:extLst>
              </p:cNvPr>
              <p:cNvSpPr txBox="1"/>
              <p:nvPr/>
            </p:nvSpPr>
            <p:spPr>
              <a:xfrm>
                <a:off x="3874952" y="4229552"/>
                <a:ext cx="287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95D28E2-E8EE-41BA-A273-FC81CB80D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952" y="4229552"/>
                <a:ext cx="28735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7F81C353-0F11-494B-8BC6-753EB239991D}"/>
                  </a:ext>
                </a:extLst>
              </p:cNvPr>
              <p:cNvSpPr txBox="1"/>
              <p:nvPr/>
            </p:nvSpPr>
            <p:spPr>
              <a:xfrm>
                <a:off x="7214939" y="3524852"/>
                <a:ext cx="287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7F81C353-0F11-494B-8BC6-753EB2399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939" y="3524852"/>
                <a:ext cx="287359" cy="369332"/>
              </a:xfrm>
              <a:prstGeom prst="rect">
                <a:avLst/>
              </a:prstGeom>
              <a:blipFill>
                <a:blip r:embed="rId5"/>
                <a:stretch>
                  <a:fillRect r="-4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34A2FD9-9BFF-4EE4-9554-FDAF49F84743}"/>
              </a:ext>
            </a:extLst>
          </p:cNvPr>
          <p:cNvCxnSpPr>
            <a:cxnSpLocks/>
          </p:cNvCxnSpPr>
          <p:nvPr/>
        </p:nvCxnSpPr>
        <p:spPr>
          <a:xfrm flipV="1">
            <a:off x="4339164" y="4029717"/>
            <a:ext cx="423067" cy="199835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C1A1EFF-DAB7-434A-A26E-FAF4E093F66F}"/>
              </a:ext>
            </a:extLst>
          </p:cNvPr>
          <p:cNvCxnSpPr>
            <a:cxnSpLocks/>
          </p:cNvCxnSpPr>
          <p:nvPr/>
        </p:nvCxnSpPr>
        <p:spPr>
          <a:xfrm>
            <a:off x="4920767" y="4029717"/>
            <a:ext cx="550051" cy="215077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412FD58-0492-49A6-B501-2F1D2939706C}"/>
              </a:ext>
            </a:extLst>
          </p:cNvPr>
          <p:cNvCxnSpPr>
            <a:cxnSpLocks/>
          </p:cNvCxnSpPr>
          <p:nvPr/>
        </p:nvCxnSpPr>
        <p:spPr>
          <a:xfrm flipH="1" flipV="1">
            <a:off x="7215349" y="3917615"/>
            <a:ext cx="174848" cy="336921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47D8DE3-866E-485B-8187-A193EBBAF18C}"/>
              </a:ext>
            </a:extLst>
          </p:cNvPr>
          <p:cNvCxnSpPr>
            <a:cxnSpLocks/>
          </p:cNvCxnSpPr>
          <p:nvPr/>
        </p:nvCxnSpPr>
        <p:spPr>
          <a:xfrm>
            <a:off x="5695021" y="4244794"/>
            <a:ext cx="600415" cy="112102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39FAA49-1F8B-4B21-9A03-D3B99B26D3DA}"/>
              </a:ext>
            </a:extLst>
          </p:cNvPr>
          <p:cNvCxnSpPr>
            <a:cxnSpLocks/>
          </p:cNvCxnSpPr>
          <p:nvPr/>
        </p:nvCxnSpPr>
        <p:spPr>
          <a:xfrm flipH="1">
            <a:off x="6012007" y="4468997"/>
            <a:ext cx="395531" cy="362511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DDC9EDC-C6C8-408F-95E5-F8B69F7C2100}"/>
              </a:ext>
            </a:extLst>
          </p:cNvPr>
          <p:cNvCxnSpPr>
            <a:cxnSpLocks/>
          </p:cNvCxnSpPr>
          <p:nvPr/>
        </p:nvCxnSpPr>
        <p:spPr>
          <a:xfrm flipV="1">
            <a:off x="6044841" y="4799032"/>
            <a:ext cx="867037" cy="111744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0C3800F-640C-4004-842E-CCD8FE478B43}"/>
              </a:ext>
            </a:extLst>
          </p:cNvPr>
          <p:cNvCxnSpPr>
            <a:cxnSpLocks/>
          </p:cNvCxnSpPr>
          <p:nvPr/>
        </p:nvCxnSpPr>
        <p:spPr>
          <a:xfrm flipV="1">
            <a:off x="7103247" y="4445905"/>
            <a:ext cx="207682" cy="273859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C6F259A-9F66-4C8B-B8EC-7358BBEF56E6}"/>
              </a:ext>
            </a:extLst>
          </p:cNvPr>
          <p:cNvCxnSpPr>
            <a:cxnSpLocks/>
          </p:cNvCxnSpPr>
          <p:nvPr/>
        </p:nvCxnSpPr>
        <p:spPr>
          <a:xfrm flipV="1">
            <a:off x="4339164" y="4029717"/>
            <a:ext cx="423068" cy="19983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631615C-4984-407B-815F-7D46CE82160D}"/>
              </a:ext>
            </a:extLst>
          </p:cNvPr>
          <p:cNvCxnSpPr>
            <a:cxnSpLocks/>
            <a:stCxn id="13" idx="5"/>
            <a:endCxn id="15" idx="2"/>
          </p:cNvCxnSpPr>
          <p:nvPr/>
        </p:nvCxnSpPr>
        <p:spPr>
          <a:xfrm>
            <a:off x="4920767" y="4029717"/>
            <a:ext cx="550051" cy="21507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05B477F-97D8-4CE4-8E60-C6ACB7AA2D21}"/>
              </a:ext>
            </a:extLst>
          </p:cNvPr>
          <p:cNvCxnSpPr>
            <a:cxnSpLocks/>
            <a:stCxn id="15" idx="6"/>
            <a:endCxn id="18" idx="2"/>
          </p:cNvCxnSpPr>
          <p:nvPr/>
        </p:nvCxnSpPr>
        <p:spPr>
          <a:xfrm>
            <a:off x="5695021" y="4244794"/>
            <a:ext cx="600415" cy="11210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2E478A3-D9AB-41CF-82C2-770113CACE87}"/>
              </a:ext>
            </a:extLst>
          </p:cNvPr>
          <p:cNvCxnSpPr>
            <a:cxnSpLocks/>
            <a:stCxn id="18" idx="4"/>
            <a:endCxn id="16" idx="7"/>
          </p:cNvCxnSpPr>
          <p:nvPr/>
        </p:nvCxnSpPr>
        <p:spPr>
          <a:xfrm flipH="1">
            <a:off x="6012007" y="4468997"/>
            <a:ext cx="395531" cy="36251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3C2C0AF1-FB1A-494A-875D-897C788DC766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 flipV="1">
            <a:off x="6044841" y="4799032"/>
            <a:ext cx="867037" cy="11174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B6BB5958-4187-4E28-A030-DFA96379252A}"/>
              </a:ext>
            </a:extLst>
          </p:cNvPr>
          <p:cNvCxnSpPr>
            <a:cxnSpLocks/>
            <a:stCxn id="20" idx="7"/>
            <a:endCxn id="22" idx="3"/>
          </p:cNvCxnSpPr>
          <p:nvPr/>
        </p:nvCxnSpPr>
        <p:spPr>
          <a:xfrm flipV="1">
            <a:off x="7103247" y="4445905"/>
            <a:ext cx="207682" cy="27385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1A768AF6-327D-40CE-B343-29AE28533075}"/>
              </a:ext>
            </a:extLst>
          </p:cNvPr>
          <p:cNvCxnSpPr>
            <a:cxnSpLocks/>
            <a:stCxn id="22" idx="0"/>
            <a:endCxn id="19" idx="5"/>
          </p:cNvCxnSpPr>
          <p:nvPr/>
        </p:nvCxnSpPr>
        <p:spPr>
          <a:xfrm flipH="1" flipV="1">
            <a:off x="7215349" y="3917615"/>
            <a:ext cx="174848" cy="33692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19D61C8D-1C02-4200-9D36-D4D6023063D0}"/>
                  </a:ext>
                </a:extLst>
              </p:cNvPr>
              <p:cNvSpPr txBox="1"/>
              <p:nvPr/>
            </p:nvSpPr>
            <p:spPr>
              <a:xfrm>
                <a:off x="6080010" y="3385225"/>
                <a:ext cx="287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19D61C8D-1C02-4200-9D36-D4D602306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010" y="3385225"/>
                <a:ext cx="28735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椭圆 48">
            <a:extLst>
              <a:ext uri="{FF2B5EF4-FFF2-40B4-BE49-F238E27FC236}">
                <a16:creationId xmlns:a16="http://schemas.microsoft.com/office/drawing/2014/main" id="{5184036C-B633-4834-83AB-3419DE34ECA8}"/>
              </a:ext>
            </a:extLst>
          </p:cNvPr>
          <p:cNvSpPr/>
          <p:nvPr/>
        </p:nvSpPr>
        <p:spPr>
          <a:xfrm>
            <a:off x="4147795" y="4197592"/>
            <a:ext cx="224203" cy="224203"/>
          </a:xfrm>
          <a:prstGeom prst="ellipse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5BF76E2E-A86D-4A05-962B-BED536231514}"/>
              </a:ext>
            </a:extLst>
          </p:cNvPr>
          <p:cNvSpPr/>
          <p:nvPr/>
        </p:nvSpPr>
        <p:spPr>
          <a:xfrm>
            <a:off x="7023980" y="3726246"/>
            <a:ext cx="224203" cy="224203"/>
          </a:xfrm>
          <a:prstGeom prst="ellipse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7B6AE22-7C34-42E2-8E2C-8397C302E93D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2 / 16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98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5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750"/>
                            </p:stCondLst>
                            <p:childTnLst>
                              <p:par>
                                <p:cTn id="1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250"/>
                            </p:stCondLst>
                            <p:childTnLst>
                              <p:par>
                                <p:cTn id="1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00"/>
                            </p:stCondLst>
                            <p:childTnLst>
                              <p:par>
                                <p:cTn id="1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uiExpand="1" animBg="1"/>
      <p:bldP spid="13" grpId="0" uiExpand="1" animBg="1"/>
      <p:bldP spid="14" grpId="0" uiExpand="1" animBg="1"/>
      <p:bldP spid="15" grpId="0" uiExpand="1" animBg="1"/>
      <p:bldP spid="16" grpId="0" uiExpand="1" animBg="1"/>
      <p:bldP spid="17" grpId="0" uiExpand="1" animBg="1"/>
      <p:bldP spid="18" grpId="0" uiExpand="1" animBg="1"/>
      <p:bldP spid="19" grpId="0" uiExpand="1" animBg="1"/>
      <p:bldP spid="20" grpId="0" uiExpand="1" animBg="1"/>
      <p:bldP spid="21" grpId="0" uiExpand="1" animBg="1"/>
      <p:bldP spid="22" grpId="0" uiExpand="1" animBg="1"/>
      <p:bldP spid="39" grpId="0" uiExpand="1" animBg="1"/>
      <p:bldP spid="9" grpId="0" uiExpand="1"/>
      <p:bldP spid="41" grpId="0" uiExpand="1"/>
      <p:bldP spid="71" grpId="0" uiExpand="1"/>
      <p:bldP spid="49" grpId="0" uiExpand="1" animBg="1"/>
      <p:bldP spid="51" grpId="0" uiExpan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Previous Work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1150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Naïve algorithm: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Precompute the answer for every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Space complexity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query time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[DTCR’08]: space complexity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query time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But requires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preprocessing time!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[BK’09]: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𝑚𝑛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preprocessing time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Matching the currently best running time for All-Pairs Shortest Paths!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Still, an interesting setting: </a:t>
                </a:r>
                <a:r>
                  <a:rPr lang="en-US" altLang="zh-CN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unweighted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graphs?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APSP is 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2.5286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time, using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fast matrix multiplication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! [Z’01]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11506"/>
              </a:xfrm>
              <a:blipFill>
                <a:blip r:embed="rId3"/>
                <a:stretch>
                  <a:fillRect l="-1043" t="-2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1989F44F-E065-44AE-88CE-37808776F95C}"/>
              </a:ext>
            </a:extLst>
          </p:cNvPr>
          <p:cNvSpPr txBox="1"/>
          <p:nvPr/>
        </p:nvSpPr>
        <p:spPr>
          <a:xfrm>
            <a:off x="4237382" y="6014839"/>
            <a:ext cx="5293117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We consider unweighted graphs in this talk, for simplicity.</a:t>
            </a: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Our results extend to graphs with small positive integer weights.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8D7BEF-A051-4577-AB91-30A1A3FB9B36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3 / 16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29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Previous Work via Fast Matrix 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Mult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Question: can we achieve </a:t>
                </a:r>
                <a:r>
                  <a:rPr lang="en-US" altLang="zh-CN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subcubic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preprocessing time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[WY’10]: Yes!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Preprocessing time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1−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𝜔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query time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1+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Question: can we achieve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sublinear query time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[GW’12]: Yes!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Preprocessing time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𝜔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+1/2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𝜔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4−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𝜔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query time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1−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Question: can we achieve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polylog query time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[CC’20]: Yes!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Preprocessing time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2.8729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query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polylog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77A4CB7-7C25-4066-84A6-20112F31FD92}"/>
                  </a:ext>
                </a:extLst>
              </p:cNvPr>
              <p:cNvSpPr txBox="1"/>
              <p:nvPr/>
            </p:nvSpPr>
            <p:spPr>
              <a:xfrm>
                <a:off x="8839199" y="2416630"/>
                <a:ext cx="2688772" cy="6463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≤2.3729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matrix multiplication exponent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77A4CB7-7C25-4066-84A6-20112F31F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199" y="2416630"/>
                <a:ext cx="268877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F0A31DD-73A1-4F25-82C7-FF824A91D8A7}"/>
                  </a:ext>
                </a:extLst>
              </p:cNvPr>
              <p:cNvSpPr txBox="1"/>
              <p:nvPr/>
            </p:nvSpPr>
            <p:spPr>
              <a:xfrm>
                <a:off x="8839199" y="3197898"/>
                <a:ext cx="2688772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a parameter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F0A31DD-73A1-4F25-82C7-FF824A91D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199" y="3197898"/>
                <a:ext cx="26887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EA9866A7-641F-4C6F-B7C2-0216A9F0AAC3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4 / 16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72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Our Results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en-US" altLang="zh-CN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’20]: Preprocessing time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2.7233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query time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Technique 1: bootstrapping DSOs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Technique 2: hitting sets</a:t>
                </a: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[G</a:t>
                </a:r>
                <a:r>
                  <a:rPr lang="en-US" altLang="zh-CN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’21]: Preprocessing time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2.5794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query time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Technique 3: adjoint of symbolic adjacency matrix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Technique 4: unique &amp; consistent shortest path trees</a:t>
                </a: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3635FEC3-1D7D-486F-A9D7-A2DE76081021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5 / 16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56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Bootstrapping DSOs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E486A7-0128-480E-AA1A-E58223EFB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 byproduct of [BK’09]!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635FEC3-1D7D-486F-A9D7-A2DE76081021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6 / 16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4C7D018-AF0F-4734-9A09-B41C98FFEEB5}"/>
                  </a:ext>
                </a:extLst>
              </p:cNvPr>
              <p:cNvSpPr txBox="1"/>
              <p:nvPr/>
            </p:nvSpPr>
            <p:spPr>
              <a:xfrm>
                <a:off x="968640" y="2563762"/>
                <a:ext cx="5052767" cy="200958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Bootstrapping Theorem</a:t>
                </a:r>
                <a:endPara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Given a DSO with prep. time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query time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we can construct a DSO with prep. time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⋅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query time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4C7D018-AF0F-4734-9A09-B41C98FFE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40" y="2563762"/>
                <a:ext cx="5052767" cy="20095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CC351AF-0436-464A-8A93-5CAE97E4154E}"/>
                  </a:ext>
                </a:extLst>
              </p:cNvPr>
              <p:cNvSpPr txBox="1"/>
              <p:nvPr/>
            </p:nvSpPr>
            <p:spPr>
              <a:xfrm>
                <a:off x="1404594" y="4926144"/>
                <a:ext cx="4691406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measures the “complexity” of DSO!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CC351AF-0436-464A-8A93-5CAE97E41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594" y="4926144"/>
                <a:ext cx="46914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7E39D2A-F643-4CF8-B2EE-A559BC578107}"/>
                  </a:ext>
                </a:extLst>
              </p:cNvPr>
              <p:cNvSpPr txBox="1"/>
              <p:nvPr/>
            </p:nvSpPr>
            <p:spPr>
              <a:xfrm>
                <a:off x="6627507" y="2172950"/>
                <a:ext cx="4465413" cy="240040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Compute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(carefully-chosen) DSO queries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Compute the answers of these queries (somehow) 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𝑚𝑛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time</a:t>
                </a:r>
              </a:p>
              <a:p>
                <a:pPr marL="342900" indent="-342900">
                  <a:spcBef>
                    <a:spcPts val="1800"/>
                  </a:spcBef>
                  <a:buFont typeface="+mj-lt"/>
                  <a:buAutoNum type="arabicPeriod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Build a DSO from these answers!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7E39D2A-F643-4CF8-B2EE-A559BC578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507" y="2172950"/>
                <a:ext cx="4465413" cy="24004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F4B50A0-4B10-4942-ADC6-3033D4E7FA14}"/>
              </a:ext>
            </a:extLst>
          </p:cNvPr>
          <p:cNvCxnSpPr>
            <a:cxnSpLocks/>
          </p:cNvCxnSpPr>
          <p:nvPr/>
        </p:nvCxnSpPr>
        <p:spPr>
          <a:xfrm>
            <a:off x="7927942" y="3753084"/>
            <a:ext cx="1282046" cy="11821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73872AF-AEA2-46FB-858E-669D1BC74656}"/>
              </a:ext>
            </a:extLst>
          </p:cNvPr>
          <p:cNvSpPr txBox="1"/>
          <p:nvPr/>
        </p:nvSpPr>
        <p:spPr>
          <a:xfrm>
            <a:off x="7416145" y="3925757"/>
            <a:ext cx="2535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Using the slower DSO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3E953E0-C571-4F99-AAA8-7197BFF66CC0}"/>
                  </a:ext>
                </a:extLst>
              </p:cNvPr>
              <p:cNvSpPr txBox="1"/>
              <p:nvPr/>
            </p:nvSpPr>
            <p:spPr>
              <a:xfrm>
                <a:off x="9581917" y="3925757"/>
                <a:ext cx="1641443" cy="344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𝑂</m:t>
                          </m:r>
                        </m:e>
                      </m:acc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3E953E0-C571-4F99-AAA8-7197BFF66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917" y="3925757"/>
                <a:ext cx="1641443" cy="344646"/>
              </a:xfrm>
              <a:prstGeom prst="rect">
                <a:avLst/>
              </a:prstGeom>
              <a:blipFill>
                <a:blip r:embed="rId6"/>
                <a:stretch>
                  <a:fillRect t="-1754" b="-7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712EFC8-D970-4915-814A-9F49F77DC5EA}"/>
              </a:ext>
            </a:extLst>
          </p:cNvPr>
          <p:cNvCxnSpPr>
            <a:cxnSpLocks/>
          </p:cNvCxnSpPr>
          <p:nvPr/>
        </p:nvCxnSpPr>
        <p:spPr>
          <a:xfrm>
            <a:off x="9495951" y="3731710"/>
            <a:ext cx="760412" cy="1879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7DAD10C-02DE-40EB-B5CD-F0F2745DC489}"/>
              </a:ext>
            </a:extLst>
          </p:cNvPr>
          <p:cNvSpPr txBox="1"/>
          <p:nvPr/>
        </p:nvSpPr>
        <p:spPr>
          <a:xfrm>
            <a:off x="6739560" y="2173920"/>
            <a:ext cx="4378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Proof of Bootstrapping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Thm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66A2E37-E8D4-496C-AC20-702C7CE48C7C}"/>
              </a:ext>
            </a:extLst>
          </p:cNvPr>
          <p:cNvSpPr txBox="1"/>
          <p:nvPr/>
        </p:nvSpPr>
        <p:spPr>
          <a:xfrm>
            <a:off x="6794296" y="2172950"/>
            <a:ext cx="42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The [BK’09] prep. algorithm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77805DC-BBA7-458B-9356-5F0B00A0153C}"/>
              </a:ext>
            </a:extLst>
          </p:cNvPr>
          <p:cNvSpPr txBox="1"/>
          <p:nvPr/>
        </p:nvSpPr>
        <p:spPr>
          <a:xfrm>
            <a:off x="4630158" y="5648269"/>
            <a:ext cx="5571973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Question: any other data structure problem where we could “unify” preprocessing and query time?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86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9" grpId="0"/>
      <p:bldP spid="12" grpId="0"/>
      <p:bldP spid="14" grpId="0"/>
      <p:bldP spid="15" grpId="0"/>
      <p:bldP spid="15" grpId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𝒓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 &amp; Hitting Sets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-truncated DSO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a DSO that returns the correct answer if the answer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and returns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+∞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otherwise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381" r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D13095D8-F508-4DC6-973E-4C335613EF40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7 / 16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DC52C8B2-1011-4320-9682-3EE48C1030F7}"/>
              </a:ext>
            </a:extLst>
          </p:cNvPr>
          <p:cNvSpPr/>
          <p:nvPr/>
        </p:nvSpPr>
        <p:spPr>
          <a:xfrm>
            <a:off x="9520313" y="6363657"/>
            <a:ext cx="260834" cy="26083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BDC3D77B-6C01-4F50-963D-2497C4176491}"/>
              </a:ext>
            </a:extLst>
          </p:cNvPr>
          <p:cNvSpPr/>
          <p:nvPr/>
        </p:nvSpPr>
        <p:spPr>
          <a:xfrm>
            <a:off x="5961954" y="5449664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4713179C-F116-41AA-ADD0-F23FCBE8FA08}"/>
              </a:ext>
            </a:extLst>
          </p:cNvPr>
          <p:cNvSpPr/>
          <p:nvPr/>
        </p:nvSpPr>
        <p:spPr>
          <a:xfrm>
            <a:off x="11500271" y="5449664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乘号 53">
            <a:extLst>
              <a:ext uri="{FF2B5EF4-FFF2-40B4-BE49-F238E27FC236}">
                <a16:creationId xmlns:a16="http://schemas.microsoft.com/office/drawing/2014/main" id="{CFA13F20-9D4E-4F18-9093-2848F4E3B548}"/>
              </a:ext>
            </a:extLst>
          </p:cNvPr>
          <p:cNvSpPr/>
          <p:nvPr/>
        </p:nvSpPr>
        <p:spPr>
          <a:xfrm>
            <a:off x="9434063" y="6276209"/>
            <a:ext cx="433333" cy="433332"/>
          </a:xfrm>
          <a:prstGeom prst="mathMultiply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3E9E30C-460F-4898-AB28-101EAC123A71}"/>
              </a:ext>
            </a:extLst>
          </p:cNvPr>
          <p:cNvCxnSpPr>
            <a:stCxn id="52" idx="6"/>
            <a:endCxn id="53" idx="2"/>
          </p:cNvCxnSpPr>
          <p:nvPr/>
        </p:nvCxnSpPr>
        <p:spPr>
          <a:xfrm>
            <a:off x="6186157" y="5561766"/>
            <a:ext cx="53141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F8B77E3-4F73-43A2-B7EC-8C6450F3FBAE}"/>
              </a:ext>
            </a:extLst>
          </p:cNvPr>
          <p:cNvCxnSpPr/>
          <p:nvPr/>
        </p:nvCxnSpPr>
        <p:spPr>
          <a:xfrm>
            <a:off x="8139358" y="5561765"/>
            <a:ext cx="1723968" cy="0"/>
          </a:xfrm>
          <a:prstGeom prst="line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51BB97B5-DA89-48E0-BAF6-3775822794DE}"/>
              </a:ext>
            </a:extLst>
          </p:cNvPr>
          <p:cNvSpPr/>
          <p:nvPr/>
        </p:nvSpPr>
        <p:spPr>
          <a:xfrm>
            <a:off x="9001342" y="5449664"/>
            <a:ext cx="223934" cy="223934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17A7C738-3B9A-49F1-8581-A1CD544061FE}"/>
                  </a:ext>
                </a:extLst>
              </p:cNvPr>
              <p:cNvSpPr txBox="1"/>
              <p:nvPr/>
            </p:nvSpPr>
            <p:spPr>
              <a:xfrm>
                <a:off x="5755625" y="5663550"/>
                <a:ext cx="408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17A7C738-3B9A-49F1-8581-A1CD54406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625" y="5663550"/>
                <a:ext cx="40816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9EC44429-98FD-4C4E-A9BC-CCCE3C402158}"/>
                  </a:ext>
                </a:extLst>
              </p:cNvPr>
              <p:cNvSpPr txBox="1"/>
              <p:nvPr/>
            </p:nvSpPr>
            <p:spPr>
              <a:xfrm>
                <a:off x="11588455" y="5624138"/>
                <a:ext cx="408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9EC44429-98FD-4C4E-A9BC-CCCE3C402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8455" y="5624138"/>
                <a:ext cx="40816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7A62294E-0355-48B0-88FF-80AA9C0BEF90}"/>
                  </a:ext>
                </a:extLst>
              </p:cNvPr>
              <p:cNvSpPr txBox="1"/>
              <p:nvPr/>
            </p:nvSpPr>
            <p:spPr>
              <a:xfrm>
                <a:off x="9781147" y="6382281"/>
                <a:ext cx="408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7A62294E-0355-48B0-88FF-80AA9C0BE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1147" y="6382281"/>
                <a:ext cx="40816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92534FDD-6704-4586-8C7B-92334193BD15}"/>
                  </a:ext>
                </a:extLst>
              </p:cNvPr>
              <p:cNvSpPr txBox="1"/>
              <p:nvPr/>
            </p:nvSpPr>
            <p:spPr>
              <a:xfrm>
                <a:off x="8911160" y="5677521"/>
                <a:ext cx="408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92534FDD-6704-4586-8C7B-92334193B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1160" y="5677521"/>
                <a:ext cx="40816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9DE63AFC-E94E-4569-8437-B238AD3346B0}"/>
                  </a:ext>
                </a:extLst>
              </p:cNvPr>
              <p:cNvSpPr txBox="1"/>
              <p:nvPr/>
            </p:nvSpPr>
            <p:spPr>
              <a:xfrm>
                <a:off x="838200" y="2776733"/>
                <a:ext cx="5454905" cy="208582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Hitting Set Theorem</a:t>
                </a:r>
                <a:endPara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 with prep. time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query time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we can construct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3/2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 with prep. time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query time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9DE63AFC-E94E-4569-8437-B238AD334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76733"/>
                <a:ext cx="5454905" cy="208582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D478BB2-A5F9-454D-8F27-6E317FACF024}"/>
                  </a:ext>
                </a:extLst>
              </p:cNvPr>
              <p:cNvSpPr txBox="1"/>
              <p:nvPr/>
            </p:nvSpPr>
            <p:spPr>
              <a:xfrm>
                <a:off x="434302" y="5359052"/>
                <a:ext cx="4958078" cy="102322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 random sample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vertices</a:t>
                </a:r>
              </a:p>
              <a:p>
                <a:r>
                  <a:rPr lang="en-US" altLang="zh-CN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Whp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𝐻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“hits” the middle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1/3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parts of each query!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D478BB2-A5F9-454D-8F27-6E317FACF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02" y="5359052"/>
                <a:ext cx="4958078" cy="102322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8557C0AD-1744-423B-BFA6-6B48866B7257}"/>
                  </a:ext>
                </a:extLst>
              </p:cNvPr>
              <p:cNvSpPr txBox="1"/>
              <p:nvPr/>
            </p:nvSpPr>
            <p:spPr>
              <a:xfrm>
                <a:off x="6543520" y="3028890"/>
                <a:ext cx="4475034" cy="145142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𝒟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new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𝒟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old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𝒟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old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else: return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h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∈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𝒟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old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h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𝒟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old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h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𝑏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8557C0AD-1744-423B-BFA6-6B48866B7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520" y="3028890"/>
                <a:ext cx="4475034" cy="145142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箭头: 左右 20">
                <a:extLst>
                  <a:ext uri="{FF2B5EF4-FFF2-40B4-BE49-F238E27FC236}">
                    <a16:creationId xmlns:a16="http://schemas.microsoft.com/office/drawing/2014/main" id="{B4672A60-594D-40AE-B221-D132BA5E63E4}"/>
                  </a:ext>
                </a:extLst>
              </p:cNvPr>
              <p:cNvSpPr/>
              <p:nvPr/>
            </p:nvSpPr>
            <p:spPr>
              <a:xfrm>
                <a:off x="8107657" y="4918679"/>
                <a:ext cx="1755669" cy="457075"/>
              </a:xfrm>
              <a:prstGeom prst="leftRightArrow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1/3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箭头: 左右 20">
                <a:extLst>
                  <a:ext uri="{FF2B5EF4-FFF2-40B4-BE49-F238E27FC236}">
                    <a16:creationId xmlns:a16="http://schemas.microsoft.com/office/drawing/2014/main" id="{B4672A60-594D-40AE-B221-D132BA5E63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657" y="4918679"/>
                <a:ext cx="1755669" cy="457075"/>
              </a:xfrm>
              <a:prstGeom prst="leftRightArrow">
                <a:avLst/>
              </a:prstGeom>
              <a:blipFill>
                <a:blip r:embed="rId1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箭头: 右 4">
                <a:extLst>
                  <a:ext uri="{FF2B5EF4-FFF2-40B4-BE49-F238E27FC236}">
                    <a16:creationId xmlns:a16="http://schemas.microsoft.com/office/drawing/2014/main" id="{0A65380F-1469-4EC2-A8B7-1ABCCEB354FB}"/>
                  </a:ext>
                </a:extLst>
              </p:cNvPr>
              <p:cNvSpPr/>
              <p:nvPr/>
            </p:nvSpPr>
            <p:spPr>
              <a:xfrm>
                <a:off x="6186157" y="5580832"/>
                <a:ext cx="2747373" cy="493888"/>
              </a:xfrm>
              <a:prstGeom prst="rightArrow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箭头: 右 4">
                <a:extLst>
                  <a:ext uri="{FF2B5EF4-FFF2-40B4-BE49-F238E27FC236}">
                    <a16:creationId xmlns:a16="http://schemas.microsoft.com/office/drawing/2014/main" id="{0A65380F-1469-4EC2-A8B7-1ABCCEB354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157" y="5580832"/>
                <a:ext cx="2747373" cy="493888"/>
              </a:xfrm>
              <a:prstGeom prst="rightArrow">
                <a:avLst/>
              </a:prstGeom>
              <a:blipFill>
                <a:blip r:embed="rId1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箭头: 右 22">
                <a:extLst>
                  <a:ext uri="{FF2B5EF4-FFF2-40B4-BE49-F238E27FC236}">
                    <a16:creationId xmlns:a16="http://schemas.microsoft.com/office/drawing/2014/main" id="{95B9FA81-EC2C-4DDA-8108-2F6348E7A68B}"/>
                  </a:ext>
                </a:extLst>
              </p:cNvPr>
              <p:cNvSpPr/>
              <p:nvPr/>
            </p:nvSpPr>
            <p:spPr>
              <a:xfrm>
                <a:off x="9293088" y="5594292"/>
                <a:ext cx="2207183" cy="493888"/>
              </a:xfrm>
              <a:prstGeom prst="rightArrow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箭头: 右 22">
                <a:extLst>
                  <a:ext uri="{FF2B5EF4-FFF2-40B4-BE49-F238E27FC236}">
                    <a16:creationId xmlns:a16="http://schemas.microsoft.com/office/drawing/2014/main" id="{95B9FA81-EC2C-4DDA-8108-2F6348E7A6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088" y="5594292"/>
                <a:ext cx="2207183" cy="493888"/>
              </a:xfrm>
              <a:prstGeom prst="rightArrow">
                <a:avLst/>
              </a:prstGeom>
              <a:blipFill>
                <a:blip r:embed="rId1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9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1" grpId="0" animBg="1"/>
      <p:bldP spid="52" grpId="0" animBg="1"/>
      <p:bldP spid="53" grpId="0" animBg="1"/>
      <p:bldP spid="54" grpId="0" animBg="1"/>
      <p:bldP spid="57" grpId="0" animBg="1"/>
      <p:bldP spid="58" grpId="0"/>
      <p:bldP spid="59" grpId="0"/>
      <p:bldP spid="60" grpId="0"/>
      <p:bldP spid="61" grpId="0"/>
      <p:bldP spid="64" grpId="0" animBg="1"/>
      <p:bldP spid="4" grpId="0" animBg="1"/>
      <p:bldP spid="65" grpId="0" animBg="1"/>
      <p:bldP spid="21" grpId="0" animBg="1"/>
      <p:bldP spid="5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Putting It Together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13095D8-F508-4DC6-973E-4C335613EF40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8 / 16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F1660CD-DCC8-4EFA-8936-0AD080593B0D}"/>
                  </a:ext>
                </a:extLst>
              </p:cNvPr>
              <p:cNvSpPr txBox="1"/>
              <p:nvPr/>
            </p:nvSpPr>
            <p:spPr>
              <a:xfrm>
                <a:off x="428228" y="2561684"/>
                <a:ext cx="1960776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F1660CD-DCC8-4EFA-8936-0AD080593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28" y="2561684"/>
                <a:ext cx="196077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8BCE0BD-044F-4990-96C5-004AE4C6D6D6}"/>
                  </a:ext>
                </a:extLst>
              </p:cNvPr>
              <p:cNvSpPr txBox="1"/>
              <p:nvPr/>
            </p:nvSpPr>
            <p:spPr>
              <a:xfrm>
                <a:off x="428228" y="3419574"/>
                <a:ext cx="1960776" cy="93012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3/2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 with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query 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8BCE0BD-044F-4990-96C5-004AE4C6D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28" y="3419574"/>
                <a:ext cx="1960776" cy="9301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E57C16C-91F8-494F-BE1C-C479C42C844D}"/>
                  </a:ext>
                </a:extLst>
              </p:cNvPr>
              <p:cNvSpPr txBox="1"/>
              <p:nvPr/>
            </p:nvSpPr>
            <p:spPr>
              <a:xfrm>
                <a:off x="446298" y="4838258"/>
                <a:ext cx="1960776" cy="93012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3/2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query 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E57C16C-91F8-494F-BE1C-C479C42C8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98" y="4838258"/>
                <a:ext cx="1960776" cy="9301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AAD6CE6-4661-4906-B374-8AF175A634F5}"/>
                  </a:ext>
                </a:extLst>
              </p:cNvPr>
              <p:cNvSpPr txBox="1"/>
              <p:nvPr/>
            </p:nvSpPr>
            <p:spPr>
              <a:xfrm>
                <a:off x="2975036" y="3419574"/>
                <a:ext cx="1960776" cy="93012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9/4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 with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query 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AAD6CE6-4661-4906-B374-8AF175A63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036" y="3419574"/>
                <a:ext cx="1960776" cy="9301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0A62329-4776-4D96-B05C-01315C2CB78E}"/>
                  </a:ext>
                </a:extLst>
              </p:cNvPr>
              <p:cNvSpPr txBox="1"/>
              <p:nvPr/>
            </p:nvSpPr>
            <p:spPr>
              <a:xfrm>
                <a:off x="2993106" y="4838258"/>
                <a:ext cx="1960776" cy="93012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9/4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query 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0A62329-4776-4D96-B05C-01315C2CB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106" y="4838258"/>
                <a:ext cx="1960776" cy="9301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FFAA7EB-82D8-494F-A681-C62AF0FE3DD8}"/>
                  </a:ext>
                </a:extLst>
              </p:cNvPr>
              <p:cNvSpPr txBox="1"/>
              <p:nvPr/>
            </p:nvSpPr>
            <p:spPr>
              <a:xfrm>
                <a:off x="6980977" y="3419574"/>
                <a:ext cx="1960776" cy="92333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 with large query 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FFAA7EB-82D8-494F-A681-C62AF0FE3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977" y="3419574"/>
                <a:ext cx="1960776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DBE4254-C0BE-4BA9-A29B-B5D685FADDE5}"/>
                  </a:ext>
                </a:extLst>
              </p:cNvPr>
              <p:cNvSpPr txBox="1"/>
              <p:nvPr/>
            </p:nvSpPr>
            <p:spPr>
              <a:xfrm>
                <a:off x="6999047" y="4838258"/>
                <a:ext cx="1960776" cy="93012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query 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DBE4254-C0BE-4BA9-A29B-B5D685FAD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047" y="4838258"/>
                <a:ext cx="1960776" cy="9301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F1FAB8C-EEE1-471A-AA5C-194259E2B7C2}"/>
                  </a:ext>
                </a:extLst>
              </p:cNvPr>
              <p:cNvSpPr txBox="1"/>
              <p:nvPr/>
            </p:nvSpPr>
            <p:spPr>
              <a:xfrm>
                <a:off x="2769267" y="2257480"/>
                <a:ext cx="3864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en-US" altLang="zh-CN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’20]: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preprocessing 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F1FAB8C-EEE1-471A-AA5C-194259E2B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267" y="2257480"/>
                <a:ext cx="3864989" cy="369332"/>
              </a:xfrm>
              <a:prstGeom prst="rect">
                <a:avLst/>
              </a:prstGeom>
              <a:blipFill>
                <a:blip r:embed="rId10"/>
                <a:stretch>
                  <a:fillRect l="-1262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71BFEBB-7C29-44D8-A997-620801D4BB74}"/>
                  </a:ext>
                </a:extLst>
              </p:cNvPr>
              <p:cNvSpPr txBox="1"/>
              <p:nvPr/>
            </p:nvSpPr>
            <p:spPr>
              <a:xfrm>
                <a:off x="2769266" y="2705286"/>
                <a:ext cx="3864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[G</a:t>
                </a:r>
                <a:r>
                  <a:rPr lang="en-US" altLang="zh-CN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’21]: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preprocessing 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71BFEBB-7C29-44D8-A997-620801D4B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266" y="2705286"/>
                <a:ext cx="3864989" cy="369332"/>
              </a:xfrm>
              <a:prstGeom prst="rect">
                <a:avLst/>
              </a:prstGeom>
              <a:blipFill>
                <a:blip r:embed="rId11"/>
                <a:stretch>
                  <a:fillRect l="-1262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箭头: 下 11">
            <a:extLst>
              <a:ext uri="{FF2B5EF4-FFF2-40B4-BE49-F238E27FC236}">
                <a16:creationId xmlns:a16="http://schemas.microsoft.com/office/drawing/2014/main" id="{2F183092-6EBF-4F75-B178-EA97F96A62D8}"/>
              </a:ext>
            </a:extLst>
          </p:cNvPr>
          <p:cNvSpPr/>
          <p:nvPr/>
        </p:nvSpPr>
        <p:spPr>
          <a:xfrm>
            <a:off x="1249995" y="2940442"/>
            <a:ext cx="317241" cy="488558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0C8B6C05-FFCF-4165-A697-57675225698A}"/>
              </a:ext>
            </a:extLst>
          </p:cNvPr>
          <p:cNvSpPr/>
          <p:nvPr/>
        </p:nvSpPr>
        <p:spPr>
          <a:xfrm>
            <a:off x="1249994" y="4349700"/>
            <a:ext cx="317241" cy="488558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直角上 13">
            <a:extLst>
              <a:ext uri="{FF2B5EF4-FFF2-40B4-BE49-F238E27FC236}">
                <a16:creationId xmlns:a16="http://schemas.microsoft.com/office/drawing/2014/main" id="{7932BBB0-C323-401A-93F3-6CFAF7B59D46}"/>
              </a:ext>
            </a:extLst>
          </p:cNvPr>
          <p:cNvSpPr/>
          <p:nvPr/>
        </p:nvSpPr>
        <p:spPr>
          <a:xfrm>
            <a:off x="2407074" y="4049486"/>
            <a:ext cx="457408" cy="1253835"/>
          </a:xfrm>
          <a:prstGeom prst="bentUp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D9055B79-F2D3-4D22-A52A-E51F41351C5E}"/>
              </a:ext>
            </a:extLst>
          </p:cNvPr>
          <p:cNvSpPr/>
          <p:nvPr/>
        </p:nvSpPr>
        <p:spPr>
          <a:xfrm>
            <a:off x="3814873" y="4349700"/>
            <a:ext cx="317241" cy="48855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直角上 18">
            <a:extLst>
              <a:ext uri="{FF2B5EF4-FFF2-40B4-BE49-F238E27FC236}">
                <a16:creationId xmlns:a16="http://schemas.microsoft.com/office/drawing/2014/main" id="{D76BAF63-EF67-413E-8EEA-C00E0DE97EAB}"/>
              </a:ext>
            </a:extLst>
          </p:cNvPr>
          <p:cNvSpPr/>
          <p:nvPr/>
        </p:nvSpPr>
        <p:spPr>
          <a:xfrm>
            <a:off x="4953881" y="4050519"/>
            <a:ext cx="457408" cy="1253835"/>
          </a:xfrm>
          <a:prstGeom prst="bentUp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直角上 19">
            <a:extLst>
              <a:ext uri="{FF2B5EF4-FFF2-40B4-BE49-F238E27FC236}">
                <a16:creationId xmlns:a16="http://schemas.microsoft.com/office/drawing/2014/main" id="{8F58A0A2-05A9-443B-A79C-B36F7852F6A2}"/>
              </a:ext>
            </a:extLst>
          </p:cNvPr>
          <p:cNvSpPr/>
          <p:nvPr/>
        </p:nvSpPr>
        <p:spPr>
          <a:xfrm>
            <a:off x="6505500" y="4049486"/>
            <a:ext cx="457408" cy="1253835"/>
          </a:xfrm>
          <a:prstGeom prst="bentUp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86572A8-AD09-44B2-8D82-D102FADCB95A}"/>
                  </a:ext>
                </a:extLst>
              </p:cNvPr>
              <p:cNvSpPr txBox="1"/>
              <p:nvPr/>
            </p:nvSpPr>
            <p:spPr>
              <a:xfrm>
                <a:off x="5619030" y="4007261"/>
                <a:ext cx="8279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86572A8-AD09-44B2-8D82-D102FADCB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030" y="4007261"/>
                <a:ext cx="827920" cy="83099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箭头: 下 21">
            <a:extLst>
              <a:ext uri="{FF2B5EF4-FFF2-40B4-BE49-F238E27FC236}">
                <a16:creationId xmlns:a16="http://schemas.microsoft.com/office/drawing/2014/main" id="{00B7C660-6839-47FE-BDE2-A6D90DBEA872}"/>
              </a:ext>
            </a:extLst>
          </p:cNvPr>
          <p:cNvSpPr/>
          <p:nvPr/>
        </p:nvSpPr>
        <p:spPr>
          <a:xfrm>
            <a:off x="7802744" y="4342904"/>
            <a:ext cx="317241" cy="488558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DC00D48-D468-4208-A22A-446E0327DDF0}"/>
                  </a:ext>
                </a:extLst>
              </p:cNvPr>
              <p:cNvSpPr txBox="1"/>
              <p:nvPr/>
            </p:nvSpPr>
            <p:spPr>
              <a:xfrm>
                <a:off x="6415694" y="2257480"/>
                <a:ext cx="2867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𝜔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𝜔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2.7613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DC00D48-D468-4208-A22A-446E0327D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694" y="2257480"/>
                <a:ext cx="2867439" cy="369332"/>
              </a:xfrm>
              <a:prstGeom prst="rect">
                <a:avLst/>
              </a:prstGeom>
              <a:blipFill>
                <a:blip r:embed="rId1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0E86D54-D85F-4940-8885-C48565279D27}"/>
                  </a:ext>
                </a:extLst>
              </p:cNvPr>
              <p:cNvSpPr txBox="1"/>
              <p:nvPr/>
            </p:nvSpPr>
            <p:spPr>
              <a:xfrm>
                <a:off x="9982839" y="2257480"/>
                <a:ext cx="809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2.7233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0E86D54-D85F-4940-8885-C48565279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839" y="2257480"/>
                <a:ext cx="80948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3A44F30E-05E8-423B-801F-CB5F8C71D398}"/>
              </a:ext>
            </a:extLst>
          </p:cNvPr>
          <p:cNvSpPr txBox="1"/>
          <p:nvPr/>
        </p:nvSpPr>
        <p:spPr>
          <a:xfrm>
            <a:off x="9330596" y="1866872"/>
            <a:ext cx="237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Using rect. mat.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649C301-BB25-4FAD-A238-A50463EE1B07}"/>
                  </a:ext>
                </a:extLst>
              </p:cNvPr>
              <p:cNvSpPr txBox="1"/>
              <p:nvPr/>
            </p:nvSpPr>
            <p:spPr>
              <a:xfrm>
                <a:off x="6415693" y="2699041"/>
                <a:ext cx="2867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𝜔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2.6865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649C301-BB25-4FAD-A238-A50463EE1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693" y="2699041"/>
                <a:ext cx="2867439" cy="369332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E0FB2A7-A7F5-4414-ABCF-AC362CD348DB}"/>
                  </a:ext>
                </a:extLst>
              </p:cNvPr>
              <p:cNvSpPr txBox="1"/>
              <p:nvPr/>
            </p:nvSpPr>
            <p:spPr>
              <a:xfrm>
                <a:off x="9982839" y="2699041"/>
                <a:ext cx="809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2.5794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E0FB2A7-A7F5-4414-ABCF-AC362CD34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839" y="2699041"/>
                <a:ext cx="809488" cy="369332"/>
              </a:xfrm>
              <a:prstGeom prst="rect">
                <a:avLst/>
              </a:prstGeom>
              <a:blipFill>
                <a:blip r:embed="rId16"/>
                <a:stretch>
                  <a:fillRect r="-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77D834B0-0E15-4E94-8944-DDA5FE9392EA}"/>
              </a:ext>
            </a:extLst>
          </p:cNvPr>
          <p:cNvSpPr txBox="1"/>
          <p:nvPr/>
        </p:nvSpPr>
        <p:spPr>
          <a:xfrm>
            <a:off x="795409" y="2998810"/>
            <a:ext cx="122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Hitting set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B27B85A-C0B2-4C84-B3B2-18E2A8E4AEFE}"/>
              </a:ext>
            </a:extLst>
          </p:cNvPr>
          <p:cNvSpPr txBox="1"/>
          <p:nvPr/>
        </p:nvSpPr>
        <p:spPr>
          <a:xfrm>
            <a:off x="692600" y="4474225"/>
            <a:ext cx="1651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Bootstrapping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7EB41B6-09F4-44DD-BC6F-4045287DA1AE}"/>
              </a:ext>
            </a:extLst>
          </p:cNvPr>
          <p:cNvSpPr txBox="1"/>
          <p:nvPr/>
        </p:nvSpPr>
        <p:spPr>
          <a:xfrm>
            <a:off x="2273177" y="4238093"/>
            <a:ext cx="122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Hitting set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6780760-75CD-478E-9081-83CEF903CF51}"/>
              </a:ext>
            </a:extLst>
          </p:cNvPr>
          <p:cNvSpPr txBox="1"/>
          <p:nvPr/>
        </p:nvSpPr>
        <p:spPr>
          <a:xfrm>
            <a:off x="3245339" y="4468926"/>
            <a:ext cx="165176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Bootstrapping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B17AB78-10A9-4632-AC10-C2F7E1CBBD79}"/>
              </a:ext>
            </a:extLst>
          </p:cNvPr>
          <p:cNvSpPr txBox="1"/>
          <p:nvPr/>
        </p:nvSpPr>
        <p:spPr>
          <a:xfrm>
            <a:off x="4824152" y="4238093"/>
            <a:ext cx="122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Hitting set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7094755-BF8F-4C20-B6F2-2CCEBD441FC3}"/>
              </a:ext>
            </a:extLst>
          </p:cNvPr>
          <p:cNvSpPr txBox="1"/>
          <p:nvPr/>
        </p:nvSpPr>
        <p:spPr>
          <a:xfrm>
            <a:off x="6367224" y="4238093"/>
            <a:ext cx="122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Hitting set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EE82BB0-8DD8-451A-A076-324AFE06AA96}"/>
              </a:ext>
            </a:extLst>
          </p:cNvPr>
          <p:cNvSpPr txBox="1"/>
          <p:nvPr/>
        </p:nvSpPr>
        <p:spPr>
          <a:xfrm>
            <a:off x="7210939" y="4474225"/>
            <a:ext cx="1651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Bootstrapping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6850187-0FDD-40EE-B3FE-E7C2A6DD717D}"/>
                  </a:ext>
                </a:extLst>
              </p:cNvPr>
              <p:cNvSpPr txBox="1"/>
              <p:nvPr/>
            </p:nvSpPr>
            <p:spPr>
              <a:xfrm>
                <a:off x="9361207" y="3340024"/>
                <a:ext cx="2591308" cy="120712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Bootstrapping:</a:t>
                </a:r>
              </a:p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(prep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query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(prep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query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6850187-0FDD-40EE-B3FE-E7C2A6DD7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207" y="3340024"/>
                <a:ext cx="2591308" cy="120712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E98B27F-D9AA-4BBD-AC52-DEEA9DE9367E}"/>
                  </a:ext>
                </a:extLst>
              </p:cNvPr>
              <p:cNvSpPr txBox="1"/>
              <p:nvPr/>
            </p:nvSpPr>
            <p:spPr>
              <a:xfrm>
                <a:off x="9361206" y="4931107"/>
                <a:ext cx="2591308" cy="120712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Hitting Set:</a:t>
                </a:r>
              </a:p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(prep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query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(prep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query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3/2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-truncated)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E98B27F-D9AA-4BBD-AC52-DEEA9DE93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206" y="4931107"/>
                <a:ext cx="2591308" cy="120712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0AC44EF-E294-473F-BB48-1FD8B93C07B2}"/>
                  </a:ext>
                </a:extLst>
              </p:cNvPr>
              <p:cNvSpPr txBox="1"/>
              <p:nvPr/>
            </p:nvSpPr>
            <p:spPr>
              <a:xfrm>
                <a:off x="3373903" y="1864235"/>
                <a:ext cx="2281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 in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0AC44EF-E294-473F-BB48-1FD8B93C0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903" y="1864235"/>
                <a:ext cx="2281111" cy="369332"/>
              </a:xfrm>
              <a:prstGeom prst="rect">
                <a:avLst/>
              </a:prstGeom>
              <a:blipFill>
                <a:blip r:embed="rId19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>
            <a:extLst>
              <a:ext uri="{FF2B5EF4-FFF2-40B4-BE49-F238E27FC236}">
                <a16:creationId xmlns:a16="http://schemas.microsoft.com/office/drawing/2014/main" id="{536CA55F-6146-453B-B762-3B3ACC79E281}"/>
              </a:ext>
            </a:extLst>
          </p:cNvPr>
          <p:cNvSpPr txBox="1"/>
          <p:nvPr/>
        </p:nvSpPr>
        <p:spPr>
          <a:xfrm>
            <a:off x="7262198" y="1864235"/>
            <a:ext cx="96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tradeoff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F6C3AD-AF70-48A0-BA31-522AA9D8EACF}"/>
              </a:ext>
            </a:extLst>
          </p:cNvPr>
          <p:cNvSpPr/>
          <p:nvPr/>
        </p:nvSpPr>
        <p:spPr>
          <a:xfrm>
            <a:off x="2769266" y="2699041"/>
            <a:ext cx="3480705" cy="42135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1895BC3-8E2C-464B-9C99-AB371419F9D8}"/>
                  </a:ext>
                </a:extLst>
              </p:cNvPr>
              <p:cNvSpPr txBox="1"/>
              <p:nvPr/>
            </p:nvSpPr>
            <p:spPr>
              <a:xfrm>
                <a:off x="0" y="6554609"/>
                <a:ext cx="40054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*Bootstrapping also works for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DSOs!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1895BC3-8E2C-464B-9C99-AB371419F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554609"/>
                <a:ext cx="4005470" cy="307777"/>
              </a:xfrm>
              <a:prstGeom prst="rect">
                <a:avLst/>
              </a:prstGeom>
              <a:blipFill>
                <a:blip r:embed="rId20"/>
                <a:stretch>
                  <a:fillRect l="-457" t="-3922" r="-304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99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5" grpId="0"/>
      <p:bldP spid="13" grpId="0"/>
      <p:bldP spid="12" grpId="0" animBg="1"/>
      <p:bldP spid="15" grpId="0" animBg="1"/>
      <p:bldP spid="14" grpId="0" animBg="1"/>
      <p:bldP spid="18" grpId="0" animBg="1"/>
      <p:bldP spid="19" grpId="0" animBg="1"/>
      <p:bldP spid="20" grpId="0" animBg="1"/>
      <p:bldP spid="17" grpId="0"/>
      <p:bldP spid="22" grpId="0" animBg="1"/>
      <p:bldP spid="23" grpId="0"/>
      <p:bldP spid="24" grpId="0"/>
      <p:bldP spid="25" grpId="0"/>
      <p:bldP spid="27" grpId="0"/>
      <p:bldP spid="28" grpId="0"/>
      <p:bldP spid="21" grpId="0"/>
      <p:bldP spid="29" grpId="0"/>
      <p:bldP spid="30" grpId="0"/>
      <p:bldP spid="31" grpId="0"/>
      <p:bldP spid="32" grpId="0"/>
      <p:bldP spid="33" grpId="0"/>
      <p:bldP spid="34" grpId="0"/>
      <p:bldP spid="35" grpId="0" animBg="1"/>
      <p:bldP spid="36" grpId="0" animBg="1"/>
      <p:bldP spid="37" grpId="0"/>
      <p:bldP spid="38" grpId="0"/>
      <p:bldP spid="3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The Starting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𝒓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Goal: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 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𝜔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preprocessing time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Technical tool: symbolic adjacency matrix!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359D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359D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359D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F359D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F359D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be random numbers.</a:t>
                </a:r>
              </a:p>
              <a:p>
                <a:pPr lvl="5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C22F482-76F8-4F96-B26F-BC4FB089DEE6}"/>
                  </a:ext>
                </a:extLst>
              </p:cNvPr>
              <p:cNvSpPr txBox="1"/>
              <p:nvPr/>
            </p:nvSpPr>
            <p:spPr>
              <a:xfrm>
                <a:off x="6198636" y="2825589"/>
                <a:ext cx="5689600" cy="5405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Actually,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solidFill>
                              <a:srgbClr val="F359D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rgbClr val="F359D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F359D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sz="1400" i="1">
                            <a:solidFill>
                              <a:srgbClr val="F359D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1400" i="1">
                            <a:solidFill>
                              <a:srgbClr val="F359D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are analyzed as symbols that are in the end substituted by random numbers, hence the name “symbolic adjacency matrix”.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C22F482-76F8-4F96-B26F-BC4FB089D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636" y="2825589"/>
                <a:ext cx="5689600" cy="5405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组合 64">
            <a:extLst>
              <a:ext uri="{FF2B5EF4-FFF2-40B4-BE49-F238E27FC236}">
                <a16:creationId xmlns:a16="http://schemas.microsoft.com/office/drawing/2014/main" id="{01BEE6A5-3564-41C7-BEC2-3117E5BCF1B4}"/>
              </a:ext>
            </a:extLst>
          </p:cNvPr>
          <p:cNvGrpSpPr/>
          <p:nvPr/>
        </p:nvGrpSpPr>
        <p:grpSpPr>
          <a:xfrm>
            <a:off x="1691150" y="4908309"/>
            <a:ext cx="2999258" cy="1635759"/>
            <a:chOff x="1523199" y="4694633"/>
            <a:chExt cx="2999258" cy="16357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1B479A06-CE8E-4829-B8FE-45967737B953}"/>
                    </a:ext>
                  </a:extLst>
                </p:cNvPr>
                <p:cNvSpPr/>
                <p:nvPr/>
              </p:nvSpPr>
              <p:spPr>
                <a:xfrm>
                  <a:off x="1523199" y="5447397"/>
                  <a:ext cx="306858" cy="306858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1B479A06-CE8E-4829-B8FE-45967737B9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3199" y="5447397"/>
                  <a:ext cx="306858" cy="306858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椭圆 41">
                  <a:extLst>
                    <a:ext uri="{FF2B5EF4-FFF2-40B4-BE49-F238E27FC236}">
                      <a16:creationId xmlns:a16="http://schemas.microsoft.com/office/drawing/2014/main" id="{4E13E2C2-51A5-4BEE-BE38-70964BB690B0}"/>
                    </a:ext>
                  </a:extLst>
                </p:cNvPr>
                <p:cNvSpPr/>
                <p:nvPr/>
              </p:nvSpPr>
              <p:spPr>
                <a:xfrm>
                  <a:off x="2303672" y="4694633"/>
                  <a:ext cx="306858" cy="306858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2" name="椭圆 41">
                  <a:extLst>
                    <a:ext uri="{FF2B5EF4-FFF2-40B4-BE49-F238E27FC236}">
                      <a16:creationId xmlns:a16="http://schemas.microsoft.com/office/drawing/2014/main" id="{4E13E2C2-51A5-4BEE-BE38-70964BB690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3672" y="4694633"/>
                  <a:ext cx="306858" cy="306858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574B850B-DE60-43E5-8749-E95748A6E156}"/>
                    </a:ext>
                  </a:extLst>
                </p:cNvPr>
                <p:cNvSpPr/>
                <p:nvPr/>
              </p:nvSpPr>
              <p:spPr>
                <a:xfrm>
                  <a:off x="2150243" y="6023534"/>
                  <a:ext cx="306858" cy="306858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3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574B850B-DE60-43E5-8749-E95748A6E1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0243" y="6023534"/>
                  <a:ext cx="306858" cy="306858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D8ACEAE2-7148-4F3E-BD69-8FBCA33C653F}"/>
                    </a:ext>
                  </a:extLst>
                </p:cNvPr>
                <p:cNvSpPr/>
                <p:nvPr/>
              </p:nvSpPr>
              <p:spPr>
                <a:xfrm>
                  <a:off x="3008195" y="5870105"/>
                  <a:ext cx="306858" cy="306858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4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D8ACEAE2-7148-4F3E-BD69-8FBCA33C65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8195" y="5870105"/>
                  <a:ext cx="306858" cy="306858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6D60F2CC-E24C-4ADF-BB4B-A2E2947CC0BB}"/>
                    </a:ext>
                  </a:extLst>
                </p:cNvPr>
                <p:cNvSpPr/>
                <p:nvPr/>
              </p:nvSpPr>
              <p:spPr>
                <a:xfrm>
                  <a:off x="3315053" y="5233572"/>
                  <a:ext cx="306858" cy="306858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5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6D60F2CC-E24C-4ADF-BB4B-A2E2947CC0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5053" y="5233572"/>
                  <a:ext cx="306858" cy="306858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F70C4E5A-5F74-4578-A66E-BED1FA7CF092}"/>
                    </a:ext>
                  </a:extLst>
                </p:cNvPr>
                <p:cNvSpPr/>
                <p:nvPr/>
              </p:nvSpPr>
              <p:spPr>
                <a:xfrm>
                  <a:off x="4215599" y="5082344"/>
                  <a:ext cx="306858" cy="306858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6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F70C4E5A-5F74-4578-A66E-BED1FA7CF0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5599" y="5082344"/>
                  <a:ext cx="306858" cy="306858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49AC6C6C-AE3E-433A-9AC9-24E33CFEC480}"/>
                </a:ext>
              </a:extLst>
            </p:cNvPr>
            <p:cNvCxnSpPr>
              <a:stCxn id="41" idx="7"/>
              <a:endCxn id="42" idx="3"/>
            </p:cNvCxnSpPr>
            <p:nvPr/>
          </p:nvCxnSpPr>
          <p:spPr>
            <a:xfrm flipV="1">
              <a:off x="1785119" y="4956553"/>
              <a:ext cx="563491" cy="5357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66F39CDF-F371-414A-91CA-670F57B9AF4A}"/>
                </a:ext>
              </a:extLst>
            </p:cNvPr>
            <p:cNvCxnSpPr>
              <a:cxnSpLocks/>
              <a:stCxn id="41" idx="5"/>
              <a:endCxn id="43" idx="1"/>
            </p:cNvCxnSpPr>
            <p:nvPr/>
          </p:nvCxnSpPr>
          <p:spPr>
            <a:xfrm>
              <a:off x="1785119" y="5709317"/>
              <a:ext cx="410062" cy="35915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FE880C7A-C1A4-4D92-9FD9-40CC43613F08}"/>
                </a:ext>
              </a:extLst>
            </p:cNvPr>
            <p:cNvCxnSpPr>
              <a:stCxn id="41" idx="6"/>
              <a:endCxn id="45" idx="2"/>
            </p:cNvCxnSpPr>
            <p:nvPr/>
          </p:nvCxnSpPr>
          <p:spPr>
            <a:xfrm flipV="1">
              <a:off x="1830057" y="5387001"/>
              <a:ext cx="1484996" cy="2138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42216057-804B-4351-B8D5-4612D4F800A4}"/>
                </a:ext>
              </a:extLst>
            </p:cNvPr>
            <p:cNvCxnSpPr>
              <a:stCxn id="43" idx="0"/>
              <a:endCxn id="42" idx="4"/>
            </p:cNvCxnSpPr>
            <p:nvPr/>
          </p:nvCxnSpPr>
          <p:spPr>
            <a:xfrm flipV="1">
              <a:off x="2303672" y="5001491"/>
              <a:ext cx="153429" cy="102204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D7A48705-F10B-495D-B610-9FB869246538}"/>
                </a:ext>
              </a:extLst>
            </p:cNvPr>
            <p:cNvCxnSpPr>
              <a:stCxn id="43" idx="6"/>
              <a:endCxn id="44" idx="2"/>
            </p:cNvCxnSpPr>
            <p:nvPr/>
          </p:nvCxnSpPr>
          <p:spPr>
            <a:xfrm flipV="1">
              <a:off x="2457101" y="6023534"/>
              <a:ext cx="551094" cy="15342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9C994F69-5E04-4872-A1F1-3A94B97E6487}"/>
                </a:ext>
              </a:extLst>
            </p:cNvPr>
            <p:cNvCxnSpPr>
              <a:stCxn id="42" idx="5"/>
              <a:endCxn id="44" idx="1"/>
            </p:cNvCxnSpPr>
            <p:nvPr/>
          </p:nvCxnSpPr>
          <p:spPr>
            <a:xfrm>
              <a:off x="2565592" y="4956553"/>
              <a:ext cx="487541" cy="95849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E766C972-893C-4D0A-93EE-490B3FA60FE5}"/>
                </a:ext>
              </a:extLst>
            </p:cNvPr>
            <p:cNvCxnSpPr>
              <a:stCxn id="44" idx="7"/>
              <a:endCxn id="45" idx="4"/>
            </p:cNvCxnSpPr>
            <p:nvPr/>
          </p:nvCxnSpPr>
          <p:spPr>
            <a:xfrm flipV="1">
              <a:off x="3270115" y="5540430"/>
              <a:ext cx="198367" cy="37461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EB9A3D18-385D-40BD-ACAC-7F2427D8F2EA}"/>
                </a:ext>
              </a:extLst>
            </p:cNvPr>
            <p:cNvCxnSpPr>
              <a:stCxn id="45" idx="6"/>
              <a:endCxn id="46" idx="2"/>
            </p:cNvCxnSpPr>
            <p:nvPr/>
          </p:nvCxnSpPr>
          <p:spPr>
            <a:xfrm flipV="1">
              <a:off x="3621911" y="5235773"/>
              <a:ext cx="593688" cy="1512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853535C0-0E8B-458A-8F45-7896E6FB9510}"/>
                </a:ext>
              </a:extLst>
            </p:cNvPr>
            <p:cNvCxnSpPr>
              <a:stCxn id="42" idx="6"/>
              <a:endCxn id="46" idx="1"/>
            </p:cNvCxnSpPr>
            <p:nvPr/>
          </p:nvCxnSpPr>
          <p:spPr>
            <a:xfrm>
              <a:off x="2610530" y="4848062"/>
              <a:ext cx="1650007" cy="2792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48BDB1A5-EA02-41ED-B50D-E10956495EEF}"/>
                  </a:ext>
                </a:extLst>
              </p:cNvPr>
              <p:cNvSpPr txBox="1"/>
              <p:nvPr/>
            </p:nvSpPr>
            <p:spPr>
              <a:xfrm>
                <a:off x="5770443" y="4908309"/>
                <a:ext cx="5018935" cy="180818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smtClean="0">
                          <a:latin typeface="Cambria Math" panose="02040503050406030204" pitchFamily="18" charset="0"/>
                        </a:rPr>
                        <m:t>SA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 smtClean="0">
                                    <a:solidFill>
                                      <a:srgbClr val="F359D2"/>
                                    </a:solidFill>
                                    <a:latin typeface="Cambria Math" panose="02040503050406030204" pitchFamily="18" charset="0"/>
                                  </a:rPr>
                                  <m:t>38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sz="2000" i="1" smtClean="0">
                                    <a:solidFill>
                                      <a:srgbClr val="F359D2"/>
                                    </a:solidFill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F359D2"/>
                                    </a:solidFill>
                                    <a:latin typeface="Cambria Math" panose="02040503050406030204" pitchFamily="18" charset="0"/>
                                  </a:rPr>
                                  <m:t>81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 smtClean="0">
                                    <a:solidFill>
                                      <a:srgbClr val="F359D2"/>
                                    </a:solidFill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 smtClean="0">
                                    <a:solidFill>
                                      <a:srgbClr val="F359D2"/>
                                    </a:solidFill>
                                    <a:latin typeface="Cambria Math" panose="02040503050406030204" pitchFamily="18" charset="0"/>
                                  </a:rPr>
                                  <m:t>37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 smtClean="0">
                                    <a:solidFill>
                                      <a:srgbClr val="F359D2"/>
                                    </a:solidFill>
                                    <a:latin typeface="Cambria Math" panose="02040503050406030204" pitchFamily="18" charset="0"/>
                                  </a:rPr>
                                  <m:t>65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 smtClean="0">
                                    <a:solidFill>
                                      <a:srgbClr val="F359D2"/>
                                    </a:solidFill>
                                    <a:latin typeface="Cambria Math" panose="02040503050406030204" pitchFamily="18" charset="0"/>
                                  </a:rPr>
                                  <m:t>70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 smtClean="0">
                                    <a:solidFill>
                                      <a:srgbClr val="F359D2"/>
                                    </a:solidFill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 smtClean="0">
                                    <a:solidFill>
                                      <a:srgbClr val="F359D2"/>
                                    </a:solidFill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48BDB1A5-EA02-41ED-B50D-E10956495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43" y="4908309"/>
                <a:ext cx="5018935" cy="18081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>
            <a:extLst>
              <a:ext uri="{FF2B5EF4-FFF2-40B4-BE49-F238E27FC236}">
                <a16:creationId xmlns:a16="http://schemas.microsoft.com/office/drawing/2014/main" id="{5780F658-9DFB-4563-A6AF-A83E6C7273C5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9 / 16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528C4F8A-056D-41FE-9C21-D42043BB9D51}"/>
                  </a:ext>
                </a:extLst>
              </p:cNvPr>
              <p:cNvSpPr txBox="1"/>
              <p:nvPr/>
            </p:nvSpPr>
            <p:spPr>
              <a:xfrm>
                <a:off x="3743432" y="3483442"/>
                <a:ext cx="4910408" cy="127143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SA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𝐺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1               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F359D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359D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359D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F359D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F359D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      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→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∈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𝐺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0 </m:t>
                              </m:r>
                              <m:r>
                                <a:rPr lang="en-US" altLang="zh-CN" sz="24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otherwise</m:t>
                              </m:r>
                              <m:r>
                                <a:rPr lang="en-US" altLang="zh-CN" sz="24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528C4F8A-056D-41FE-9C21-D42043BB9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432" y="3483442"/>
                <a:ext cx="4910408" cy="127143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22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4" grpId="0" animBg="1"/>
      <p:bldP spid="6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28272</TotalTime>
  <Words>1604</Words>
  <Application>Microsoft Office PowerPoint</Application>
  <PresentationFormat>宽屏</PresentationFormat>
  <Paragraphs>267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等线 Light</vt:lpstr>
      <vt:lpstr>Arial</vt:lpstr>
      <vt:lpstr>Cambria Math</vt:lpstr>
      <vt:lpstr>Consolas</vt:lpstr>
      <vt:lpstr>Wingdings</vt:lpstr>
      <vt:lpstr>Office 主题​​</vt:lpstr>
      <vt:lpstr>Faster Algorithms for Distance Sensitivity Oracles</vt:lpstr>
      <vt:lpstr>Distance Sensitivity Oracles (DSOs)</vt:lpstr>
      <vt:lpstr>Previous Work</vt:lpstr>
      <vt:lpstr>Previous Work via Fast Matrix Mult?</vt:lpstr>
      <vt:lpstr>Our Results</vt:lpstr>
      <vt:lpstr>Bootstrapping DSOs</vt:lpstr>
      <vt:lpstr>r-Truncated DSO &amp; Hitting Sets</vt:lpstr>
      <vt:lpstr>Putting It Together</vt:lpstr>
      <vt:lpstr>The Starting r-Truncated DSO</vt:lpstr>
      <vt:lpstr>Adjoint of SA(G)</vt:lpstr>
      <vt:lpstr>Handling a Vertex Failure</vt:lpstr>
      <vt:lpstr>The r-Truncated DSO</vt:lpstr>
      <vt:lpstr>Wrap Up</vt:lpstr>
      <vt:lpstr>Unique &amp; Consistent Shortest Paths</vt:lpstr>
      <vt:lpstr>Unique &amp; Consistent Shortest Paths</vt:lpstr>
      <vt:lpstr>Further Directions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Constructing a Distance Sensitivity Oracle in O(n^{2.5794}) Time</dc:title>
  <dc:creator>Hanlin Ren</dc:creator>
  <cp:lastModifiedBy>r_64</cp:lastModifiedBy>
  <cp:revision>2013</cp:revision>
  <dcterms:created xsi:type="dcterms:W3CDTF">2019-12-25T22:18:45Z</dcterms:created>
  <dcterms:modified xsi:type="dcterms:W3CDTF">2021-11-12T22:54:46Z</dcterms:modified>
</cp:coreProperties>
</file>