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0" r:id="rId3"/>
    <p:sldId id="322" r:id="rId4"/>
    <p:sldId id="391" r:id="rId5"/>
    <p:sldId id="343" r:id="rId6"/>
    <p:sldId id="401" r:id="rId7"/>
    <p:sldId id="347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1" autoAdjust="0"/>
    <p:restoredTop sz="93617" autoAdjust="0"/>
  </p:normalViewPr>
  <p:slideViewPr>
    <p:cSldViewPr snapToGrid="0">
      <p:cViewPr varScale="1">
        <p:scale>
          <a:sx n="81" d="100"/>
          <a:sy n="81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3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9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K^poly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is an independently interesting notion!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8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6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11" Type="http://schemas.openxmlformats.org/officeDocument/2006/relationships/image" Target="../media/image3.png"/><Relationship Id="rId5" Type="http://schemas.openxmlformats.org/officeDocument/2006/relationships/image" Target="../media/image210.png"/><Relationship Id="rId10" Type="http://schemas.openxmlformats.org/officeDocument/2006/relationships/image" Target="../media/image2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gif"/><Relationship Id="rId12" Type="http://schemas.openxmlformats.org/officeDocument/2006/relationships/image" Target="../media/image11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3" Type="http://schemas.openxmlformats.org/officeDocument/2006/relationships/image" Target="../media/image21.png"/><Relationship Id="rId12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15" Type="http://schemas.openxmlformats.org/officeDocument/2006/relationships/image" Target="../media/image26.png"/><Relationship Id="rId10" Type="http://schemas.openxmlformats.org/officeDocument/2006/relationships/image" Target="../media/image570.png"/><Relationship Id="rId4" Type="http://schemas.openxmlformats.org/officeDocument/2006/relationships/image" Target="../media/image22.png"/><Relationship Id="rId9" Type="http://schemas.openxmlformats.org/officeDocument/2006/relationships/image" Target="../media/image560.png"/><Relationship Id="rId1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altLang="zh-CN" sz="5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r>
                  <a:rPr lang="en-US" altLang="zh-CN" sz="5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 </a:t>
                </a:r>
                <a:r>
                  <a:rPr lang="en-US" altLang="zh-CN" sz="5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Cryptography</a:t>
                </a:r>
                <a:endParaRPr lang="zh-CN" altLang="en-US" sz="5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5828D20-0ED6-47AE-B972-945EC06E7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38738" y="1016446"/>
                <a:ext cx="10314523" cy="2239041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FFDE0F6-824B-45F6-AF14-3FE8DFCBF0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9" y="3503229"/>
                <a:ext cx="9144000" cy="192212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Hanlin 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Tsinghua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Oxford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Joint work with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Rahul Santhanam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(Oxford)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CCC 2021</a:t>
                </a: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FFDE0F6-824B-45F6-AF14-3FE8DFCBF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9" y="3503229"/>
                <a:ext cx="9144000" cy="1922121"/>
              </a:xfrm>
              <a:blipFill>
                <a:blip r:embed="rId4"/>
                <a:stretch>
                  <a:fillRect t="-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0FB25F2D-BC99-491F-9389-45486368674D}"/>
              </a:ext>
            </a:extLst>
          </p:cNvPr>
          <p:cNvGrpSpPr/>
          <p:nvPr/>
        </p:nvGrpSpPr>
        <p:grpSpPr>
          <a:xfrm>
            <a:off x="457202" y="4089363"/>
            <a:ext cx="2628900" cy="2046499"/>
            <a:chOff x="1095375" y="4392568"/>
            <a:chExt cx="2628900" cy="2046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CED3856-481E-47DC-98A8-171E3DEDC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F8B4D25-48B5-44C7-AEE3-0919DF6B3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39" y="4392568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6A7C161-4391-4B16-A2BE-79BB2A0224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18CE8D0-702B-4583-A888-8C4B641EDD15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F55ADCF-2E1F-426E-B53A-DDC1F633C807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乘号 127">
              <a:extLst>
                <a:ext uri="{FF2B5EF4-FFF2-40B4-BE49-F238E27FC236}">
                  <a16:creationId xmlns:a16="http://schemas.microsoft.com/office/drawing/2014/main" id="{DF052CA1-C732-4E9C-8B88-04F61FBCE1A0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17A34E01-7EDA-4C3B-9D28-195B1A52C5CB}"/>
              </a:ext>
            </a:extLst>
          </p:cNvPr>
          <p:cNvGrpSpPr/>
          <p:nvPr/>
        </p:nvGrpSpPr>
        <p:grpSpPr>
          <a:xfrm>
            <a:off x="9105898" y="5133703"/>
            <a:ext cx="2628900" cy="1002159"/>
            <a:chOff x="1095375" y="5436908"/>
            <a:chExt cx="2628900" cy="1002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/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0DCFB40-331C-4C35-AA19-82410AA9B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" y="5676900"/>
                  <a:ext cx="428624" cy="428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/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CC187F6-7510-4029-933E-DB425ADAD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126" y="5436908"/>
                  <a:ext cx="819149" cy="81914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EC8BFCAB-FC36-4609-8CB6-8FAA3A1E52DF}"/>
                </a:ext>
              </a:extLst>
            </p:cNvPr>
            <p:cNvSpPr/>
            <p:nvPr/>
          </p:nvSpPr>
          <p:spPr>
            <a:xfrm>
              <a:off x="1476375" y="5526367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1FF0113A-7E05-4216-8C25-81AD9564EAAA}"/>
                </a:ext>
              </a:extLst>
            </p:cNvPr>
            <p:cNvSpPr/>
            <p:nvPr/>
          </p:nvSpPr>
          <p:spPr>
            <a:xfrm>
              <a:off x="1447800" y="6076950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乘号 197">
              <a:extLst>
                <a:ext uri="{FF2B5EF4-FFF2-40B4-BE49-F238E27FC236}">
                  <a16:creationId xmlns:a16="http://schemas.microsoft.com/office/drawing/2014/main" id="{2BF0BADA-4803-4649-A342-D20F46A74506}"/>
                </a:ext>
              </a:extLst>
            </p:cNvPr>
            <p:cNvSpPr/>
            <p:nvPr/>
          </p:nvSpPr>
          <p:spPr>
            <a:xfrm>
              <a:off x="1983651" y="5977245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4084200F-E6EE-4454-8578-9AD6B58D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48" y="4015472"/>
            <a:ext cx="933451" cy="12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computationalcomplexity.org/Archive/2021/fullsite/images/CCC-1line.png">
            <a:extLst>
              <a:ext uri="{FF2B5EF4-FFF2-40B4-BE49-F238E27FC236}">
                <a16:creationId xmlns:a16="http://schemas.microsoft.com/office/drawing/2014/main" id="{E10E05C8-D799-42BE-AF07-B6C997F0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193" y="5003062"/>
            <a:ext cx="5237179" cy="91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4AB76A-38FA-4343-85A5-23189EF95F10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Kolmogorov Complexity Variants:</a:t>
                </a:r>
                <a:b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𝐊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𝐩𝐨𝐥𝐲</m:t>
                        </m:r>
                      </m:sup>
                    </m:sSup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𝐊𝐓</m:t>
                    </m:r>
                  </m:oMath>
                </a14:m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length of the shortest program computing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00000…0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reasonable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a “Kolmogorov-version” of circuit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:∀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in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steps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1BB1D0B-6C45-42F4-9E24-F8B630B1881C}"/>
              </a:ext>
            </a:extLst>
          </p:cNvPr>
          <p:cNvSpPr txBox="1"/>
          <p:nvPr/>
        </p:nvSpPr>
        <p:spPr>
          <a:xfrm>
            <a:off x="8074199" y="2280648"/>
            <a:ext cx="1740423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print("0"*n)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/>
              <p:nvPr/>
            </p:nvSpPr>
            <p:spPr>
              <a:xfrm>
                <a:off x="7113148" y="2714042"/>
                <a:ext cx="1990725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Henceforth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BEE561-BD64-408D-9143-F969AC40B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48" y="2714042"/>
                <a:ext cx="1990725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1A4CB7E-9342-42AE-972C-EA9571E24D24}"/>
              </a:ext>
            </a:extLst>
          </p:cNvPr>
          <p:cNvGrpSpPr/>
          <p:nvPr/>
        </p:nvGrpSpPr>
        <p:grpSpPr>
          <a:xfrm>
            <a:off x="4892567" y="3573307"/>
            <a:ext cx="6929741" cy="906380"/>
            <a:chOff x="4980562" y="2812423"/>
            <a:chExt cx="6929741" cy="90638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C086516-F628-4D2D-A406-2552AA4E3B2C}"/>
                </a:ext>
              </a:extLst>
            </p:cNvPr>
            <p:cNvSpPr/>
            <p:nvPr/>
          </p:nvSpPr>
          <p:spPr>
            <a:xfrm>
              <a:off x="4980562" y="2812423"/>
              <a:ext cx="36933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标注: 弯曲线形(带强调线) 9">
                  <a:extLst>
                    <a:ext uri="{FF2B5EF4-FFF2-40B4-BE49-F238E27FC236}">
                      <a16:creationId xmlns:a16="http://schemas.microsoft.com/office/drawing/2014/main" id="{46B920F4-4B31-4E22-AAA7-FF74796678C5}"/>
                    </a:ext>
                  </a:extLst>
                </p:cNvPr>
                <p:cNvSpPr/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Universal Turing machine, with </a:t>
                  </a:r>
                  <a:r>
                    <a:rPr lang="en-US" altLang="zh-CN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 access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标注: 弯曲线形(带强调线) 8">
                  <a:extLst>
                    <a:ext uri="{FF2B5EF4-FFF2-40B4-BE49-F238E27FC236}">
                      <a16:creationId xmlns:a16="http://schemas.microsoft.com/office/drawing/2014/main" id="{C14D3C47-50DD-413F-BDC7-0D3D099BF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443" y="3329697"/>
                  <a:ext cx="5612860" cy="389106"/>
                </a:xfrm>
                <a:prstGeom prst="accentCallout2">
                  <a:avLst>
                    <a:gd name="adj1" fmla="val 24872"/>
                    <a:gd name="adj2" fmla="val -1231"/>
                    <a:gd name="adj3" fmla="val 24873"/>
                    <a:gd name="adj4" fmla="val -4831"/>
                    <a:gd name="adj5" fmla="val -41725"/>
                    <a:gd name="adj6" fmla="val -18339"/>
                  </a:avLst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53CDED-9AC0-432E-8EDD-B9D386FDD12B}"/>
              </a:ext>
            </a:extLst>
          </p:cNvPr>
          <p:cNvGrpSpPr/>
          <p:nvPr/>
        </p:nvGrpSpPr>
        <p:grpSpPr>
          <a:xfrm>
            <a:off x="1507614" y="4277975"/>
            <a:ext cx="1696720" cy="2110845"/>
            <a:chOff x="7171682" y="4042305"/>
            <a:chExt cx="1696720" cy="211084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6AC256-7876-4333-AC85-C668F2728E0B}"/>
                </a:ext>
              </a:extLst>
            </p:cNvPr>
            <p:cNvGrpSpPr/>
            <p:nvPr/>
          </p:nvGrpSpPr>
          <p:grpSpPr>
            <a:xfrm>
              <a:off x="7200888" y="4042305"/>
              <a:ext cx="1638311" cy="1812394"/>
              <a:chOff x="7200888" y="4042305"/>
              <a:chExt cx="1638311" cy="1812394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23BC91EF-2FCE-4A97-A3FC-38BC167B9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347CC263-2C22-4640-8157-ACED62DFE8F1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H="1" flipV="1">
                <a:off x="8020043" y="4410075"/>
                <a:ext cx="1" cy="322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E483F942-EA61-4E09-B4E3-6E16ACC3279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4676C30-50D0-4E24-B557-9FA04813C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3834" y="4042305"/>
                    <a:ext cx="35241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8E87272-BEDD-4A17-9C98-A5523B5A461F}"/>
                    </a:ext>
                  </a:extLst>
                </p:cNvPr>
                <p:cNvSpPr/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FC1077-70E9-431E-89AD-EFFF65F2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682" y="5920317"/>
                  <a:ext cx="1696720" cy="2328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F9D8AD-1A7E-4B4C-9F2E-C50D92095005}"/>
                  </a:ext>
                </a:extLst>
              </p:cNvPr>
              <p:cNvSpPr txBox="1"/>
              <p:nvPr/>
            </p:nvSpPr>
            <p:spPr>
              <a:xfrm>
                <a:off x="3184917" y="5151971"/>
                <a:ext cx="9164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sz="6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F9D8AD-1A7E-4B4C-9F2E-C50D9209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17" y="5151971"/>
                <a:ext cx="916426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8435E0FC-24CD-4405-851B-DCF59401E607}"/>
              </a:ext>
            </a:extLst>
          </p:cNvPr>
          <p:cNvGrpSpPr/>
          <p:nvPr/>
        </p:nvGrpSpPr>
        <p:grpSpPr>
          <a:xfrm>
            <a:off x="4044220" y="4277975"/>
            <a:ext cx="1696720" cy="2112862"/>
            <a:chOff x="4044220" y="4277975"/>
            <a:chExt cx="1696720" cy="2112862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7DE812A6-4554-4561-AE6F-F7F6A3E0844A}"/>
                </a:ext>
              </a:extLst>
            </p:cNvPr>
            <p:cNvSpPr/>
            <p:nvPr/>
          </p:nvSpPr>
          <p:spPr>
            <a:xfrm>
              <a:off x="4073424" y="4976284"/>
              <a:ext cx="1638310" cy="1015662"/>
            </a:xfrm>
            <a:prstGeom prst="triangl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CE4B45C-8100-4FFA-BAAF-EE338D3C98F5}"/>
                </a:ext>
              </a:extLst>
            </p:cNvPr>
            <p:cNvCxnSpPr/>
            <p:nvPr/>
          </p:nvCxnSpPr>
          <p:spPr>
            <a:xfrm flipH="1" flipV="1">
              <a:off x="4892567" y="4645745"/>
              <a:ext cx="1" cy="322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CB91572-9E8D-49DE-9F6A-3DE151CCDC50}"/>
                    </a:ext>
                  </a:extLst>
                </p:cNvPr>
                <p:cNvSpPr txBox="1"/>
                <p:nvPr/>
              </p:nvSpPr>
              <p:spPr>
                <a:xfrm>
                  <a:off x="4716358" y="4277975"/>
                  <a:ext cx="352417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CB91572-9E8D-49DE-9F6A-3DE151CCD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358" y="4277975"/>
                  <a:ext cx="35241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5A8FCDE-CFB3-49DC-AD31-BF00EA43EB9C}"/>
                    </a:ext>
                  </a:extLst>
                </p:cNvPr>
                <p:cNvSpPr/>
                <p:nvPr/>
              </p:nvSpPr>
              <p:spPr>
                <a:xfrm>
                  <a:off x="4044220" y="6158004"/>
                  <a:ext cx="1696720" cy="2328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5A8FCDE-CFB3-49DC-AD31-BF00EA43EB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4220" y="6158004"/>
                  <a:ext cx="1696720" cy="2328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FE0D154-C5EE-4CE6-96C8-42EF4705EFDC}"/>
                  </a:ext>
                </a:extLst>
              </p:cNvPr>
              <p:cNvSpPr txBox="1"/>
              <p:nvPr/>
            </p:nvSpPr>
            <p:spPr>
              <a:xfrm>
                <a:off x="6297443" y="5005602"/>
                <a:ext cx="5293936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Fact: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truth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table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polynomially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 to its circuit complexity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FE0D154-C5EE-4CE6-96C8-42EF4705E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443" y="5005602"/>
                <a:ext cx="5293936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8CEEB66-BD76-4E67-90B9-08F8F2265763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One-Way Functions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/>
              <p:nvPr/>
            </p:nvSpPr>
            <p:spPr>
              <a:xfrm>
                <a:off x="5165103" y="5597806"/>
                <a:ext cx="428624" cy="4286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7182960-C69F-4777-9140-BE84B1503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03" y="5597806"/>
                <a:ext cx="428624" cy="4286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/>
              <p:nvPr/>
            </p:nvSpPr>
            <p:spPr>
              <a:xfrm>
                <a:off x="6974854" y="5357814"/>
                <a:ext cx="819149" cy="81914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BE5AB7C-2D4D-4DCD-8AB6-4B6A23FFB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54" y="5357814"/>
                <a:ext cx="819149" cy="8191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97495D7-E295-4135-A391-A5639E7678B8}"/>
              </a:ext>
            </a:extLst>
          </p:cNvPr>
          <p:cNvSpPr/>
          <p:nvPr/>
        </p:nvSpPr>
        <p:spPr>
          <a:xfrm>
            <a:off x="5546103" y="5447273"/>
            <a:ext cx="1524000" cy="236258"/>
          </a:xfrm>
          <a:custGeom>
            <a:avLst/>
            <a:gdLst>
              <a:gd name="connsiteX0" fmla="*/ 0 w 1457325"/>
              <a:gd name="connsiteY0" fmla="*/ 420924 h 420924"/>
              <a:gd name="connsiteX1" fmla="*/ 733425 w 1457325"/>
              <a:gd name="connsiteY1" fmla="*/ 1824 h 420924"/>
              <a:gd name="connsiteX2" fmla="*/ 1457325 w 1457325"/>
              <a:gd name="connsiteY2" fmla="*/ 297099 h 42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325" h="420924">
                <a:moveTo>
                  <a:pt x="0" y="420924"/>
                </a:moveTo>
                <a:cubicBezTo>
                  <a:pt x="245269" y="221692"/>
                  <a:pt x="490538" y="22461"/>
                  <a:pt x="733425" y="1824"/>
                </a:cubicBezTo>
                <a:cubicBezTo>
                  <a:pt x="976312" y="-18813"/>
                  <a:pt x="1216818" y="139143"/>
                  <a:pt x="1457325" y="29709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8B75826-599A-43D2-9417-CAA12CA47D05}"/>
              </a:ext>
            </a:extLst>
          </p:cNvPr>
          <p:cNvSpPr/>
          <p:nvPr/>
        </p:nvSpPr>
        <p:spPr>
          <a:xfrm>
            <a:off x="5517528" y="5997856"/>
            <a:ext cx="1543050" cy="179107"/>
          </a:xfrm>
          <a:custGeom>
            <a:avLst/>
            <a:gdLst>
              <a:gd name="connsiteX0" fmla="*/ 1543050 w 1543050"/>
              <a:gd name="connsiteY0" fmla="*/ 28575 h 409661"/>
              <a:gd name="connsiteX1" fmla="*/ 790575 w 1543050"/>
              <a:gd name="connsiteY1" fmla="*/ 409575 h 409661"/>
              <a:gd name="connsiteX2" fmla="*/ 0 w 1543050"/>
              <a:gd name="connsiteY2" fmla="*/ 0 h 40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050" h="409661">
                <a:moveTo>
                  <a:pt x="1543050" y="28575"/>
                </a:moveTo>
                <a:cubicBezTo>
                  <a:pt x="1295400" y="221456"/>
                  <a:pt x="1047750" y="414338"/>
                  <a:pt x="790575" y="409575"/>
                </a:cubicBezTo>
                <a:cubicBezTo>
                  <a:pt x="533400" y="404813"/>
                  <a:pt x="266700" y="202406"/>
                  <a:pt x="0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20F88615-285B-4FE1-A011-A02F00CFC828}"/>
              </a:ext>
            </a:extLst>
          </p:cNvPr>
          <p:cNvSpPr/>
          <p:nvPr/>
        </p:nvSpPr>
        <p:spPr>
          <a:xfrm>
            <a:off x="6053379" y="5898151"/>
            <a:ext cx="461822" cy="46182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467891-045F-4827-9BAD-6323A6E0D121}"/>
              </a:ext>
            </a:extLst>
          </p:cNvPr>
          <p:cNvSpPr txBox="1"/>
          <p:nvPr/>
        </p:nvSpPr>
        <p:spPr>
          <a:xfrm>
            <a:off x="5946153" y="510544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355EB7-41DC-413C-A891-D3CCB9BAFEFD}"/>
              </a:ext>
            </a:extLst>
          </p:cNvPr>
          <p:cNvSpPr txBox="1"/>
          <p:nvPr/>
        </p:nvSpPr>
        <p:spPr>
          <a:xfrm>
            <a:off x="5960440" y="625631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Arguably the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 most fundamental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concept in crypto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OWF if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 is poly-time computable,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for every poly-time adversary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negl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Why are OWFs </a:t>
                </a:r>
                <a:r>
                  <a:rPr lang="en-US" altLang="zh-CN" b="1" u="sng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fundamental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742950" lvl="1" indent="-285750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necessary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(almost all) crypto [IL’89]</a:t>
                </a:r>
              </a:p>
              <a:p>
                <a:pPr marL="742950" lvl="1" indent="-285750"/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sufficient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“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minicrypt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C1F4510-FD8B-4AC2-A18C-E147E8360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6A82D9E-EB48-4153-AAA1-4D3760875D7A}"/>
                  </a:ext>
                </a:extLst>
              </p:cNvPr>
              <p:cNvSpPr txBox="1"/>
              <p:nvPr/>
            </p:nvSpPr>
            <p:spPr>
              <a:xfrm>
                <a:off x="8481181" y="4087555"/>
                <a:ext cx="3145308" cy="27238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⟺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Private-key encryption,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generators,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Digital signatures,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Authentication schemes,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Pseudorandom functions,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Commitment schemes,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Coin-tossing,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ZK proofs…</a:t>
                </a:r>
              </a:p>
              <a:p>
                <a:pPr algn="r"/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:r>
                  <a:rPr lang="en-US" altLang="zh-CN" sz="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Yanyi’s</a:t>
                </a:r>
                <a:r>
                  <a:rPr lang="en-US" altLang="zh-CN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FOCS’20 slides)</a:t>
                </a:r>
                <a:endParaRPr lang="zh-CN" alt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6A82D9E-EB48-4153-AAA1-4D376087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81" y="4087555"/>
                <a:ext cx="3145308" cy="27238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4A3E327-779C-4BB8-87DB-02D8E5656FB8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3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13" grpId="0" uiExpand="1"/>
      <p:bldP spid="22" grpId="0" uiExpand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Liu-Pass Result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“On One-Way Functions and Kolmogorov Complexity”</a:t>
                </a: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bounded-error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 on average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OWFs exist.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Characterizing the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 crypto primitive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(OWF)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by the complexity of a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natural problem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distribution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On One-way Functions and Kolmogorov Complexity | Department of Computer  Science">
            <a:extLst>
              <a:ext uri="{FF2B5EF4-FFF2-40B4-BE49-F238E27FC236}">
                <a16:creationId xmlns:a16="http://schemas.microsoft.com/office/drawing/2014/main" id="{F8077A3C-35F5-472D-AB6A-0440A978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838" y="180210"/>
            <a:ext cx="1434010" cy="14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afael Pass">
            <a:extLst>
              <a:ext uri="{FF2B5EF4-FFF2-40B4-BE49-F238E27FC236}">
                <a16:creationId xmlns:a16="http://schemas.microsoft.com/office/drawing/2014/main" id="{8AEFED7E-33DA-4B01-99AC-7AE61446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848" y="178582"/>
            <a:ext cx="1617752" cy="14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A0CBA3C-7107-43DD-A175-F3D692885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88474" y="3816283"/>
            <a:ext cx="2490870" cy="17397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0983D5-5B41-40D9-BB76-D4DFC096C681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4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1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68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(Main)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(bounded-error) hard on average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and only if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 one-way functions in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Recap: Cryptography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[AIK’06]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OWFs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implies OWFs computable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-OWFs are widely believed to exist.</a:t>
                </a:r>
                <a:b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(E.g. they follow from hardness of factoring / LWE)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6833"/>
              </a:xfrm>
              <a:blipFill>
                <a:blip r:embed="rId3"/>
                <a:stretch>
                  <a:fillRect l="-1043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/>
              <p:nvPr/>
            </p:nvSpPr>
            <p:spPr>
              <a:xfrm>
                <a:off x="7690643" y="3021303"/>
                <a:ext cx="3527106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turns out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</a:t>
                </a:r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characterizes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some natural crypto problem!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F3B398C-AB77-42FA-8DBA-934D4D690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643" y="3021303"/>
                <a:ext cx="352710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D95AF083-8C13-4948-97A9-C4347A389DCC}"/>
              </a:ext>
            </a:extLst>
          </p:cNvPr>
          <p:cNvGrpSpPr/>
          <p:nvPr/>
        </p:nvGrpSpPr>
        <p:grpSpPr>
          <a:xfrm>
            <a:off x="4073625" y="3042471"/>
            <a:ext cx="2628900" cy="1520202"/>
            <a:chOff x="5800725" y="4391086"/>
            <a:chExt cx="2628900" cy="1520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/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A78A146B-0A7A-49F2-AB07-B5CF71B58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883447"/>
                  <a:ext cx="428624" cy="428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/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0CB8284C-D9B1-4C08-A5D9-CFE8FDD03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476" y="4643455"/>
                  <a:ext cx="819149" cy="81914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ABAF60E-FD65-437A-B7EB-14E39875C296}"/>
                </a:ext>
              </a:extLst>
            </p:cNvPr>
            <p:cNvSpPr/>
            <p:nvPr/>
          </p:nvSpPr>
          <p:spPr>
            <a:xfrm>
              <a:off x="6181725" y="4732914"/>
              <a:ext cx="1524000" cy="236258"/>
            </a:xfrm>
            <a:custGeom>
              <a:avLst/>
              <a:gdLst>
                <a:gd name="connsiteX0" fmla="*/ 0 w 1457325"/>
                <a:gd name="connsiteY0" fmla="*/ 420924 h 420924"/>
                <a:gd name="connsiteX1" fmla="*/ 733425 w 1457325"/>
                <a:gd name="connsiteY1" fmla="*/ 1824 h 420924"/>
                <a:gd name="connsiteX2" fmla="*/ 1457325 w 1457325"/>
                <a:gd name="connsiteY2" fmla="*/ 297099 h 42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7325" h="420924">
                  <a:moveTo>
                    <a:pt x="0" y="420924"/>
                  </a:moveTo>
                  <a:cubicBezTo>
                    <a:pt x="245269" y="221692"/>
                    <a:pt x="490538" y="22461"/>
                    <a:pt x="733425" y="1824"/>
                  </a:cubicBezTo>
                  <a:cubicBezTo>
                    <a:pt x="976312" y="-18813"/>
                    <a:pt x="1216818" y="139143"/>
                    <a:pt x="1457325" y="297099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A65FDE6-24EB-429E-A87F-EEA78C073B91}"/>
                </a:ext>
              </a:extLst>
            </p:cNvPr>
            <p:cNvSpPr/>
            <p:nvPr/>
          </p:nvSpPr>
          <p:spPr>
            <a:xfrm>
              <a:off x="6153150" y="5283497"/>
              <a:ext cx="1543050" cy="179107"/>
            </a:xfrm>
            <a:custGeom>
              <a:avLst/>
              <a:gdLst>
                <a:gd name="connsiteX0" fmla="*/ 1543050 w 1543050"/>
                <a:gd name="connsiteY0" fmla="*/ 28575 h 409661"/>
                <a:gd name="connsiteX1" fmla="*/ 790575 w 1543050"/>
                <a:gd name="connsiteY1" fmla="*/ 409575 h 409661"/>
                <a:gd name="connsiteX2" fmla="*/ 0 w 1543050"/>
                <a:gd name="connsiteY2" fmla="*/ 0 h 40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050" h="409661">
                  <a:moveTo>
                    <a:pt x="1543050" y="28575"/>
                  </a:moveTo>
                  <a:cubicBezTo>
                    <a:pt x="1295400" y="221456"/>
                    <a:pt x="1047750" y="414338"/>
                    <a:pt x="790575" y="409575"/>
                  </a:cubicBezTo>
                  <a:cubicBezTo>
                    <a:pt x="533400" y="404813"/>
                    <a:pt x="266700" y="202406"/>
                    <a:pt x="0" y="0"/>
                  </a:cubicBezTo>
                </a:path>
              </a:pathLst>
            </a:custGeom>
            <a:noFill/>
            <a:ln w="76200"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乘号 67">
              <a:extLst>
                <a:ext uri="{FF2B5EF4-FFF2-40B4-BE49-F238E27FC236}">
                  <a16:creationId xmlns:a16="http://schemas.microsoft.com/office/drawing/2014/main" id="{611EF197-25D7-4944-9BDD-C8FF421EFE19}"/>
                </a:ext>
              </a:extLst>
            </p:cNvPr>
            <p:cNvSpPr/>
            <p:nvPr/>
          </p:nvSpPr>
          <p:spPr>
            <a:xfrm>
              <a:off x="6689001" y="5183792"/>
              <a:ext cx="461822" cy="461822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/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SUPER easy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𝐍𝐂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31C75DA-C106-49B3-81FE-83794AA82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5" y="4391086"/>
                  <a:ext cx="226694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15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63C205-83F4-438D-8A46-5B6B937C0975}"/>
                </a:ext>
              </a:extLst>
            </p:cNvPr>
            <p:cNvSpPr txBox="1"/>
            <p:nvPr/>
          </p:nvSpPr>
          <p:spPr>
            <a:xfrm>
              <a:off x="6596062" y="554195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hard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3CA0AA68-58B9-41B6-B26E-DBCC238AFFDD}"/>
              </a:ext>
            </a:extLst>
          </p:cNvPr>
          <p:cNvSpPr/>
          <p:nvPr/>
        </p:nvSpPr>
        <p:spPr>
          <a:xfrm>
            <a:off x="3976255" y="2885675"/>
            <a:ext cx="2817561" cy="17844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4F6A0D3-A1E9-4E35-AD51-E3BB62547A31}"/>
              </a:ext>
            </a:extLst>
          </p:cNvPr>
          <p:cNvGrpSpPr/>
          <p:nvPr/>
        </p:nvGrpSpPr>
        <p:grpSpPr>
          <a:xfrm>
            <a:off x="1234797" y="2783926"/>
            <a:ext cx="1437990" cy="1911490"/>
            <a:chOff x="10518226" y="4257895"/>
            <a:chExt cx="1437990" cy="191149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6C68614-37E9-49A5-994A-DE1F468323C9}"/>
                </a:ext>
              </a:extLst>
            </p:cNvPr>
            <p:cNvGrpSpPr/>
            <p:nvPr/>
          </p:nvGrpSpPr>
          <p:grpSpPr>
            <a:xfrm>
              <a:off x="10599319" y="4321221"/>
              <a:ext cx="1281056" cy="1769740"/>
              <a:chOff x="7200888" y="3889873"/>
              <a:chExt cx="1638311" cy="2263277"/>
            </a:xfrm>
          </p:grpSpPr>
          <p:pic>
            <p:nvPicPr>
              <p:cNvPr id="73" name="Picture 2">
                <a:extLst>
                  <a:ext uri="{FF2B5EF4-FFF2-40B4-BE49-F238E27FC236}">
                    <a16:creationId xmlns:a16="http://schemas.microsoft.com/office/drawing/2014/main" id="{AE541123-A15B-4A72-A546-7058B4FFC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88" y="4732457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AAEBFADF-76A5-4F12-A14C-76EFDEF40CA7}"/>
                      </a:ext>
                    </a:extLst>
                  </p:cNvPr>
                  <p:cNvSpPr/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AC70F4B-7F50-49E6-AA7A-52FD18D75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890" y="5891212"/>
                    <a:ext cx="1638309" cy="2619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1111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DEE445B-82C5-4751-B44A-68A058B0B04E}"/>
                  </a:ext>
                </a:extLst>
              </p:cNvPr>
              <p:cNvCxnSpPr>
                <a:cxnSpLocks/>
                <a:stCxn id="73" idx="0"/>
                <a:endCxn id="76" idx="2"/>
              </p:cNvCxnSpPr>
              <p:nvPr/>
            </p:nvCxnSpPr>
            <p:spPr>
              <a:xfrm flipH="1" flipV="1">
                <a:off x="8014492" y="4362203"/>
                <a:ext cx="5552" cy="3702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ECA8DB19-C170-4D2F-9886-C05299F45877}"/>
                      </a:ext>
                    </a:extLst>
                  </p:cNvPr>
                  <p:cNvSpPr txBox="1"/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r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952C4A73-07D8-4269-A7E3-805B9DD41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4894" y="3889873"/>
                    <a:ext cx="299195" cy="47233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2256E88-0135-4424-8D0B-32C08A829C56}"/>
                </a:ext>
              </a:extLst>
            </p:cNvPr>
            <p:cNvSpPr/>
            <p:nvPr/>
          </p:nvSpPr>
          <p:spPr>
            <a:xfrm>
              <a:off x="10518226" y="4257895"/>
              <a:ext cx="1437990" cy="19114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11CAD8-D4CB-4722-AE6B-751531A64149}"/>
                  </a:ext>
                </a:extLst>
              </p:cNvPr>
              <p:cNvSpPr txBox="1"/>
              <p:nvPr/>
            </p:nvSpPr>
            <p:spPr>
              <a:xfrm>
                <a:off x="2742905" y="3278006"/>
                <a:ext cx="11418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11CAD8-D4CB-4722-AE6B-751531A6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05" y="3278006"/>
                <a:ext cx="1141888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483589CE-5A2F-4706-BB2B-720B873C762C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5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71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 2: AIK as a Reduction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68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AIK is a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(non-black-box)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transformation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functions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functions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we could interpret it as a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(black-box)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reduction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-meta-complexity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-meta-complexity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4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altLang="zh-CN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(Informal). There is an average-case reduction from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bounded-error easy on average, then so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zero-error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easy on average, then so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𝐍𝐂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6833"/>
              </a:xfrm>
              <a:blipFill>
                <a:blip r:embed="rId3"/>
                <a:stretch>
                  <a:fillRect l="-1043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7C7EEA-3C7B-4EE5-AA08-D3A6336125A2}"/>
                  </a:ext>
                </a:extLst>
              </p:cNvPr>
              <p:cNvSpPr txBox="1"/>
              <p:nvPr/>
            </p:nvSpPr>
            <p:spPr>
              <a:xfrm>
                <a:off x="4099318" y="4691046"/>
                <a:ext cx="7078982" cy="3816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it’s unknown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has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ANY connection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 all!!!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7C7EEA-3C7B-4EE5-AA08-D3A63361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18" y="4691046"/>
                <a:ext cx="7078982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AE557CB-7FA3-4E99-8D6F-E6CDB5ACCD87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6 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 Results…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“High-end” version of [Liu-Pass’20]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Characterizing the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 secure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weak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OWF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4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(Minimum Circuit Size Problem)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Non-trivial relationship between OWFs and hardness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Not as tight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-results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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4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Results for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Levin’s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u="sng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Despite being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EXP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worst case, the 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bounded-error average-case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characterizes existence of OWFs!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248B06C-B04C-4558-895D-B4462C874347}"/>
              </a:ext>
            </a:extLst>
          </p:cNvPr>
          <p:cNvSpPr txBox="1"/>
          <p:nvPr/>
        </p:nvSpPr>
        <p:spPr>
          <a:xfrm>
            <a:off x="141402" y="641022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7 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/ 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26649</TotalTime>
  <Words>567</Words>
  <Application>Microsoft Office PowerPoint</Application>
  <PresentationFormat>宽屏</PresentationFormat>
  <Paragraphs>105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Consolas</vt:lpstr>
      <vt:lpstr>Wingdings</vt:lpstr>
      <vt:lpstr>Office 主题​​</vt:lpstr>
      <vt:lpstr>Hardness of KT Characterizes Parallel Cryptography</vt:lpstr>
      <vt:lpstr>Kolmogorov Complexity Variants: K^poly and KT</vt:lpstr>
      <vt:lpstr>One-Way Functions</vt:lpstr>
      <vt:lpstr>The Liu-Pass Result</vt:lpstr>
      <vt:lpstr>Our Result 1</vt:lpstr>
      <vt:lpstr>Our Result 2: AIK as a Reduction</vt:lpstr>
      <vt:lpstr>Other Results…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r_64</cp:lastModifiedBy>
  <cp:revision>1777</cp:revision>
  <dcterms:created xsi:type="dcterms:W3CDTF">2019-12-25T22:18:45Z</dcterms:created>
  <dcterms:modified xsi:type="dcterms:W3CDTF">2021-07-21T17:18:54Z</dcterms:modified>
</cp:coreProperties>
</file>