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69"/>
  </p:notesMasterIdLst>
  <p:handoutMasterIdLst>
    <p:handoutMasterId r:id="rId78"/>
  </p:handoutMasterIdLst>
  <p:sldIdLst>
    <p:sldId id="269" r:id="rId3"/>
    <p:sldId id="287" r:id="rId4"/>
    <p:sldId id="312" r:id="rId5"/>
    <p:sldId id="314" r:id="rId6"/>
    <p:sldId id="313" r:id="rId7"/>
    <p:sldId id="311" r:id="rId8"/>
    <p:sldId id="363" r:id="rId9"/>
    <p:sldId id="364" r:id="rId10"/>
    <p:sldId id="365" r:id="rId11"/>
    <p:sldId id="315" r:id="rId12"/>
    <p:sldId id="316" r:id="rId13"/>
    <p:sldId id="317" r:id="rId14"/>
    <p:sldId id="318" r:id="rId15"/>
    <p:sldId id="367" r:id="rId16"/>
    <p:sldId id="366" r:id="rId17"/>
    <p:sldId id="324" r:id="rId18"/>
    <p:sldId id="325" r:id="rId19"/>
    <p:sldId id="336" r:id="rId20"/>
    <p:sldId id="326" r:id="rId21"/>
    <p:sldId id="337" r:id="rId22"/>
    <p:sldId id="338" r:id="rId23"/>
    <p:sldId id="339" r:id="rId24"/>
    <p:sldId id="355" r:id="rId25"/>
    <p:sldId id="357" r:id="rId26"/>
    <p:sldId id="358" r:id="rId27"/>
    <p:sldId id="359" r:id="rId28"/>
    <p:sldId id="340" r:id="rId29"/>
    <p:sldId id="360" r:id="rId30"/>
    <p:sldId id="320" r:id="rId31"/>
    <p:sldId id="322" r:id="rId32"/>
    <p:sldId id="323" r:id="rId33"/>
    <p:sldId id="327" r:id="rId34"/>
    <p:sldId id="335" r:id="rId35"/>
    <p:sldId id="328" r:id="rId36"/>
    <p:sldId id="329" r:id="rId37"/>
    <p:sldId id="330" r:id="rId38"/>
    <p:sldId id="331" r:id="rId39"/>
    <p:sldId id="332" r:id="rId40"/>
    <p:sldId id="334" r:id="rId41"/>
    <p:sldId id="333" r:id="rId42"/>
    <p:sldId id="343" r:id="rId43"/>
    <p:sldId id="347" r:id="rId44"/>
    <p:sldId id="348" r:id="rId45"/>
    <p:sldId id="352" r:id="rId46"/>
    <p:sldId id="368" r:id="rId47"/>
    <p:sldId id="346" r:id="rId48"/>
    <p:sldId id="344" r:id="rId49"/>
    <p:sldId id="354" r:id="rId50"/>
    <p:sldId id="362" r:id="rId51"/>
    <p:sldId id="369" r:id="rId52"/>
    <p:sldId id="370" r:id="rId53"/>
    <p:sldId id="342" r:id="rId54"/>
    <p:sldId id="349" r:id="rId55"/>
    <p:sldId id="350" r:id="rId56"/>
    <p:sldId id="345" r:id="rId57"/>
    <p:sldId id="351" r:id="rId58"/>
    <p:sldId id="361" r:id="rId59"/>
    <p:sldId id="353" r:id="rId60"/>
    <p:sldId id="372" r:id="rId61"/>
    <p:sldId id="371" r:id="rId62"/>
    <p:sldId id="373" r:id="rId63"/>
    <p:sldId id="374" r:id="rId64"/>
    <p:sldId id="375" r:id="rId65"/>
    <p:sldId id="376" r:id="rId66"/>
    <p:sldId id="378" r:id="rId67"/>
    <p:sldId id="380" r:id="rId68"/>
    <p:sldId id="377" r:id="rId70"/>
    <p:sldId id="382" r:id="rId71"/>
    <p:sldId id="381" r:id="rId72"/>
    <p:sldId id="384" r:id="rId73"/>
    <p:sldId id="379" r:id="rId74"/>
    <p:sldId id="385" r:id="rId75"/>
    <p:sldId id="383" r:id="rId76"/>
    <p:sldId id="286" r:id="rId7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C00"/>
    <a:srgbClr val="A50021"/>
    <a:srgbClr val="CC9900"/>
    <a:srgbClr val="8E6C00"/>
    <a:srgbClr val="584936"/>
    <a:srgbClr val="AEA350"/>
    <a:srgbClr val="DFD4BF"/>
    <a:srgbClr val="ABE9FF"/>
    <a:srgbClr val="E77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061" autoAdjust="0"/>
  </p:normalViewPr>
  <p:slideViewPr>
    <p:cSldViewPr>
      <p:cViewPr varScale="1">
        <p:scale>
          <a:sx n="70" d="100"/>
          <a:sy n="70" d="100"/>
        </p:scale>
        <p:origin x="1410" y="48"/>
      </p:cViewPr>
      <p:guideLst>
        <p:guide orient="horz" pos="2165"/>
        <p:guide pos="2880"/>
      </p:guideLst>
    </p:cSldViewPr>
  </p:slideViewPr>
  <p:notesTextViewPr>
    <p:cViewPr>
      <p:scale>
        <a:sx n="1" d="1"/>
        <a:sy n="1" d="1"/>
      </p:scale>
      <p:origin x="0" y="0"/>
    </p:cViewPr>
  </p:notesTextViewPr>
  <p:notesViewPr>
    <p:cSldViewPr>
      <p:cViewPr varScale="1">
        <p:scale>
          <a:sx n="88" d="100"/>
          <a:sy n="88" d="100"/>
        </p:scale>
        <p:origin x="3822" y="10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57A80-0D8E-4938-9F28-2E5611EB04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0E2CAF-C348-46E7-9401-7CBD0245777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lvl1pPr defTabSz="923925">
              <a:defRPr sz="1200">
                <a:latin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3025"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lvl1pPr algn="r" defTabSz="923925">
              <a:defRPr sz="1200">
                <a:latin typeface="Arial" panose="020B0604020202020204" pitchFamily="34" charset="0"/>
              </a:defRPr>
            </a:lvl1pPr>
          </a:lstStyle>
          <a:p>
            <a:pPr>
              <a:defRPr/>
            </a:pPr>
            <a:endParaRPr lang="en-US"/>
          </a:p>
        </p:txBody>
      </p:sp>
      <p:sp>
        <p:nvSpPr>
          <p:cNvPr id="38916" name="Rectangle 4"/>
          <p:cNvSpPr>
            <a:spLocks noGrp="1" noRot="1" noChangeAspect="1" noChangeArrowheads="1"/>
          </p:cNvSpPr>
          <p:nvPr>
            <p:ph type="sldImg" idx="2"/>
          </p:nvPr>
        </p:nvSpPr>
        <p:spPr bwMode="auto">
          <a:xfrm>
            <a:off x="915988" y="685800"/>
            <a:ext cx="5022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7388" y="4343400"/>
            <a:ext cx="54816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3078" name="Rectangle 6"/>
          <p:cNvSpPr>
            <a:spLocks noGrp="1" noChangeArrowheads="1"/>
          </p:cNvSpPr>
          <p:nvPr>
            <p:ph type="ftr" sz="quarter" idx="4"/>
          </p:nvPr>
        </p:nvSpPr>
        <p:spPr bwMode="auto">
          <a:xfrm>
            <a:off x="0"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b" anchorCtr="0" compatLnSpc="1"/>
          <a:lstStyle>
            <a:lvl1pPr defTabSz="923925">
              <a:defRPr sz="1200">
                <a:latin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37" tIns="46218" rIns="92437" bIns="46218" numCol="1" anchor="b" anchorCtr="0" compatLnSpc="1"/>
          <a:lstStyle>
            <a:lvl1pPr algn="r" defTabSz="923925">
              <a:defRPr sz="1200">
                <a:latin typeface="Arial" panose="020B0604020202020204" pitchFamily="34" charset="0"/>
              </a:defRPr>
            </a:lvl1pPr>
          </a:lstStyle>
          <a:p>
            <a:pPr>
              <a:defRPr/>
            </a:pPr>
            <a:fld id="{C234B437-0D29-49E3-9725-2EBCE6BD647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8EACC-3148-4639-B8F8-DA7D85113A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3" name="Rectangle 7"/>
          <p:cNvSpPr>
            <a:spLocks noChangeArrowheads="1"/>
          </p:cNvSpPr>
          <p:nvPr/>
        </p:nvSpPr>
        <p:spPr bwMode="auto">
          <a:xfrm>
            <a:off x="0" y="6670675"/>
            <a:ext cx="9144000" cy="187325"/>
          </a:xfrm>
          <a:prstGeom prst="rect">
            <a:avLst/>
          </a:prstGeom>
          <a:solidFill>
            <a:srgbClr val="A500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4" name="Rectangle 8"/>
          <p:cNvSpPr>
            <a:spLocks noChangeArrowheads="1"/>
          </p:cNvSpPr>
          <p:nvPr/>
        </p:nvSpPr>
        <p:spPr bwMode="auto">
          <a:xfrm>
            <a:off x="457200" y="11430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798638"/>
            <a:ext cx="9144000"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6"/>
          <p:cNvSpPr>
            <a:spLocks noChangeArrowheads="1"/>
          </p:cNvSpPr>
          <p:nvPr userDrawn="1"/>
        </p:nvSpPr>
        <p:spPr bwMode="auto">
          <a:xfrm>
            <a:off x="0" y="17526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7" name="Rectangle 7"/>
          <p:cNvSpPr>
            <a:spLocks noChangeArrowheads="1"/>
          </p:cNvSpPr>
          <p:nvPr userDrawn="1"/>
        </p:nvSpPr>
        <p:spPr bwMode="auto">
          <a:xfrm>
            <a:off x="3505200" y="5029200"/>
            <a:ext cx="5638800" cy="76200"/>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a:latin typeface="Arial" panose="020B0604020202020204" pitchFamily="34" charset="0"/>
            </a:endParaRPr>
          </a:p>
        </p:txBody>
      </p:sp>
      <p:sp>
        <p:nvSpPr>
          <p:cNvPr id="2050" name="Rectangle 2"/>
          <p:cNvSpPr>
            <a:spLocks noGrp="1" noChangeArrowheads="1"/>
          </p:cNvSpPr>
          <p:nvPr>
            <p:ph type="ctrTitle"/>
          </p:nvPr>
        </p:nvSpPr>
        <p:spPr>
          <a:xfrm>
            <a:off x="4114800" y="3429000"/>
            <a:ext cx="4806950" cy="1135063"/>
          </a:xfrm>
        </p:spPr>
        <p:txBody>
          <a:bodyPr/>
          <a:lstStyle>
            <a:lvl1pPr>
              <a:defRPr/>
            </a:lvl1pPr>
          </a:lstStyle>
          <a:p>
            <a:pPr lvl="0"/>
            <a:r>
              <a:rPr lang="zh-CN" altLang="en-US" noProof="0" smtClean="0"/>
              <a:t>单击此处编辑母版标题样式</a:t>
            </a:r>
            <a:endParaRPr lang="zh-CN" altLang="en-US" noProof="0" smtClean="0"/>
          </a:p>
        </p:txBody>
      </p:sp>
      <p:sp>
        <p:nvSpPr>
          <p:cNvPr id="8" name="Rectangle 3"/>
          <p:cNvSpPr>
            <a:spLocks noGrp="1" noChangeArrowheads="1"/>
          </p:cNvSpPr>
          <p:nvPr>
            <p:ph type="ftr" sz="quarter" idx="10"/>
          </p:nvPr>
        </p:nvSpPr>
        <p:spPr>
          <a:xfrm>
            <a:off x="3124200" y="6245225"/>
            <a:ext cx="2895600" cy="476250"/>
          </a:xfrm>
        </p:spPr>
        <p:txBody>
          <a:bodyPr/>
          <a:lstStyle>
            <a:lvl1pPr eaLnBrk="0" hangingPunct="0">
              <a:defRPr>
                <a:latin typeface="Times New Roman" panose="02020603050405020304" pitchFamily="18" charset="0"/>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pic>
        <p:nvPicPr>
          <p:cNvPr id="2" name="Picture 2" descr="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3" descr="밝은 수평선"/>
          <p:cNvSpPr/>
          <p:nvPr/>
        </p:nvSpPr>
        <p:spPr bwMode="auto">
          <a:xfrm>
            <a:off x="-17463" y="3429000"/>
            <a:ext cx="9172576" cy="1727200"/>
          </a:xfrm>
          <a:custGeom>
            <a:avLst/>
            <a:gdLst>
              <a:gd name="T0" fmla="*/ 0 w 5778"/>
              <a:gd name="T1" fmla="*/ 1409700 h 816"/>
              <a:gd name="T2" fmla="*/ 2590800 w 5778"/>
              <a:gd name="T3" fmla="*/ 1409700 h 816"/>
              <a:gd name="T4" fmla="*/ 2590800 w 5778"/>
              <a:gd name="T5" fmla="*/ 1727200 h 816"/>
              <a:gd name="T6" fmla="*/ 8258176 w 5778"/>
              <a:gd name="T7" fmla="*/ 1727200 h 816"/>
              <a:gd name="T8" fmla="*/ 8258176 w 5778"/>
              <a:gd name="T9" fmla="*/ 1257300 h 816"/>
              <a:gd name="T10" fmla="*/ 9172576 w 5778"/>
              <a:gd name="T11" fmla="*/ 1257300 h 816"/>
              <a:gd name="T12" fmla="*/ 9172576 w 5778"/>
              <a:gd name="T13" fmla="*/ 0 h 816"/>
              <a:gd name="T14" fmla="*/ 9525 w 5778"/>
              <a:gd name="T15" fmla="*/ 0 h 816"/>
              <a:gd name="T16" fmla="*/ 0 w 5778"/>
              <a:gd name="T17" fmla="*/ 1409700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8" h="816">
                <a:moveTo>
                  <a:pt x="0" y="666"/>
                </a:moveTo>
                <a:lnTo>
                  <a:pt x="1632" y="666"/>
                </a:lnTo>
                <a:lnTo>
                  <a:pt x="1632" y="816"/>
                </a:lnTo>
                <a:lnTo>
                  <a:pt x="5202" y="816"/>
                </a:lnTo>
                <a:lnTo>
                  <a:pt x="5202" y="594"/>
                </a:lnTo>
                <a:lnTo>
                  <a:pt x="5778" y="594"/>
                </a:lnTo>
                <a:lnTo>
                  <a:pt x="5778" y="0"/>
                </a:lnTo>
                <a:lnTo>
                  <a:pt x="6" y="0"/>
                </a:lnTo>
                <a:lnTo>
                  <a:pt x="0" y="666"/>
                </a:lnTo>
                <a:close/>
              </a:path>
            </a:pathLst>
          </a:custGeom>
          <a:pattFill prst="ltHorz">
            <a:fgClr>
              <a:schemeClr val="tx1">
                <a:alpha val="34901"/>
              </a:schemeClr>
            </a:fgClr>
            <a:bgClr>
              <a:schemeClr val="bg1">
                <a:alpha val="34901"/>
              </a:schemeClr>
            </a:bgClr>
          </a:patt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Freeform 4"/>
          <p:cNvSpPr/>
          <p:nvPr/>
        </p:nvSpPr>
        <p:spPr bwMode="auto">
          <a:xfrm>
            <a:off x="-19050" y="1168400"/>
            <a:ext cx="9163050" cy="2965450"/>
          </a:xfrm>
          <a:custGeom>
            <a:avLst/>
            <a:gdLst>
              <a:gd name="T0" fmla="*/ 18991 w 5790"/>
              <a:gd name="T1" fmla="*/ 79375 h 1868"/>
              <a:gd name="T2" fmla="*/ 2582746 w 5790"/>
              <a:gd name="T3" fmla="*/ 69850 h 1868"/>
              <a:gd name="T4" fmla="*/ 2582746 w 5790"/>
              <a:gd name="T5" fmla="*/ 0 h 1868"/>
              <a:gd name="T6" fmla="*/ 9163050 w 5790"/>
              <a:gd name="T7" fmla="*/ 0 h 1868"/>
              <a:gd name="T8" fmla="*/ 9163050 w 5790"/>
              <a:gd name="T9" fmla="*/ 2889250 h 1868"/>
              <a:gd name="T10" fmla="*/ 6637277 w 5790"/>
              <a:gd name="T11" fmla="*/ 2889250 h 1868"/>
              <a:gd name="T12" fmla="*/ 6637277 w 5790"/>
              <a:gd name="T13" fmla="*/ 2965450 h 1868"/>
              <a:gd name="T14" fmla="*/ 0 w 5790"/>
              <a:gd name="T15" fmla="*/ 2946400 h 1868"/>
              <a:gd name="T16" fmla="*/ 18991 w 5790"/>
              <a:gd name="T17" fmla="*/ 79375 h 18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90" h="1868">
                <a:moveTo>
                  <a:pt x="12" y="50"/>
                </a:moveTo>
                <a:lnTo>
                  <a:pt x="1632" y="44"/>
                </a:lnTo>
                <a:lnTo>
                  <a:pt x="1632" y="0"/>
                </a:lnTo>
                <a:lnTo>
                  <a:pt x="5790" y="0"/>
                </a:lnTo>
                <a:lnTo>
                  <a:pt x="5790" y="1820"/>
                </a:lnTo>
                <a:lnTo>
                  <a:pt x="4194" y="1820"/>
                </a:lnTo>
                <a:lnTo>
                  <a:pt x="4194" y="1868"/>
                </a:lnTo>
                <a:lnTo>
                  <a:pt x="0" y="1856"/>
                </a:lnTo>
                <a:lnTo>
                  <a:pt x="12" y="50"/>
                </a:lnTo>
                <a:close/>
              </a:path>
            </a:pathLst>
          </a:custGeom>
          <a:solidFill>
            <a:srgbClr val="0291B1">
              <a:alpha val="79999"/>
            </a:srgbClr>
          </a:soli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5"/>
          <p:cNvSpPr>
            <a:spLocks noChangeArrowheads="1"/>
          </p:cNvSpPr>
          <p:nvPr/>
        </p:nvSpPr>
        <p:spPr bwMode="auto">
          <a:xfrm>
            <a:off x="-7938" y="1844675"/>
            <a:ext cx="9151938" cy="1571625"/>
          </a:xfrm>
          <a:prstGeom prst="rect">
            <a:avLst/>
          </a:prstGeom>
          <a:gradFill rotWithShape="1">
            <a:gsLst>
              <a:gs pos="0">
                <a:srgbClr val="00BEFC">
                  <a:alpha val="79999"/>
                </a:srgbClr>
              </a:gs>
              <a:gs pos="100000">
                <a:srgbClr val="00608A">
                  <a:alpha val="7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6"/>
          <p:cNvGrpSpPr/>
          <p:nvPr/>
        </p:nvGrpSpPr>
        <p:grpSpPr bwMode="auto">
          <a:xfrm>
            <a:off x="895350" y="-26988"/>
            <a:ext cx="7327900" cy="6864351"/>
            <a:chOff x="564" y="-4"/>
            <a:chExt cx="4616" cy="4324"/>
          </a:xfrm>
        </p:grpSpPr>
        <p:sp>
          <p:nvSpPr>
            <p:cNvPr id="7" name="Line 7"/>
            <p:cNvSpPr>
              <a:spLocks noChangeShapeType="1"/>
            </p:cNvSpPr>
            <p:nvPr/>
          </p:nvSpPr>
          <p:spPr bwMode="auto">
            <a:xfrm>
              <a:off x="564" y="0"/>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1624" y="-2"/>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4178"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4418"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4610"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5180" y="-4"/>
              <a:ext cx="0" cy="432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13"/>
          <p:cNvSpPr>
            <a:spLocks noChangeShapeType="1"/>
          </p:cNvSpPr>
          <p:nvPr/>
        </p:nvSpPr>
        <p:spPr bwMode="auto">
          <a:xfrm>
            <a:off x="0" y="3108325"/>
            <a:ext cx="9144000" cy="0"/>
          </a:xfrm>
          <a:prstGeom prst="line">
            <a:avLst/>
          </a:prstGeom>
          <a:noFill/>
          <a:ln w="9525">
            <a:solidFill>
              <a:srgbClr val="DDDDDD">
                <a:alpha val="70195"/>
              </a:srgb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a:off x="0" y="857250"/>
            <a:ext cx="9144000" cy="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15"/>
          <p:cNvGrpSpPr/>
          <p:nvPr/>
        </p:nvGrpSpPr>
        <p:grpSpPr bwMode="auto">
          <a:xfrm>
            <a:off x="0" y="0"/>
            <a:ext cx="9144000" cy="4068763"/>
            <a:chOff x="0" y="-25"/>
            <a:chExt cx="5760" cy="2563"/>
          </a:xfrm>
        </p:grpSpPr>
        <p:sp>
          <p:nvSpPr>
            <p:cNvPr id="16" name="Oval 16"/>
            <p:cNvSpPr>
              <a:spLocks noChangeArrowheads="1"/>
            </p:cNvSpPr>
            <p:nvPr/>
          </p:nvSpPr>
          <p:spPr bwMode="auto">
            <a:xfrm>
              <a:off x="684" y="1910"/>
              <a:ext cx="616" cy="616"/>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7"/>
            <p:cNvSpPr>
              <a:spLocks noChangeArrowheads="1"/>
            </p:cNvSpPr>
            <p:nvPr/>
          </p:nvSpPr>
          <p:spPr bwMode="auto">
            <a:xfrm>
              <a:off x="1144" y="758"/>
              <a:ext cx="1760" cy="1760"/>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flipV="1">
              <a:off x="0" y="0"/>
              <a:ext cx="4697" cy="2526"/>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19"/>
            <p:cNvSpPr/>
            <p:nvPr/>
          </p:nvSpPr>
          <p:spPr bwMode="auto">
            <a:xfrm>
              <a:off x="2724" y="-25"/>
              <a:ext cx="3031" cy="2532"/>
            </a:xfrm>
            <a:custGeom>
              <a:avLst/>
              <a:gdLst>
                <a:gd name="T0" fmla="*/ 3031 w 35010"/>
                <a:gd name="T1" fmla="*/ 2128 h 29252"/>
                <a:gd name="T2" fmla="*/ 121 w 35010"/>
                <a:gd name="T3" fmla="*/ 0 h 29252"/>
                <a:gd name="T4" fmla="*/ 1870 w 35010"/>
                <a:gd name="T5" fmla="*/ 662 h 29252"/>
                <a:gd name="T6" fmla="*/ 0 60000 65536"/>
                <a:gd name="T7" fmla="*/ 0 60000 65536"/>
                <a:gd name="T8" fmla="*/ 0 60000 65536"/>
              </a:gdLst>
              <a:ahLst/>
              <a:cxnLst>
                <a:cxn ang="T6">
                  <a:pos x="T0" y="T1"/>
                </a:cxn>
                <a:cxn ang="T7">
                  <a:pos x="T2" y="T3"/>
                </a:cxn>
                <a:cxn ang="T8">
                  <a:pos x="T4" y="T5"/>
                </a:cxn>
              </a:cxnLst>
              <a:rect l="0" t="0" r="r" b="b"/>
              <a:pathLst>
                <a:path w="35010" h="29252" fill="none" extrusionOk="0">
                  <a:moveTo>
                    <a:pt x="35010" y="24585"/>
                  </a:moveTo>
                  <a:cubicBezTo>
                    <a:pt x="31193" y="27607"/>
                    <a:pt x="26468" y="29251"/>
                    <a:pt x="21600" y="29252"/>
                  </a:cubicBezTo>
                  <a:cubicBezTo>
                    <a:pt x="9670" y="29252"/>
                    <a:pt x="0" y="19581"/>
                    <a:pt x="0" y="7652"/>
                  </a:cubicBezTo>
                  <a:cubicBezTo>
                    <a:pt x="-1" y="5037"/>
                    <a:pt x="474" y="2444"/>
                    <a:pt x="1400" y="-1"/>
                  </a:cubicBezTo>
                </a:path>
                <a:path w="35010" h="29252" stroke="0" extrusionOk="0">
                  <a:moveTo>
                    <a:pt x="35010" y="24585"/>
                  </a:moveTo>
                  <a:cubicBezTo>
                    <a:pt x="31193" y="27607"/>
                    <a:pt x="26468" y="29251"/>
                    <a:pt x="21600" y="29252"/>
                  </a:cubicBezTo>
                  <a:cubicBezTo>
                    <a:pt x="9670" y="29252"/>
                    <a:pt x="0" y="19581"/>
                    <a:pt x="0" y="7652"/>
                  </a:cubicBezTo>
                  <a:cubicBezTo>
                    <a:pt x="-1" y="5037"/>
                    <a:pt x="474" y="2444"/>
                    <a:pt x="1400" y="-1"/>
                  </a:cubicBezTo>
                  <a:lnTo>
                    <a:pt x="21600" y="7652"/>
                  </a:lnTo>
                  <a:lnTo>
                    <a:pt x="35010" y="24585"/>
                  </a:lnTo>
                  <a:close/>
                </a:path>
              </a:pathLst>
            </a:custGeom>
            <a:noFill/>
            <a:ln w="9525">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0" y="2526"/>
              <a:ext cx="5760" cy="0"/>
            </a:xfrm>
            <a:prstGeom prst="line">
              <a:avLst/>
            </a:prstGeom>
            <a:noFill/>
            <a:ln w="9525">
              <a:solidFill>
                <a:srgbClr val="FFFFFF">
                  <a:alpha val="30196"/>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1"/>
            <p:cNvSpPr>
              <a:spLocks noChangeArrowheads="1"/>
            </p:cNvSpPr>
            <p:nvPr/>
          </p:nvSpPr>
          <p:spPr bwMode="auto">
            <a:xfrm>
              <a:off x="390" y="2208"/>
              <a:ext cx="330" cy="330"/>
            </a:xfrm>
            <a:prstGeom prst="ellipse">
              <a:avLst/>
            </a:prstGeom>
            <a:noFill/>
            <a:ln w="9525" algn="ctr">
              <a:solidFill>
                <a:srgbClr val="FFFFFF">
                  <a:alpha val="30196"/>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a:xfrm>
            <a:off x="3597234" y="6476920"/>
            <a:ext cx="825867" cy="402482"/>
          </a:xfrm>
          <a:prstGeom prst="rect">
            <a:avLst/>
          </a:prstGeom>
        </p:spPr>
        <p:txBody>
          <a:bodyPr wrap="none">
            <a:spAutoFit/>
          </a:bodyPr>
          <a:lstStyle/>
          <a:p>
            <a:pPr marL="0" marR="0" lvl="0" indent="0" algn="dist" defTabSz="914400" rtl="0" eaLnBrk="0" fontAlgn="base" latinLnBrk="0" hangingPunct="0">
              <a:lnSpc>
                <a:spcPct val="250000"/>
              </a:lnSpc>
              <a:spcBef>
                <a:spcPct val="0"/>
              </a:spcBef>
              <a:spcAft>
                <a:spcPct val="0"/>
              </a:spcAft>
              <a:buClrTx/>
              <a:buSzTx/>
              <a:buFont typeface="Arial" panose="020B0604020202020204" pitchFamily="34" charset="0"/>
              <a:buNone/>
              <a:defRPr/>
            </a:pPr>
            <a:r>
              <a:rPr lang="zh-CN" altLang="en-US" sz="1000" b="1" kern="0" dirty="0" smtClean="0">
                <a:solidFill>
                  <a:srgbClr val="0070C0"/>
                </a:solidFill>
                <a:latin typeface="宋体" panose="02010600030101010101" pitchFamily="2" charset="-122"/>
                <a:ea typeface="宋体" panose="02010600030101010101" pitchFamily="2" charset="-122"/>
                <a:cs typeface="+mn-cs"/>
              </a:rPr>
              <a:t>互联网技术</a:t>
            </a:r>
            <a:endParaRPr lang="zh-CN" altLang="en-US" sz="1000" b="0" dirty="0">
              <a:solidFill>
                <a:srgbClr val="0070C0"/>
              </a:solidFill>
              <a:latin typeface="宋体" panose="02010600030101010101" pitchFamily="2" charset="-122"/>
              <a:ea typeface="宋体" panose="02010600030101010101" pitchFamily="2" charset="-122"/>
              <a:sym typeface="微软雅黑" panose="020B0503020204020204" pitchFamily="34" charset="-122"/>
            </a:endParaRPr>
          </a:p>
        </p:txBody>
      </p:sp>
    </p:spTree>
  </p:cSld>
  <p:clrMapOvr>
    <a:masterClrMapping/>
  </p:clrMapOvr>
  <p:transition>
    <p:comb/>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pic>
        <p:nvPicPr>
          <p:cNvPr id="6" name="Picture 3" descr="标头"/>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750" y="-26497"/>
            <a:ext cx="528954" cy="47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标字"/>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704" y="124276"/>
            <a:ext cx="1449492" cy="27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标头"/>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6425" y="53998"/>
            <a:ext cx="418988" cy="37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标字"/>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902" y="179426"/>
            <a:ext cx="1449492" cy="27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676476" y="1600248"/>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442299" y="685872"/>
            <a:ext cx="5486400" cy="457188"/>
          </a:xfrm>
        </p:spPr>
        <p:txBody>
          <a:bodyPr/>
          <a:lstStyle>
            <a:lvl1pPr marL="0" indent="0">
              <a:buNone/>
              <a:defRPr sz="2400">
                <a:solidFill>
                  <a:srgbClr val="CC0000"/>
                </a:solidFill>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7" name="Rectangle 5"/>
          <p:cNvSpPr>
            <a:spLocks noGrp="1" noChangeArrowheads="1"/>
          </p:cNvSpPr>
          <p:nvPr>
            <p:ph type="ftr" sz="quarter" idx="10"/>
          </p:nvPr>
        </p:nvSpPr>
        <p:spPr/>
        <p:txBody>
          <a:bodyPr/>
          <a:lstStyle>
            <a:lvl1pPr>
              <a:defRPr/>
            </a:lvl1pPr>
          </a:lstStyle>
          <a:p>
            <a:pPr>
              <a:defRPr/>
            </a:pPr>
            <a:endParaRPr lang="en-US"/>
          </a:p>
        </p:txBody>
      </p:sp>
    </p:spTree>
  </p:cSld>
  <p:clrMapOvr>
    <a:masterClrMapping/>
  </p:clrMapOvr>
  <p:transition>
    <p:comb/>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ctr" anchorCtr="0" compatLnSpc="1"/>
          <a:lstStyle/>
          <a:p>
            <a:pPr lvl="0"/>
            <a:r>
              <a:rPr lang="en-US" altLang="zh-CN" smtClean="0"/>
              <a:t>Click to edit Master title style</a:t>
            </a:r>
            <a:endParaRPr lang="en-US" altLang="zh-CN" smtClean="0"/>
          </a:p>
        </p:txBody>
      </p:sp>
      <p:sp>
        <p:nvSpPr>
          <p:cNvPr id="1027" name="Rectangle 5"/>
          <p:cNvSpPr>
            <a:spLocks noGrp="1" noChangeArrowheads="1"/>
          </p:cNvSpPr>
          <p:nvPr>
            <p:ph type="ftr" sz="quarter" idx="3"/>
          </p:nvPr>
        </p:nvSpPr>
        <p:spPr bwMode="auto">
          <a:xfrm>
            <a:off x="3429000" y="6629400"/>
            <a:ext cx="2286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t" anchorCtr="0" compatLnSpc="1"/>
          <a:lstStyle>
            <a:lvl1pPr algn="ctr">
              <a:defRPr sz="1400">
                <a:latin typeface="+mn-lt"/>
              </a:defRPr>
            </a:lvl1pPr>
          </a:lstStyle>
          <a:p>
            <a:pPr>
              <a:defRPr/>
            </a:pPr>
            <a:endParaRPr lang="en-US"/>
          </a:p>
        </p:txBody>
      </p:sp>
      <p:sp>
        <p:nvSpPr>
          <p:cNvPr id="1028" name="Rectangle 3"/>
          <p:cNvSpPr>
            <a:spLocks noGrp="1" noChangeArrowheads="1"/>
          </p:cNvSpPr>
          <p:nvPr>
            <p:ph type="body" idx="1"/>
          </p:nvPr>
        </p:nvSpPr>
        <p:spPr bwMode="auto">
          <a:xfrm>
            <a:off x="457200" y="1600200"/>
            <a:ext cx="82296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7" rIns="91436" bIns="45717"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9" name="Rectangle 7"/>
          <p:cNvSpPr>
            <a:spLocks noChangeArrowheads="1"/>
          </p:cNvSpPr>
          <p:nvPr userDrawn="1"/>
        </p:nvSpPr>
        <p:spPr bwMode="auto">
          <a:xfrm>
            <a:off x="0" y="6670675"/>
            <a:ext cx="9144000" cy="18732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1800">
              <a:latin typeface="Arial" panose="020B0604020202020204" pitchFamily="34" charset="0"/>
            </a:endParaRPr>
          </a:p>
        </p:txBody>
      </p:sp>
      <p:sp>
        <p:nvSpPr>
          <p:cNvPr id="1030" name="Rectangle 8"/>
          <p:cNvSpPr>
            <a:spLocks noChangeArrowheads="1"/>
          </p:cNvSpPr>
          <p:nvPr userDrawn="1"/>
        </p:nvSpPr>
        <p:spPr bwMode="auto">
          <a:xfrm>
            <a:off x="457200" y="1143000"/>
            <a:ext cx="5638800" cy="762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18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fill="hold">
                                          <p:stCondLst>
                                            <p:cond delay="0"/>
                                          </p:stCondLst>
                                        </p:cTn>
                                        <p:tgtEl>
                                          <p:spTgt spid="1026"/>
                                        </p:tgtEl>
                                        <p:attrNameLst>
                                          <p:attrName>style.visibility</p:attrName>
                                        </p:attrNameLst>
                                      </p:cBhvr>
                                      <p:to>
                                        <p:strVal val="visible"/>
                                      </p:to>
                                    </p:set>
                                    <p:animEffect transition="in" filter="fade">
                                      <p:cBhvr>
                                        <p:cTn id="7" dur="799" decel="100000"/>
                                        <p:tgtEl>
                                          <p:spTgt spid="1026"/>
                                        </p:tgtEl>
                                      </p:cBhvr>
                                    </p:animEffect>
                                    <p:anim calcmode="lin" valueType="num">
                                      <p:cBhvr>
                                        <p:cTn id="8" dur="799" decel="100000" fill="hold"/>
                                        <p:tgtEl>
                                          <p:spTgt spid="1026"/>
                                        </p:tgtEl>
                                        <p:attrNameLst>
                                          <p:attrName>style.rotation</p:attrName>
                                        </p:attrNameLst>
                                      </p:cBhvr>
                                      <p:tavLst>
                                        <p:tav tm="0">
                                          <p:val>
                                            <p:fltVal val="-90"/>
                                          </p:val>
                                        </p:tav>
                                        <p:tav tm="100000">
                                          <p:val>
                                            <p:fltVal val="0"/>
                                          </p:val>
                                        </p:tav>
                                      </p:tavLst>
                                    </p:anim>
                                    <p:anim calcmode="lin" valueType="num">
                                      <p:cBhvr>
                                        <p:cTn id="9" dur="799" decel="100000" fill="hold"/>
                                        <p:tgtEl>
                                          <p:spTgt spid="1026"/>
                                        </p:tgtEl>
                                        <p:attrNameLst>
                                          <p:attrName>ppt_x</p:attrName>
                                        </p:attrNameLst>
                                      </p:cBhvr>
                                      <p:tavLst>
                                        <p:tav tm="0">
                                          <p:val>
                                            <p:strVal val="#ppt_x+0.4"/>
                                          </p:val>
                                        </p:tav>
                                        <p:tav tm="100000">
                                          <p:val>
                                            <p:strVal val="#ppt_x-0.05"/>
                                          </p:val>
                                        </p:tav>
                                      </p:tavLst>
                                    </p:anim>
                                    <p:anim calcmode="lin" valueType="num">
                                      <p:cBhvr>
                                        <p:cTn id="10" dur="799" decel="100000" fill="hold"/>
                                        <p:tgtEl>
                                          <p:spTgt spid="102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02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02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fill="hold">
                                          <p:stCondLst>
                                            <p:cond delay="0"/>
                                          </p:stCondLst>
                                        </p:cTn>
                                        <p:tgtEl>
                                          <p:spTgt spid="1028">
                                            <p:txEl>
                                              <p:pRg st="0" end="0"/>
                                            </p:txEl>
                                          </p:spTgt>
                                        </p:tgtEl>
                                        <p:attrNameLst>
                                          <p:attrName>style.visibility</p:attrName>
                                        </p:attrNameLst>
                                      </p:cBhvr>
                                      <p:to>
                                        <p:strVal val="visible"/>
                                      </p:to>
                                    </p:set>
                                    <p:animEffect transition="in" filter="fade">
                                      <p:cBhvr>
                                        <p:cTn id="17" dur="1000"/>
                                        <p:tgtEl>
                                          <p:spTgt spid="1028">
                                            <p:txEl>
                                              <p:pRg st="0" end="0"/>
                                            </p:txEl>
                                          </p:spTgt>
                                        </p:tgtEl>
                                      </p:cBhvr>
                                    </p:animEffect>
                                    <p:anim calcmode="lin" valueType="num">
                                      <p:cBhvr>
                                        <p:cTn id="18" dur="1000" fill="hold"/>
                                        <p:tgtEl>
                                          <p:spTgt spid="102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028">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fill="hold">
                                          <p:stCondLst>
                                            <p:cond delay="0"/>
                                          </p:stCondLst>
                                        </p:cTn>
                                        <p:tgtEl>
                                          <p:spTgt spid="1028">
                                            <p:txEl>
                                              <p:pRg st="1" end="1"/>
                                            </p:txEl>
                                          </p:spTgt>
                                        </p:tgtEl>
                                        <p:attrNameLst>
                                          <p:attrName>style.visibility</p:attrName>
                                        </p:attrNameLst>
                                      </p:cBhvr>
                                      <p:to>
                                        <p:strVal val="visible"/>
                                      </p:to>
                                    </p:set>
                                    <p:animEffect transition="in" filter="fade">
                                      <p:cBhvr>
                                        <p:cTn id="22" dur="1000"/>
                                        <p:tgtEl>
                                          <p:spTgt spid="1028">
                                            <p:txEl>
                                              <p:pRg st="1" end="1"/>
                                            </p:txEl>
                                          </p:spTgt>
                                        </p:tgtEl>
                                      </p:cBhvr>
                                    </p:animEffect>
                                    <p:anim calcmode="lin" valueType="num">
                                      <p:cBhvr>
                                        <p:cTn id="23" dur="1000" fill="hold"/>
                                        <p:tgtEl>
                                          <p:spTgt spid="102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28">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fill="hold">
                                          <p:stCondLst>
                                            <p:cond delay="0"/>
                                          </p:stCondLst>
                                        </p:cTn>
                                        <p:tgtEl>
                                          <p:spTgt spid="1028">
                                            <p:txEl>
                                              <p:pRg st="2" end="2"/>
                                            </p:txEl>
                                          </p:spTgt>
                                        </p:tgtEl>
                                        <p:attrNameLst>
                                          <p:attrName>style.visibility</p:attrName>
                                        </p:attrNameLst>
                                      </p:cBhvr>
                                      <p:to>
                                        <p:strVal val="visible"/>
                                      </p:to>
                                    </p:set>
                                    <p:animEffect transition="in" filter="fade">
                                      <p:cBhvr>
                                        <p:cTn id="27" dur="1000"/>
                                        <p:tgtEl>
                                          <p:spTgt spid="1028">
                                            <p:txEl>
                                              <p:pRg st="2" end="2"/>
                                            </p:txEl>
                                          </p:spTgt>
                                        </p:tgtEl>
                                      </p:cBhvr>
                                    </p:animEffect>
                                    <p:anim calcmode="lin" valueType="num">
                                      <p:cBhvr>
                                        <p:cTn id="28" dur="1000" fill="hold"/>
                                        <p:tgtEl>
                                          <p:spTgt spid="102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028">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fill="hold">
                                          <p:stCondLst>
                                            <p:cond delay="0"/>
                                          </p:stCondLst>
                                        </p:cTn>
                                        <p:tgtEl>
                                          <p:spTgt spid="1028">
                                            <p:txEl>
                                              <p:pRg st="3" end="3"/>
                                            </p:txEl>
                                          </p:spTgt>
                                        </p:tgtEl>
                                        <p:attrNameLst>
                                          <p:attrName>style.visibility</p:attrName>
                                        </p:attrNameLst>
                                      </p:cBhvr>
                                      <p:to>
                                        <p:strVal val="visible"/>
                                      </p:to>
                                    </p:set>
                                    <p:animEffect transition="in" filter="fade">
                                      <p:cBhvr>
                                        <p:cTn id="32" dur="1000"/>
                                        <p:tgtEl>
                                          <p:spTgt spid="1028">
                                            <p:txEl>
                                              <p:pRg st="3" end="3"/>
                                            </p:txEl>
                                          </p:spTgt>
                                        </p:tgtEl>
                                      </p:cBhvr>
                                    </p:animEffect>
                                    <p:anim calcmode="lin" valueType="num">
                                      <p:cBhvr>
                                        <p:cTn id="33" dur="1000" fill="hold"/>
                                        <p:tgtEl>
                                          <p:spTgt spid="1028">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028">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fill="hold">
                                          <p:stCondLst>
                                            <p:cond delay="0"/>
                                          </p:stCondLst>
                                        </p:cTn>
                                        <p:tgtEl>
                                          <p:spTgt spid="1028">
                                            <p:txEl>
                                              <p:pRg st="4" end="4"/>
                                            </p:txEl>
                                          </p:spTgt>
                                        </p:tgtEl>
                                        <p:attrNameLst>
                                          <p:attrName>style.visibility</p:attrName>
                                        </p:attrNameLst>
                                      </p:cBhvr>
                                      <p:to>
                                        <p:strVal val="visible"/>
                                      </p:to>
                                    </p:set>
                                    <p:animEffect transition="in" filter="fade">
                                      <p:cBhvr>
                                        <p:cTn id="37" dur="1000"/>
                                        <p:tgtEl>
                                          <p:spTgt spid="1028">
                                            <p:txEl>
                                              <p:pRg st="4" end="4"/>
                                            </p:txEl>
                                          </p:spTgt>
                                        </p:tgtEl>
                                      </p:cBhvr>
                                    </p:animEffect>
                                    <p:anim calcmode="lin" valueType="num">
                                      <p:cBhvr>
                                        <p:cTn id="38" dur="1000" fill="hold"/>
                                        <p:tgtEl>
                                          <p:spTgt spid="1028">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0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28" grpId="0" autoUpdateAnimBg="0" build="p">
        <p:tmplLst>
          <p:tmpl lvl="1">
            <p:tnLst>
              <p:par>
                <p:cTn presetID="47" presetClass="entr" presetSubtype="0" fill="hold" nodeType="clickEffect">
                  <p:stCondLst>
                    <p:cond delay="0"/>
                  </p:stCondLst>
                  <p:childTnLst>
                    <p:set>
                      <p:cBhvr>
                        <p:cTn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withEffect">
                  <p:stCondLst>
                    <p:cond delay="0"/>
                  </p:stCondLst>
                  <p:childTnLst>
                    <p:set>
                      <p:cBhvr>
                        <p:cTn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withEffect">
                  <p:stCondLst>
                    <p:cond delay="0"/>
                  </p:stCondLst>
                  <p:childTnLst>
                    <p:set>
                      <p:cBhvr>
                        <p:cTn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withEffect">
                  <p:stCondLst>
                    <p:cond delay="0"/>
                  </p:stCondLst>
                  <p:childTnLst>
                    <p:set>
                      <p:cBhvr>
                        <p:cTn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withEffect">
                  <p:stCondLst>
                    <p:cond delay="0"/>
                  </p:stCondLst>
                  <p:childTnLst>
                    <p:set>
                      <p:cBhvr>
                        <p:cTn fill="hold">
                          <p:stCondLst>
                            <p:cond delay="0"/>
                          </p:stCondLst>
                        </p:cTn>
                        <p:tgtEl>
                          <p:spTgt spid="1028"/>
                        </p:tgtEl>
                        <p:attrNameLst>
                          <p:attrName>style.visibility</p:attrName>
                        </p:attrNameLst>
                      </p:cBhvr>
                      <p:to>
                        <p:strVal val="visible"/>
                      </p:to>
                    </p:set>
                    <p:animEffect transition="in" filter="fade">
                      <p:cBhvr>
                        <p:cTn dur="1000"/>
                        <p:tgtEl>
                          <p:spTgt spid="1028"/>
                        </p:tgtEl>
                      </p:cBhvr>
                    </p:animEffect>
                    <p:anim calcmode="lin" valueType="num">
                      <p:cBhvr>
                        <p:cTn dur="1000" fill="hold"/>
                        <p:tgtEl>
                          <p:spTgt spid="1028"/>
                        </p:tgtEl>
                        <p:attrNameLst>
                          <p:attrName>ppt_x</p:attrName>
                        </p:attrNameLst>
                      </p:cBhvr>
                      <p:tavLst>
                        <p:tav tm="0">
                          <p:val>
                            <p:strVal val="#ppt_x"/>
                          </p:val>
                        </p:tav>
                        <p:tav tm="100000">
                          <p:val>
                            <p:strVal val="#ppt_x"/>
                          </p:val>
                        </p:tav>
                      </p:tavLst>
                    </p:anim>
                    <p:anim calcmode="lin" valueType="num">
                      <p:cBhvr>
                        <p:cTn dur="1000" fill="hold"/>
                        <p:tgtEl>
                          <p:spTgt spid="1028"/>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3000">
          <a:solidFill>
            <a:schemeClr val="accent2"/>
          </a:solidFill>
          <a:latin typeface="+mj-lt"/>
          <a:ea typeface="+mj-ea"/>
          <a:cs typeface="+mj-cs"/>
        </a:defRPr>
      </a:lvl1pPr>
      <a:lvl2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6pPr>
      <a:lvl7pPr marL="9144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7pPr>
      <a:lvl8pPr marL="13716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8pPr>
      <a:lvl9pPr marL="1828800" algn="l" rtl="0" eaLnBrk="0" fontAlgn="base" hangingPunct="0">
        <a:spcBef>
          <a:spcPct val="0"/>
        </a:spcBef>
        <a:spcAft>
          <a:spcPct val="0"/>
        </a:spcAft>
        <a:defRPr sz="3000">
          <a:solidFill>
            <a:schemeClr val="accent2"/>
          </a:solidFill>
          <a:latin typeface="Arial" panose="020B0604020202020204" pitchFamily="34" charset="0"/>
          <a:cs typeface="Arial" panose="020B0604020202020204" pitchFamily="34" charset="0"/>
        </a:defRPr>
      </a:lvl9pPr>
    </p:titleStyle>
    <p:bodyStyle>
      <a:lvl1pPr marL="341630" indent="-341630" algn="l" rtl="0" eaLnBrk="0" fontAlgn="base" hangingPunct="0">
        <a:spcBef>
          <a:spcPct val="20000"/>
        </a:spcBef>
        <a:spcAft>
          <a:spcPct val="0"/>
        </a:spcAft>
        <a:buChar char="•"/>
        <a:defRPr sz="2800">
          <a:solidFill>
            <a:schemeClr val="accent2"/>
          </a:solidFill>
          <a:latin typeface="+mn-lt"/>
          <a:ea typeface="+mn-ea"/>
          <a:cs typeface="+mn-cs"/>
        </a:defRPr>
      </a:lvl1pPr>
      <a:lvl2pPr marL="741680" indent="-282575" algn="l" rtl="0" eaLnBrk="0" fontAlgn="base" hangingPunct="0">
        <a:spcBef>
          <a:spcPct val="20000"/>
        </a:spcBef>
        <a:spcAft>
          <a:spcPct val="0"/>
        </a:spcAft>
        <a:buChar char="–"/>
        <a:defRPr sz="2500">
          <a:solidFill>
            <a:schemeClr val="accent2"/>
          </a:solidFill>
          <a:latin typeface="+mn-lt"/>
          <a:cs typeface="+mn-cs"/>
        </a:defRPr>
      </a:lvl2pPr>
      <a:lvl3pPr marL="1141730" indent="-227330" algn="l" rtl="0" eaLnBrk="0" fontAlgn="base" hangingPunct="0">
        <a:spcBef>
          <a:spcPct val="20000"/>
        </a:spcBef>
        <a:spcAft>
          <a:spcPct val="0"/>
        </a:spcAft>
        <a:buChar char="•"/>
        <a:defRPr sz="1900">
          <a:solidFill>
            <a:schemeClr val="accent2"/>
          </a:solidFill>
          <a:latin typeface="+mn-lt"/>
          <a:cs typeface="+mn-cs"/>
        </a:defRPr>
      </a:lvl3pPr>
      <a:lvl4pPr marL="1600200" indent="-227330" algn="l" rtl="0" eaLnBrk="0" fontAlgn="base" hangingPunct="0">
        <a:spcBef>
          <a:spcPct val="20000"/>
        </a:spcBef>
        <a:spcAft>
          <a:spcPct val="0"/>
        </a:spcAft>
        <a:buChar char="–"/>
        <a:defRPr sz="2000">
          <a:solidFill>
            <a:schemeClr val="accent2"/>
          </a:solidFill>
          <a:latin typeface="+mn-lt"/>
          <a:cs typeface="+mn-cs"/>
        </a:defRPr>
      </a:lvl4pPr>
      <a:lvl5pPr marL="2059305" indent="-230505" algn="l" rtl="0" eaLnBrk="0" fontAlgn="base" hangingPunct="0">
        <a:spcBef>
          <a:spcPct val="20000"/>
        </a:spcBef>
        <a:spcAft>
          <a:spcPct val="0"/>
        </a:spcAft>
        <a:buChar char="»"/>
        <a:defRPr sz="1600">
          <a:solidFill>
            <a:schemeClr val="accent2"/>
          </a:solidFill>
          <a:latin typeface="+mn-lt"/>
          <a:cs typeface="+mn-cs"/>
        </a:defRPr>
      </a:lvl5pPr>
      <a:lvl6pPr marL="2516505" indent="-230505" algn="l" rtl="0" eaLnBrk="0" fontAlgn="base" hangingPunct="0">
        <a:spcBef>
          <a:spcPct val="20000"/>
        </a:spcBef>
        <a:spcAft>
          <a:spcPct val="0"/>
        </a:spcAft>
        <a:buChar char="»"/>
        <a:defRPr sz="1600">
          <a:solidFill>
            <a:schemeClr val="accent2"/>
          </a:solidFill>
          <a:latin typeface="+mn-lt"/>
          <a:cs typeface="+mn-cs"/>
        </a:defRPr>
      </a:lvl6pPr>
      <a:lvl7pPr marL="2973705" indent="-230505" algn="l" rtl="0" eaLnBrk="0" fontAlgn="base" hangingPunct="0">
        <a:spcBef>
          <a:spcPct val="20000"/>
        </a:spcBef>
        <a:spcAft>
          <a:spcPct val="0"/>
        </a:spcAft>
        <a:buChar char="»"/>
        <a:defRPr sz="1600">
          <a:solidFill>
            <a:schemeClr val="accent2"/>
          </a:solidFill>
          <a:latin typeface="+mn-lt"/>
          <a:cs typeface="+mn-cs"/>
        </a:defRPr>
      </a:lvl7pPr>
      <a:lvl8pPr marL="3430905" indent="-230505" algn="l" rtl="0" eaLnBrk="0" fontAlgn="base" hangingPunct="0">
        <a:spcBef>
          <a:spcPct val="20000"/>
        </a:spcBef>
        <a:spcAft>
          <a:spcPct val="0"/>
        </a:spcAft>
        <a:buChar char="»"/>
        <a:defRPr sz="1600">
          <a:solidFill>
            <a:schemeClr val="accent2"/>
          </a:solidFill>
          <a:latin typeface="+mn-lt"/>
          <a:cs typeface="+mn-cs"/>
        </a:defRPr>
      </a:lvl8pPr>
      <a:lvl9pPr marL="3888105" indent="-230505" algn="l" rtl="0" eaLnBrk="0" fontAlgn="base" hangingPunct="0">
        <a:spcBef>
          <a:spcPct val="20000"/>
        </a:spcBef>
        <a:spcAft>
          <a:spcPct val="0"/>
        </a:spcAft>
        <a:buChar char="»"/>
        <a:defRPr sz="1600">
          <a:solidFill>
            <a:schemeClr val="accent2"/>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dubbo.io/Dubbo+2.5.3+released+on+2012-10-24.htm"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dubbo.io/Dubbo+2.5.3+released+on+2012-10-24.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em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emf"/><Relationship Id="rId1" Type="http://schemas.openxmlformats.org/officeDocument/2006/relationships/image" Target="../media/image28.e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em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42096" y="671833"/>
            <a:ext cx="6791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smtClean="0"/>
              <a:t>技术简介</a:t>
            </a:r>
            <a:endParaRPr lang="en-US" altLang="zh-CN" dirty="0"/>
          </a:p>
        </p:txBody>
      </p:sp>
      <p:sp>
        <p:nvSpPr>
          <p:cNvPr id="4" name="文本框 3"/>
          <p:cNvSpPr txBox="1"/>
          <p:nvPr/>
        </p:nvSpPr>
        <p:spPr>
          <a:xfrm>
            <a:off x="633730" y="1727835"/>
            <a:ext cx="7340600" cy="1938020"/>
          </a:xfrm>
          <a:prstGeom prst="rect">
            <a:avLst/>
          </a:prstGeom>
          <a:noFill/>
        </p:spPr>
        <p:txBody>
          <a:bodyPr wrap="square" rtlCol="0" anchor="t">
            <a:spAutoFit/>
          </a:bodyPr>
          <a:p>
            <a:r>
              <a:rPr lang="zh-CN" altLang="en-US"/>
              <a:t>微服务</a:t>
            </a:r>
            <a:endParaRPr lang="zh-CN" altLang="en-US"/>
          </a:p>
          <a:p>
            <a:r>
              <a:rPr lang="zh-CN" altLang="en-US"/>
              <a:t>       软件架构是一个包含各种组织的系统组织，这些组件包括 Web服务器, 应用服务器, 数据库,存储, 通讯层), 它们彼此或和环境存在关系。系统架构的目标是解决利益相关者的关注点。</a:t>
            </a:r>
            <a:endParaRPr lang="zh-CN" altLang="en-US"/>
          </a:p>
        </p:txBody>
      </p:sp>
      <p:pic>
        <p:nvPicPr>
          <p:cNvPr id="5" name="图片 4"/>
          <p:cNvPicPr>
            <a:picLocks noChangeAspect="1"/>
          </p:cNvPicPr>
          <p:nvPr/>
        </p:nvPicPr>
        <p:blipFill>
          <a:blip r:embed="rId1"/>
          <a:stretch>
            <a:fillRect/>
          </a:stretch>
        </p:blipFill>
        <p:spPr>
          <a:xfrm>
            <a:off x="734695" y="3888105"/>
            <a:ext cx="7371715" cy="2336800"/>
          </a:xfrm>
          <a:prstGeom prst="rect">
            <a:avLst/>
          </a:prstGeom>
        </p:spPr>
      </p:pic>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t>SOA</a:t>
            </a:r>
            <a:r>
              <a:rPr lang="zh-CN" altLang="en-US" b="0" dirty="0"/>
              <a:t>和</a:t>
            </a:r>
            <a:r>
              <a:rPr lang="en-US" altLang="zh-CN" b="0" dirty="0" err="1"/>
              <a:t>SaaS</a:t>
            </a:r>
            <a:r>
              <a:rPr lang="zh-CN" altLang="en-US" b="0" dirty="0"/>
              <a:t>的区别</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 name="矩形 4"/>
          <p:cNvSpPr/>
          <p:nvPr/>
        </p:nvSpPr>
        <p:spPr>
          <a:xfrm>
            <a:off x="304912" y="1676446"/>
            <a:ext cx="8534176" cy="4247317"/>
          </a:xfrm>
          <a:prstGeom prst="rect">
            <a:avLst/>
          </a:prstGeom>
        </p:spPr>
        <p:txBody>
          <a:bodyPr wrap="square">
            <a:spAutoFit/>
          </a:bodyPr>
          <a:lstStyle/>
          <a:p>
            <a:r>
              <a:rPr lang="zh-CN" altLang="en-US" sz="1800" b="0" dirty="0" smtClean="0"/>
              <a:t>       1</a:t>
            </a:r>
            <a:r>
              <a:rPr lang="zh-CN" altLang="en-US" sz="1800" b="0" dirty="0"/>
              <a:t>. SOA包括了关于软件是如何被架构起来的东西，而SaaS是关于软件是如何被应用的。</a:t>
            </a:r>
            <a:endParaRPr lang="zh-CN" altLang="en-US" sz="1800" b="0" dirty="0"/>
          </a:p>
          <a:p>
            <a:endParaRPr lang="zh-CN" altLang="en-US" sz="1800" b="0" dirty="0"/>
          </a:p>
          <a:p>
            <a:r>
              <a:rPr lang="zh-CN" altLang="en-US" sz="1800" b="0" dirty="0"/>
              <a:t>　　2. 在SaaS当中，应用程序可以像任何服务一样被传递，就像你家中电话的语音一样，看起来似乎就是为你的需求量体裁衣得到的。而SOA的定义和这个无丝毫的联系。SOA支持的服务，都是些离散的可以再使用的事务处理，这些事务处理合起来就组成了一个业务流程，是从基本的系统中提取出来的抽象代码。</a:t>
            </a:r>
            <a:endParaRPr lang="zh-CN" altLang="en-US" sz="1800" b="0" dirty="0"/>
          </a:p>
          <a:p>
            <a:endParaRPr lang="zh-CN" altLang="en-US" sz="1800" b="0" dirty="0"/>
          </a:p>
          <a:p>
            <a:r>
              <a:rPr lang="zh-CN" altLang="en-US" sz="1800" b="0" dirty="0"/>
              <a:t>　　3. SOA是一个框架的方法，而SaaS是一种传递模型。</a:t>
            </a:r>
            <a:endParaRPr lang="zh-CN" altLang="en-US" sz="1800" b="0" dirty="0"/>
          </a:p>
          <a:p>
            <a:endParaRPr lang="zh-CN" altLang="en-US" sz="1800" b="0" dirty="0"/>
          </a:p>
          <a:p>
            <a:r>
              <a:rPr lang="zh-CN" altLang="en-US" sz="1800" b="0" dirty="0"/>
              <a:t>　　4. 通过SaaS传递Web服务并不需要SOA。</a:t>
            </a:r>
            <a:endParaRPr lang="zh-CN" altLang="en-US" sz="1800" b="0" dirty="0"/>
          </a:p>
          <a:p>
            <a:endParaRPr lang="zh-CN" altLang="en-US" sz="1800" b="0" dirty="0"/>
          </a:p>
          <a:p>
            <a:r>
              <a:rPr lang="zh-CN" altLang="en-US" sz="1800" b="0" dirty="0"/>
              <a:t>　　5. SaaS主要是指一个软件企业向其它企业提供软件服务。而SOA一般是企业内部搭建系统的基础。SaaS注重的是提供服务的思维。而SOA注重的是实现服务的思维。</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t>什么是微服务架构</a:t>
            </a:r>
            <a:endParaRPr lang="zh-CN" altLang="en-US" dirty="0"/>
          </a:p>
        </p:txBody>
      </p:sp>
      <p:sp>
        <p:nvSpPr>
          <p:cNvPr id="2" name="矩形 1"/>
          <p:cNvSpPr/>
          <p:nvPr/>
        </p:nvSpPr>
        <p:spPr>
          <a:xfrm>
            <a:off x="381110" y="1447852"/>
            <a:ext cx="8762890" cy="646331"/>
          </a:xfrm>
          <a:prstGeom prst="rect">
            <a:avLst/>
          </a:prstGeom>
        </p:spPr>
        <p:txBody>
          <a:bodyPr wrap="square">
            <a:spAutoFit/>
          </a:bodyPr>
          <a:lstStyle/>
          <a:p>
            <a:r>
              <a:rPr lang="zh-CN" altLang="en-US" sz="1800" b="0" dirty="0" smtClean="0"/>
              <a:t>        微</a:t>
            </a:r>
            <a:r>
              <a:rPr lang="zh-CN" altLang="en-US" sz="1800" b="0" dirty="0"/>
              <a:t>服务架构模式（</a:t>
            </a:r>
            <a:r>
              <a:rPr lang="en-US" altLang="zh-CN" sz="1800" b="0" dirty="0" err="1"/>
              <a:t>Microservice</a:t>
            </a:r>
            <a:r>
              <a:rPr lang="en-US" altLang="zh-CN" sz="1800" b="0" dirty="0"/>
              <a:t> Architect Pattern</a:t>
            </a:r>
            <a:r>
              <a:rPr lang="zh-CN" altLang="en-US" sz="1800" b="0" dirty="0" smtClean="0"/>
              <a:t>）。近</a:t>
            </a:r>
            <a:r>
              <a:rPr lang="zh-CN" altLang="en-US" sz="1800" b="0" dirty="0"/>
              <a:t>两年在</a:t>
            </a:r>
            <a:r>
              <a:rPr lang="zh-CN" altLang="en-US" sz="1800" b="0" dirty="0" smtClean="0">
                <a:solidFill>
                  <a:srgbClr val="333333"/>
                </a:solidFill>
                <a:latin typeface="Helvetica" panose="020B0604020202020204" pitchFamily="34" charset="0"/>
              </a:rPr>
              <a:t>服务</a:t>
            </a:r>
            <a:r>
              <a:rPr lang="zh-CN" altLang="en-US" sz="1800" b="0" dirty="0">
                <a:solidFill>
                  <a:srgbClr val="333333"/>
                </a:solidFill>
                <a:latin typeface="Helvetica" panose="020B0604020202020204" pitchFamily="34" charset="0"/>
              </a:rPr>
              <a:t>的疯狂增长与云计算技术的进步，让微服务架构</a:t>
            </a:r>
            <a:r>
              <a:rPr lang="zh-CN" altLang="en-US" sz="1800" b="0" dirty="0" smtClean="0">
                <a:solidFill>
                  <a:srgbClr val="333333"/>
                </a:solidFill>
                <a:latin typeface="Helvetica" panose="020B0604020202020204" pitchFamily="34" charset="0"/>
              </a:rPr>
              <a:t>受到重点</a:t>
            </a:r>
            <a:r>
              <a:rPr lang="zh-CN" altLang="en-US" sz="1800" b="0" dirty="0">
                <a:solidFill>
                  <a:srgbClr val="333333"/>
                </a:solidFill>
                <a:latin typeface="Helvetica" panose="020B0604020202020204" pitchFamily="34" charset="0"/>
              </a:rPr>
              <a:t>关注</a:t>
            </a:r>
            <a:endParaRPr lang="zh-CN" altLang="en-US" sz="1800" dirty="0"/>
          </a:p>
        </p:txBody>
      </p:sp>
      <p:sp>
        <p:nvSpPr>
          <p:cNvPr id="3" name="矩形 2"/>
          <p:cNvSpPr/>
          <p:nvPr/>
        </p:nvSpPr>
        <p:spPr>
          <a:xfrm>
            <a:off x="381110" y="2094183"/>
            <a:ext cx="8671306" cy="1754326"/>
          </a:xfrm>
          <a:prstGeom prst="rect">
            <a:avLst/>
          </a:prstGeom>
        </p:spPr>
        <p:txBody>
          <a:bodyPr wrap="square">
            <a:spAutoFit/>
          </a:bodyPr>
          <a:lstStyle/>
          <a:p>
            <a:r>
              <a:rPr lang="zh-CN" altLang="en-US" sz="1800" b="0" dirty="0" smtClean="0">
                <a:solidFill>
                  <a:srgbClr val="333333"/>
                </a:solidFill>
                <a:latin typeface="宋体" panose="02010600030101010101" pitchFamily="2" charset="-122"/>
              </a:rPr>
              <a:t>    微</a:t>
            </a:r>
            <a:r>
              <a:rPr lang="zh-CN" altLang="en-US" sz="1800" b="0" dirty="0">
                <a:solidFill>
                  <a:srgbClr val="333333"/>
                </a:solidFill>
                <a:latin typeface="宋体" panose="02010600030101010101" pitchFamily="2" charset="-122"/>
              </a:rPr>
              <a:t>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800" b="0" dirty="0">
                <a:solidFill>
                  <a:srgbClr val="333333"/>
                </a:solidFill>
                <a:latin typeface="宋体" panose="02010600030101010101" pitchFamily="2" charset="-122"/>
              </a:rPr>
              <a:t>HTTP</a:t>
            </a:r>
            <a:r>
              <a:rPr lang="zh-CN" altLang="en-US" sz="1800" b="0" dirty="0">
                <a:solidFill>
                  <a:srgbClr val="333333"/>
                </a:solidFill>
                <a:latin typeface="宋体" panose="02010600030101010101" pitchFamily="2" charset="-122"/>
              </a:rPr>
              <a:t>的</a:t>
            </a:r>
            <a:r>
              <a:rPr lang="en-US" altLang="zh-CN" sz="1800" b="0" dirty="0" err="1">
                <a:solidFill>
                  <a:srgbClr val="333333"/>
                </a:solidFill>
                <a:latin typeface="宋体" panose="02010600030101010101" pitchFamily="2" charset="-122"/>
              </a:rPr>
              <a:t>RESTful</a:t>
            </a:r>
            <a:r>
              <a:rPr lang="en-US" altLang="zh-CN" sz="1800" b="0" dirty="0">
                <a:solidFill>
                  <a:srgbClr val="333333"/>
                </a:solidFill>
                <a:latin typeface="宋体" panose="02010600030101010101" pitchFamily="2" charset="-122"/>
              </a:rPr>
              <a:t> API</a:t>
            </a:r>
            <a:r>
              <a:rPr lang="zh-CN" altLang="en-US" sz="1800" b="0" dirty="0">
                <a:solidFill>
                  <a:srgbClr val="333333"/>
                </a:solidFill>
                <a:latin typeface="宋体" panose="02010600030101010101" pitchFamily="2" charset="-122"/>
              </a:rPr>
              <a:t>）。每个服务都围绕着具体业务进行构建，并且能够被独立地部署到生产环境、类生产环境等。另外，应尽量避免统一的、集中式的服务管理机制，对具体的一个服务而言，应根据业务上下文，选择合适的语言、工具对其进行构建。</a:t>
            </a:r>
            <a:endParaRPr lang="zh-CN" altLang="en-US" sz="1800" dirty="0"/>
          </a:p>
        </p:txBody>
      </p:sp>
      <p:sp>
        <p:nvSpPr>
          <p:cNvPr id="4" name="矩形 3"/>
          <p:cNvSpPr/>
          <p:nvPr/>
        </p:nvSpPr>
        <p:spPr>
          <a:xfrm>
            <a:off x="381110" y="3848716"/>
            <a:ext cx="8762890" cy="3046988"/>
          </a:xfrm>
          <a:prstGeom prst="rect">
            <a:avLst/>
          </a:prstGeom>
        </p:spPr>
        <p:txBody>
          <a:bodyPr wrap="square">
            <a:spAutoFit/>
          </a:bodyPr>
          <a:lstStyle/>
          <a:p>
            <a:r>
              <a:rPr lang="zh-CN" altLang="en-US" dirty="0">
                <a:solidFill>
                  <a:srgbClr val="E36C09"/>
                </a:solidFill>
                <a:latin typeface="Helvetica" panose="020B0604020202020204" pitchFamily="34" charset="0"/>
              </a:rPr>
              <a:t>微服务架构优势</a:t>
            </a:r>
            <a:endParaRPr lang="zh-CN" altLang="en-US" dirty="0">
              <a:solidFill>
                <a:srgbClr val="333333"/>
              </a:solidFill>
              <a:latin typeface="Helvetica" panose="020B0604020202020204" pitchFamily="34" charset="0"/>
            </a:endParaRPr>
          </a:p>
          <a:p>
            <a:r>
              <a:rPr lang="zh-CN" altLang="en-US" sz="1800" b="0" dirty="0" smtClean="0">
                <a:solidFill>
                  <a:srgbClr val="333333"/>
                </a:solidFill>
                <a:latin typeface="+mn-ea"/>
                <a:ea typeface="+mn-ea"/>
              </a:rPr>
              <a:t>    首先</a:t>
            </a:r>
            <a:r>
              <a:rPr lang="zh-CN" altLang="en-US" sz="1800" b="0" dirty="0">
                <a:solidFill>
                  <a:srgbClr val="333333"/>
                </a:solidFill>
                <a:latin typeface="+mn-ea"/>
                <a:ea typeface="+mn-ea"/>
              </a:rPr>
              <a:t>简单介绍了微服务（</a:t>
            </a:r>
            <a:r>
              <a:rPr lang="en-US" altLang="zh-CN" sz="1800" b="0" dirty="0" err="1">
                <a:solidFill>
                  <a:srgbClr val="333333"/>
                </a:solidFill>
                <a:latin typeface="+mn-ea"/>
                <a:ea typeface="+mn-ea"/>
              </a:rPr>
              <a:t>Microservices</a:t>
            </a:r>
            <a:r>
              <a:rPr lang="zh-CN" altLang="en-US" sz="1800" b="0" dirty="0">
                <a:solidFill>
                  <a:srgbClr val="333333"/>
                </a:solidFill>
                <a:latin typeface="+mn-ea"/>
                <a:ea typeface="+mn-ea"/>
              </a:rPr>
              <a:t>）的内涵及优势，他表示，微服务架构的本质，是用一些功能比较明确、业务比较精练的服务去解决更大、更实际的问题</a:t>
            </a:r>
            <a:r>
              <a:rPr lang="zh-CN" altLang="en-US" sz="1800" b="0" dirty="0" smtClean="0">
                <a:solidFill>
                  <a:srgbClr val="333333"/>
                </a:solidFill>
                <a:latin typeface="+mn-ea"/>
                <a:ea typeface="+mn-ea"/>
              </a:rPr>
              <a:t>。</a:t>
            </a:r>
            <a:r>
              <a:rPr lang="zh-CN" altLang="en-US" sz="1800" b="0" dirty="0"/>
              <a:t>微服务架构将服务拆分，分别采用相对独立的服务对各方面进行管理，彼此之间使用统一的接口来进行交流，架构变得复杂，优势也很明显</a:t>
            </a:r>
            <a:r>
              <a:rPr lang="zh-CN" altLang="en-US" sz="1800" b="0" dirty="0" smtClean="0"/>
              <a:t>：</a:t>
            </a:r>
            <a:endParaRPr lang="en-US" altLang="zh-CN" sz="1800" b="0" dirty="0" smtClean="0"/>
          </a:p>
          <a:p>
            <a:r>
              <a:rPr lang="zh-CN" altLang="en-US" sz="1800" dirty="0" smtClean="0"/>
              <a:t>      复杂</a:t>
            </a:r>
            <a:r>
              <a:rPr lang="zh-CN" altLang="en-US" sz="1800" dirty="0"/>
              <a:t>度可控</a:t>
            </a:r>
            <a:r>
              <a:rPr lang="zh-CN" altLang="en-US" sz="1800" b="0" dirty="0"/>
              <a:t>：在将应用分解的同时，规避了原本复杂度无止境的积累。每一个微服务专注于单一功能，并通过定义良好的接口清晰表述服务边界。由于体积小、复杂度低，每个微服务可由一个小规模开发团队完全掌控，易于保持高可维护性和开发效率。</a:t>
            </a:r>
            <a:endParaRPr lang="zh-CN" altLang="en-US" sz="1800" b="0" dirty="0"/>
          </a:p>
          <a:p>
            <a:endParaRPr lang="zh-CN" altLang="en-US" sz="1800" b="0" i="0" u="none" strike="noStrike"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t>什么是微服务架构</a:t>
            </a:r>
            <a:endParaRPr lang="zh-CN" altLang="en-US" dirty="0"/>
          </a:p>
        </p:txBody>
      </p:sp>
      <p:sp>
        <p:nvSpPr>
          <p:cNvPr id="4" name="矩形 3"/>
          <p:cNvSpPr/>
          <p:nvPr/>
        </p:nvSpPr>
        <p:spPr>
          <a:xfrm>
            <a:off x="304912" y="1295456"/>
            <a:ext cx="8762890" cy="4616648"/>
          </a:xfrm>
          <a:prstGeom prst="rect">
            <a:avLst/>
          </a:prstGeom>
        </p:spPr>
        <p:txBody>
          <a:bodyPr wrap="square">
            <a:spAutoFit/>
          </a:bodyPr>
          <a:lstStyle/>
          <a:p>
            <a:r>
              <a:rPr lang="zh-CN" altLang="en-US" dirty="0">
                <a:solidFill>
                  <a:srgbClr val="E36C09"/>
                </a:solidFill>
                <a:latin typeface="Helvetica" panose="020B0604020202020204" pitchFamily="34" charset="0"/>
              </a:rPr>
              <a:t>微服务架构优势</a:t>
            </a:r>
            <a:endParaRPr lang="zh-CN" altLang="en-US" dirty="0">
              <a:solidFill>
                <a:srgbClr val="333333"/>
              </a:solidFill>
              <a:latin typeface="Helvetica" panose="020B0604020202020204" pitchFamily="34" charset="0"/>
            </a:endParaRPr>
          </a:p>
          <a:p>
            <a:r>
              <a:rPr lang="zh-CN" altLang="en-US" sz="1800" dirty="0" smtClean="0"/>
              <a:t>       </a:t>
            </a:r>
            <a:endParaRPr lang="en-US" altLang="zh-CN" sz="1800" dirty="0" smtClean="0"/>
          </a:p>
          <a:p>
            <a:r>
              <a:rPr lang="en-US" altLang="zh-CN" sz="1800" dirty="0"/>
              <a:t> </a:t>
            </a:r>
            <a:r>
              <a:rPr lang="en-US" altLang="zh-CN" sz="1800" dirty="0" smtClean="0"/>
              <a:t>     </a:t>
            </a:r>
            <a:r>
              <a:rPr lang="zh-CN" altLang="en-US" sz="1800" dirty="0" smtClean="0"/>
              <a:t>独立</a:t>
            </a:r>
            <a:r>
              <a:rPr lang="zh-CN" altLang="en-US" sz="1800" dirty="0"/>
              <a:t>部署</a:t>
            </a:r>
            <a:r>
              <a:rPr lang="zh-CN" altLang="en-US" sz="1800" b="0" dirty="0"/>
              <a:t>：由于微服务具备独立的运行进程，所以每个微服务也可以独立部署。当某个微服务发生变更时无需编译、部署整个应用。由微服务组成的应用相当于具备一系列可并行的发布流程，使得发布更加高效，同时降低对生产环境所造成的风险，最终缩短应用交付周期。</a:t>
            </a:r>
            <a:endParaRPr lang="zh-CN" altLang="en-US" sz="1800" b="0" dirty="0"/>
          </a:p>
          <a:p>
            <a:r>
              <a:rPr lang="zh-CN" altLang="en-US" sz="1800" dirty="0" smtClean="0"/>
              <a:t>       技术</a:t>
            </a:r>
            <a:r>
              <a:rPr lang="zh-CN" altLang="en-US" sz="1800" dirty="0"/>
              <a:t>选型灵活</a:t>
            </a:r>
            <a:r>
              <a:rPr lang="zh-CN" altLang="en-US" sz="1800" b="0" dirty="0"/>
              <a:t>：微服务架构下，技术选型是去中心化的。每个团队可以根据自身服务的需求和行业发展的现状，自由选择最适合的技术栈。由于每个微服务相对简单，当需要对技术栈进行升级时所面临的风险较低，甚至完全重构一个微服务也是可行的。</a:t>
            </a:r>
            <a:endParaRPr lang="zh-CN" altLang="en-US" sz="1800" b="0" dirty="0"/>
          </a:p>
          <a:p>
            <a:r>
              <a:rPr lang="zh-CN" altLang="en-US" sz="1800" dirty="0" smtClean="0"/>
              <a:t>      容错</a:t>
            </a:r>
            <a:r>
              <a:rPr lang="zh-CN" altLang="en-US" sz="1800" b="0" dirty="0"/>
              <a:t>：当某一组建发生故障时，在单一进程的传统架构下，故障很有可能在进程内扩散，形成应用全局性的不可用。在微服务架构下，故障会被隔离在单个服务中。若设计良好，其他服务可通过重试、平稳退化等机制实现应用层面的容错。</a:t>
            </a:r>
            <a:endParaRPr lang="zh-CN" altLang="en-US" sz="1800" b="0" dirty="0"/>
          </a:p>
          <a:p>
            <a:r>
              <a:rPr lang="zh-CN" altLang="en-US" sz="1800" dirty="0" smtClean="0"/>
              <a:t>      扩展</a:t>
            </a:r>
            <a:r>
              <a:rPr lang="zh-CN" altLang="en-US" sz="1800" b="0" dirty="0"/>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sz="1800" b="0" dirty="0"/>
          </a:p>
          <a:p>
            <a:endParaRPr lang="zh-CN" altLang="en-US" sz="1800" b="0" i="0" u="none" strike="noStrike"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dirty="0"/>
              <a:t>SOA</a:t>
            </a:r>
            <a:r>
              <a:rPr lang="zh-CN" altLang="en-US" dirty="0"/>
              <a:t>和微服务架构的区别</a:t>
            </a:r>
            <a:endParaRPr lang="zh-CN" altLang="en-US" dirty="0"/>
          </a:p>
        </p:txBody>
      </p:sp>
      <p:sp>
        <p:nvSpPr>
          <p:cNvPr id="5" name="矩形 4"/>
          <p:cNvSpPr/>
          <p:nvPr/>
        </p:nvSpPr>
        <p:spPr>
          <a:xfrm>
            <a:off x="381110" y="1524050"/>
            <a:ext cx="8534176" cy="2585323"/>
          </a:xfrm>
          <a:prstGeom prst="rect">
            <a:avLst/>
          </a:prstGeom>
        </p:spPr>
        <p:txBody>
          <a:bodyPr wrap="square">
            <a:spAutoFit/>
          </a:bodyPr>
          <a:lstStyle/>
          <a:p>
            <a:r>
              <a:rPr lang="zh-CN" altLang="en-US" sz="1800" b="0" dirty="0" smtClean="0"/>
              <a:t>        如果</a:t>
            </a:r>
            <a:r>
              <a:rPr lang="zh-CN" altLang="en-US" sz="1800" b="0" dirty="0"/>
              <a:t>一句话来谈SOA和微服务的区别，即微服务不再强调传统SOA架构里面比较重的ESB企业服务总线，同时SOA的思想进入到单个业务系统内部实现真正的组件化。</a:t>
            </a:r>
            <a:endParaRPr lang="zh-CN" altLang="en-US" sz="1800" b="0" dirty="0"/>
          </a:p>
          <a:p>
            <a:r>
              <a:rPr lang="zh-CN" altLang="en-US" sz="1800" b="0" dirty="0" smtClean="0"/>
              <a:t>        微</a:t>
            </a:r>
            <a:r>
              <a:rPr lang="zh-CN" altLang="en-US" sz="1800" b="0" dirty="0"/>
              <a:t>服务架构强调的第一个重点就是业务系统需要彻底的组件化和服务化，原有的单个业务系统会拆分为多个可以独立开发，设计，运行和运维的小应用。这些小应用之间通过服务完成交互和集成。每个小应用从前端web ui，到控制层，逻辑层，数据库访问，数据库都完全是独立的一套。在这里我们不用组件而用小应用这个词更加合适，每个小应用除了完成自身本身的业务功能外，重点就是还需要消费外部其它应用暴露的服务，同时自身也将自身的能力朝外部发布为服务。</a:t>
            </a:r>
            <a:endParaRPr lang="zh-CN" altLang="en-US" sz="1800" b="0" dirty="0"/>
          </a:p>
        </p:txBody>
      </p:sp>
      <p:sp>
        <p:nvSpPr>
          <p:cNvPr id="6" name="矩形 5"/>
          <p:cNvSpPr/>
          <p:nvPr/>
        </p:nvSpPr>
        <p:spPr>
          <a:xfrm>
            <a:off x="381110" y="4109373"/>
            <a:ext cx="8534176" cy="646331"/>
          </a:xfrm>
          <a:prstGeom prst="rect">
            <a:avLst/>
          </a:prstGeom>
        </p:spPr>
        <p:txBody>
          <a:bodyPr wrap="square">
            <a:spAutoFit/>
          </a:bodyPr>
          <a:lstStyle/>
          <a:p>
            <a:r>
              <a:rPr lang="zh-CN" altLang="en-US" sz="1800" b="0" dirty="0" smtClean="0"/>
              <a:t>     </a:t>
            </a:r>
            <a:r>
              <a:rPr lang="zh-CN" altLang="en-US" sz="1800" dirty="0" smtClean="0"/>
              <a:t>首先</a:t>
            </a:r>
            <a:r>
              <a:rPr lang="zh-CN" altLang="en-US" sz="1800" b="0" dirty="0"/>
              <a:t>对于应用本身暴露出来的服务，是和应用一起部署的，即服务本身并不单独部署，服务本身就是业务组件已有的接口能力发布和暴露出来的</a:t>
            </a:r>
            <a:endParaRPr lang="zh-CN" altLang="en-US" sz="1800" b="0" dirty="0"/>
          </a:p>
        </p:txBody>
      </p:sp>
      <p:sp>
        <p:nvSpPr>
          <p:cNvPr id="7" name="矩形 6"/>
          <p:cNvSpPr/>
          <p:nvPr/>
        </p:nvSpPr>
        <p:spPr>
          <a:xfrm>
            <a:off x="304912" y="4641919"/>
            <a:ext cx="8534176" cy="738664"/>
          </a:xfrm>
          <a:prstGeom prst="rect">
            <a:avLst/>
          </a:prstGeom>
        </p:spPr>
        <p:txBody>
          <a:bodyPr wrap="square">
            <a:spAutoFit/>
          </a:bodyPr>
          <a:lstStyle/>
          <a:p>
            <a:r>
              <a:rPr lang="zh-CN" altLang="en-US" dirty="0" smtClean="0"/>
              <a:t>     </a:t>
            </a:r>
            <a:r>
              <a:rPr lang="zh-CN" altLang="en-US" sz="1800" dirty="0" smtClean="0"/>
              <a:t>其次</a:t>
            </a:r>
            <a:r>
              <a:rPr lang="zh-CN" altLang="en-US" sz="1800" b="0" dirty="0" smtClean="0"/>
              <a:t>微</a:t>
            </a:r>
            <a:r>
              <a:rPr lang="zh-CN" altLang="en-US" sz="1800" b="0" dirty="0"/>
              <a:t>服务架构本身来源于互联网的思路，因此组件对外发布的服务强调了采用HTTP Rest API的方式来进行。</a:t>
            </a:r>
            <a:endParaRPr lang="zh-CN" altLang="en-US" sz="1800" b="0" dirty="0"/>
          </a:p>
        </p:txBody>
      </p:sp>
      <p:sp>
        <p:nvSpPr>
          <p:cNvPr id="8" name="矩形 7"/>
          <p:cNvSpPr/>
          <p:nvPr/>
        </p:nvSpPr>
        <p:spPr>
          <a:xfrm>
            <a:off x="304912" y="5395765"/>
            <a:ext cx="8686572" cy="923330"/>
          </a:xfrm>
          <a:prstGeom prst="rect">
            <a:avLst/>
          </a:prstGeom>
        </p:spPr>
        <p:txBody>
          <a:bodyPr wrap="square">
            <a:spAutoFit/>
          </a:bodyPr>
          <a:lstStyle/>
          <a:p>
            <a:r>
              <a:rPr lang="zh-CN" altLang="en-US" sz="1800" dirty="0" smtClean="0">
                <a:solidFill>
                  <a:srgbClr val="000000"/>
                </a:solidFill>
                <a:latin typeface="punctuation"/>
              </a:rPr>
              <a:t>   </a:t>
            </a:r>
            <a:r>
              <a:rPr lang="zh-CN" altLang="en-US" sz="1800" b="0" dirty="0" smtClean="0">
                <a:solidFill>
                  <a:srgbClr val="000000"/>
                </a:solidFill>
                <a:latin typeface="punctuation"/>
              </a:rPr>
              <a:t>微</a:t>
            </a:r>
            <a:r>
              <a:rPr lang="zh-CN" altLang="en-US" sz="1800" b="0" dirty="0">
                <a:solidFill>
                  <a:srgbClr val="000000"/>
                </a:solidFill>
                <a:latin typeface="punctuation"/>
              </a:rPr>
              <a:t>服务的基本思想在于考虑围绕着业务领域组件来创建应用，这些就应用可独立地进行开发、管理和加速。在分散的组件中使用微服务云架构和平台使部署、管理和服务功能交付变得更加简单。</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互联网高并发相关名词</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304912" y="1405888"/>
            <a:ext cx="8534176" cy="461665"/>
          </a:xfrm>
          <a:prstGeom prst="rect">
            <a:avLst/>
          </a:prstGeom>
        </p:spPr>
        <p:txBody>
          <a:bodyPr wrap="square">
            <a:spAutoFit/>
          </a:bodyPr>
          <a:lstStyle/>
          <a:p>
            <a:r>
              <a:rPr lang="zh-CN" altLang="en-US" b="0" dirty="0" smtClean="0"/>
              <a:t> 页面</a:t>
            </a:r>
            <a:r>
              <a:rPr lang="zh-CN" altLang="en-US" b="0" dirty="0"/>
              <a:t>浏览数（</a:t>
            </a:r>
            <a:r>
              <a:rPr lang="en-US" altLang="zh-CN" b="0" dirty="0"/>
              <a:t>page views </a:t>
            </a:r>
            <a:r>
              <a:rPr lang="zh-CN" altLang="en-US" b="0" dirty="0"/>
              <a:t>）</a:t>
            </a:r>
            <a:endParaRPr lang="zh-CN" altLang="en-US" sz="1600" b="0" dirty="0"/>
          </a:p>
        </p:txBody>
      </p:sp>
      <p:sp>
        <p:nvSpPr>
          <p:cNvPr id="6" name="矩形 5"/>
          <p:cNvSpPr/>
          <p:nvPr/>
        </p:nvSpPr>
        <p:spPr>
          <a:xfrm>
            <a:off x="400590" y="2738839"/>
            <a:ext cx="8512604" cy="461665"/>
          </a:xfrm>
          <a:prstGeom prst="rect">
            <a:avLst/>
          </a:prstGeom>
        </p:spPr>
        <p:txBody>
          <a:bodyPr wrap="square">
            <a:spAutoFit/>
          </a:bodyPr>
          <a:lstStyle/>
          <a:p>
            <a:r>
              <a:rPr lang="zh-CN" altLang="en-US" b="0" dirty="0"/>
              <a:t>独立访问者数量（</a:t>
            </a:r>
            <a:r>
              <a:rPr lang="en-US" altLang="zh-CN" b="0" dirty="0"/>
              <a:t>unique visitors</a:t>
            </a:r>
            <a:r>
              <a:rPr lang="zh-CN" altLang="en-US" b="0" dirty="0"/>
              <a:t>）</a:t>
            </a:r>
            <a:endParaRPr lang="zh-CN" altLang="en-US" sz="1600" b="0" dirty="0"/>
          </a:p>
        </p:txBody>
      </p:sp>
      <p:sp>
        <p:nvSpPr>
          <p:cNvPr id="5" name="矩形 4"/>
          <p:cNvSpPr/>
          <p:nvPr/>
        </p:nvSpPr>
        <p:spPr>
          <a:xfrm>
            <a:off x="436896" y="3414460"/>
            <a:ext cx="8512604" cy="461665"/>
          </a:xfrm>
          <a:prstGeom prst="rect">
            <a:avLst/>
          </a:prstGeom>
        </p:spPr>
        <p:txBody>
          <a:bodyPr wrap="square">
            <a:spAutoFit/>
          </a:bodyPr>
          <a:lstStyle/>
          <a:p>
            <a:r>
              <a:rPr lang="zh-CN" altLang="en-US" b="0" dirty="0"/>
              <a:t>重复访问者数量（</a:t>
            </a:r>
            <a:r>
              <a:rPr lang="en-US" altLang="zh-CN" b="0" dirty="0"/>
              <a:t>repeat visitors</a:t>
            </a:r>
            <a:r>
              <a:rPr lang="zh-CN" altLang="en-US" b="0" dirty="0"/>
              <a:t>）</a:t>
            </a:r>
            <a:endParaRPr lang="zh-CN" altLang="en-US" sz="1600" b="0" dirty="0"/>
          </a:p>
        </p:txBody>
      </p:sp>
      <p:sp>
        <p:nvSpPr>
          <p:cNvPr id="7" name="矩形 6"/>
          <p:cNvSpPr/>
          <p:nvPr/>
        </p:nvSpPr>
        <p:spPr>
          <a:xfrm>
            <a:off x="400590" y="4090081"/>
            <a:ext cx="8512604" cy="461665"/>
          </a:xfrm>
          <a:prstGeom prst="rect">
            <a:avLst/>
          </a:prstGeom>
        </p:spPr>
        <p:txBody>
          <a:bodyPr wrap="square">
            <a:spAutoFit/>
          </a:bodyPr>
          <a:lstStyle/>
          <a:p>
            <a:r>
              <a:rPr lang="zh-CN" altLang="en-US" b="0" dirty="0"/>
              <a:t>每个访问者的页面浏览数（</a:t>
            </a:r>
            <a:r>
              <a:rPr lang="en-US" altLang="zh-CN" b="0" dirty="0"/>
              <a:t>Page Views per user</a:t>
            </a:r>
            <a:r>
              <a:rPr lang="zh-CN" altLang="en-US" b="0" dirty="0"/>
              <a:t>）</a:t>
            </a:r>
            <a:endParaRPr lang="zh-CN" altLang="en-US" sz="1600" b="0" dirty="0"/>
          </a:p>
        </p:txBody>
      </p:sp>
      <p:sp>
        <p:nvSpPr>
          <p:cNvPr id="2" name="矩形 1"/>
          <p:cNvSpPr/>
          <p:nvPr/>
        </p:nvSpPr>
        <p:spPr>
          <a:xfrm>
            <a:off x="436896" y="2063218"/>
            <a:ext cx="7415412" cy="461665"/>
          </a:xfrm>
          <a:prstGeom prst="rect">
            <a:avLst/>
          </a:prstGeom>
        </p:spPr>
        <p:txBody>
          <a:bodyPr wrap="square">
            <a:spAutoFit/>
          </a:bodyPr>
          <a:lstStyle/>
          <a:p>
            <a:r>
              <a:rPr lang="zh-CN" altLang="en-US" b="0" dirty="0"/>
              <a:t>唯一身份浏览量（</a:t>
            </a:r>
            <a:r>
              <a:rPr lang="en-US" altLang="zh-CN" b="0" dirty="0"/>
              <a:t>Unique </a:t>
            </a:r>
            <a:r>
              <a:rPr lang="en-US" altLang="zh-CN" b="0" dirty="0" err="1"/>
              <a:t>PageViews</a:t>
            </a:r>
            <a:r>
              <a:rPr lang="zh-CN" altLang="en-US" b="0" dirty="0"/>
              <a:t>）</a:t>
            </a:r>
            <a:endParaRPr lang="zh-CN" altLang="en-US" b="0" dirty="0"/>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高并发</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1446550"/>
          </a:xfrm>
          <a:prstGeom prst="rect">
            <a:avLst/>
          </a:prstGeom>
        </p:spPr>
        <p:txBody>
          <a:bodyPr wrap="square">
            <a:spAutoFit/>
          </a:bodyPr>
          <a:lstStyle/>
          <a:p>
            <a:r>
              <a:rPr lang="zh-CN" altLang="en-US" dirty="0" smtClean="0"/>
              <a:t>       </a:t>
            </a:r>
            <a:r>
              <a:rPr lang="zh-CN" altLang="en-US" sz="1600" b="0" dirty="0" smtClean="0"/>
              <a:t>之前</a:t>
            </a:r>
            <a:r>
              <a:rPr lang="zh-CN" altLang="en-US" sz="1600" b="0" dirty="0"/>
              <a:t>我将高并发的解决方法误认为是</a:t>
            </a:r>
            <a:r>
              <a:rPr lang="zh-CN" altLang="en-US" b="0" dirty="0"/>
              <a:t>线程或者是队列可以解决</a:t>
            </a:r>
            <a:r>
              <a:rPr lang="zh-CN" altLang="en-US" sz="1600" b="0" dirty="0"/>
              <a:t>，因为高并发的时候是有很多用户在访问，导致出现系统数据不正确、丢失数据现象，所以想到 的是用队列解决，其实队列解决的方式也可以处理，比如我们在竞拍商品、转发评论微博或者是秒杀商品等，同一时间访问量特别大，队列在此起到特别的作用，将 所有请求放入队列，以毫秒计时单位，有序的进行，从而不会出现数据丢失系统数据不正确的情况。</a:t>
            </a:r>
            <a:endParaRPr lang="zh-CN" altLang="en-US" sz="1600" b="0" dirty="0"/>
          </a:p>
        </p:txBody>
      </p:sp>
      <p:sp>
        <p:nvSpPr>
          <p:cNvPr id="6" name="矩形 5"/>
          <p:cNvSpPr/>
          <p:nvPr/>
        </p:nvSpPr>
        <p:spPr>
          <a:xfrm>
            <a:off x="478880" y="2720548"/>
            <a:ext cx="8512604" cy="2554545"/>
          </a:xfrm>
          <a:prstGeom prst="rect">
            <a:avLst/>
          </a:prstGeom>
        </p:spPr>
        <p:txBody>
          <a:bodyPr wrap="square">
            <a:spAutoFit/>
          </a:bodyPr>
          <a:lstStyle/>
          <a:p>
            <a:r>
              <a:rPr lang="zh-CN" altLang="en-US" dirty="0"/>
              <a:t> </a:t>
            </a:r>
            <a:r>
              <a:rPr lang="zh-CN" altLang="en-US" dirty="0" smtClean="0"/>
              <a:t>      </a:t>
            </a:r>
            <a:r>
              <a:rPr lang="zh-CN" altLang="en-US" sz="1600" b="0" dirty="0" smtClean="0"/>
              <a:t>经过</a:t>
            </a:r>
            <a:r>
              <a:rPr lang="zh-CN" altLang="en-US" sz="1600" b="0" dirty="0"/>
              <a:t>查资料，高并发的解决方法有俩种，</a:t>
            </a:r>
            <a:r>
              <a:rPr lang="zh-CN" altLang="en-US" b="0" dirty="0"/>
              <a:t>一种是使用缓存、另一种是使用生成静态页面</a:t>
            </a:r>
            <a:r>
              <a:rPr lang="zh-CN" altLang="en-US" sz="1600" b="0" dirty="0"/>
              <a:t>；还有就是从最基础的地方优化我们写代码减少不必要的资源浪费：(</a:t>
            </a:r>
            <a:endParaRPr lang="zh-CN" altLang="en-US" sz="1600" b="0" dirty="0"/>
          </a:p>
          <a:p>
            <a:endParaRPr lang="zh-CN" altLang="en-US" sz="1600" b="0" dirty="0"/>
          </a:p>
          <a:p>
            <a:r>
              <a:rPr lang="zh-CN" altLang="en-US" sz="1600" b="0" dirty="0"/>
              <a:t>1.不要频繁的new对象,对于在整个应用中只需要存在一个实例的类使用单例模式.对于String的连接操作,使用StringBuffer或者StringBuilder.对于utility类型的类通过静态方法来访问。</a:t>
            </a:r>
            <a:endParaRPr lang="zh-CN" altLang="en-US" sz="1600" b="0" dirty="0"/>
          </a:p>
          <a:p>
            <a:endParaRPr lang="zh-CN" altLang="en-US" sz="1600" b="0" dirty="0"/>
          </a:p>
          <a:p>
            <a:r>
              <a:rPr lang="zh-CN" altLang="en-US" sz="1600" b="0" dirty="0"/>
              <a:t>2. 避免使用错误的方式,如Exception可以控制方法推出,但是Exception要保留stacktrace消耗性能,除非必要不要使用 instanceof做条件判断,尽量使用比的条件判断方式.使用JAVA中效率高的类,比如ArrayList比Vector性能好。)</a:t>
            </a:r>
            <a:endParaRPr lang="zh-CN" altLang="en-US" sz="1600" b="0" dirty="0"/>
          </a:p>
        </p:txBody>
      </p:sp>
    </p:spTree>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a:t>
            </a:r>
            <a:r>
              <a:rPr lang="zh-CN" altLang="en-US" b="0" dirty="0">
                <a:solidFill>
                  <a:srgbClr val="003366"/>
                </a:solidFill>
                <a:latin typeface="微软雅黑" panose="020B0503020204020204" pitchFamily="34" charset="-122"/>
                <a:ea typeface="微软雅黑" panose="020B0503020204020204" pitchFamily="34" charset="-122"/>
              </a:rPr>
              <a:t>高并发系统</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685902" y="1750405"/>
            <a:ext cx="7391206" cy="461665"/>
          </a:xfrm>
          <a:prstGeom prst="rect">
            <a:avLst/>
          </a:prstGeom>
        </p:spPr>
        <p:txBody>
          <a:bodyPr wrap="square">
            <a:spAutoFit/>
          </a:bodyPr>
          <a:lstStyle/>
          <a:p>
            <a:r>
              <a:rPr lang="zh-CN" altLang="en-US" dirty="0">
                <a:solidFill>
                  <a:srgbClr val="FF0000"/>
                </a:solidFill>
                <a:latin typeface="宋体" panose="02010600030101010101" pitchFamily="2" charset="-122"/>
                <a:ea typeface="宋体" panose="02010600030101010101" pitchFamily="2" charset="-122"/>
              </a:rPr>
              <a:t>一</a:t>
            </a:r>
            <a:r>
              <a:rPr lang="zh-CN" altLang="en-US" dirty="0" smtClean="0">
                <a:solidFill>
                  <a:srgbClr val="FF0000"/>
                </a:solidFill>
                <a:latin typeface="宋体" panose="02010600030101010101" pitchFamily="2" charset="-122"/>
                <a:ea typeface="宋体" panose="02010600030101010101" pitchFamily="2" charset="-122"/>
              </a:rPr>
              <a:t>：应用缓存</a:t>
            </a:r>
            <a:endParaRPr lang="zh-CN" altLang="en-US" dirty="0">
              <a:solidFill>
                <a:srgbClr val="FF0000"/>
              </a:solidFill>
            </a:endParaRPr>
          </a:p>
        </p:txBody>
      </p:sp>
      <p:sp>
        <p:nvSpPr>
          <p:cNvPr id="3" name="矩形 2"/>
          <p:cNvSpPr/>
          <p:nvPr/>
        </p:nvSpPr>
        <p:spPr>
          <a:xfrm>
            <a:off x="685902" y="2337334"/>
            <a:ext cx="7467404" cy="461665"/>
          </a:xfrm>
          <a:prstGeom prst="rect">
            <a:avLst/>
          </a:prstGeom>
        </p:spPr>
        <p:txBody>
          <a:bodyPr wrap="square">
            <a:spAutoFit/>
          </a:bodyPr>
          <a:lstStyle/>
          <a:p>
            <a:r>
              <a:rPr lang="zh-CN" altLang="en-US" dirty="0">
                <a:solidFill>
                  <a:srgbClr val="E53333"/>
                </a:solidFill>
                <a:latin typeface="宋体" panose="02010600030101010101" pitchFamily="2" charset="-122"/>
              </a:rPr>
              <a:t>二</a:t>
            </a:r>
            <a:r>
              <a:rPr lang="zh-CN" altLang="en-US" dirty="0" smtClean="0">
                <a:solidFill>
                  <a:srgbClr val="E53333"/>
                </a:solidFill>
                <a:latin typeface="宋体" panose="02010600030101010101" pitchFamily="2" charset="-122"/>
              </a:rPr>
              <a:t>：</a:t>
            </a:r>
            <a:r>
              <a:rPr lang="en-US" altLang="zh-CN" dirty="0" smtClean="0">
                <a:solidFill>
                  <a:srgbClr val="E53333"/>
                </a:solidFill>
                <a:latin typeface="宋体" panose="02010600030101010101" pitchFamily="2" charset="-122"/>
              </a:rPr>
              <a:t>HTTP</a:t>
            </a:r>
            <a:r>
              <a:rPr lang="zh-CN" altLang="en-US" dirty="0" smtClean="0">
                <a:solidFill>
                  <a:srgbClr val="E53333"/>
                </a:solidFill>
                <a:latin typeface="宋体" panose="02010600030101010101" pitchFamily="2" charset="-122"/>
              </a:rPr>
              <a:t>缓存</a:t>
            </a:r>
            <a:endParaRPr lang="zh-CN" altLang="en-US" dirty="0">
              <a:latin typeface="宋体" panose="02010600030101010101" pitchFamily="2" charset="-122"/>
            </a:endParaRPr>
          </a:p>
        </p:txBody>
      </p:sp>
      <p:sp>
        <p:nvSpPr>
          <p:cNvPr id="5" name="矩形 4"/>
          <p:cNvSpPr/>
          <p:nvPr/>
        </p:nvSpPr>
        <p:spPr>
          <a:xfrm>
            <a:off x="685902" y="2951380"/>
            <a:ext cx="7924592" cy="461665"/>
          </a:xfrm>
          <a:prstGeom prst="rect">
            <a:avLst/>
          </a:prstGeom>
        </p:spPr>
        <p:txBody>
          <a:bodyPr wrap="square">
            <a:spAutoFit/>
          </a:bodyPr>
          <a:lstStyle/>
          <a:p>
            <a:r>
              <a:rPr lang="zh-CN" altLang="en-US" dirty="0">
                <a:solidFill>
                  <a:srgbClr val="E53333"/>
                </a:solidFill>
                <a:latin typeface="宋体" panose="02010600030101010101" pitchFamily="2" charset="-122"/>
                <a:ea typeface="宋体" panose="02010600030101010101" pitchFamily="2" charset="-122"/>
              </a:rPr>
              <a:t>三</a:t>
            </a:r>
            <a:r>
              <a:rPr lang="zh-CN" altLang="en-US" dirty="0" smtClean="0">
                <a:solidFill>
                  <a:srgbClr val="E53333"/>
                </a:solidFill>
                <a:latin typeface="宋体" panose="02010600030101010101" pitchFamily="2" charset="-122"/>
                <a:ea typeface="宋体" panose="02010600030101010101" pitchFamily="2" charset="-122"/>
              </a:rPr>
              <a:t>：多级缓存</a:t>
            </a:r>
            <a:endParaRPr lang="zh-CN" altLang="en-US" dirty="0"/>
          </a:p>
        </p:txBody>
      </p:sp>
      <p:sp>
        <p:nvSpPr>
          <p:cNvPr id="7" name="矩形 6"/>
          <p:cNvSpPr/>
          <p:nvPr/>
        </p:nvSpPr>
        <p:spPr>
          <a:xfrm>
            <a:off x="704268" y="3564479"/>
            <a:ext cx="7796540" cy="461665"/>
          </a:xfrm>
          <a:prstGeom prst="rect">
            <a:avLst/>
          </a:prstGeom>
        </p:spPr>
        <p:txBody>
          <a:bodyPr wrap="square">
            <a:spAutoFit/>
          </a:bodyPr>
          <a:lstStyle/>
          <a:p>
            <a:r>
              <a:rPr lang="zh-CN" altLang="en-US" dirty="0">
                <a:solidFill>
                  <a:srgbClr val="E53333"/>
                </a:solidFill>
                <a:latin typeface="宋体" panose="02010600030101010101" pitchFamily="2" charset="-122"/>
              </a:rPr>
              <a:t>四</a:t>
            </a:r>
            <a:r>
              <a:rPr lang="zh-CN" altLang="en-US" dirty="0" smtClean="0">
                <a:solidFill>
                  <a:srgbClr val="E53333"/>
                </a:solidFill>
                <a:latin typeface="宋体" panose="02010600030101010101" pitchFamily="2" charset="-122"/>
              </a:rPr>
              <a:t>：池化</a:t>
            </a:r>
            <a:endParaRPr lang="zh-CN" altLang="en-US" dirty="0">
              <a:latin typeface="宋体" panose="02010600030101010101" pitchFamily="2" charset="-122"/>
            </a:endParaRPr>
          </a:p>
        </p:txBody>
      </p:sp>
      <p:sp>
        <p:nvSpPr>
          <p:cNvPr id="9" name="矩形 8"/>
          <p:cNvSpPr/>
          <p:nvPr/>
        </p:nvSpPr>
        <p:spPr>
          <a:xfrm>
            <a:off x="685902" y="4177578"/>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五：异步并发</a:t>
            </a:r>
            <a:endParaRPr lang="zh-CN" altLang="en-US" dirty="0">
              <a:latin typeface="宋体" panose="02010600030101010101" pitchFamily="2" charset="-122"/>
            </a:endParaRPr>
          </a:p>
        </p:txBody>
      </p:sp>
      <p:sp>
        <p:nvSpPr>
          <p:cNvPr id="10" name="矩形 9"/>
          <p:cNvSpPr/>
          <p:nvPr/>
        </p:nvSpPr>
        <p:spPr>
          <a:xfrm>
            <a:off x="685902" y="4814546"/>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六：扩容</a:t>
            </a:r>
            <a:endParaRPr lang="zh-CN" altLang="en-US" dirty="0">
              <a:latin typeface="宋体" panose="02010600030101010101" pitchFamily="2" charset="-122"/>
            </a:endParaRPr>
          </a:p>
        </p:txBody>
      </p:sp>
      <p:sp>
        <p:nvSpPr>
          <p:cNvPr id="11" name="矩形 10"/>
          <p:cNvSpPr/>
          <p:nvPr/>
        </p:nvSpPr>
        <p:spPr>
          <a:xfrm>
            <a:off x="685902" y="5391520"/>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七：队列</a:t>
            </a:r>
            <a:endParaRPr lang="zh-CN" altLang="en-US" dirty="0">
              <a:latin typeface="宋体" panose="02010600030101010101" pitchFamily="2"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FF0000"/>
                </a:solidFill>
                <a:latin typeface="微软雅黑" panose="020B0503020204020204" pitchFamily="34" charset="-122"/>
                <a:ea typeface="微软雅黑" panose="020B0503020204020204" pitchFamily="34" charset="-122"/>
              </a:rPr>
              <a:t>应用</a:t>
            </a:r>
            <a:r>
              <a:rPr lang="zh-CN" altLang="en-US" b="0" dirty="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391896" y="1381719"/>
            <a:ext cx="8686572" cy="1754326"/>
          </a:xfrm>
          <a:prstGeom prst="rect">
            <a:avLst/>
          </a:prstGeom>
        </p:spPr>
        <p:txBody>
          <a:bodyPr wrap="square">
            <a:spAutoFit/>
          </a:bodyPr>
          <a:lstStyle/>
          <a:p>
            <a:r>
              <a:rPr lang="zh-CN" altLang="en-US" sz="1800" dirty="0" smtClean="0"/>
              <a:t>堆缓存</a:t>
            </a:r>
            <a:endParaRPr lang="en-US" altLang="zh-CN" sz="1800" dirty="0" smtClean="0"/>
          </a:p>
          <a:p>
            <a:r>
              <a:rPr lang="en-US" altLang="zh-CN" sz="1800" b="0" dirty="0" smtClean="0"/>
              <a:t>        </a:t>
            </a:r>
            <a:r>
              <a:rPr lang="zh-CN" altLang="en-US" sz="1800" b="0" dirty="0"/>
              <a:t>使用</a:t>
            </a:r>
            <a:r>
              <a:rPr lang="en-US" altLang="zh-CN" sz="1800" b="0" dirty="0" smtClean="0"/>
              <a:t>Java</a:t>
            </a:r>
            <a:r>
              <a:rPr lang="zh-CN" altLang="en-US" sz="1800" b="0" dirty="0" smtClean="0"/>
              <a:t>堆内存来存储缓存对象。使用堆缓存的好处是没有序列化</a:t>
            </a:r>
            <a:r>
              <a:rPr lang="en-US" altLang="zh-CN" sz="1800" b="0" dirty="0" smtClean="0"/>
              <a:t>/</a:t>
            </a:r>
            <a:r>
              <a:rPr lang="zh-CN" altLang="en-US" sz="1800" b="0" dirty="0" smtClean="0"/>
              <a:t>反序列化，是最快的缓存。缺点也很明显，当缓存的数据量很大时，</a:t>
            </a:r>
            <a:r>
              <a:rPr lang="en-US" altLang="zh-CN" sz="1800" b="0" dirty="0" smtClean="0"/>
              <a:t>GC</a:t>
            </a:r>
            <a:r>
              <a:rPr lang="zh-CN" altLang="en-US" sz="1800" b="0" dirty="0" smtClean="0"/>
              <a:t>（垃圾回收）暂停时间会变长，存储容量受限于堆空间大小。一般通过软引用</a:t>
            </a:r>
            <a:r>
              <a:rPr lang="en-US" altLang="zh-CN" sz="1800" b="0" dirty="0" smtClean="0"/>
              <a:t>/</a:t>
            </a:r>
            <a:r>
              <a:rPr lang="zh-CN" altLang="en-US" sz="1800" b="0" dirty="0" smtClean="0"/>
              <a:t>弱引用来存储缓存对象，即当堆内存不足时，可以强制回收这部分内存释放堆内存空间。一般使用堆缓存存储较热的数据。有</a:t>
            </a:r>
            <a:r>
              <a:rPr lang="en-US" altLang="zh-CN" sz="1800" b="0" dirty="0" smtClean="0"/>
              <a:t>Guava Cache</a:t>
            </a:r>
            <a:r>
              <a:rPr lang="zh-CN" altLang="en-US" sz="1800" b="0" dirty="0" smtClean="0"/>
              <a:t>、</a:t>
            </a:r>
            <a:r>
              <a:rPr lang="en-US" altLang="zh-CN" sz="1800" b="0" dirty="0" err="1" smtClean="0"/>
              <a:t>Ehcache</a:t>
            </a:r>
            <a:r>
              <a:rPr lang="en-US" altLang="zh-CN" sz="1800" b="0" dirty="0" smtClean="0"/>
              <a:t> 3.x</a:t>
            </a:r>
            <a:r>
              <a:rPr lang="zh-CN" altLang="en-US" sz="1800" b="0" dirty="0" smtClean="0"/>
              <a:t>、</a:t>
            </a:r>
            <a:r>
              <a:rPr lang="en-US" altLang="zh-CN" sz="1800" b="0" dirty="0" err="1" smtClean="0"/>
              <a:t>MapDB</a:t>
            </a:r>
            <a:r>
              <a:rPr lang="zh-CN" altLang="en-US" sz="1800" b="0" dirty="0" smtClean="0"/>
              <a:t>实现</a:t>
            </a:r>
            <a:endParaRPr lang="zh-CN" altLang="en-US" sz="1800" b="0" dirty="0"/>
          </a:p>
        </p:txBody>
      </p:sp>
      <p:sp>
        <p:nvSpPr>
          <p:cNvPr id="4" name="矩形 3"/>
          <p:cNvSpPr/>
          <p:nvPr/>
        </p:nvSpPr>
        <p:spPr>
          <a:xfrm>
            <a:off x="391896" y="3272707"/>
            <a:ext cx="8686572" cy="1200329"/>
          </a:xfrm>
          <a:prstGeom prst="rect">
            <a:avLst/>
          </a:prstGeom>
        </p:spPr>
        <p:txBody>
          <a:bodyPr wrap="square">
            <a:spAutoFit/>
          </a:bodyPr>
          <a:lstStyle/>
          <a:p>
            <a:r>
              <a:rPr lang="zh-CN" altLang="en-US" sz="1800" dirty="0" smtClean="0"/>
              <a:t>堆外缓存</a:t>
            </a:r>
            <a:endParaRPr lang="en-US" altLang="zh-CN" sz="1800" dirty="0" smtClean="0"/>
          </a:p>
          <a:p>
            <a:r>
              <a:rPr lang="zh-CN" altLang="en-US" sz="1800" b="0" dirty="0" smtClean="0"/>
              <a:t>        即缓存数据存储在堆外内存，可以减少</a:t>
            </a:r>
            <a:r>
              <a:rPr lang="en-US" altLang="zh-CN" sz="1800" b="0" dirty="0" smtClean="0"/>
              <a:t>GC</a:t>
            </a:r>
            <a:r>
              <a:rPr lang="zh-CN" altLang="en-US" sz="1800" b="0" dirty="0" smtClean="0"/>
              <a:t>暂停时间（堆对象转移到堆外，</a:t>
            </a:r>
            <a:r>
              <a:rPr lang="en-US" altLang="zh-CN" sz="1800" b="0" dirty="0" smtClean="0"/>
              <a:t>GC</a:t>
            </a:r>
            <a:r>
              <a:rPr lang="zh-CN" altLang="en-US" sz="1800" b="0" dirty="0" smtClean="0"/>
              <a:t>扫描和移动的对象变少），但是，读取数据时需要序列化</a:t>
            </a:r>
            <a:r>
              <a:rPr lang="en-US" altLang="zh-CN" sz="1800" b="0" dirty="0" smtClean="0"/>
              <a:t>/</a:t>
            </a:r>
            <a:r>
              <a:rPr lang="zh-CN" altLang="en-US" sz="1800" b="0" dirty="0" smtClean="0"/>
              <a:t>反序列化，因此会比堆缓存要慢很多。有</a:t>
            </a:r>
            <a:r>
              <a:rPr lang="en-US" altLang="zh-CN" sz="1800" b="0" dirty="0" err="1"/>
              <a:t>Ehcache</a:t>
            </a:r>
            <a:r>
              <a:rPr lang="en-US" altLang="zh-CN" sz="1800" b="0" dirty="0"/>
              <a:t> 3.x</a:t>
            </a:r>
            <a:r>
              <a:rPr lang="zh-CN" altLang="en-US" sz="1800" b="0" dirty="0"/>
              <a:t>、</a:t>
            </a:r>
            <a:r>
              <a:rPr lang="en-US" altLang="zh-CN" sz="1800" b="0" dirty="0" err="1"/>
              <a:t>MapDB</a:t>
            </a:r>
            <a:r>
              <a:rPr lang="zh-CN" altLang="en-US" sz="1800" b="0" dirty="0" smtClean="0"/>
              <a:t>实现</a:t>
            </a:r>
            <a:endParaRPr lang="zh-CN" altLang="en-US" sz="1800" b="0" dirty="0"/>
          </a:p>
        </p:txBody>
      </p:sp>
      <p:sp>
        <p:nvSpPr>
          <p:cNvPr id="7" name="矩形 6"/>
          <p:cNvSpPr/>
          <p:nvPr/>
        </p:nvSpPr>
        <p:spPr>
          <a:xfrm>
            <a:off x="391896" y="4579202"/>
            <a:ext cx="8686572" cy="1200329"/>
          </a:xfrm>
          <a:prstGeom prst="rect">
            <a:avLst/>
          </a:prstGeom>
        </p:spPr>
        <p:txBody>
          <a:bodyPr wrap="square">
            <a:spAutoFit/>
          </a:bodyPr>
          <a:lstStyle/>
          <a:p>
            <a:r>
              <a:rPr lang="zh-CN" altLang="en-US" sz="1800" dirty="0" smtClean="0"/>
              <a:t>磁盘缓存</a:t>
            </a:r>
            <a:endParaRPr lang="en-US" altLang="zh-CN" sz="1800" dirty="0" smtClean="0"/>
          </a:p>
          <a:p>
            <a:r>
              <a:rPr lang="zh-CN" altLang="en-US" sz="1800" b="0" dirty="0" smtClean="0"/>
              <a:t>         即缓存数据存储在磁道上，在</a:t>
            </a:r>
            <a:r>
              <a:rPr lang="en-US" altLang="zh-CN" sz="1800" b="0" dirty="0" smtClean="0"/>
              <a:t>JVM</a:t>
            </a:r>
            <a:r>
              <a:rPr lang="zh-CN" altLang="en-US" sz="1800" b="0" dirty="0" smtClean="0"/>
              <a:t>重启时数据还存在的，而堆缓存</a:t>
            </a:r>
            <a:r>
              <a:rPr lang="en-US" altLang="zh-CN" sz="1800" b="0" dirty="0" smtClean="0"/>
              <a:t>/</a:t>
            </a:r>
            <a:r>
              <a:rPr lang="zh-CN" altLang="en-US" sz="1800" b="0" dirty="0" smtClean="0"/>
              <a:t>堆外缓存数据会丢失，需要重新加载。</a:t>
            </a:r>
            <a:r>
              <a:rPr lang="zh-CN" altLang="en-US" sz="1800" b="0" dirty="0"/>
              <a:t>有</a:t>
            </a:r>
            <a:r>
              <a:rPr lang="en-US" altLang="zh-CN" sz="1800" b="0" dirty="0" err="1"/>
              <a:t>Ehcache</a:t>
            </a:r>
            <a:r>
              <a:rPr lang="en-US" altLang="zh-CN" sz="1800" b="0" dirty="0"/>
              <a:t> 3.x</a:t>
            </a:r>
            <a:r>
              <a:rPr lang="zh-CN" altLang="en-US" sz="1800" b="0" dirty="0"/>
              <a:t>、</a:t>
            </a:r>
            <a:r>
              <a:rPr lang="en-US" altLang="zh-CN" sz="1800" b="0" dirty="0" err="1"/>
              <a:t>MapDB</a:t>
            </a:r>
            <a:r>
              <a:rPr lang="zh-CN" altLang="en-US" sz="1800" b="0" dirty="0"/>
              <a:t>实现</a:t>
            </a: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FF0000"/>
                </a:solidFill>
                <a:latin typeface="微软雅黑" panose="020B0503020204020204" pitchFamily="34" charset="-122"/>
                <a:ea typeface="微软雅黑" panose="020B0503020204020204" pitchFamily="34" charset="-122"/>
              </a:rPr>
              <a:t>应用</a:t>
            </a:r>
            <a:r>
              <a:rPr lang="zh-CN" altLang="en-US" b="0" dirty="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381110" y="1524050"/>
            <a:ext cx="8686572" cy="3693319"/>
          </a:xfrm>
          <a:prstGeom prst="rect">
            <a:avLst/>
          </a:prstGeom>
        </p:spPr>
        <p:txBody>
          <a:bodyPr wrap="square">
            <a:spAutoFit/>
          </a:bodyPr>
          <a:lstStyle/>
          <a:p>
            <a:r>
              <a:rPr lang="zh-CN" altLang="en-US" sz="1800" dirty="0" smtClean="0"/>
              <a:t>分布式缓存</a:t>
            </a:r>
            <a:endParaRPr lang="en-US" altLang="zh-CN" sz="1800" dirty="0" smtClean="0"/>
          </a:p>
          <a:p>
            <a:r>
              <a:rPr lang="en-US" altLang="zh-CN" sz="1800" b="0" dirty="0" smtClean="0"/>
              <a:t>        </a:t>
            </a:r>
            <a:endParaRPr lang="en-US" altLang="zh-CN" sz="1800" b="0" dirty="0" smtClean="0"/>
          </a:p>
          <a:p>
            <a:r>
              <a:rPr lang="en-US" altLang="zh-CN" sz="1800" b="0" dirty="0"/>
              <a:t> </a:t>
            </a:r>
            <a:r>
              <a:rPr lang="en-US" altLang="zh-CN" sz="1800" b="0" dirty="0" smtClean="0"/>
              <a:t>       </a:t>
            </a:r>
            <a:r>
              <a:rPr lang="zh-CN" altLang="en-US" sz="1800" b="0" dirty="0" smtClean="0"/>
              <a:t>之前缓存提到是进程内缓存和磁盘缓存，在多</a:t>
            </a:r>
            <a:r>
              <a:rPr lang="en-US" altLang="zh-CN" sz="1800" b="0" dirty="0" smtClean="0"/>
              <a:t>JVM</a:t>
            </a:r>
            <a:r>
              <a:rPr lang="zh-CN" altLang="en-US" sz="1800" b="0" dirty="0" smtClean="0"/>
              <a:t>实例的情况下，会存在两个问题：</a:t>
            </a:r>
            <a:endParaRPr lang="en-US" altLang="zh-CN" sz="1800" b="0" dirty="0" smtClean="0"/>
          </a:p>
          <a:p>
            <a:r>
              <a:rPr lang="en-US" altLang="zh-CN" sz="1800" b="0" dirty="0"/>
              <a:t> </a:t>
            </a:r>
            <a:r>
              <a:rPr lang="en-US" altLang="zh-CN" sz="1800" b="0" dirty="0" smtClean="0"/>
              <a:t>       1</a:t>
            </a:r>
            <a:r>
              <a:rPr lang="zh-CN" altLang="en-US" sz="1800" b="0" dirty="0" smtClean="0"/>
              <a:t>、单机容量问题；</a:t>
            </a:r>
            <a:endParaRPr lang="en-US" altLang="zh-CN" sz="1800" b="0" dirty="0" smtClean="0"/>
          </a:p>
          <a:p>
            <a:r>
              <a:rPr lang="en-US" altLang="zh-CN" sz="1800" b="0" dirty="0"/>
              <a:t> </a:t>
            </a:r>
            <a:r>
              <a:rPr lang="en-US" altLang="zh-CN" sz="1800" b="0" dirty="0" smtClean="0"/>
              <a:t>       2</a:t>
            </a:r>
            <a:r>
              <a:rPr lang="zh-CN" altLang="en-US" sz="1800" b="0" dirty="0" smtClean="0"/>
              <a:t>、数据一致性问题（多台</a:t>
            </a:r>
            <a:r>
              <a:rPr lang="en-US" altLang="zh-CN" sz="1800" b="0" dirty="0" smtClean="0"/>
              <a:t>JVM</a:t>
            </a:r>
            <a:r>
              <a:rPr lang="zh-CN" altLang="en-US" sz="1800" b="0" dirty="0" smtClean="0"/>
              <a:t>实例的缓存数据不一致怎么办</a:t>
            </a:r>
            <a:r>
              <a:rPr lang="zh-CN" altLang="en-US" sz="1800" b="0" dirty="0"/>
              <a:t>？</a:t>
            </a:r>
            <a:r>
              <a:rPr lang="zh-CN" altLang="en-US" sz="1800" b="0" dirty="0" smtClean="0"/>
              <a:t>），这个问题不用纠结，既然数据允许缓存，则表示允许一定时间内的不一致，因此可以设置缓存数据的过期时间来定期更新数据；</a:t>
            </a:r>
            <a:endParaRPr lang="en-US" altLang="zh-CN" sz="1800" b="0" dirty="0" smtClean="0"/>
          </a:p>
          <a:p>
            <a:r>
              <a:rPr lang="en-US" altLang="zh-CN" sz="1800" b="0" dirty="0"/>
              <a:t> </a:t>
            </a:r>
            <a:r>
              <a:rPr lang="en-US" altLang="zh-CN" sz="1800" b="0" dirty="0" smtClean="0"/>
              <a:t>      3</a:t>
            </a:r>
            <a:r>
              <a:rPr lang="zh-CN" altLang="en-US" sz="1800" b="0" dirty="0" smtClean="0"/>
              <a:t>、缓存不命中时，需要回源到</a:t>
            </a:r>
            <a:r>
              <a:rPr lang="en-US" altLang="zh-CN" sz="1800" b="0" dirty="0" smtClean="0"/>
              <a:t>DB/</a:t>
            </a:r>
            <a:r>
              <a:rPr lang="zh-CN" altLang="en-US" sz="1800" b="0" dirty="0" smtClean="0"/>
              <a:t>服务请求多变问题：每个实例在缓存不命中的情况下都会回源到</a:t>
            </a:r>
            <a:r>
              <a:rPr lang="en-US" altLang="zh-CN" sz="1800" b="0" dirty="0" smtClean="0"/>
              <a:t>DB</a:t>
            </a:r>
            <a:r>
              <a:rPr lang="zh-CN" altLang="en-US" sz="1800" b="0" dirty="0" smtClean="0"/>
              <a:t>加载数据，因此多实例后</a:t>
            </a:r>
            <a:r>
              <a:rPr lang="en-US" altLang="zh-CN" sz="1800" b="0" dirty="0" smtClean="0"/>
              <a:t>DB</a:t>
            </a:r>
            <a:r>
              <a:rPr lang="zh-CN" altLang="en-US" sz="1800" b="0" dirty="0" smtClean="0"/>
              <a:t>整体的访问量变多了解决办法是可以使用如一致性哈希分片算法。因此，这些情况可以考虑使用分布式缓存来解决。</a:t>
            </a:r>
            <a:endParaRPr lang="en-US" altLang="zh-CN" sz="1800" b="0" dirty="0" smtClean="0"/>
          </a:p>
          <a:p>
            <a:r>
              <a:rPr lang="en-US" altLang="zh-CN" sz="1800" b="0" dirty="0"/>
              <a:t> </a:t>
            </a:r>
            <a:r>
              <a:rPr lang="en-US" altLang="zh-CN" sz="1800" b="0" dirty="0" smtClean="0"/>
              <a:t>      </a:t>
            </a:r>
            <a:r>
              <a:rPr lang="zh-CN" altLang="en-US" sz="1800" b="0" dirty="0" smtClean="0"/>
              <a:t>可以使用</a:t>
            </a:r>
            <a:r>
              <a:rPr lang="en-US" altLang="zh-CN" sz="1800" b="0" dirty="0" err="1" smtClean="0"/>
              <a:t>ehcache</a:t>
            </a:r>
            <a:r>
              <a:rPr lang="en-US" altLang="zh-CN" sz="1800" b="0" dirty="0" smtClean="0"/>
              <a:t> –clustered(</a:t>
            </a:r>
            <a:r>
              <a:rPr lang="zh-CN" altLang="en-US" sz="1800" b="0" dirty="0" smtClean="0"/>
              <a:t>配合 </a:t>
            </a:r>
            <a:r>
              <a:rPr lang="en-US" altLang="zh-CN" sz="1800" b="0" dirty="0" smtClean="0"/>
              <a:t>Terracotta server) </a:t>
            </a:r>
            <a:r>
              <a:rPr lang="zh-CN" altLang="en-US" sz="1800" b="0" dirty="0" smtClean="0"/>
              <a:t>实现</a:t>
            </a:r>
            <a:r>
              <a:rPr lang="en-US" altLang="zh-CN" sz="1800" b="0" dirty="0" smtClean="0"/>
              <a:t>JAVA</a:t>
            </a:r>
            <a:r>
              <a:rPr lang="zh-CN" altLang="en-US" sz="1800" b="0" dirty="0" smtClean="0"/>
              <a:t>进程间分布式缓存。最好的办法是使用</a:t>
            </a:r>
            <a:r>
              <a:rPr lang="en-US" altLang="zh-CN" sz="1800" b="0" dirty="0" err="1" smtClean="0"/>
              <a:t>redis</a:t>
            </a:r>
            <a:r>
              <a:rPr lang="zh-CN" altLang="en-US" sz="1800" b="0" dirty="0" smtClean="0"/>
              <a:t>实现分布式缓存。</a:t>
            </a:r>
            <a:endParaRPr lang="zh-CN" altLang="en-US" sz="1800" b="0" dirty="0"/>
          </a:p>
        </p:txBody>
      </p:sp>
    </p:spTree>
  </p:cSld>
  <p:clrMapOvr>
    <a:masterClrMapping/>
  </p:clrMapOvr>
  <p:transition>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 </a:t>
            </a:r>
            <a:r>
              <a:rPr lang="en-US" altLang="zh-CN" b="0" dirty="0" smtClean="0">
                <a:solidFill>
                  <a:srgbClr val="FF0000"/>
                </a:solidFill>
                <a:latin typeface="微软雅黑" panose="020B0503020204020204" pitchFamily="34" charset="-122"/>
                <a:ea typeface="微软雅黑" panose="020B0503020204020204" pitchFamily="34" charset="-122"/>
              </a:rPr>
              <a:t>HTTP</a:t>
            </a:r>
            <a:r>
              <a:rPr lang="zh-CN" altLang="en-US" b="0" dirty="0" smtClean="0">
                <a:solidFill>
                  <a:srgbClr val="FF0000"/>
                </a:solidFill>
                <a:latin typeface="微软雅黑" panose="020B0503020204020204" pitchFamily="34" charset="-122"/>
                <a:ea typeface="微软雅黑" panose="020B0503020204020204" pitchFamily="34" charset="-122"/>
              </a:rPr>
              <a:t>缓存</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524050"/>
            <a:ext cx="8457978" cy="1200329"/>
          </a:xfrm>
          <a:prstGeom prst="rect">
            <a:avLst/>
          </a:prstGeom>
        </p:spPr>
        <p:txBody>
          <a:bodyPr wrap="square">
            <a:spAutoFit/>
          </a:bodyPr>
          <a:lstStyle/>
          <a:p>
            <a:r>
              <a:rPr lang="zh-CN" altLang="en-US" sz="1800" b="0" dirty="0" smtClean="0">
                <a:solidFill>
                  <a:srgbClr val="3E3E3E"/>
                </a:solidFill>
                <a:latin typeface="+mn-ea"/>
                <a:ea typeface="+mn-ea"/>
              </a:rPr>
              <a:t>    浏览器</a:t>
            </a:r>
            <a:r>
              <a:rPr lang="zh-CN" altLang="en-US" sz="1800" b="0" dirty="0">
                <a:solidFill>
                  <a:srgbClr val="3E3E3E"/>
                </a:solidFill>
                <a:latin typeface="+mn-ea"/>
                <a:ea typeface="+mn-ea"/>
              </a:rPr>
              <a:t>缓存是指当我们使用浏览器访问一些网站页面或者</a:t>
            </a:r>
            <a:r>
              <a:rPr lang="en-US" altLang="zh-CN" sz="1800" b="0" dirty="0">
                <a:solidFill>
                  <a:srgbClr val="3E3E3E"/>
                </a:solidFill>
                <a:latin typeface="+mn-ea"/>
                <a:ea typeface="+mn-ea"/>
              </a:rPr>
              <a:t>http</a:t>
            </a:r>
            <a:r>
              <a:rPr lang="zh-CN" altLang="en-US" sz="1800" b="0" dirty="0">
                <a:solidFill>
                  <a:srgbClr val="3E3E3E"/>
                </a:solidFill>
                <a:latin typeface="+mn-ea"/>
                <a:ea typeface="+mn-ea"/>
              </a:rPr>
              <a:t>服务时，根据服务端返回的缓存设置响应头将响应内容缓存到浏览器，下次可以直接使用缓存内容或者仅需要去服务端验证内容是否过期即可。这样的好处可以减少浏览器和服务端之间来回传输的数据量，节省带宽提升性能。</a:t>
            </a:r>
            <a:endParaRPr lang="zh-CN" altLang="en-US" sz="1800" dirty="0">
              <a:latin typeface="+mn-ea"/>
              <a:ea typeface="+mn-ea"/>
            </a:endParaRPr>
          </a:p>
        </p:txBody>
      </p:sp>
      <p:sp>
        <p:nvSpPr>
          <p:cNvPr id="3" name="矩形 2"/>
          <p:cNvSpPr/>
          <p:nvPr/>
        </p:nvSpPr>
        <p:spPr>
          <a:xfrm>
            <a:off x="405544" y="2724379"/>
            <a:ext cx="8585940" cy="923330"/>
          </a:xfrm>
          <a:prstGeom prst="rect">
            <a:avLst/>
          </a:prstGeom>
        </p:spPr>
        <p:txBody>
          <a:bodyPr wrap="square">
            <a:spAutoFit/>
          </a:bodyPr>
          <a:lstStyle/>
          <a:p>
            <a:r>
              <a:rPr lang="zh-CN" altLang="en-US" sz="1800" b="0" dirty="0" smtClean="0">
                <a:solidFill>
                  <a:srgbClr val="3E3E3E"/>
                </a:solidFill>
                <a:latin typeface="+mn-ea"/>
                <a:ea typeface="+mn-ea"/>
              </a:rPr>
              <a:t>    </a:t>
            </a:r>
            <a:r>
              <a:rPr lang="zh-CN" altLang="en-US" sz="1800" dirty="0" smtClean="0">
                <a:solidFill>
                  <a:srgbClr val="3E3E3E"/>
                </a:solidFill>
                <a:latin typeface="+mn-ea"/>
                <a:ea typeface="+mn-ea"/>
              </a:rPr>
              <a:t>解决办法：</a:t>
            </a:r>
            <a:r>
              <a:rPr lang="zh-CN" altLang="en-US" sz="1800" b="0" dirty="0" smtClean="0">
                <a:solidFill>
                  <a:srgbClr val="3E3E3E"/>
                </a:solidFill>
                <a:latin typeface="+mn-ea"/>
                <a:ea typeface="+mn-ea"/>
              </a:rPr>
              <a:t>内容</a:t>
            </a:r>
            <a:r>
              <a:rPr lang="zh-CN" altLang="en-US" sz="1800" b="0" dirty="0">
                <a:solidFill>
                  <a:srgbClr val="3E3E3E"/>
                </a:solidFill>
                <a:latin typeface="+mn-ea"/>
                <a:ea typeface="+mn-ea"/>
              </a:rPr>
              <a:t>不需要动态（计算、渲染等）速度更快，内容越接近于用户速度越快。像</a:t>
            </a:r>
            <a:r>
              <a:rPr lang="en-US" altLang="zh-CN" sz="1800" b="0" dirty="0">
                <a:solidFill>
                  <a:srgbClr val="3E3E3E"/>
                </a:solidFill>
                <a:latin typeface="+mn-ea"/>
                <a:ea typeface="+mn-ea"/>
              </a:rPr>
              <a:t>apache traffic server</a:t>
            </a:r>
            <a:r>
              <a:rPr lang="zh-CN" altLang="en-US" sz="1800" b="0" dirty="0">
                <a:solidFill>
                  <a:srgbClr val="3E3E3E"/>
                </a:solidFill>
                <a:latin typeface="+mn-ea"/>
                <a:ea typeface="+mn-ea"/>
              </a:rPr>
              <a:t>、</a:t>
            </a:r>
            <a:r>
              <a:rPr lang="en-US" altLang="zh-CN" sz="1800" b="0" dirty="0">
                <a:solidFill>
                  <a:srgbClr val="3E3E3E"/>
                </a:solidFill>
                <a:latin typeface="+mn-ea"/>
                <a:ea typeface="+mn-ea"/>
              </a:rPr>
              <a:t>squid</a:t>
            </a:r>
            <a:r>
              <a:rPr lang="zh-CN" altLang="en-US" sz="1800" b="0" dirty="0">
                <a:solidFill>
                  <a:srgbClr val="3E3E3E"/>
                </a:solidFill>
                <a:latin typeface="+mn-ea"/>
                <a:ea typeface="+mn-ea"/>
              </a:rPr>
              <a:t>、</a:t>
            </a:r>
            <a:r>
              <a:rPr lang="en-US" altLang="zh-CN" sz="1800" b="0" dirty="0">
                <a:solidFill>
                  <a:srgbClr val="3E3E3E"/>
                </a:solidFill>
                <a:latin typeface="+mn-ea"/>
                <a:ea typeface="+mn-ea"/>
              </a:rPr>
              <a:t>varnish</a:t>
            </a:r>
            <a:r>
              <a:rPr lang="zh-CN" altLang="en-US" sz="1800" b="0" dirty="0">
                <a:solidFill>
                  <a:srgbClr val="3E3E3E"/>
                </a:solidFill>
                <a:latin typeface="+mn-ea"/>
                <a:ea typeface="+mn-ea"/>
              </a:rPr>
              <a:t>、</a:t>
            </a:r>
            <a:r>
              <a:rPr lang="en-US" altLang="zh-CN" sz="1800" b="0" dirty="0" err="1">
                <a:solidFill>
                  <a:srgbClr val="3E3E3E"/>
                </a:solidFill>
                <a:latin typeface="+mn-ea"/>
                <a:ea typeface="+mn-ea"/>
              </a:rPr>
              <a:t>nginx</a:t>
            </a:r>
            <a:r>
              <a:rPr lang="zh-CN" altLang="en-US" sz="1800" b="0" dirty="0">
                <a:solidFill>
                  <a:srgbClr val="3E3E3E"/>
                </a:solidFill>
                <a:latin typeface="+mn-ea"/>
                <a:ea typeface="+mn-ea"/>
              </a:rPr>
              <a:t>等技术都可以来进行内容缓存。还有</a:t>
            </a:r>
            <a:r>
              <a:rPr lang="en-US" altLang="zh-CN" sz="1800" b="0" dirty="0">
                <a:solidFill>
                  <a:srgbClr val="3E3E3E"/>
                </a:solidFill>
                <a:latin typeface="+mn-ea"/>
                <a:ea typeface="+mn-ea"/>
              </a:rPr>
              <a:t>CDN</a:t>
            </a:r>
            <a:r>
              <a:rPr lang="zh-CN" altLang="en-US" sz="1800" b="0" dirty="0">
                <a:solidFill>
                  <a:srgbClr val="3E3E3E"/>
                </a:solidFill>
                <a:latin typeface="+mn-ea"/>
                <a:ea typeface="+mn-ea"/>
              </a:rPr>
              <a:t>就是用来加速用户访问的：</a:t>
            </a:r>
            <a:endParaRPr lang="zh-CN" altLang="en-US" sz="1800" dirty="0">
              <a:latin typeface="+mn-ea"/>
              <a:ea typeface="+mn-ea"/>
            </a:endParaRPr>
          </a:p>
        </p:txBody>
      </p:sp>
      <p:pic>
        <p:nvPicPr>
          <p:cNvPr id="4" name="图片 3"/>
          <p:cNvPicPr>
            <a:picLocks noChangeAspect="1"/>
          </p:cNvPicPr>
          <p:nvPr/>
        </p:nvPicPr>
        <p:blipFill>
          <a:blip r:embed="rId1"/>
          <a:stretch>
            <a:fillRect/>
          </a:stretch>
        </p:blipFill>
        <p:spPr>
          <a:xfrm>
            <a:off x="405544" y="3678157"/>
            <a:ext cx="5151566" cy="3002540"/>
          </a:xfrm>
          <a:prstGeom prst="rect">
            <a:avLst/>
          </a:prstGeom>
        </p:spPr>
      </p:pic>
      <p:sp>
        <p:nvSpPr>
          <p:cNvPr id="5" name="矩形 4"/>
          <p:cNvSpPr/>
          <p:nvPr/>
        </p:nvSpPr>
        <p:spPr>
          <a:xfrm>
            <a:off x="5834644" y="3924708"/>
            <a:ext cx="3309356" cy="2308324"/>
          </a:xfrm>
          <a:prstGeom prst="rect">
            <a:avLst/>
          </a:prstGeom>
        </p:spPr>
        <p:txBody>
          <a:bodyPr wrap="square">
            <a:spAutoFit/>
          </a:bodyPr>
          <a:lstStyle/>
          <a:p>
            <a:r>
              <a:rPr lang="zh-CN" altLang="en-US" sz="1800" b="0" dirty="0">
                <a:solidFill>
                  <a:srgbClr val="3E3E3E"/>
                </a:solidFill>
                <a:latin typeface="Helvetica Neue"/>
              </a:rPr>
              <a:t>即用户首先访问到全国各地的</a:t>
            </a:r>
            <a:r>
              <a:rPr lang="en-US" altLang="zh-CN" sz="1800" b="0" dirty="0">
                <a:solidFill>
                  <a:srgbClr val="3E3E3E"/>
                </a:solidFill>
                <a:latin typeface="Helvetica Neue"/>
              </a:rPr>
              <a:t>CDN</a:t>
            </a:r>
            <a:r>
              <a:rPr lang="zh-CN" altLang="en-US" sz="1800" b="0" dirty="0">
                <a:solidFill>
                  <a:srgbClr val="3E3E3E"/>
                </a:solidFill>
                <a:latin typeface="Helvetica Neue"/>
              </a:rPr>
              <a:t>节点（使用如</a:t>
            </a:r>
            <a:r>
              <a:rPr lang="en-US" altLang="zh-CN" sz="1800" b="0" dirty="0">
                <a:solidFill>
                  <a:srgbClr val="3E3E3E"/>
                </a:solidFill>
                <a:latin typeface="Helvetica Neue"/>
              </a:rPr>
              <a:t>ATS</a:t>
            </a:r>
            <a:r>
              <a:rPr lang="zh-CN" altLang="en-US" sz="1800" b="0" dirty="0">
                <a:solidFill>
                  <a:srgbClr val="3E3E3E"/>
                </a:solidFill>
                <a:latin typeface="Helvetica Neue"/>
              </a:rPr>
              <a:t>、</a:t>
            </a:r>
            <a:r>
              <a:rPr lang="en-US" altLang="zh-CN" sz="1800" b="0" dirty="0">
                <a:solidFill>
                  <a:srgbClr val="3E3E3E"/>
                </a:solidFill>
                <a:latin typeface="Helvetica Neue"/>
              </a:rPr>
              <a:t>Squid</a:t>
            </a:r>
            <a:r>
              <a:rPr lang="zh-CN" altLang="en-US" sz="1800" b="0" dirty="0">
                <a:solidFill>
                  <a:srgbClr val="3E3E3E"/>
                </a:solidFill>
                <a:latin typeface="Helvetica Neue"/>
              </a:rPr>
              <a:t>实现），如果</a:t>
            </a:r>
            <a:r>
              <a:rPr lang="en-US" altLang="zh-CN" sz="1800" b="0" dirty="0">
                <a:solidFill>
                  <a:srgbClr val="3E3E3E"/>
                </a:solidFill>
                <a:latin typeface="Helvetica Neue"/>
              </a:rPr>
              <a:t>CDN</a:t>
            </a:r>
            <a:r>
              <a:rPr lang="zh-CN" altLang="en-US" sz="1800" b="0" dirty="0">
                <a:solidFill>
                  <a:srgbClr val="3E3E3E"/>
                </a:solidFill>
                <a:latin typeface="Helvetica Neue"/>
              </a:rPr>
              <a:t>没命中，会回源到中央</a:t>
            </a:r>
            <a:r>
              <a:rPr lang="en-US" altLang="zh-CN" sz="1800" b="0" dirty="0" err="1">
                <a:solidFill>
                  <a:srgbClr val="3E3E3E"/>
                </a:solidFill>
                <a:latin typeface="Helvetica Neue"/>
              </a:rPr>
              <a:t>nginx</a:t>
            </a:r>
            <a:r>
              <a:rPr lang="zh-CN" altLang="en-US" sz="1800" b="0" dirty="0">
                <a:solidFill>
                  <a:srgbClr val="3E3E3E"/>
                </a:solidFill>
                <a:latin typeface="Helvetica Neue"/>
              </a:rPr>
              <a:t>集群，该集群如果没有命中缓存（该集群的缓存不是必须的，要根据实际命中情况等决定），最后回源到后端应用集群。</a:t>
            </a:r>
            <a:endParaRPr lang="zh-CN" altLang="en-US" sz="1800" dirty="0"/>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56796" y="681615"/>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smtClean="0"/>
              <a:t>讨论内容</a:t>
            </a:r>
            <a:endParaRPr lang="en-US" altLang="zh-CN" dirty="0"/>
          </a:p>
        </p:txBody>
      </p:sp>
      <p:grpSp>
        <p:nvGrpSpPr>
          <p:cNvPr id="2" name="组合 1"/>
          <p:cNvGrpSpPr/>
          <p:nvPr/>
        </p:nvGrpSpPr>
        <p:grpSpPr>
          <a:xfrm>
            <a:off x="381110" y="1522793"/>
            <a:ext cx="8229383" cy="361681"/>
            <a:chOff x="409276" y="1487686"/>
            <a:chExt cx="8197691" cy="361681"/>
          </a:xfrm>
        </p:grpSpPr>
        <p:sp>
          <p:nvSpPr>
            <p:cNvPr id="24" name="圆角矩形 10"/>
            <p:cNvSpPr>
              <a:spLocks noChangeArrowheads="1"/>
            </p:cNvSpPr>
            <p:nvPr/>
          </p:nvSpPr>
          <p:spPr bwMode="auto">
            <a:xfrm>
              <a:off x="1323480" y="1487686"/>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SOA</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ESB</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SAAS</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sz="2000" b="0" dirty="0" smtClean="0">
                  <a:solidFill>
                    <a:srgbClr val="003366"/>
                  </a:solidFill>
                  <a:latin typeface="微软雅黑" panose="020B0503020204020204" pitchFamily="34" charset="-122"/>
                  <a:ea typeface="微软雅黑" panose="020B0503020204020204" pitchFamily="34" charset="-122"/>
                </a:rPr>
                <a:t>PAAS</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0" dirty="0" smtClean="0">
                  <a:solidFill>
                    <a:srgbClr val="003366"/>
                  </a:solidFill>
                  <a:latin typeface="微软雅黑" panose="020B0503020204020204" pitchFamily="34" charset="-122"/>
                  <a:ea typeface="微软雅黑" panose="020B0503020204020204" pitchFamily="34" charset="-122"/>
                </a:rPr>
                <a:t>IaaS</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微</a:t>
              </a:r>
              <a:r>
                <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服务</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5" name="圆角矩形 15"/>
            <p:cNvSpPr>
              <a:spLocks noChangeArrowheads="1"/>
            </p:cNvSpPr>
            <p:nvPr/>
          </p:nvSpPr>
          <p:spPr bwMode="auto">
            <a:xfrm>
              <a:off x="409276" y="1493683"/>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1</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81110" y="2762975"/>
            <a:ext cx="8229384" cy="375266"/>
            <a:chOff x="381110" y="1319168"/>
            <a:chExt cx="8229384" cy="375266"/>
          </a:xfrm>
        </p:grpSpPr>
        <p:sp>
          <p:nvSpPr>
            <p:cNvPr id="34" name="圆角矩形 10"/>
            <p:cNvSpPr>
              <a:spLocks noChangeArrowheads="1"/>
            </p:cNvSpPr>
            <p:nvPr/>
          </p:nvSpPr>
          <p:spPr bwMode="auto">
            <a:xfrm>
              <a:off x="1327007" y="1319168"/>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互联网</a:t>
              </a:r>
              <a:r>
                <a:rPr lang="zh-CN" altLang="en-US" sz="2000" b="0" dirty="0">
                  <a:solidFill>
                    <a:srgbClr val="003366"/>
                  </a:solidFill>
                  <a:latin typeface="微软雅黑" panose="020B0503020204020204" pitchFamily="34" charset="-122"/>
                  <a:ea typeface="微软雅黑" panose="020B0503020204020204" pitchFamily="34" charset="-122"/>
                </a:rPr>
                <a:t>高可用性（HA）</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5" name="圆角矩形 15"/>
            <p:cNvSpPr>
              <a:spLocks noChangeArrowheads="1"/>
            </p:cNvSpPr>
            <p:nvPr/>
          </p:nvSpPr>
          <p:spPr bwMode="auto">
            <a:xfrm>
              <a:off x="381110" y="1338750"/>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3</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81110" y="3324356"/>
            <a:ext cx="8220523" cy="363895"/>
            <a:chOff x="408841" y="1290273"/>
            <a:chExt cx="8220523" cy="363895"/>
          </a:xfrm>
        </p:grpSpPr>
        <p:sp>
          <p:nvSpPr>
            <p:cNvPr id="37" name="圆角矩形 10"/>
            <p:cNvSpPr>
              <a:spLocks noChangeArrowheads="1"/>
            </p:cNvSpPr>
            <p:nvPr/>
          </p:nvSpPr>
          <p:spPr bwMode="auto">
            <a:xfrm>
              <a:off x="1314356" y="1292487"/>
              <a:ext cx="7315008"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en-US" altLang="zh-CN" sz="2000" b="0" dirty="0" smtClean="0">
                  <a:solidFill>
                    <a:srgbClr val="003366"/>
                  </a:solidFill>
                  <a:latin typeface="微软雅黑" panose="020B0503020204020204" pitchFamily="34" charset="-122"/>
                  <a:ea typeface="微软雅黑" panose="020B0503020204020204" pitchFamily="34" charset="-122"/>
                </a:rPr>
                <a:t>    Spring </a:t>
              </a:r>
              <a:r>
                <a:rPr lang="en-US" altLang="zh-CN" sz="2000" b="0" dirty="0">
                  <a:solidFill>
                    <a:srgbClr val="003366"/>
                  </a:solidFill>
                  <a:latin typeface="微软雅黑" panose="020B0503020204020204" pitchFamily="34" charset="-122"/>
                  <a:ea typeface="微软雅黑" panose="020B0503020204020204" pitchFamily="34" charset="-122"/>
                </a:rPr>
                <a:t>Cloud</a:t>
              </a:r>
              <a:r>
                <a:rPr lang="zh-CN" altLang="en-US" sz="2000" b="0" dirty="0">
                  <a:solidFill>
                    <a:srgbClr val="003366"/>
                  </a:solidFill>
                  <a:latin typeface="微软雅黑" panose="020B0503020204020204" pitchFamily="34" charset="-122"/>
                  <a:ea typeface="微软雅黑" panose="020B0503020204020204" pitchFamily="34" charset="-122"/>
                </a:rPr>
                <a:t>和</a:t>
              </a:r>
              <a:r>
                <a:rPr lang="en-US" altLang="zh-CN" sz="2000" b="0" dirty="0" err="1">
                  <a:solidFill>
                    <a:srgbClr val="003366"/>
                  </a:solidFill>
                  <a:latin typeface="微软雅黑" panose="020B0503020204020204" pitchFamily="34" charset="-122"/>
                  <a:ea typeface="微软雅黑" panose="020B0503020204020204" pitchFamily="34" charset="-122"/>
                </a:rPr>
                <a:t>dubbo</a:t>
              </a:r>
              <a:r>
                <a:rPr lang="zh-CN" altLang="en-US" sz="2000" b="0" dirty="0">
                  <a:solidFill>
                    <a:srgbClr val="003366"/>
                  </a:solidFill>
                  <a:latin typeface="微软雅黑" panose="020B0503020204020204" pitchFamily="34" charset="-122"/>
                  <a:ea typeface="微软雅黑" panose="020B0503020204020204" pitchFamily="34" charset="-122"/>
                </a:rPr>
                <a:t>比较 </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38" name="圆角矩形 15"/>
            <p:cNvSpPr>
              <a:spLocks noChangeArrowheads="1"/>
            </p:cNvSpPr>
            <p:nvPr/>
          </p:nvSpPr>
          <p:spPr bwMode="auto">
            <a:xfrm>
              <a:off x="408841" y="1290273"/>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4</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81110" y="3888399"/>
            <a:ext cx="8229383" cy="361681"/>
            <a:chOff x="408842" y="1250189"/>
            <a:chExt cx="8305582" cy="361681"/>
          </a:xfrm>
        </p:grpSpPr>
        <p:sp>
          <p:nvSpPr>
            <p:cNvPr id="40" name="圆角矩形 10"/>
            <p:cNvSpPr>
              <a:spLocks noChangeArrowheads="1"/>
            </p:cNvSpPr>
            <p:nvPr/>
          </p:nvSpPr>
          <p:spPr bwMode="auto">
            <a:xfrm>
              <a:off x="1318653" y="1250189"/>
              <a:ext cx="7395771"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rPr>
                <a:t>     </a:t>
              </a:r>
              <a:r>
                <a:rPr lang="en-US" altLang="zh-CN" sz="2000" b="0" dirty="0" smtClean="0">
                  <a:solidFill>
                    <a:srgbClr val="003366"/>
                  </a:solidFill>
                  <a:latin typeface="微软雅黑" panose="020B0503020204020204" pitchFamily="34" charset="-122"/>
                  <a:ea typeface="微软雅黑" panose="020B0503020204020204" pitchFamily="34" charset="-122"/>
                </a:rPr>
                <a:t>Spring Cloud</a:t>
              </a:r>
              <a:r>
                <a:rPr lang="zh-CN" altLang="en-US" sz="2000" b="0" dirty="0" smtClean="0">
                  <a:solidFill>
                    <a:srgbClr val="003366"/>
                  </a:solidFill>
                  <a:latin typeface="微软雅黑" panose="020B0503020204020204" pitchFamily="34" charset="-122"/>
                  <a:ea typeface="微软雅黑" panose="020B0503020204020204" pitchFamily="34" charset="-122"/>
                </a:rPr>
                <a:t>架构技术描述</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 name="圆角矩形 15"/>
            <p:cNvSpPr>
              <a:spLocks noChangeArrowheads="1"/>
            </p:cNvSpPr>
            <p:nvPr/>
          </p:nvSpPr>
          <p:spPr bwMode="auto">
            <a:xfrm>
              <a:off x="408842" y="1256186"/>
              <a:ext cx="945897"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5</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81110" y="2218555"/>
            <a:ext cx="8213754" cy="361681"/>
            <a:chOff x="379795" y="1449164"/>
            <a:chExt cx="8213754" cy="361681"/>
          </a:xfrm>
        </p:grpSpPr>
        <p:sp>
          <p:nvSpPr>
            <p:cNvPr id="43" name="圆角矩形 10"/>
            <p:cNvSpPr>
              <a:spLocks noChangeArrowheads="1"/>
            </p:cNvSpPr>
            <p:nvPr/>
          </p:nvSpPr>
          <p:spPr bwMode="auto">
            <a:xfrm>
              <a:off x="1310062" y="1449164"/>
              <a:ext cx="7283487"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互联网</a:t>
              </a:r>
              <a:r>
                <a:rPr lang="zh-CN" altLang="en-US" sz="2000" b="0" dirty="0">
                  <a:solidFill>
                    <a:srgbClr val="003366"/>
                  </a:solidFill>
                  <a:latin typeface="微软雅黑" panose="020B0503020204020204" pitchFamily="34" charset="-122"/>
                  <a:ea typeface="微软雅黑" panose="020B0503020204020204" pitchFamily="34" charset="-122"/>
                </a:rPr>
                <a:t>高</a:t>
              </a:r>
              <a:r>
                <a:rPr lang="zh-CN" altLang="en-US" sz="2000" b="0" dirty="0" smtClean="0">
                  <a:solidFill>
                    <a:srgbClr val="003366"/>
                  </a:solidFill>
                  <a:latin typeface="微软雅黑" panose="020B0503020204020204" pitchFamily="34" charset="-122"/>
                  <a:ea typeface="微软雅黑" panose="020B0503020204020204" pitchFamily="34" charset="-122"/>
                </a:rPr>
                <a:t>并发</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4" name="圆角矩形 15"/>
            <p:cNvSpPr>
              <a:spLocks noChangeArrowheads="1"/>
            </p:cNvSpPr>
            <p:nvPr/>
          </p:nvSpPr>
          <p:spPr bwMode="auto">
            <a:xfrm>
              <a:off x="379795" y="1449164"/>
              <a:ext cx="945898"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2</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sp>
        <p:nvSpPr>
          <p:cNvPr id="46" name="圆角矩形 10"/>
          <p:cNvSpPr>
            <a:spLocks noChangeArrowheads="1"/>
          </p:cNvSpPr>
          <p:nvPr/>
        </p:nvSpPr>
        <p:spPr bwMode="auto">
          <a:xfrm>
            <a:off x="497404" y="5076910"/>
            <a:ext cx="8097460" cy="1476207"/>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1600" b="0" dirty="0" smtClean="0">
                <a:solidFill>
                  <a:srgbClr val="003366"/>
                </a:solidFill>
                <a:latin typeface="微软雅黑" panose="020B0503020204020204" pitchFamily="34" charset="-122"/>
                <a:ea typeface="微软雅黑" panose="020B0503020204020204" pitchFamily="34" charset="-122"/>
              </a:rPr>
              <a:t> </a:t>
            </a:r>
            <a:r>
              <a:rPr lang="en-US" altLang="zh-CN" sz="8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sz="16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互联话题</a:t>
            </a:r>
            <a:r>
              <a:rPr lang="zh-CN" altLang="en-US" sz="2000"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en-US" altLang="zh-CN"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en-US" altLang="zh-CN" sz="8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r>
              <a:rPr lang="zh-CN" altLang="en-US" sz="2000" b="0" dirty="0" smtClean="0"/>
              <a:t>            独立</a:t>
            </a:r>
            <a:r>
              <a:rPr lang="zh-CN" altLang="en-US" sz="2000" b="0" dirty="0"/>
              <a:t>访问者数量（</a:t>
            </a:r>
            <a:r>
              <a:rPr lang="en-US" altLang="zh-CN" sz="2000" b="0" dirty="0"/>
              <a:t>unique visitors</a:t>
            </a:r>
            <a:r>
              <a:rPr lang="zh-CN" altLang="en-US" sz="2000" b="0" dirty="0" smtClean="0"/>
              <a:t>）、</a:t>
            </a:r>
            <a:endParaRPr lang="en-US" altLang="zh-CN" sz="2000" b="0" dirty="0" smtClean="0"/>
          </a:p>
          <a:p>
            <a:r>
              <a:rPr lang="zh-CN" altLang="en-US" sz="2000" b="0" dirty="0" smtClean="0"/>
              <a:t>            重复</a:t>
            </a:r>
            <a:r>
              <a:rPr lang="zh-CN" altLang="en-US" sz="2000" b="0" dirty="0"/>
              <a:t>访问者数量（</a:t>
            </a:r>
            <a:r>
              <a:rPr lang="en-US" altLang="zh-CN" sz="2000" b="0" dirty="0"/>
              <a:t>repeat visitors</a:t>
            </a:r>
            <a:r>
              <a:rPr lang="zh-CN" altLang="en-US" sz="2000" b="0" dirty="0" smtClean="0"/>
              <a:t>）、</a:t>
            </a:r>
            <a:endParaRPr lang="zh-CN" altLang="en-US" sz="2000" b="0" dirty="0"/>
          </a:p>
          <a:p>
            <a:r>
              <a:rPr lang="zh-CN" altLang="en-US" sz="2000" b="0" dirty="0" smtClean="0"/>
              <a:t>            页面</a:t>
            </a:r>
            <a:r>
              <a:rPr lang="zh-CN" altLang="en-US" sz="2000" b="0" dirty="0"/>
              <a:t>浏览数（</a:t>
            </a:r>
            <a:r>
              <a:rPr lang="en-US" altLang="zh-CN" sz="2000" b="0" dirty="0"/>
              <a:t>page views</a:t>
            </a:r>
            <a:r>
              <a:rPr lang="zh-CN" altLang="en-US" sz="2000" b="0" dirty="0" smtClean="0"/>
              <a:t>）理解</a:t>
            </a:r>
            <a:endParaRPr lang="zh-CN" altLang="en-US" sz="2000" b="0" dirty="0"/>
          </a:p>
        </p:txBody>
      </p:sp>
      <p:grpSp>
        <p:nvGrpSpPr>
          <p:cNvPr id="6" name="组合 5"/>
          <p:cNvGrpSpPr/>
          <p:nvPr/>
        </p:nvGrpSpPr>
        <p:grpSpPr>
          <a:xfrm>
            <a:off x="381110" y="4497426"/>
            <a:ext cx="8229384" cy="379336"/>
            <a:chOff x="381110" y="4497426"/>
            <a:chExt cx="8229384" cy="379336"/>
          </a:xfrm>
        </p:grpSpPr>
        <p:sp>
          <p:nvSpPr>
            <p:cNvPr id="22" name="圆角矩形 10"/>
            <p:cNvSpPr>
              <a:spLocks noChangeArrowheads="1"/>
            </p:cNvSpPr>
            <p:nvPr/>
          </p:nvSpPr>
          <p:spPr bwMode="auto">
            <a:xfrm>
              <a:off x="1295486" y="4515081"/>
              <a:ext cx="7315008" cy="361681"/>
            </a:xfrm>
            <a:prstGeom prst="roundRect">
              <a:avLst>
                <a:gd name="adj" fmla="val 16667"/>
              </a:avLst>
            </a:prstGeom>
            <a:solidFill>
              <a:srgbClr val="FFFFFF"/>
            </a:solidFill>
            <a:ln w="25400">
              <a:solidFill>
                <a:srgbClr val="FFC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nchor="ctr"/>
            <a:lstStyle/>
            <a:p>
              <a:pPr eaLnBrk="0" hangingPunct="0"/>
              <a:r>
                <a:rPr lang="zh-CN" altLang="en-US" sz="2000" b="0" dirty="0" smtClean="0">
                  <a:solidFill>
                    <a:srgbClr val="003366"/>
                  </a:solidFill>
                  <a:latin typeface="微软雅黑" panose="020B0503020204020204" pitchFamily="34" charset="-122"/>
                  <a:ea typeface="微软雅黑" panose="020B0503020204020204" pitchFamily="34" charset="-122"/>
                </a:rPr>
                <a:t>     </a:t>
              </a:r>
              <a:r>
                <a:rPr lang="en-US" altLang="zh-CN" sz="2000" b="0" dirty="0" smtClean="0">
                  <a:solidFill>
                    <a:srgbClr val="003366"/>
                  </a:solidFill>
                  <a:latin typeface="微软雅黑" panose="020B0503020204020204" pitchFamily="34" charset="-122"/>
                  <a:ea typeface="微软雅黑" panose="020B0503020204020204" pitchFamily="34" charset="-122"/>
                </a:rPr>
                <a:t>Spring Cloud</a:t>
              </a:r>
              <a:r>
                <a:rPr lang="zh-CN" altLang="en-US" sz="2000" b="0" dirty="0" smtClean="0">
                  <a:solidFill>
                    <a:srgbClr val="003366"/>
                  </a:solidFill>
                  <a:latin typeface="微软雅黑" panose="020B0503020204020204" pitchFamily="34" charset="-122"/>
                  <a:ea typeface="微软雅黑" panose="020B0503020204020204" pitchFamily="34" charset="-122"/>
                </a:rPr>
                <a:t>架构实现计划</a:t>
              </a:r>
              <a:endParaRPr lang="zh-CN" altLang="en-US" sz="2000"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6" name="圆角矩形 15"/>
            <p:cNvSpPr>
              <a:spLocks noChangeArrowheads="1"/>
            </p:cNvSpPr>
            <p:nvPr/>
          </p:nvSpPr>
          <p:spPr bwMode="auto">
            <a:xfrm>
              <a:off x="381110" y="4497426"/>
              <a:ext cx="945897" cy="355684"/>
            </a:xfrm>
            <a:prstGeom prst="roundRect">
              <a:avLst>
                <a:gd name="adj" fmla="val 4319"/>
              </a:avLst>
            </a:prstGeom>
            <a:gradFill flip="none" rotWithShape="1">
              <a:gsLst>
                <a:gs pos="7000">
                  <a:schemeClr val="bg1"/>
                </a:gs>
                <a:gs pos="87000">
                  <a:srgbClr val="BD922A"/>
                </a:gs>
                <a:gs pos="93000">
                  <a:srgbClr val="BD922A"/>
                </a:gs>
                <a:gs pos="81000">
                  <a:srgbClr val="FBE4AE"/>
                </a:gs>
                <a:gs pos="55000">
                  <a:srgbClr val="BD922A"/>
                </a:gs>
                <a:gs pos="76000">
                  <a:srgbClr val="835E17"/>
                </a:gs>
                <a:gs pos="82001">
                  <a:srgbClr val="A28949"/>
                </a:gs>
                <a:gs pos="100000">
                  <a:srgbClr val="FAE3B7"/>
                </a:gs>
              </a:gsLst>
              <a:path path="shape">
                <a:fillToRect l="50000" t="50000" r="50000" b="50000"/>
              </a:path>
              <a:tileRect/>
            </a:gradFill>
            <a:ln w="6350">
              <a:solidFill>
                <a:schemeClr val="accent1"/>
              </a:solidFill>
              <a:round/>
            </a:ln>
            <a:effectLst/>
          </p:spPr>
          <p:txBody>
            <a:bodyPr wrap="none" anchor="ctr"/>
            <a:lstStyle/>
            <a:p>
              <a:pPr algn="ctr" eaLnBrk="0" hangingPunct="0">
                <a:lnSpc>
                  <a:spcPct val="150000"/>
                </a:lnSpc>
              </a:pPr>
              <a:r>
                <a:rPr lang="en-US" altLang="zh-CN" sz="1600" b="0" dirty="0" smtClean="0">
                  <a:solidFill>
                    <a:srgbClr val="366092"/>
                  </a:solidFill>
                  <a:latin typeface="微软雅黑" panose="020B0503020204020204" pitchFamily="34" charset="-122"/>
                  <a:ea typeface="微软雅黑" panose="020B0503020204020204" pitchFamily="34" charset="-122"/>
                </a:rPr>
                <a:t>6</a:t>
              </a:r>
              <a:r>
                <a:rPr lang="zh-CN" altLang="en-US" sz="1600" b="0" dirty="0" smtClean="0">
                  <a:solidFill>
                    <a:srgbClr val="366092"/>
                  </a:solidFill>
                  <a:latin typeface="微软雅黑" panose="020B0503020204020204" pitchFamily="34" charset="-122"/>
                  <a:ea typeface="微软雅黑" panose="020B0503020204020204" pitchFamily="34" charset="-122"/>
                </a:rPr>
                <a:t>：</a:t>
              </a:r>
              <a:endParaRPr lang="en-US" altLang="zh-CN" sz="1600" b="0" dirty="0">
                <a:solidFill>
                  <a:srgbClr val="366092"/>
                </a:solidFill>
                <a:latin typeface="微软雅黑" panose="020B0503020204020204" pitchFamily="34" charset="-122"/>
                <a:ea typeface="微软雅黑" panose="020B0503020204020204" pitchFamily="34" charset="-122"/>
              </a:endParaRPr>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500"/>
                                        <p:tgtEl>
                                          <p:spTgt spid="6"/>
                                        </p:tgtEl>
                                      </p:cBhvr>
                                    </p:animEffect>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 </a:t>
            </a:r>
            <a:r>
              <a:rPr lang="zh-CN" altLang="en-US" b="0" dirty="0" smtClean="0">
                <a:solidFill>
                  <a:srgbClr val="FF0000"/>
                </a:solidFill>
                <a:latin typeface="微软雅黑" panose="020B0503020204020204" pitchFamily="34" charset="-122"/>
                <a:ea typeface="微软雅黑" panose="020B0503020204020204" pitchFamily="34" charset="-122"/>
              </a:rPr>
              <a:t>多级缓存（分布式缓存）</a:t>
            </a:r>
            <a:endParaRPr lang="zh-CN" altLang="en-US" b="0" dirty="0">
              <a:solidFill>
                <a:srgbClr val="FF0000"/>
              </a:solidFill>
              <a:latin typeface="微软雅黑" panose="020B0503020204020204" pitchFamily="34" charset="-122"/>
              <a:ea typeface="微软雅黑" panose="020B0503020204020204" pitchFamily="34" charset="-122"/>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62100" y="1440671"/>
            <a:ext cx="7623008" cy="5142616"/>
          </a:xfrm>
          <a:prstGeom prst="rect">
            <a:avLst/>
          </a:prstGeom>
        </p:spPr>
      </p:pic>
    </p:spTree>
  </p:cSld>
  <p:clrMapOvr>
    <a:masterClrMapping/>
  </p:clrMapOvr>
  <p:transition>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池</a:t>
            </a:r>
            <a:r>
              <a:rPr lang="zh-CN" altLang="en-US" dirty="0">
                <a:solidFill>
                  <a:srgbClr val="E53333"/>
                </a:solidFill>
                <a:latin typeface="宋体" panose="02010600030101010101" pitchFamily="2" charset="-122"/>
              </a:rPr>
              <a:t>化</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3" name="矩形 2"/>
          <p:cNvSpPr/>
          <p:nvPr/>
        </p:nvSpPr>
        <p:spPr>
          <a:xfrm>
            <a:off x="381110" y="1524050"/>
            <a:ext cx="8457978" cy="1754326"/>
          </a:xfrm>
          <a:prstGeom prst="rect">
            <a:avLst/>
          </a:prstGeom>
        </p:spPr>
        <p:txBody>
          <a:bodyPr wrap="square">
            <a:spAutoFit/>
          </a:bodyPr>
          <a:lstStyle/>
          <a:p>
            <a:r>
              <a:rPr lang="zh-CN" altLang="en-US" sz="1800" b="0" dirty="0" smtClean="0">
                <a:solidFill>
                  <a:srgbClr val="3E3E3E"/>
                </a:solidFill>
                <a:latin typeface="+mn-ea"/>
                <a:ea typeface="+mn-ea"/>
              </a:rPr>
              <a:t>    在应用系统开发过程中，我们经常会用到池化技术，如对象池、连接池、线程池等，通过池化来减少一些消耗，以提升性能。对象池通过复用对象从而减少创建对象、垃圾回收 的开销。但是，池化不能太大，太大会影响</a:t>
            </a:r>
            <a:r>
              <a:rPr lang="en-US" altLang="zh-CN" sz="1800" b="0" dirty="0" smtClean="0">
                <a:solidFill>
                  <a:srgbClr val="3E3E3E"/>
                </a:solidFill>
                <a:latin typeface="+mn-ea"/>
                <a:ea typeface="+mn-ea"/>
              </a:rPr>
              <a:t>GC</a:t>
            </a:r>
            <a:r>
              <a:rPr lang="zh-CN" altLang="en-US" sz="1800" b="0" dirty="0" smtClean="0">
                <a:solidFill>
                  <a:srgbClr val="3E3E3E"/>
                </a:solidFill>
                <a:latin typeface="+mn-ea"/>
                <a:ea typeface="+mn-ea"/>
              </a:rPr>
              <a:t>时的扫描时间。连接池如数据库连接池、</a:t>
            </a:r>
            <a:r>
              <a:rPr lang="en-US" altLang="zh-CN" sz="1800" b="0" dirty="0" err="1" smtClean="0">
                <a:solidFill>
                  <a:srgbClr val="3E3E3E"/>
                </a:solidFill>
                <a:latin typeface="+mn-ea"/>
                <a:ea typeface="+mn-ea"/>
              </a:rPr>
              <a:t>Redis</a:t>
            </a:r>
            <a:r>
              <a:rPr lang="zh-CN" altLang="en-US" sz="1800" b="0" dirty="0" smtClean="0">
                <a:solidFill>
                  <a:srgbClr val="3E3E3E"/>
                </a:solidFill>
                <a:latin typeface="+mn-ea"/>
                <a:ea typeface="+mn-ea"/>
              </a:rPr>
              <a:t>连接池、</a:t>
            </a:r>
            <a:r>
              <a:rPr lang="en-US" altLang="zh-CN" sz="1800" b="0" dirty="0" smtClean="0">
                <a:solidFill>
                  <a:srgbClr val="3E3E3E"/>
                </a:solidFill>
                <a:latin typeface="+mn-ea"/>
                <a:ea typeface="+mn-ea"/>
              </a:rPr>
              <a:t>Http</a:t>
            </a:r>
            <a:r>
              <a:rPr lang="zh-CN" altLang="en-US" sz="1800" b="0" dirty="0" smtClean="0">
                <a:solidFill>
                  <a:srgbClr val="3E3E3E"/>
                </a:solidFill>
                <a:latin typeface="+mn-ea"/>
                <a:ea typeface="+mn-ea"/>
              </a:rPr>
              <a:t>连接池，通过复用</a:t>
            </a:r>
            <a:r>
              <a:rPr lang="en-US" altLang="zh-CN" sz="1800" b="0" dirty="0" smtClean="0">
                <a:solidFill>
                  <a:srgbClr val="3E3E3E"/>
                </a:solidFill>
                <a:latin typeface="+mn-ea"/>
                <a:ea typeface="+mn-ea"/>
              </a:rPr>
              <a:t>TCP</a:t>
            </a:r>
            <a:r>
              <a:rPr lang="zh-CN" altLang="en-US" sz="1800" b="0" dirty="0" smtClean="0">
                <a:solidFill>
                  <a:srgbClr val="3E3E3E"/>
                </a:solidFill>
                <a:latin typeface="+mn-ea"/>
                <a:ea typeface="+mn-ea"/>
              </a:rPr>
              <a:t>连接减少创建和释放连接的时间来提升性能。线程池也是类似的，通过复用线程提升性能。也就是说池化的目的就是通过复用技术提升性能。</a:t>
            </a:r>
            <a:endParaRPr lang="en-US" altLang="zh-CN" sz="1800" b="0" dirty="0" smtClean="0">
              <a:solidFill>
                <a:srgbClr val="3E3E3E"/>
              </a:solidFill>
              <a:latin typeface="+mn-ea"/>
              <a:ea typeface="+mn-ea"/>
            </a:endParaRPr>
          </a:p>
        </p:txBody>
      </p:sp>
    </p:spTree>
  </p:cSld>
  <p:clrMapOvr>
    <a:masterClrMapping/>
  </p:clrMapOvr>
  <p:transition>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a:solidFill>
                  <a:srgbClr val="E53333"/>
                </a:solidFill>
                <a:latin typeface="宋体" panose="02010600030101010101" pitchFamily="2" charset="-122"/>
              </a:rPr>
              <a:t>扩容</a:t>
            </a:r>
            <a:endParaRPr lang="zh-CN" altLang="en-US" dirty="0">
              <a:latin typeface="宋体" panose="02010600030101010101" pitchFamily="2" charset="-122"/>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452065" y="1219258"/>
            <a:ext cx="8610374" cy="646331"/>
          </a:xfrm>
          <a:prstGeom prst="rect">
            <a:avLst/>
          </a:prstGeom>
        </p:spPr>
        <p:txBody>
          <a:bodyPr wrap="square">
            <a:spAutoFit/>
          </a:bodyPr>
          <a:lstStyle/>
          <a:p>
            <a:r>
              <a:rPr lang="en-US" altLang="zh-CN" sz="1800" dirty="0">
                <a:solidFill>
                  <a:srgbClr val="000000"/>
                </a:solidFill>
                <a:latin typeface="+mn-ea"/>
                <a:ea typeface="+mn-ea"/>
              </a:rPr>
              <a:t>1</a:t>
            </a:r>
            <a:r>
              <a:rPr lang="zh-CN" altLang="en-US" sz="1800" dirty="0">
                <a:solidFill>
                  <a:srgbClr val="000000"/>
                </a:solidFill>
                <a:latin typeface="+mn-ea"/>
                <a:ea typeface="+mn-ea"/>
              </a:rPr>
              <a:t>、读写分离：</a:t>
            </a:r>
            <a:r>
              <a:rPr lang="zh-CN" altLang="en-US" sz="1800" b="0" dirty="0">
                <a:solidFill>
                  <a:srgbClr val="000000"/>
                </a:solidFill>
                <a:latin typeface="+mn-ea"/>
                <a:ea typeface="+mn-ea"/>
              </a:rPr>
              <a:t>当数据库访问量还不是很大的时候，我们可以适当增加服务器，数据库主从复制的方式将读写分离</a:t>
            </a:r>
            <a:endParaRPr lang="zh-CN" altLang="en-US" sz="1800" dirty="0">
              <a:latin typeface="+mn-ea"/>
              <a:ea typeface="+mn-ea"/>
            </a:endParaRPr>
          </a:p>
        </p:txBody>
      </p:sp>
      <p:sp>
        <p:nvSpPr>
          <p:cNvPr id="3" name="矩形 2"/>
          <p:cNvSpPr/>
          <p:nvPr/>
        </p:nvSpPr>
        <p:spPr>
          <a:xfrm>
            <a:off x="455131" y="1822461"/>
            <a:ext cx="8613384" cy="2031325"/>
          </a:xfrm>
          <a:prstGeom prst="rect">
            <a:avLst/>
          </a:prstGeom>
        </p:spPr>
        <p:txBody>
          <a:bodyPr wrap="square">
            <a:spAutoFit/>
          </a:bodyPr>
          <a:lstStyle/>
          <a:p>
            <a:r>
              <a:rPr lang="en-US" altLang="zh-CN" sz="1800" dirty="0">
                <a:solidFill>
                  <a:srgbClr val="000000"/>
                </a:solidFill>
                <a:latin typeface="+mn-ea"/>
                <a:ea typeface="+mn-ea"/>
              </a:rPr>
              <a:t>2</a:t>
            </a:r>
            <a:r>
              <a:rPr lang="zh-CN" altLang="en-US" sz="1800" dirty="0">
                <a:solidFill>
                  <a:srgbClr val="000000"/>
                </a:solidFill>
                <a:latin typeface="+mn-ea"/>
                <a:ea typeface="+mn-ea"/>
              </a:rPr>
              <a:t>、垂直分区：</a:t>
            </a:r>
            <a:r>
              <a:rPr lang="zh-CN" altLang="en-US" sz="1800" b="0" dirty="0">
                <a:solidFill>
                  <a:srgbClr val="000000"/>
                </a:solidFill>
                <a:latin typeface="+mn-ea"/>
                <a:ea typeface="+mn-ea"/>
              </a:rPr>
              <a:t>当写入操作一旦增加的时候，那么主从数据库将花更多的时间的放在数据同步上，这个时候服务器也是不堪重负的；那么就有了数据的垂直分区，数据的垂直分区思路是将写入操作比较频繁的数据表，如用户表</a:t>
            </a:r>
            <a:r>
              <a:rPr lang="en-US" altLang="zh-CN" sz="1800" b="0" dirty="0">
                <a:solidFill>
                  <a:srgbClr val="000000"/>
                </a:solidFill>
                <a:latin typeface="+mn-ea"/>
                <a:ea typeface="+mn-ea"/>
              </a:rPr>
              <a:t>_user,</a:t>
            </a:r>
            <a:r>
              <a:rPr lang="zh-CN" altLang="en-US" sz="1800" b="0" dirty="0">
                <a:solidFill>
                  <a:srgbClr val="000000"/>
                </a:solidFill>
                <a:latin typeface="+mn-ea"/>
                <a:ea typeface="+mn-ea"/>
              </a:rPr>
              <a:t>或者订单表</a:t>
            </a:r>
            <a:r>
              <a:rPr lang="en-US" altLang="zh-CN" sz="1800" b="0" dirty="0">
                <a:solidFill>
                  <a:srgbClr val="000000"/>
                </a:solidFill>
                <a:latin typeface="+mn-ea"/>
                <a:ea typeface="+mn-ea"/>
              </a:rPr>
              <a:t>_orders,</a:t>
            </a:r>
            <a:r>
              <a:rPr lang="zh-CN" altLang="en-US" sz="1800" b="0" dirty="0">
                <a:solidFill>
                  <a:srgbClr val="000000"/>
                </a:solidFill>
                <a:latin typeface="+mn-ea"/>
                <a:ea typeface="+mn-ea"/>
              </a:rPr>
              <a:t>那么我们就可以把这个两个表分离出来，放在不同的服务器，如果这两个表和其他表存在联表查询，那么就只能把原来的</a:t>
            </a:r>
            <a:r>
              <a:rPr lang="en-US" altLang="zh-CN" sz="1800" b="0" dirty="0" err="1">
                <a:solidFill>
                  <a:srgbClr val="000000"/>
                </a:solidFill>
                <a:latin typeface="+mn-ea"/>
                <a:ea typeface="+mn-ea"/>
              </a:rPr>
              <a:t>sql</a:t>
            </a:r>
            <a:r>
              <a:rPr lang="zh-CN" altLang="en-US" sz="1800" b="0" dirty="0">
                <a:solidFill>
                  <a:srgbClr val="000000"/>
                </a:solidFill>
                <a:latin typeface="+mn-ea"/>
                <a:ea typeface="+mn-ea"/>
              </a:rPr>
              <a:t>语句给拆分了，先查询一个表，在查询另一个，虽然说这个会消耗更过性能，但比起那种大量数据同步，负担还是减轻了不少；</a:t>
            </a:r>
            <a:endParaRPr lang="zh-CN" altLang="en-US" sz="1800" dirty="0">
              <a:latin typeface="+mn-ea"/>
              <a:ea typeface="+mn-ea"/>
            </a:endParaRPr>
          </a:p>
        </p:txBody>
      </p:sp>
      <p:sp>
        <p:nvSpPr>
          <p:cNvPr id="4" name="矩形 3"/>
          <p:cNvSpPr/>
          <p:nvPr/>
        </p:nvSpPr>
        <p:spPr>
          <a:xfrm>
            <a:off x="452065" y="3832689"/>
            <a:ext cx="8613384" cy="2862322"/>
          </a:xfrm>
          <a:prstGeom prst="rect">
            <a:avLst/>
          </a:prstGeom>
        </p:spPr>
        <p:txBody>
          <a:bodyPr wrap="square">
            <a:spAutoFit/>
          </a:bodyPr>
          <a:lstStyle/>
          <a:p>
            <a:r>
              <a:rPr lang="en-US" altLang="zh-CN" sz="1800" dirty="0">
                <a:solidFill>
                  <a:srgbClr val="000000"/>
                </a:solidFill>
                <a:latin typeface="+mn-ea"/>
                <a:ea typeface="+mn-ea"/>
              </a:rPr>
              <a:t>3</a:t>
            </a:r>
            <a:r>
              <a:rPr lang="zh-CN" altLang="en-US" sz="1800" dirty="0">
                <a:solidFill>
                  <a:srgbClr val="000000"/>
                </a:solidFill>
                <a:latin typeface="+mn-ea"/>
                <a:ea typeface="+mn-ea"/>
              </a:rPr>
              <a:t>、水平分区：</a:t>
            </a:r>
            <a:r>
              <a:rPr lang="zh-CN" altLang="en-US" sz="1800" b="0" dirty="0">
                <a:solidFill>
                  <a:srgbClr val="000000"/>
                </a:solidFill>
                <a:latin typeface="+mn-ea"/>
                <a:ea typeface="+mn-ea"/>
              </a:rPr>
              <a:t>但是往往事情不尽人意，可能采取垂直分区能撑一段时间，由于网站太火了，访问量又每日</a:t>
            </a:r>
            <a:r>
              <a:rPr lang="en-US" altLang="zh-CN" sz="1800" b="0" dirty="0">
                <a:solidFill>
                  <a:srgbClr val="000000"/>
                </a:solidFill>
                <a:latin typeface="+mn-ea"/>
                <a:ea typeface="+mn-ea"/>
              </a:rPr>
              <a:t>100w,</a:t>
            </a:r>
            <a:r>
              <a:rPr lang="zh-CN" altLang="en-US" sz="1800" b="0" dirty="0">
                <a:solidFill>
                  <a:srgbClr val="000000"/>
                </a:solidFill>
                <a:latin typeface="+mn-ea"/>
                <a:ea typeface="+mn-ea"/>
              </a:rPr>
              <a:t>一下子蹦到了</a:t>
            </a:r>
            <a:r>
              <a:rPr lang="en-US" altLang="zh-CN" sz="1800" b="0" dirty="0">
                <a:solidFill>
                  <a:srgbClr val="000000"/>
                </a:solidFill>
                <a:latin typeface="+mn-ea"/>
                <a:ea typeface="+mn-ea"/>
              </a:rPr>
              <a:t>1000w,</a:t>
            </a:r>
            <a:r>
              <a:rPr lang="zh-CN" altLang="en-US" sz="1800" b="0" dirty="0">
                <a:solidFill>
                  <a:srgbClr val="000000"/>
                </a:solidFill>
                <a:latin typeface="+mn-ea"/>
                <a:ea typeface="+mn-ea"/>
              </a:rPr>
              <a:t>这个时候可以采取数据的进行分离，我们可以根据</a:t>
            </a:r>
            <a:r>
              <a:rPr lang="en-US" altLang="zh-CN" sz="1800" b="0" dirty="0">
                <a:solidFill>
                  <a:srgbClr val="000000"/>
                </a:solidFill>
                <a:latin typeface="+mn-ea"/>
                <a:ea typeface="+mn-ea"/>
              </a:rPr>
              <a:t>user</a:t>
            </a:r>
            <a:r>
              <a:rPr lang="zh-CN" altLang="en-US" sz="1800" b="0" dirty="0">
                <a:solidFill>
                  <a:srgbClr val="000000"/>
                </a:solidFill>
                <a:latin typeface="+mn-ea"/>
                <a:ea typeface="+mn-ea"/>
              </a:rPr>
              <a:t>的</a:t>
            </a:r>
            <a:r>
              <a:rPr lang="en-US" altLang="zh-CN" sz="1800" b="0" dirty="0">
                <a:solidFill>
                  <a:srgbClr val="000000"/>
                </a:solidFill>
                <a:latin typeface="+mn-ea"/>
                <a:ea typeface="+mn-ea"/>
              </a:rPr>
              <a:t>Id</a:t>
            </a:r>
            <a:r>
              <a:rPr lang="zh-CN" altLang="en-US" sz="1800" b="0" dirty="0">
                <a:solidFill>
                  <a:srgbClr val="000000"/>
                </a:solidFill>
                <a:latin typeface="+mn-ea"/>
                <a:ea typeface="+mn-ea"/>
              </a:rPr>
              <a:t>不同进行分配，如采取</a:t>
            </a:r>
            <a:r>
              <a:rPr lang="en-US" altLang="zh-CN" sz="1800" b="0" dirty="0">
                <a:solidFill>
                  <a:srgbClr val="000000"/>
                </a:solidFill>
                <a:latin typeface="+mn-ea"/>
                <a:ea typeface="+mn-ea"/>
              </a:rPr>
              <a:t>%2</a:t>
            </a:r>
            <a:r>
              <a:rPr lang="zh-CN" altLang="en-US" sz="1800" b="0" dirty="0">
                <a:solidFill>
                  <a:srgbClr val="000000"/>
                </a:solidFill>
                <a:latin typeface="+mn-ea"/>
                <a:ea typeface="+mn-ea"/>
              </a:rPr>
              <a:t>的形式，或者</a:t>
            </a:r>
            <a:r>
              <a:rPr lang="en-US" altLang="zh-CN" sz="1800" b="0" dirty="0">
                <a:solidFill>
                  <a:srgbClr val="000000"/>
                </a:solidFill>
                <a:latin typeface="+mn-ea"/>
                <a:ea typeface="+mn-ea"/>
              </a:rPr>
              <a:t>%10</a:t>
            </a:r>
            <a:r>
              <a:rPr lang="zh-CN" altLang="en-US" sz="1800" b="0" dirty="0">
                <a:solidFill>
                  <a:srgbClr val="000000"/>
                </a:solidFill>
                <a:latin typeface="+mn-ea"/>
                <a:ea typeface="+mn-ea"/>
              </a:rPr>
              <a:t>的形式，当然这种形式对以后的扩展有了很大的限制，当我由</a:t>
            </a:r>
            <a:r>
              <a:rPr lang="en-US" altLang="zh-CN" sz="1800" b="0" dirty="0">
                <a:solidFill>
                  <a:srgbClr val="000000"/>
                </a:solidFill>
                <a:latin typeface="+mn-ea"/>
                <a:ea typeface="+mn-ea"/>
              </a:rPr>
              <a:t>10</a:t>
            </a:r>
            <a:r>
              <a:rPr lang="zh-CN" altLang="en-US" sz="1800" b="0" dirty="0">
                <a:solidFill>
                  <a:srgbClr val="000000"/>
                </a:solidFill>
                <a:latin typeface="+mn-ea"/>
                <a:ea typeface="+mn-ea"/>
              </a:rPr>
              <a:t>个分区增加到</a:t>
            </a:r>
            <a:r>
              <a:rPr lang="en-US" altLang="zh-CN" sz="1800" b="0" dirty="0">
                <a:solidFill>
                  <a:srgbClr val="000000"/>
                </a:solidFill>
                <a:latin typeface="+mn-ea"/>
                <a:ea typeface="+mn-ea"/>
              </a:rPr>
              <a:t>20</a:t>
            </a:r>
            <a:r>
              <a:rPr lang="zh-CN" altLang="en-US" sz="1800" b="0" dirty="0">
                <a:solidFill>
                  <a:srgbClr val="000000"/>
                </a:solidFill>
                <a:latin typeface="+mn-ea"/>
                <a:ea typeface="+mn-ea"/>
              </a:rPr>
              <a:t>个的时候，所有的数据都得重新分区，那么将是一个的很庞大的计算量；以下提供几种常见的算法： </a:t>
            </a:r>
            <a:br>
              <a:rPr lang="zh-CN" altLang="en-US" sz="1800" dirty="0">
                <a:latin typeface="+mn-ea"/>
                <a:ea typeface="+mn-ea"/>
              </a:rPr>
            </a:br>
            <a:r>
              <a:rPr lang="zh-CN" altLang="en-US" sz="1800" b="0" dirty="0">
                <a:solidFill>
                  <a:srgbClr val="000000"/>
                </a:solidFill>
                <a:latin typeface="+mn-ea"/>
                <a:ea typeface="+mn-ea"/>
              </a:rPr>
              <a:t>  </a:t>
            </a:r>
            <a:r>
              <a:rPr lang="zh-CN" altLang="en-US" sz="1800" dirty="0">
                <a:solidFill>
                  <a:srgbClr val="000000"/>
                </a:solidFill>
                <a:latin typeface="+mn-ea"/>
                <a:ea typeface="+mn-ea"/>
              </a:rPr>
              <a:t>哈希算法：</a:t>
            </a:r>
            <a:r>
              <a:rPr lang="zh-CN" altLang="en-US" sz="1800" b="0" dirty="0">
                <a:solidFill>
                  <a:srgbClr val="000000"/>
                </a:solidFill>
                <a:latin typeface="+mn-ea"/>
                <a:ea typeface="+mn-ea"/>
              </a:rPr>
              <a:t>就是采用</a:t>
            </a:r>
            <a:r>
              <a:rPr lang="en-US" altLang="zh-CN" sz="1800" b="0" dirty="0" err="1">
                <a:solidFill>
                  <a:srgbClr val="000000"/>
                </a:solidFill>
                <a:latin typeface="+mn-ea"/>
                <a:ea typeface="+mn-ea"/>
              </a:rPr>
              <a:t>user_id</a:t>
            </a:r>
            <a:r>
              <a:rPr lang="en-US" altLang="zh-CN" sz="1800" b="0" dirty="0">
                <a:solidFill>
                  <a:srgbClr val="000000"/>
                </a:solidFill>
                <a:latin typeface="+mn-ea"/>
                <a:ea typeface="+mn-ea"/>
              </a:rPr>
              <a:t>%</a:t>
            </a:r>
            <a:r>
              <a:rPr lang="zh-CN" altLang="en-US" sz="1800" b="0" dirty="0">
                <a:solidFill>
                  <a:srgbClr val="000000"/>
                </a:solidFill>
                <a:latin typeface="+mn-ea"/>
                <a:ea typeface="+mn-ea"/>
              </a:rPr>
              <a:t>的方式</a:t>
            </a:r>
            <a:r>
              <a:rPr lang="en-US" altLang="zh-CN" sz="1800" b="0" dirty="0">
                <a:solidFill>
                  <a:srgbClr val="000000"/>
                </a:solidFill>
                <a:latin typeface="+mn-ea"/>
                <a:ea typeface="+mn-ea"/>
              </a:rPr>
              <a:t>; </a:t>
            </a:r>
            <a:br>
              <a:rPr lang="zh-CN" altLang="en-US" sz="1800" dirty="0">
                <a:latin typeface="+mn-ea"/>
                <a:ea typeface="+mn-ea"/>
              </a:rPr>
            </a:br>
            <a:r>
              <a:rPr lang="zh-CN" altLang="en-US" sz="1800" b="0" dirty="0">
                <a:solidFill>
                  <a:srgbClr val="000000"/>
                </a:solidFill>
                <a:latin typeface="+mn-ea"/>
                <a:ea typeface="+mn-ea"/>
              </a:rPr>
              <a:t>  范围：可以根据</a:t>
            </a:r>
            <a:r>
              <a:rPr lang="en-US" altLang="zh-CN" sz="1800" b="0" dirty="0" err="1">
                <a:solidFill>
                  <a:srgbClr val="000000"/>
                </a:solidFill>
                <a:latin typeface="+mn-ea"/>
                <a:ea typeface="+mn-ea"/>
              </a:rPr>
              <a:t>user_id</a:t>
            </a:r>
            <a:r>
              <a:rPr lang="zh-CN" altLang="en-US" sz="1800" b="0" dirty="0">
                <a:solidFill>
                  <a:srgbClr val="000000"/>
                </a:solidFill>
                <a:latin typeface="+mn-ea"/>
                <a:ea typeface="+mn-ea"/>
              </a:rPr>
              <a:t>字符值范围分区，如</a:t>
            </a:r>
            <a:r>
              <a:rPr lang="en-US" altLang="zh-CN" sz="1800" b="0" dirty="0">
                <a:solidFill>
                  <a:srgbClr val="000000"/>
                </a:solidFill>
                <a:latin typeface="+mn-ea"/>
                <a:ea typeface="+mn-ea"/>
              </a:rPr>
              <a:t>1-1000</a:t>
            </a:r>
            <a:r>
              <a:rPr lang="zh-CN" altLang="en-US" sz="1800" b="0" dirty="0">
                <a:solidFill>
                  <a:srgbClr val="000000"/>
                </a:solidFill>
                <a:latin typeface="+mn-ea"/>
                <a:ea typeface="+mn-ea"/>
              </a:rPr>
              <a:t>为一区，</a:t>
            </a:r>
            <a:r>
              <a:rPr lang="en-US" altLang="zh-CN" sz="1800" b="0" dirty="0">
                <a:solidFill>
                  <a:srgbClr val="000000"/>
                </a:solidFill>
                <a:latin typeface="+mn-ea"/>
                <a:ea typeface="+mn-ea"/>
              </a:rPr>
              <a:t>1001-2000</a:t>
            </a:r>
            <a:r>
              <a:rPr lang="zh-CN" altLang="en-US" sz="1800" b="0" dirty="0">
                <a:solidFill>
                  <a:srgbClr val="000000"/>
                </a:solidFill>
                <a:latin typeface="+mn-ea"/>
                <a:ea typeface="+mn-ea"/>
              </a:rPr>
              <a:t>则是另一个区等； </a:t>
            </a:r>
            <a:br>
              <a:rPr lang="zh-CN" altLang="en-US" sz="1800" dirty="0">
                <a:latin typeface="+mn-ea"/>
                <a:ea typeface="+mn-ea"/>
              </a:rPr>
            </a:br>
            <a:r>
              <a:rPr lang="zh-CN" altLang="en-US" sz="1800" b="0" dirty="0">
                <a:solidFill>
                  <a:srgbClr val="000000"/>
                </a:solidFill>
                <a:latin typeface="+mn-ea"/>
                <a:ea typeface="+mn-ea"/>
              </a:rPr>
              <a:t>  </a:t>
            </a:r>
            <a:r>
              <a:rPr lang="zh-CN" altLang="en-US" sz="1800" dirty="0">
                <a:solidFill>
                  <a:srgbClr val="000000"/>
                </a:solidFill>
                <a:latin typeface="+mn-ea"/>
                <a:ea typeface="+mn-ea"/>
              </a:rPr>
              <a:t>映射关系：</a:t>
            </a:r>
            <a:r>
              <a:rPr lang="zh-CN" altLang="en-US" sz="1800" b="0" dirty="0">
                <a:solidFill>
                  <a:srgbClr val="000000"/>
                </a:solidFill>
                <a:latin typeface="+mn-ea"/>
                <a:ea typeface="+mn-ea"/>
              </a:rPr>
              <a:t>就是将</a:t>
            </a:r>
            <a:r>
              <a:rPr lang="en-US" altLang="zh-CN" sz="1800" b="0" dirty="0" err="1">
                <a:solidFill>
                  <a:srgbClr val="000000"/>
                </a:solidFill>
                <a:latin typeface="+mn-ea"/>
                <a:ea typeface="+mn-ea"/>
              </a:rPr>
              <a:t>user_id</a:t>
            </a:r>
            <a:r>
              <a:rPr lang="zh-CN" altLang="en-US" sz="1800" b="0" dirty="0">
                <a:solidFill>
                  <a:srgbClr val="000000"/>
                </a:solidFill>
                <a:latin typeface="+mn-ea"/>
                <a:ea typeface="+mn-ea"/>
              </a:rPr>
              <a:t>存在的所对应的分区放在数据库中保存，当用户操作时先去查询所在分区，再进行操作；</a:t>
            </a:r>
            <a:endParaRPr lang="zh-CN" altLang="en-US" sz="18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6" name="矩形 5"/>
          <p:cNvSpPr/>
          <p:nvPr/>
        </p:nvSpPr>
        <p:spPr>
          <a:xfrm>
            <a:off x="452065" y="1219258"/>
            <a:ext cx="8610374" cy="646331"/>
          </a:xfrm>
          <a:prstGeom prst="rect">
            <a:avLst/>
          </a:prstGeom>
        </p:spPr>
        <p:txBody>
          <a:bodyPr wrap="square">
            <a:spAutoFit/>
          </a:bodyPr>
          <a:lstStyle/>
          <a:p>
            <a:r>
              <a:rPr lang="en-US" altLang="zh-CN" sz="1800" dirty="0" smtClean="0">
                <a:solidFill>
                  <a:srgbClr val="000000"/>
                </a:solidFill>
                <a:latin typeface="+mn-ea"/>
                <a:ea typeface="+mn-ea"/>
              </a:rPr>
              <a:t>4</a:t>
            </a:r>
            <a:r>
              <a:rPr lang="zh-CN" altLang="en-US" sz="1800" dirty="0" smtClean="0">
                <a:solidFill>
                  <a:srgbClr val="000000"/>
                </a:solidFill>
                <a:latin typeface="+mn-ea"/>
                <a:ea typeface="+mn-ea"/>
              </a:rPr>
              <a:t>、分布式数据库（终极方案）：</a:t>
            </a:r>
            <a:r>
              <a:rPr lang="en-US" altLang="zh-CN" sz="1800" b="0" dirty="0" smtClean="0">
                <a:latin typeface="+mn-ea"/>
                <a:ea typeface="+mn-ea"/>
              </a:rPr>
              <a:t>TDSQL</a:t>
            </a:r>
            <a:r>
              <a:rPr lang="zh-CN" altLang="en-US" sz="1800" b="0" dirty="0" smtClean="0">
                <a:latin typeface="+mn-ea"/>
                <a:ea typeface="+mn-ea"/>
              </a:rPr>
              <a:t>架构采用自动</a:t>
            </a:r>
            <a:r>
              <a:rPr lang="zh-CN" altLang="en-US" sz="1800" b="0" dirty="0">
                <a:latin typeface="+mn-ea"/>
                <a:ea typeface="+mn-ea"/>
              </a:rPr>
              <a:t>扩容</a:t>
            </a:r>
            <a:r>
              <a:rPr lang="zh-CN" altLang="en-US" sz="1800" b="0" dirty="0" smtClean="0">
                <a:latin typeface="+mn-ea"/>
                <a:ea typeface="+mn-ea"/>
              </a:rPr>
              <a:t>机制、</a:t>
            </a:r>
            <a:r>
              <a:rPr lang="zh-CN" altLang="en-US" sz="1800" b="0" dirty="0">
                <a:latin typeface="+mn-ea"/>
                <a:ea typeface="+mn-ea"/>
              </a:rPr>
              <a:t>分表</a:t>
            </a:r>
            <a:r>
              <a:rPr lang="zh-CN" altLang="en-US" sz="1800" b="0" dirty="0" smtClean="0">
                <a:latin typeface="+mn-ea"/>
                <a:ea typeface="+mn-ea"/>
              </a:rPr>
              <a:t>逻辑、</a:t>
            </a:r>
            <a:r>
              <a:rPr lang="zh-CN" altLang="en-US" sz="1800" b="0" dirty="0">
                <a:latin typeface="+mn-ea"/>
                <a:ea typeface="+mn-ea"/>
              </a:rPr>
              <a:t>扩容</a:t>
            </a:r>
            <a:r>
              <a:rPr lang="zh-CN" altLang="en-US" sz="1800" b="0" dirty="0" smtClean="0">
                <a:latin typeface="+mn-ea"/>
                <a:ea typeface="+mn-ea"/>
              </a:rPr>
              <a:t>流程、</a:t>
            </a:r>
            <a:r>
              <a:rPr lang="zh-CN" altLang="en-US" sz="1800" b="0" dirty="0">
                <a:latin typeface="+mn-ea"/>
                <a:ea typeface="+mn-ea"/>
              </a:rPr>
              <a:t>容灾</a:t>
            </a:r>
            <a:r>
              <a:rPr lang="zh-CN" altLang="en-US" sz="1800" b="0" dirty="0" smtClean="0">
                <a:latin typeface="+mn-ea"/>
                <a:ea typeface="+mn-ea"/>
              </a:rPr>
              <a:t>机制、</a:t>
            </a:r>
            <a:r>
              <a:rPr lang="zh-CN" altLang="en-US" sz="1800" b="0" dirty="0">
                <a:latin typeface="+mn-ea"/>
                <a:ea typeface="+mn-ea"/>
              </a:rPr>
              <a:t>强同步</a:t>
            </a:r>
            <a:r>
              <a:rPr lang="zh-CN" altLang="en-US" sz="1800" b="0" dirty="0" smtClean="0">
                <a:latin typeface="+mn-ea"/>
                <a:ea typeface="+mn-ea"/>
              </a:rPr>
              <a:t>方案解决分布式数据库扩容方案</a:t>
            </a:r>
            <a:endParaRPr lang="zh-CN" altLang="en-US" sz="1800" b="0" dirty="0">
              <a:latin typeface="+mn-ea"/>
              <a:ea typeface="+mn-ea"/>
            </a:endParaRPr>
          </a:p>
        </p:txBody>
      </p:sp>
      <p:pic>
        <p:nvPicPr>
          <p:cNvPr id="5" name="图片 4"/>
          <p:cNvPicPr>
            <a:picLocks noChangeAspect="1"/>
          </p:cNvPicPr>
          <p:nvPr/>
        </p:nvPicPr>
        <p:blipFill>
          <a:blip r:embed="rId1"/>
          <a:stretch>
            <a:fillRect/>
          </a:stretch>
        </p:blipFill>
        <p:spPr>
          <a:xfrm>
            <a:off x="725838" y="2026326"/>
            <a:ext cx="7467404" cy="4058456"/>
          </a:xfrm>
          <a:prstGeom prst="rect">
            <a:avLst/>
          </a:prstGeom>
        </p:spPr>
      </p:pic>
    </p:spTree>
  </p:cSld>
  <p:clrMapOvr>
    <a:masterClrMapping/>
  </p:clrMapOvr>
  <p:transition>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2" name="矩形 1"/>
          <p:cNvSpPr/>
          <p:nvPr/>
        </p:nvSpPr>
        <p:spPr>
          <a:xfrm>
            <a:off x="228714" y="1295456"/>
            <a:ext cx="8915286" cy="5324535"/>
          </a:xfrm>
          <a:prstGeom prst="rect">
            <a:avLst/>
          </a:prstGeom>
        </p:spPr>
        <p:txBody>
          <a:bodyPr wrap="square">
            <a:spAutoFit/>
          </a:bodyPr>
          <a:lstStyle/>
          <a:p>
            <a:r>
              <a:rPr lang="zh-CN" altLang="en-US" sz="1800" dirty="0"/>
              <a:t>系统由三个模块组成：Scheduler、Agent、网关，三个模块的交互都是通过ZooKeeper完成，极大简化了各个节点之间的通信机制，相对于第二代HOLD的开发简单了很多。</a:t>
            </a:r>
            <a:endParaRPr lang="zh-CN" altLang="en-US" sz="1800" dirty="0"/>
          </a:p>
          <a:p>
            <a:endParaRPr lang="zh-CN" altLang="en-US" sz="1600" dirty="0"/>
          </a:p>
          <a:p>
            <a:r>
              <a:rPr lang="zh-CN" altLang="en-US" sz="1800" dirty="0">
                <a:latin typeface="+mn-ea"/>
                <a:ea typeface="+mn-ea"/>
              </a:rPr>
              <a:t>Scheduler作为集群的管理调度中心，主要功能包括：</a:t>
            </a:r>
            <a:endParaRPr lang="zh-CN" altLang="en-US" sz="1800" dirty="0">
              <a:latin typeface="+mn-ea"/>
              <a:ea typeface="+mn-ea"/>
            </a:endParaRPr>
          </a:p>
          <a:p>
            <a:endParaRPr lang="zh-CN" altLang="en-US" sz="1800" dirty="0">
              <a:latin typeface="+mn-ea"/>
              <a:ea typeface="+mn-ea"/>
            </a:endParaRPr>
          </a:p>
          <a:p>
            <a:r>
              <a:rPr lang="en-US" altLang="zh-CN" sz="1800" b="0" dirty="0" smtClean="0">
                <a:latin typeface="+mn-ea"/>
                <a:ea typeface="+mn-ea"/>
              </a:rPr>
              <a:t>1</a:t>
            </a:r>
            <a:r>
              <a:rPr lang="zh-CN" altLang="en-US" sz="1800" b="0" dirty="0" smtClean="0">
                <a:latin typeface="+mn-ea"/>
                <a:ea typeface="+mn-ea"/>
              </a:rPr>
              <a:t>、管理</a:t>
            </a:r>
            <a:r>
              <a:rPr lang="zh-CN" altLang="en-US" sz="1800" b="0" dirty="0">
                <a:latin typeface="+mn-ea"/>
                <a:ea typeface="+mn-ea"/>
              </a:rPr>
              <a:t>set，提供创建、删除set、set内节点替换等工作</a:t>
            </a:r>
            <a:r>
              <a:rPr lang="zh-CN" altLang="en-US" sz="1800" b="0" dirty="0" smtClean="0">
                <a:latin typeface="+mn-ea"/>
                <a:ea typeface="+mn-ea"/>
              </a:rPr>
              <a:t>；</a:t>
            </a:r>
            <a:r>
              <a:rPr lang="en-US" altLang="zh-CN" sz="1800" b="0" dirty="0" smtClean="0">
                <a:latin typeface="+mn-ea"/>
                <a:ea typeface="+mn-ea"/>
              </a:rPr>
              <a:t>2</a:t>
            </a:r>
            <a:r>
              <a:rPr lang="zh-CN" altLang="en-US" sz="1800" b="0" dirty="0" smtClean="0">
                <a:latin typeface="+mn-ea"/>
                <a:ea typeface="+mn-ea"/>
              </a:rPr>
              <a:t>、所有</a:t>
            </a:r>
            <a:r>
              <a:rPr lang="zh-CN" altLang="en-US" sz="1800" b="0" dirty="0">
                <a:latin typeface="+mn-ea"/>
                <a:ea typeface="+mn-ea"/>
              </a:rPr>
              <a:t>的DDL操作统一下发和调度</a:t>
            </a:r>
            <a:r>
              <a:rPr lang="zh-CN" altLang="en-US" sz="1800" b="0" dirty="0" smtClean="0">
                <a:latin typeface="+mn-ea"/>
                <a:ea typeface="+mn-ea"/>
              </a:rPr>
              <a:t>；</a:t>
            </a:r>
            <a:r>
              <a:rPr lang="en-US" altLang="zh-CN" sz="1800" b="0" dirty="0" smtClean="0">
                <a:latin typeface="+mn-ea"/>
                <a:ea typeface="+mn-ea"/>
              </a:rPr>
              <a:t>3</a:t>
            </a:r>
            <a:r>
              <a:rPr lang="zh-CN" altLang="en-US" sz="1800" b="0" dirty="0" smtClean="0">
                <a:latin typeface="+mn-ea"/>
                <a:ea typeface="+mn-ea"/>
              </a:rPr>
              <a:t>、监控</a:t>
            </a:r>
            <a:r>
              <a:rPr lang="zh-CN" altLang="en-US" sz="1800" b="0" dirty="0">
                <a:latin typeface="+mn-ea"/>
                <a:ea typeface="+mn-ea"/>
              </a:rPr>
              <a:t>set内各个节点的存活状态，当set内主节点故障，发起高一致性主备切换流程</a:t>
            </a:r>
            <a:r>
              <a:rPr lang="zh-CN" altLang="en-US" sz="1800" b="0" dirty="0" smtClean="0">
                <a:latin typeface="+mn-ea"/>
                <a:ea typeface="+mn-ea"/>
              </a:rPr>
              <a:t>；</a:t>
            </a:r>
            <a:r>
              <a:rPr lang="en-US" altLang="zh-CN" sz="1800" b="0" dirty="0" smtClean="0">
                <a:latin typeface="+mn-ea"/>
                <a:ea typeface="+mn-ea"/>
              </a:rPr>
              <a:t>4</a:t>
            </a:r>
            <a:r>
              <a:rPr lang="zh-CN" altLang="en-US" sz="1800" b="0" dirty="0" smtClean="0">
                <a:latin typeface="+mn-ea"/>
                <a:ea typeface="+mn-ea"/>
              </a:rPr>
              <a:t>、监控</a:t>
            </a:r>
            <a:r>
              <a:rPr lang="zh-CN" altLang="en-US" sz="1800" b="0" dirty="0">
                <a:latin typeface="+mn-ea"/>
                <a:ea typeface="+mn-ea"/>
              </a:rPr>
              <a:t>各个set的CPU、磁盘容量、各个表的资源消耗情况，必要的时候自动发起扩容流程</a:t>
            </a:r>
            <a:r>
              <a:rPr lang="zh-CN" altLang="en-US" sz="1800" b="0" dirty="0" smtClean="0">
                <a:latin typeface="+mn-ea"/>
                <a:ea typeface="+mn-ea"/>
              </a:rPr>
              <a:t>；</a:t>
            </a:r>
            <a:r>
              <a:rPr lang="en-US" altLang="zh-CN" sz="1800" b="0" dirty="0" smtClean="0">
                <a:latin typeface="+mn-ea"/>
                <a:ea typeface="+mn-ea"/>
              </a:rPr>
              <a:t>5</a:t>
            </a:r>
            <a:r>
              <a:rPr lang="zh-CN" altLang="en-US" sz="1800" b="0" dirty="0" smtClean="0">
                <a:latin typeface="+mn-ea"/>
                <a:ea typeface="+mn-ea"/>
              </a:rPr>
              <a:t>、Scheduler</a:t>
            </a:r>
            <a:r>
              <a:rPr lang="zh-CN" altLang="en-US" sz="1800" b="0" dirty="0">
                <a:latin typeface="+mn-ea"/>
                <a:ea typeface="+mn-ea"/>
              </a:rPr>
              <a:t>自身的容灾通过ZooKeqzer的选举机制完成，保证中心控制节点无单点</a:t>
            </a:r>
            <a:r>
              <a:rPr lang="zh-CN" altLang="en-US" sz="1800" b="0" dirty="0" smtClean="0">
                <a:latin typeface="+mn-ea"/>
                <a:ea typeface="+mn-ea"/>
              </a:rPr>
              <a:t>。</a:t>
            </a:r>
            <a:endParaRPr lang="en-US" altLang="zh-CN" sz="1800" b="0" dirty="0" smtClean="0">
              <a:latin typeface="+mn-ea"/>
              <a:ea typeface="+mn-ea"/>
            </a:endParaRPr>
          </a:p>
          <a:p>
            <a:endParaRPr lang="zh-CN" altLang="en-US" sz="1800" b="0" dirty="0">
              <a:latin typeface="+mn-ea"/>
              <a:ea typeface="+mn-ea"/>
            </a:endParaRPr>
          </a:p>
          <a:p>
            <a:r>
              <a:rPr lang="zh-CN" altLang="en-US" sz="1800" dirty="0">
                <a:latin typeface="+mn-ea"/>
                <a:ea typeface="+mn-ea"/>
              </a:rPr>
              <a:t>Agent模块负责监控本机MySQL实例的运行情况，主要功能包括：</a:t>
            </a:r>
            <a:endParaRPr lang="zh-CN" altLang="en-US" sz="1800" dirty="0">
              <a:latin typeface="+mn-ea"/>
              <a:ea typeface="+mn-ea"/>
            </a:endParaRPr>
          </a:p>
          <a:p>
            <a:endParaRPr lang="zh-CN" altLang="en-US" sz="1800" dirty="0">
              <a:latin typeface="+mn-ea"/>
              <a:ea typeface="+mn-ea"/>
            </a:endParaRPr>
          </a:p>
          <a:p>
            <a:r>
              <a:rPr lang="en-US" altLang="zh-CN" sz="1800" b="0" dirty="0" smtClean="0">
                <a:latin typeface="+mn-ea"/>
                <a:ea typeface="+mn-ea"/>
              </a:rPr>
              <a:t>1</a:t>
            </a:r>
            <a:r>
              <a:rPr lang="zh-CN" altLang="en-US" sz="1800" b="0" dirty="0" smtClean="0">
                <a:latin typeface="+mn-ea"/>
                <a:ea typeface="+mn-ea"/>
              </a:rPr>
              <a:t>、用</a:t>
            </a:r>
            <a:r>
              <a:rPr lang="zh-CN" altLang="en-US" sz="1800" b="0" dirty="0">
                <a:latin typeface="+mn-ea"/>
                <a:ea typeface="+mn-ea"/>
              </a:rPr>
              <a:t>短连接的方式周期性访问本机的MySQL实例，检测是否可读、可写，若发生异常，会将异常信息上报到ZooKeeper，最终会由上面描述的Scheduler模块检测到这个异常情况，从而发起容灾切换</a:t>
            </a:r>
            <a:r>
              <a:rPr lang="zh-CN" altLang="en-US" sz="1800" b="0" dirty="0" smtClean="0">
                <a:latin typeface="+mn-ea"/>
                <a:ea typeface="+mn-ea"/>
              </a:rPr>
              <a:t>；</a:t>
            </a:r>
            <a:endParaRPr lang="en-US" altLang="zh-CN" sz="1800" b="0" dirty="0" smtClean="0">
              <a:latin typeface="+mn-ea"/>
              <a:ea typeface="+mn-ea"/>
            </a:endParaRPr>
          </a:p>
          <a:p>
            <a:r>
              <a:rPr lang="en-US" altLang="zh-CN" sz="1800" b="0" dirty="0" smtClean="0">
                <a:latin typeface="+mn-ea"/>
                <a:ea typeface="+mn-ea"/>
              </a:rPr>
              <a:t>2</a:t>
            </a:r>
            <a:r>
              <a:rPr lang="zh-CN" altLang="en-US" sz="1800" b="0" dirty="0" smtClean="0">
                <a:latin typeface="+mn-ea"/>
                <a:ea typeface="+mn-ea"/>
              </a:rPr>
              <a:t>、检测</a:t>
            </a:r>
            <a:r>
              <a:rPr lang="zh-CN" altLang="en-US" sz="1800" b="0" dirty="0">
                <a:latin typeface="+mn-ea"/>
                <a:ea typeface="+mn-ea"/>
              </a:rPr>
              <a:t>主备复制的执行情况，会定期上报主备复制的延时和延迟的事务数，若发生了主备切换，自动向新主机重建主备，因此MySQL的主备不需要DBA干预，对于新增的实例会自动采用xtrabackup通过主机自动重建数据</a:t>
            </a:r>
            <a:r>
              <a:rPr lang="zh-CN" altLang="en-US" sz="1800" b="0" dirty="0" smtClean="0">
                <a:latin typeface="+mn-ea"/>
                <a:ea typeface="+mn-ea"/>
              </a:rPr>
              <a:t>；</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扩容分布式数据库</a:t>
            </a:r>
            <a:endParaRPr lang="zh-CN" altLang="en-US" dirty="0">
              <a:latin typeface="宋体" panose="02010600030101010101" pitchFamily="2" charset="-122"/>
            </a:endParaRPr>
          </a:p>
        </p:txBody>
      </p:sp>
      <p:sp>
        <p:nvSpPr>
          <p:cNvPr id="2" name="矩形 1"/>
          <p:cNvSpPr/>
          <p:nvPr/>
        </p:nvSpPr>
        <p:spPr>
          <a:xfrm>
            <a:off x="457428" y="1295456"/>
            <a:ext cx="8686572" cy="5355312"/>
          </a:xfrm>
          <a:prstGeom prst="rect">
            <a:avLst/>
          </a:prstGeom>
        </p:spPr>
        <p:txBody>
          <a:bodyPr wrap="square">
            <a:spAutoFit/>
          </a:bodyPr>
          <a:lstStyle/>
          <a:p>
            <a:r>
              <a:rPr lang="en-US" altLang="zh-CN" sz="1800" b="0" dirty="0" smtClean="0">
                <a:latin typeface="+mn-ea"/>
                <a:ea typeface="+mn-ea"/>
              </a:rPr>
              <a:t>3</a:t>
            </a:r>
            <a:r>
              <a:rPr lang="zh-CN" altLang="en-US" sz="1800" b="0" dirty="0" smtClean="0">
                <a:latin typeface="+mn-ea"/>
                <a:ea typeface="+mn-ea"/>
              </a:rPr>
              <a:t>、检测</a:t>
            </a:r>
            <a:r>
              <a:rPr lang="zh-CN" altLang="en-US" sz="1800" b="0" dirty="0">
                <a:latin typeface="+mn-ea"/>
                <a:ea typeface="+mn-ea"/>
              </a:rPr>
              <a:t>MySQL实例的CPU利用率和各个表的请求量、数据量、CPU利用率，上报到ZooKeeper，ZooKeeper通过全局的资源情况抉择如何扩容、缩容</a:t>
            </a:r>
            <a:r>
              <a:rPr lang="zh-CN" altLang="en-US" sz="1800" b="0" dirty="0" smtClean="0">
                <a:latin typeface="+mn-ea"/>
                <a:ea typeface="+mn-ea"/>
              </a:rPr>
              <a:t>；</a:t>
            </a:r>
            <a:endParaRPr lang="zh-CN" altLang="en-US" sz="1800" b="0" dirty="0" smtClean="0">
              <a:latin typeface="+mn-ea"/>
              <a:ea typeface="+mn-ea"/>
            </a:endParaRPr>
          </a:p>
          <a:p>
            <a:r>
              <a:rPr lang="zh-CN" altLang="en-US" sz="1800" b="0" dirty="0" smtClean="0">
                <a:latin typeface="+mn-ea"/>
                <a:ea typeface="+mn-ea"/>
              </a:rPr>
              <a:t>监控是否有下发到自身的扩容任务，如有则会执行扩容流程（下面会有描述）；</a:t>
            </a:r>
            <a:endParaRPr lang="zh-CN" altLang="en-US" sz="1800" b="0" dirty="0" smtClean="0">
              <a:latin typeface="+mn-ea"/>
              <a:ea typeface="+mn-ea"/>
            </a:endParaRPr>
          </a:p>
          <a:p>
            <a:r>
              <a:rPr lang="zh-CN" altLang="en-US" sz="1800" b="0" dirty="0" smtClean="0">
                <a:latin typeface="+mn-ea"/>
                <a:ea typeface="+mn-ea"/>
              </a:rPr>
              <a:t>监控是否要发生容灾切换，并按计划执行主备切换流程</a:t>
            </a:r>
            <a:r>
              <a:rPr lang="zh-CN" altLang="en-US" sz="1800" dirty="0" smtClean="0">
                <a:latin typeface="+mn-ea"/>
                <a:ea typeface="+mn-ea"/>
              </a:rPr>
              <a:t>。</a:t>
            </a:r>
            <a:endParaRPr lang="en-US" altLang="zh-CN" sz="1800" dirty="0" smtClean="0">
              <a:latin typeface="+mn-ea"/>
              <a:ea typeface="+mn-ea"/>
            </a:endParaRPr>
          </a:p>
          <a:p>
            <a:endParaRPr lang="zh-CN" altLang="en-US" sz="1800" dirty="0" smtClean="0">
              <a:latin typeface="+mn-ea"/>
              <a:ea typeface="+mn-ea"/>
            </a:endParaRPr>
          </a:p>
          <a:p>
            <a:r>
              <a:rPr lang="zh-CN" altLang="en-US" sz="1800" dirty="0" smtClean="0">
                <a:latin typeface="+mn-ea"/>
                <a:ea typeface="+mn-ea"/>
              </a:rPr>
              <a:t>网关基于MySQL Proxy开发，在网络层、连接管理、SQL解析、路由等方面做了大量优化，主要特点和功能如下：</a:t>
            </a:r>
            <a:endParaRPr lang="zh-CN" altLang="en-US" sz="1800" dirty="0" smtClean="0">
              <a:latin typeface="+mn-ea"/>
              <a:ea typeface="+mn-ea"/>
            </a:endParaRPr>
          </a:p>
          <a:p>
            <a:endParaRPr lang="zh-CN" altLang="en-US" sz="1800" dirty="0" smtClean="0">
              <a:latin typeface="+mn-ea"/>
              <a:ea typeface="+mn-ea"/>
            </a:endParaRPr>
          </a:p>
          <a:p>
            <a:r>
              <a:rPr lang="en-US" altLang="zh-CN" sz="1800" b="0" dirty="0" smtClean="0">
                <a:latin typeface="+mn-ea"/>
                <a:ea typeface="+mn-ea"/>
              </a:rPr>
              <a:t>1</a:t>
            </a:r>
            <a:r>
              <a:rPr lang="zh-CN" altLang="en-US" sz="1800" b="0" dirty="0" smtClean="0">
                <a:latin typeface="+mn-ea"/>
                <a:ea typeface="+mn-ea"/>
              </a:rPr>
              <a:t>、解析SQL，将识别出的DDL语句直接存到ZooKeeper，让Keeper来统一调度；</a:t>
            </a:r>
            <a:endParaRPr lang="en-US" altLang="zh-CN" sz="1800" b="0" dirty="0" smtClean="0">
              <a:latin typeface="+mn-ea"/>
              <a:ea typeface="+mn-ea"/>
            </a:endParaRPr>
          </a:p>
          <a:p>
            <a:r>
              <a:rPr lang="en-US" altLang="zh-CN" sz="1800" b="0" dirty="0" smtClean="0">
                <a:latin typeface="+mn-ea"/>
                <a:ea typeface="+mn-ea"/>
              </a:rPr>
              <a:t>2</a:t>
            </a:r>
            <a:r>
              <a:rPr lang="zh-CN" altLang="en-US" sz="1800" b="0" dirty="0" smtClean="0">
                <a:latin typeface="+mn-ea"/>
                <a:ea typeface="+mn-ea"/>
              </a:rPr>
              <a:t>、Watch ZooKeeper的路由信息，拉取最新的路由表保存到本地文件和内存；</a:t>
            </a:r>
            <a:endParaRPr lang="zh-CN" altLang="en-US" sz="1800" b="0" dirty="0" smtClean="0">
              <a:latin typeface="+mn-ea"/>
              <a:ea typeface="+mn-ea"/>
            </a:endParaRPr>
          </a:p>
          <a:p>
            <a:r>
              <a:rPr lang="en-US" altLang="zh-CN" sz="1800" b="0" dirty="0" smtClean="0">
                <a:latin typeface="+mn-ea"/>
                <a:ea typeface="+mn-ea"/>
              </a:rPr>
              <a:t>3</a:t>
            </a:r>
            <a:r>
              <a:rPr lang="zh-CN" altLang="en-US" sz="1800" b="0" dirty="0" smtClean="0">
                <a:latin typeface="+mn-ea"/>
                <a:ea typeface="+mn-ea"/>
              </a:rPr>
              <a:t>、将SQL请求路由到对应的set，支持读写分离；</a:t>
            </a:r>
            <a:endParaRPr lang="en-US" altLang="zh-CN" sz="1800" b="0" dirty="0">
              <a:latin typeface="+mn-ea"/>
              <a:ea typeface="+mn-ea"/>
            </a:endParaRPr>
          </a:p>
          <a:p>
            <a:r>
              <a:rPr lang="en-US" altLang="zh-CN" sz="1800" b="0" dirty="0" smtClean="0">
                <a:latin typeface="+mn-ea"/>
                <a:ea typeface="+mn-ea"/>
              </a:rPr>
              <a:t>4</a:t>
            </a:r>
            <a:r>
              <a:rPr lang="zh-CN" altLang="en-US" sz="1800" b="0" dirty="0" smtClean="0">
                <a:latin typeface="+mn-ea"/>
                <a:ea typeface="+mn-ea"/>
              </a:rPr>
              <a:t>、对接入的IP、用户名、密码进行鉴权；</a:t>
            </a:r>
            <a:endParaRPr lang="zh-CN" altLang="en-US" sz="1800" b="0" dirty="0" smtClean="0">
              <a:latin typeface="+mn-ea"/>
              <a:ea typeface="+mn-ea"/>
            </a:endParaRPr>
          </a:p>
          <a:p>
            <a:r>
              <a:rPr lang="en-US" altLang="zh-CN" sz="1800" b="0" dirty="0" smtClean="0">
                <a:latin typeface="+mn-ea"/>
                <a:ea typeface="+mn-ea"/>
              </a:rPr>
              <a:t>5</a:t>
            </a:r>
            <a:r>
              <a:rPr lang="zh-CN" altLang="en-US" sz="1800" b="0" dirty="0" smtClean="0">
                <a:latin typeface="+mn-ea"/>
                <a:ea typeface="+mn-ea"/>
              </a:rPr>
              <a:t>、记录完整的SQL执行信息，与秒级监控平台对接完成实时的SQL请求的时耗，成功率等指标监控分析；</a:t>
            </a:r>
            <a:endParaRPr lang="en-US" altLang="zh-CN" sz="1800" b="0" dirty="0" smtClean="0">
              <a:latin typeface="+mn-ea"/>
              <a:ea typeface="+mn-ea"/>
            </a:endParaRPr>
          </a:p>
          <a:p>
            <a:r>
              <a:rPr lang="en-US" altLang="zh-CN" sz="1800" b="0" dirty="0" smtClean="0">
                <a:latin typeface="+mn-ea"/>
                <a:ea typeface="+mn-ea"/>
              </a:rPr>
              <a:t>6</a:t>
            </a:r>
            <a:r>
              <a:rPr lang="zh-CN" altLang="en-US" sz="1800" b="0" dirty="0" smtClean="0">
                <a:latin typeface="+mn-ea"/>
                <a:ea typeface="+mn-ea"/>
              </a:rPr>
              <a:t>、对count、distinct、sum、avg、max、min、order by、group by等聚合类SQL一般需要访问后端的多个set，网关会分析结果并做合并再返回，暂不支持跨set join和分布式事务；</a:t>
            </a:r>
            <a:endParaRPr lang="zh-CN" altLang="en-US" sz="1800" b="0" dirty="0" smtClean="0">
              <a:latin typeface="+mn-ea"/>
              <a:ea typeface="+mn-ea"/>
            </a:endParaRPr>
          </a:p>
          <a:p>
            <a:r>
              <a:rPr lang="en-US" altLang="zh-CN" sz="1800" b="0" dirty="0" smtClean="0">
                <a:latin typeface="+mn-ea"/>
                <a:ea typeface="+mn-ea"/>
              </a:rPr>
              <a:t>7</a:t>
            </a:r>
            <a:r>
              <a:rPr lang="zh-CN" altLang="en-US" sz="1800" b="0" dirty="0" smtClean="0">
                <a:latin typeface="+mn-ea"/>
                <a:ea typeface="+mn-ea"/>
              </a:rPr>
              <a:t>、网关无状态，既支持与业务部署到一起，也可以独立部署（可通过TGW或者LVS做容灾）。</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a:solidFill>
                  <a:srgbClr val="E53333"/>
                </a:solidFill>
                <a:latin typeface="宋体" panose="02010600030101010101" pitchFamily="2" charset="-122"/>
              </a:rPr>
              <a:t>扩容（</a:t>
            </a:r>
            <a:r>
              <a:rPr lang="zh-CN" altLang="en-US" b="0" dirty="0" smtClean="0"/>
              <a:t> Canal</a:t>
            </a:r>
            <a:r>
              <a:rPr lang="zh-CN" altLang="en-US" b="0" dirty="0"/>
              <a:t>分布式数据库同步</a:t>
            </a:r>
            <a:r>
              <a:rPr lang="zh-CN" altLang="en-US" b="0" dirty="0" smtClean="0"/>
              <a:t>系统</a:t>
            </a:r>
            <a:r>
              <a:rPr lang="zh-CN" altLang="en-US" dirty="0" smtClean="0">
                <a:solidFill>
                  <a:srgbClr val="E53333"/>
                </a:solidFill>
                <a:latin typeface="宋体" panose="02010600030101010101" pitchFamily="2" charset="-122"/>
              </a:rPr>
              <a:t>）</a:t>
            </a:r>
            <a:endParaRPr lang="zh-CN" altLang="en-US" dirty="0">
              <a:latin typeface="宋体" panose="02010600030101010101" pitchFamily="2" charset="-122"/>
            </a:endParaRPr>
          </a:p>
        </p:txBody>
      </p:sp>
      <p:sp>
        <p:nvSpPr>
          <p:cNvPr id="8" name="矩形 7"/>
          <p:cNvSpPr/>
          <p:nvPr/>
        </p:nvSpPr>
        <p:spPr>
          <a:xfrm>
            <a:off x="76318" y="4114782"/>
            <a:ext cx="9399870" cy="2585323"/>
          </a:xfrm>
          <a:prstGeom prst="rect">
            <a:avLst/>
          </a:prstGeom>
        </p:spPr>
        <p:txBody>
          <a:bodyPr wrap="square">
            <a:spAutoFit/>
          </a:bodyPr>
          <a:lstStyle/>
          <a:p>
            <a:r>
              <a:rPr lang="zh-CN" altLang="en-US" sz="1800" b="0" dirty="0"/>
              <a:t>1. 基于Canal开源产品，获取数据库增量日志数据。  </a:t>
            </a:r>
            <a:endParaRPr lang="zh-CN" altLang="en-US" sz="1800" b="0" dirty="0"/>
          </a:p>
          <a:p>
            <a:endParaRPr lang="zh-CN" altLang="en-US" sz="1800" b="0" dirty="0"/>
          </a:p>
          <a:p>
            <a:r>
              <a:rPr lang="zh-CN" altLang="en-US" sz="1800" b="0" dirty="0"/>
              <a:t>2. 典型管理系统架构，manager(web管理)+node(工作节点)</a:t>
            </a:r>
            <a:endParaRPr lang="zh-CN" altLang="en-US" sz="1800" b="0" dirty="0"/>
          </a:p>
          <a:p>
            <a:endParaRPr lang="zh-CN" altLang="en-US" sz="1800" b="0" dirty="0"/>
          </a:p>
          <a:p>
            <a:r>
              <a:rPr lang="zh-CN" altLang="en-US" sz="1800" b="0" dirty="0"/>
              <a:t>    a. manager运行时推送同步配置到node节点</a:t>
            </a:r>
            <a:endParaRPr lang="zh-CN" altLang="en-US" sz="1800" b="0" dirty="0"/>
          </a:p>
          <a:p>
            <a:endParaRPr lang="zh-CN" altLang="en-US" sz="1800" b="0" dirty="0"/>
          </a:p>
          <a:p>
            <a:r>
              <a:rPr lang="zh-CN" altLang="en-US" sz="1800" b="0" dirty="0"/>
              <a:t>    b. node节点将同步状态反馈到manager上</a:t>
            </a:r>
            <a:endParaRPr lang="zh-CN" altLang="en-US" sz="1800" b="0" dirty="0"/>
          </a:p>
          <a:p>
            <a:endParaRPr lang="zh-CN" altLang="en-US" sz="1800" b="0" dirty="0"/>
          </a:p>
          <a:p>
            <a:r>
              <a:rPr lang="zh-CN" altLang="en-US" sz="1800" b="0" dirty="0"/>
              <a:t>3. 基于zookeeper，解决分布式状态调度的，允许多node节点之间协同工作.</a:t>
            </a:r>
            <a:endParaRPr lang="zh-CN" altLang="en-US" sz="1800" b="0" dirty="0"/>
          </a:p>
        </p:txBody>
      </p:sp>
      <p:pic>
        <p:nvPicPr>
          <p:cNvPr id="9" name="图片 8"/>
          <p:cNvPicPr>
            <a:picLocks noChangeAspect="1"/>
          </p:cNvPicPr>
          <p:nvPr/>
        </p:nvPicPr>
        <p:blipFill>
          <a:blip r:embed="rId1"/>
          <a:stretch>
            <a:fillRect/>
          </a:stretch>
        </p:blipFill>
        <p:spPr>
          <a:xfrm>
            <a:off x="228714" y="1219258"/>
            <a:ext cx="8457978" cy="3000664"/>
          </a:xfrm>
          <a:prstGeom prst="rect">
            <a:avLst/>
          </a:prstGeom>
        </p:spPr>
      </p:pic>
    </p:spTree>
  </p:cSld>
  <p:clrMapOvr>
    <a:masterClrMapping/>
  </p:clrMapOvr>
  <p:transition>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队列应用场景</a:t>
            </a:r>
            <a:endParaRPr lang="zh-CN" altLang="en-US" dirty="0">
              <a:latin typeface="宋体" panose="02010600030101010101" pitchFamily="2" charset="-122"/>
            </a:endParaRPr>
          </a:p>
        </p:txBody>
      </p:sp>
      <p:sp>
        <p:nvSpPr>
          <p:cNvPr id="4" name="矩形 3"/>
          <p:cNvSpPr/>
          <p:nvPr/>
        </p:nvSpPr>
        <p:spPr>
          <a:xfrm>
            <a:off x="381110" y="1318772"/>
            <a:ext cx="8610374" cy="923330"/>
          </a:xfrm>
          <a:prstGeom prst="rect">
            <a:avLst/>
          </a:prstGeom>
        </p:spPr>
        <p:txBody>
          <a:bodyPr wrap="square">
            <a:spAutoFit/>
          </a:bodyPr>
          <a:lstStyle/>
          <a:p>
            <a:r>
              <a:rPr lang="en-US" altLang="zh-CN" sz="1800" dirty="0">
                <a:solidFill>
                  <a:srgbClr val="000000"/>
                </a:solidFill>
                <a:latin typeface="+mn-ea"/>
                <a:ea typeface="+mn-ea"/>
              </a:rPr>
              <a:t>1</a:t>
            </a:r>
            <a:r>
              <a:rPr lang="zh-CN" altLang="en-US" sz="1800" dirty="0" smtClean="0">
                <a:solidFill>
                  <a:srgbClr val="000000"/>
                </a:solidFill>
                <a:latin typeface="+mn-ea"/>
                <a:ea typeface="+mn-ea"/>
              </a:rPr>
              <a:t>、异步处理：</a:t>
            </a:r>
            <a:r>
              <a:rPr lang="zh-CN" altLang="en-US" sz="1800" b="0" dirty="0" smtClean="0">
                <a:solidFill>
                  <a:srgbClr val="000000"/>
                </a:solidFill>
                <a:latin typeface="+mn-ea"/>
                <a:ea typeface="+mn-ea"/>
              </a:rPr>
              <a:t>使用队列的一个主要原因是进行异步处理，比如用户注册完成后，需要发送注册成功邮件</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新用户积分</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优惠卷等；缓存过期时，先返回过期数据，然后异步更新缓存、异步写日志等。</a:t>
            </a:r>
            <a:endParaRPr lang="zh-CN" altLang="en-US" sz="1800" b="0" dirty="0">
              <a:latin typeface="+mn-ea"/>
              <a:ea typeface="+mn-ea"/>
            </a:endParaRPr>
          </a:p>
        </p:txBody>
      </p:sp>
      <p:sp>
        <p:nvSpPr>
          <p:cNvPr id="5" name="矩形 4"/>
          <p:cNvSpPr/>
          <p:nvPr/>
        </p:nvSpPr>
        <p:spPr>
          <a:xfrm>
            <a:off x="381110" y="2320258"/>
            <a:ext cx="8610374" cy="646331"/>
          </a:xfrm>
          <a:prstGeom prst="rect">
            <a:avLst/>
          </a:prstGeom>
        </p:spPr>
        <p:txBody>
          <a:bodyPr wrap="square">
            <a:spAutoFit/>
          </a:bodyPr>
          <a:lstStyle/>
          <a:p>
            <a:r>
              <a:rPr lang="en-US" altLang="zh-CN" sz="1800" dirty="0" smtClean="0">
                <a:solidFill>
                  <a:srgbClr val="000000"/>
                </a:solidFill>
                <a:latin typeface="+mn-ea"/>
                <a:ea typeface="+mn-ea"/>
              </a:rPr>
              <a:t>2</a:t>
            </a:r>
            <a:r>
              <a:rPr lang="zh-CN" altLang="en-US" sz="1800" dirty="0" smtClean="0">
                <a:solidFill>
                  <a:srgbClr val="000000"/>
                </a:solidFill>
                <a:latin typeface="+mn-ea"/>
                <a:ea typeface="+mn-ea"/>
              </a:rPr>
              <a:t>、系统解耦：</a:t>
            </a:r>
            <a:r>
              <a:rPr lang="zh-CN" altLang="en-US" sz="1800" b="0" dirty="0" smtClean="0">
                <a:solidFill>
                  <a:srgbClr val="000000"/>
                </a:solidFill>
                <a:latin typeface="+mn-ea"/>
                <a:ea typeface="+mn-ea"/>
              </a:rPr>
              <a:t>比如用户支付完成订单后，需要通知生产配货系统、发票系统、库存系统、推荐系统、搜索系统等进行业务处理。 </a:t>
            </a:r>
            <a:endParaRPr lang="zh-CN" altLang="en-US" sz="1800" b="0" dirty="0">
              <a:latin typeface="+mn-ea"/>
              <a:ea typeface="+mn-ea"/>
            </a:endParaRPr>
          </a:p>
        </p:txBody>
      </p:sp>
      <p:sp>
        <p:nvSpPr>
          <p:cNvPr id="6" name="矩形 5"/>
          <p:cNvSpPr/>
          <p:nvPr/>
        </p:nvSpPr>
        <p:spPr>
          <a:xfrm>
            <a:off x="396287" y="3071430"/>
            <a:ext cx="8610374" cy="1200329"/>
          </a:xfrm>
          <a:prstGeom prst="rect">
            <a:avLst/>
          </a:prstGeom>
        </p:spPr>
        <p:txBody>
          <a:bodyPr wrap="square">
            <a:spAutoFit/>
          </a:bodyPr>
          <a:lstStyle/>
          <a:p>
            <a:r>
              <a:rPr lang="en-US" altLang="zh-CN" sz="1800" dirty="0" smtClean="0">
                <a:solidFill>
                  <a:srgbClr val="000000"/>
                </a:solidFill>
                <a:latin typeface="+mn-ea"/>
                <a:ea typeface="+mn-ea"/>
              </a:rPr>
              <a:t>3</a:t>
            </a:r>
            <a:r>
              <a:rPr lang="zh-CN" altLang="en-US" sz="1800" dirty="0" smtClean="0">
                <a:solidFill>
                  <a:srgbClr val="000000"/>
                </a:solidFill>
                <a:latin typeface="+mn-ea"/>
                <a:ea typeface="+mn-ea"/>
              </a:rPr>
              <a:t>、数据</a:t>
            </a:r>
            <a:r>
              <a:rPr lang="zh-CN" altLang="en-US" sz="1800" dirty="0">
                <a:solidFill>
                  <a:srgbClr val="000000"/>
                </a:solidFill>
                <a:latin typeface="+mn-ea"/>
                <a:ea typeface="+mn-ea"/>
              </a:rPr>
              <a:t>同步</a:t>
            </a:r>
            <a:r>
              <a:rPr lang="zh-CN" altLang="en-US" sz="1800" dirty="0" smtClean="0">
                <a:solidFill>
                  <a:srgbClr val="000000"/>
                </a:solidFill>
                <a:latin typeface="+mn-ea"/>
                <a:ea typeface="+mn-ea"/>
              </a:rPr>
              <a:t>：</a:t>
            </a:r>
            <a:r>
              <a:rPr lang="zh-CN" altLang="en-US" sz="1800" b="0" dirty="0" smtClean="0">
                <a:solidFill>
                  <a:srgbClr val="000000"/>
                </a:solidFill>
                <a:latin typeface="+mn-ea"/>
                <a:ea typeface="+mn-ea"/>
              </a:rPr>
              <a:t>比如想把</a:t>
            </a:r>
            <a:r>
              <a:rPr lang="en-US" altLang="zh-CN" sz="1800" b="0" dirty="0" err="1" smtClean="0">
                <a:solidFill>
                  <a:srgbClr val="000000"/>
                </a:solidFill>
                <a:latin typeface="+mn-ea"/>
                <a:ea typeface="+mn-ea"/>
              </a:rPr>
              <a:t>mysql</a:t>
            </a:r>
            <a:r>
              <a:rPr lang="zh-CN" altLang="en-US" sz="1800" b="0" dirty="0" smtClean="0">
                <a:solidFill>
                  <a:srgbClr val="000000"/>
                </a:solidFill>
                <a:latin typeface="+mn-ea"/>
                <a:ea typeface="+mn-ea"/>
              </a:rPr>
              <a:t>变更的数据同步到</a:t>
            </a:r>
            <a:r>
              <a:rPr lang="en-US" altLang="zh-CN" sz="1800" b="0" dirty="0" err="1" smtClean="0">
                <a:solidFill>
                  <a:srgbClr val="000000"/>
                </a:solidFill>
                <a:latin typeface="+mn-ea"/>
                <a:ea typeface="+mn-ea"/>
              </a:rPr>
              <a:t>Redis</a:t>
            </a:r>
            <a:r>
              <a:rPr lang="zh-CN" altLang="en-US" sz="1800" b="0" dirty="0" smtClean="0">
                <a:solidFill>
                  <a:srgbClr val="000000"/>
                </a:solidFill>
                <a:latin typeface="+mn-ea"/>
                <a:ea typeface="+mn-ea"/>
              </a:rPr>
              <a:t>，或者将</a:t>
            </a:r>
            <a:r>
              <a:rPr lang="en-US" altLang="zh-CN" sz="1800" b="0" dirty="0" err="1" smtClean="0">
                <a:solidFill>
                  <a:srgbClr val="000000"/>
                </a:solidFill>
                <a:latin typeface="+mn-ea"/>
                <a:ea typeface="+mn-ea"/>
              </a:rPr>
              <a:t>mysql</a:t>
            </a:r>
            <a:r>
              <a:rPr lang="zh-CN" altLang="en-US" sz="1800" b="0" dirty="0" smtClean="0">
                <a:solidFill>
                  <a:srgbClr val="000000"/>
                </a:solidFill>
                <a:latin typeface="+mn-ea"/>
                <a:ea typeface="+mn-ea"/>
              </a:rPr>
              <a:t>数据同步到</a:t>
            </a:r>
            <a:r>
              <a:rPr lang="en-US" altLang="zh-CN" sz="1800" b="0" dirty="0" err="1" smtClean="0">
                <a:solidFill>
                  <a:srgbClr val="000000"/>
                </a:solidFill>
                <a:latin typeface="+mn-ea"/>
                <a:ea typeface="+mn-ea"/>
              </a:rPr>
              <a:t>mongodb</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或者让机房之间的数据同步，或者主从数据同步等，有相关软件：</a:t>
            </a:r>
            <a:r>
              <a:rPr lang="en-US" altLang="zh-CN" sz="1800" b="0" dirty="0" err="1" smtClean="0">
                <a:solidFill>
                  <a:srgbClr val="000000"/>
                </a:solidFill>
                <a:latin typeface="+mn-ea"/>
                <a:ea typeface="+mn-ea"/>
              </a:rPr>
              <a:t>databus</a:t>
            </a:r>
            <a:r>
              <a:rPr lang="zh-CN" altLang="en-US" sz="1800" b="0" dirty="0" smtClean="0">
                <a:solidFill>
                  <a:srgbClr val="000000"/>
                </a:solidFill>
                <a:latin typeface="+mn-ea"/>
                <a:ea typeface="+mn-ea"/>
              </a:rPr>
              <a:t>、</a:t>
            </a:r>
            <a:r>
              <a:rPr lang="en-US" altLang="zh-CN" sz="1800" dirty="0" smtClean="0">
                <a:solidFill>
                  <a:srgbClr val="000000"/>
                </a:solidFill>
                <a:latin typeface="+mn-ea"/>
                <a:ea typeface="+mn-ea"/>
              </a:rPr>
              <a:t>canal</a:t>
            </a:r>
            <a:r>
              <a:rPr lang="zh-CN" altLang="en-US" sz="1800" b="0" dirty="0" smtClean="0">
                <a:solidFill>
                  <a:srgbClr val="000000"/>
                </a:solidFill>
                <a:latin typeface="+mn-ea"/>
                <a:ea typeface="+mn-ea"/>
              </a:rPr>
              <a:t>、</a:t>
            </a:r>
            <a:r>
              <a:rPr lang="en-US" altLang="zh-CN" sz="1800" b="0" dirty="0" smtClean="0">
                <a:solidFill>
                  <a:srgbClr val="000000"/>
                </a:solidFill>
                <a:latin typeface="+mn-ea"/>
                <a:ea typeface="+mn-ea"/>
              </a:rPr>
              <a:t>otter</a:t>
            </a:r>
            <a:r>
              <a:rPr lang="zh-CN" altLang="en-US" sz="1800" b="0" dirty="0" smtClean="0">
                <a:solidFill>
                  <a:srgbClr val="000000"/>
                </a:solidFill>
                <a:latin typeface="+mn-ea"/>
                <a:ea typeface="+mn-ea"/>
              </a:rPr>
              <a:t>等。使用数据总线队列进行数据同步的好处是可以保证数据修改的有序。</a:t>
            </a:r>
            <a:endParaRPr lang="zh-CN" altLang="en-US" sz="1800" b="0" dirty="0">
              <a:latin typeface="+mn-ea"/>
              <a:ea typeface="+mn-ea"/>
            </a:endParaRPr>
          </a:p>
        </p:txBody>
      </p:sp>
      <p:sp>
        <p:nvSpPr>
          <p:cNvPr id="7" name="矩形 6"/>
          <p:cNvSpPr/>
          <p:nvPr/>
        </p:nvSpPr>
        <p:spPr>
          <a:xfrm>
            <a:off x="366869" y="4425644"/>
            <a:ext cx="8610374" cy="1200329"/>
          </a:xfrm>
          <a:prstGeom prst="rect">
            <a:avLst/>
          </a:prstGeom>
        </p:spPr>
        <p:txBody>
          <a:bodyPr wrap="square">
            <a:spAutoFit/>
          </a:bodyPr>
          <a:lstStyle/>
          <a:p>
            <a:r>
              <a:rPr lang="en-US" altLang="zh-CN" sz="1800" dirty="0" smtClean="0">
                <a:solidFill>
                  <a:srgbClr val="000000"/>
                </a:solidFill>
                <a:latin typeface="+mn-ea"/>
                <a:ea typeface="+mn-ea"/>
              </a:rPr>
              <a:t>4</a:t>
            </a:r>
            <a:r>
              <a:rPr lang="zh-CN" altLang="en-US" sz="1800" dirty="0" smtClean="0">
                <a:solidFill>
                  <a:srgbClr val="000000"/>
                </a:solidFill>
                <a:latin typeface="+mn-ea"/>
                <a:ea typeface="+mn-ea"/>
              </a:rPr>
              <a:t>、流量削峰：</a:t>
            </a:r>
            <a:r>
              <a:rPr lang="zh-CN" altLang="en-US" sz="1800" b="0" dirty="0" smtClean="0">
                <a:solidFill>
                  <a:srgbClr val="000000"/>
                </a:solidFill>
                <a:latin typeface="+mn-ea"/>
                <a:ea typeface="+mn-ea"/>
              </a:rPr>
              <a:t>系统的瓶颈一般在数据库上，比如扣减库存、下单等，此时可以考虑使用队列将变更请求暂时放入队列，通过缓存</a:t>
            </a:r>
            <a:r>
              <a:rPr lang="en-US" altLang="zh-CN" sz="1800" b="0" dirty="0" smtClean="0">
                <a:solidFill>
                  <a:srgbClr val="000000"/>
                </a:solidFill>
                <a:latin typeface="+mn-ea"/>
                <a:ea typeface="+mn-ea"/>
              </a:rPr>
              <a:t>+</a:t>
            </a:r>
            <a:r>
              <a:rPr lang="zh-CN" altLang="en-US" sz="1800" b="0" dirty="0" smtClean="0">
                <a:solidFill>
                  <a:srgbClr val="000000"/>
                </a:solidFill>
                <a:latin typeface="+mn-ea"/>
                <a:ea typeface="+mn-ea"/>
              </a:rPr>
              <a:t>队列暂存的方式将数据库流量削峰。同样，对于秒杀系统，下单服务会是该系统的瓶颈，此时可以使用队列进行排队和限流，从而保护下单服务，通过队列暂存或者队列限流进行流量削峰</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838298"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rPr>
              <a:t>高并发</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dirty="0" smtClean="0">
                <a:solidFill>
                  <a:srgbClr val="E53333"/>
                </a:solidFill>
                <a:latin typeface="宋体" panose="02010600030101010101" pitchFamily="2" charset="-122"/>
              </a:rPr>
              <a:t>队列（</a:t>
            </a:r>
            <a:r>
              <a:rPr lang="zh-CN" altLang="en-US" b="0" dirty="0"/>
              <a:t> </a:t>
            </a:r>
            <a:r>
              <a:rPr lang="zh-CN" altLang="en-US" b="0" dirty="0" smtClean="0"/>
              <a:t>Canal </a:t>
            </a:r>
            <a:r>
              <a:rPr lang="zh-CN" altLang="en-US" dirty="0" smtClean="0">
                <a:solidFill>
                  <a:srgbClr val="E53333"/>
                </a:solidFill>
                <a:latin typeface="宋体" panose="02010600030101010101" pitchFamily="2" charset="-122"/>
              </a:rPr>
              <a:t>）</a:t>
            </a:r>
            <a:endParaRPr lang="zh-CN" altLang="en-US" dirty="0">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570124" y="1936397"/>
            <a:ext cx="8417167" cy="1852432"/>
          </a:xfrm>
          <a:prstGeom prst="rect">
            <a:avLst/>
          </a:prstGeom>
        </p:spPr>
      </p:pic>
      <p:pic>
        <p:nvPicPr>
          <p:cNvPr id="5" name="图片 4"/>
          <p:cNvPicPr>
            <a:picLocks noChangeAspect="1"/>
          </p:cNvPicPr>
          <p:nvPr/>
        </p:nvPicPr>
        <p:blipFill>
          <a:blip r:embed="rId2"/>
          <a:stretch>
            <a:fillRect/>
          </a:stretch>
        </p:blipFill>
        <p:spPr>
          <a:xfrm>
            <a:off x="557880" y="4533269"/>
            <a:ext cx="8429411" cy="1822442"/>
          </a:xfrm>
          <a:prstGeom prst="rect">
            <a:avLst/>
          </a:prstGeom>
        </p:spPr>
      </p:pic>
      <p:sp>
        <p:nvSpPr>
          <p:cNvPr id="6" name="矩形 5"/>
          <p:cNvSpPr/>
          <p:nvPr/>
        </p:nvSpPr>
        <p:spPr>
          <a:xfrm>
            <a:off x="557880" y="1442167"/>
            <a:ext cx="2383986" cy="400110"/>
          </a:xfrm>
          <a:prstGeom prst="rect">
            <a:avLst/>
          </a:prstGeom>
        </p:spPr>
        <p:txBody>
          <a:bodyPr wrap="none">
            <a:spAutoFit/>
          </a:bodyPr>
          <a:lstStyle/>
          <a:p>
            <a:r>
              <a:rPr lang="en-US" altLang="zh-CN" sz="2000" dirty="0" smtClean="0">
                <a:latin typeface="+mn-ea"/>
                <a:ea typeface="+mn-ea"/>
              </a:rPr>
              <a:t>1</a:t>
            </a:r>
            <a:r>
              <a:rPr lang="zh-CN" altLang="en-US" sz="2000" dirty="0" smtClean="0">
                <a:latin typeface="+mn-ea"/>
                <a:ea typeface="+mn-ea"/>
              </a:rPr>
              <a:t>、</a:t>
            </a:r>
            <a:r>
              <a:rPr lang="en-US" altLang="zh-CN" sz="2000" dirty="0" smtClean="0">
                <a:latin typeface="+mn-ea"/>
                <a:ea typeface="+mn-ea"/>
              </a:rPr>
              <a:t>Canal </a:t>
            </a:r>
            <a:r>
              <a:rPr lang="zh-CN" altLang="en-US" sz="2000" dirty="0" smtClean="0">
                <a:latin typeface="+mn-ea"/>
                <a:ea typeface="+mn-ea"/>
              </a:rPr>
              <a:t>同步缓存</a:t>
            </a:r>
            <a:endParaRPr lang="zh-CN" altLang="en-US" sz="2000" dirty="0">
              <a:latin typeface="+mn-ea"/>
              <a:ea typeface="+mn-ea"/>
            </a:endParaRPr>
          </a:p>
        </p:txBody>
      </p:sp>
      <p:sp>
        <p:nvSpPr>
          <p:cNvPr id="9" name="矩形 8"/>
          <p:cNvSpPr/>
          <p:nvPr/>
        </p:nvSpPr>
        <p:spPr>
          <a:xfrm>
            <a:off x="557880" y="3960994"/>
            <a:ext cx="3674404" cy="400110"/>
          </a:xfrm>
          <a:prstGeom prst="rect">
            <a:avLst/>
          </a:prstGeom>
        </p:spPr>
        <p:txBody>
          <a:bodyPr wrap="none">
            <a:spAutoFit/>
          </a:bodyPr>
          <a:lstStyle/>
          <a:p>
            <a:r>
              <a:rPr lang="en-US" altLang="zh-CN" sz="2000" dirty="0" smtClean="0">
                <a:latin typeface="+mn-ea"/>
                <a:ea typeface="+mn-ea"/>
              </a:rPr>
              <a:t>2</a:t>
            </a:r>
            <a:r>
              <a:rPr lang="zh-CN" altLang="en-US" sz="2000" dirty="0" smtClean="0">
                <a:latin typeface="+mn-ea"/>
                <a:ea typeface="+mn-ea"/>
              </a:rPr>
              <a:t>、</a:t>
            </a:r>
            <a:r>
              <a:rPr lang="en-US" altLang="zh-CN" sz="2000" dirty="0" smtClean="0">
                <a:latin typeface="+mn-ea"/>
                <a:ea typeface="+mn-ea"/>
              </a:rPr>
              <a:t>Canal </a:t>
            </a:r>
            <a:r>
              <a:rPr lang="zh-CN" altLang="en-US" sz="2000" dirty="0" smtClean="0">
                <a:latin typeface="+mn-ea"/>
                <a:ea typeface="+mn-ea"/>
              </a:rPr>
              <a:t>下发任务给消息队列</a:t>
            </a:r>
            <a:endParaRPr lang="zh-CN" altLang="en-US" sz="20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798772" y="1447852"/>
            <a:ext cx="1800493" cy="369332"/>
          </a:xfrm>
          <a:prstGeom prst="rect">
            <a:avLst/>
          </a:prstGeom>
        </p:spPr>
        <p:txBody>
          <a:bodyPr wrap="none">
            <a:spAutoFit/>
          </a:bodyPr>
          <a:lstStyle/>
          <a:p>
            <a:pPr latinLnBrk="1"/>
            <a:r>
              <a:rPr lang="zh-CN" altLang="en-US" sz="1800" b="0" dirty="0">
                <a:solidFill>
                  <a:srgbClr val="333333"/>
                </a:solidFill>
                <a:latin typeface="PingFang SC"/>
              </a:rPr>
              <a:t>什么是高可用性</a:t>
            </a:r>
            <a:endParaRPr lang="zh-CN" altLang="en-US" sz="1800" dirty="0">
              <a:solidFill>
                <a:srgbClr val="333333"/>
              </a:solidFill>
              <a:latin typeface="PingFang SC"/>
            </a:endParaRPr>
          </a:p>
        </p:txBody>
      </p:sp>
      <p:sp>
        <p:nvSpPr>
          <p:cNvPr id="3" name="矩形 2"/>
          <p:cNvSpPr/>
          <p:nvPr/>
        </p:nvSpPr>
        <p:spPr>
          <a:xfrm>
            <a:off x="381110" y="1905040"/>
            <a:ext cx="8610374" cy="3693319"/>
          </a:xfrm>
          <a:prstGeom prst="rect">
            <a:avLst/>
          </a:prstGeom>
        </p:spPr>
        <p:txBody>
          <a:bodyPr wrap="square">
            <a:spAutoFit/>
          </a:bodyPr>
          <a:lstStyle/>
          <a:p>
            <a:r>
              <a:rPr lang="zh-CN" altLang="en-US" sz="1800" b="0" dirty="0"/>
              <a:t>高可用性（HA）</a:t>
            </a:r>
            <a:r>
              <a:rPr lang="zh-CN" altLang="en-US" sz="1800" b="0" dirty="0" smtClean="0"/>
              <a:t>系统</a:t>
            </a:r>
            <a:r>
              <a:rPr lang="zh-CN" altLang="en-US" sz="1800" b="0" dirty="0"/>
              <a:t>是目前企业防止核心计算机系统因故障停机的最有效手段。</a:t>
            </a:r>
            <a:endParaRPr lang="zh-CN" altLang="en-US" sz="1800" b="0" dirty="0"/>
          </a:p>
          <a:p>
            <a:r>
              <a:rPr lang="zh-CN" altLang="en-US" sz="1800" b="0" dirty="0"/>
              <a:t>高可用性（HA）的功能</a:t>
            </a:r>
            <a:endParaRPr lang="zh-CN" altLang="en-US" sz="1800" b="0" dirty="0"/>
          </a:p>
          <a:p>
            <a:r>
              <a:rPr lang="zh-CN" altLang="en-US" sz="1800" b="0" dirty="0" smtClean="0"/>
              <a:t>     1</a:t>
            </a:r>
            <a:r>
              <a:rPr lang="zh-CN" altLang="en-US" sz="1800" b="0" dirty="0"/>
              <a:t>、软件故障监测与排除</a:t>
            </a:r>
            <a:endParaRPr lang="zh-CN" altLang="en-US" sz="1800" b="0" dirty="0"/>
          </a:p>
          <a:p>
            <a:r>
              <a:rPr lang="zh-CN" altLang="en-US" sz="1800" b="0" dirty="0" smtClean="0"/>
              <a:t>     2</a:t>
            </a:r>
            <a:r>
              <a:rPr lang="zh-CN" altLang="en-US" sz="1800" b="0" dirty="0"/>
              <a:t>、备份和数据保护</a:t>
            </a:r>
            <a:endParaRPr lang="zh-CN" altLang="en-US" sz="1800" b="0" dirty="0"/>
          </a:p>
          <a:p>
            <a:r>
              <a:rPr lang="zh-CN" altLang="en-US" sz="1800" b="0" dirty="0" smtClean="0"/>
              <a:t>     3</a:t>
            </a:r>
            <a:r>
              <a:rPr lang="zh-CN" altLang="en-US" sz="1800" b="0" dirty="0"/>
              <a:t>、管理站能够监视各站点的运行情况，能随时或定时报告系统运行状况，故障能及时报告和告警，并有必要的控制手段</a:t>
            </a:r>
            <a:endParaRPr lang="zh-CN" altLang="en-US" sz="1800" b="0" dirty="0"/>
          </a:p>
          <a:p>
            <a:r>
              <a:rPr lang="zh-CN" altLang="en-US" sz="1800" b="0" dirty="0" smtClean="0"/>
              <a:t>     4、</a:t>
            </a:r>
            <a:r>
              <a:rPr lang="zh-CN" altLang="en-US" sz="1800" b="0" dirty="0"/>
              <a:t>实现错误隔离以及主、备份服务器间的服务切换</a:t>
            </a:r>
            <a:endParaRPr lang="zh-CN" altLang="en-US" sz="1800" b="0" dirty="0"/>
          </a:p>
          <a:p>
            <a:r>
              <a:rPr lang="zh-CN" altLang="en-US" sz="1800" b="0" dirty="0"/>
              <a:t>HA的工作</a:t>
            </a:r>
            <a:r>
              <a:rPr lang="zh-CN" altLang="en-US" sz="1800" b="0" dirty="0" smtClean="0"/>
              <a:t>方式：</a:t>
            </a:r>
            <a:r>
              <a:rPr lang="zh-CN" altLang="en-US" sz="1800" b="0" dirty="0"/>
              <a:t>HA有主从方式和双工方式两种工作模式</a:t>
            </a:r>
            <a:endParaRPr lang="zh-CN" altLang="en-US" sz="1800" b="0" dirty="0"/>
          </a:p>
          <a:p>
            <a:r>
              <a:rPr lang="zh-CN" altLang="en-US" sz="1800" b="0" dirty="0" smtClean="0"/>
              <a:t>      高</a:t>
            </a:r>
            <a:r>
              <a:rPr lang="zh-CN" altLang="en-US" sz="1800" b="0" dirty="0"/>
              <a:t>可用性方案则利用更少的冗余部件同时由软件检测故障，一旦故障发生立即隔离损坏部件，通过提供故障恢复实现最大化系统和应用的可用性。</a:t>
            </a:r>
            <a:endParaRPr lang="zh-CN" altLang="en-US" sz="1800" b="0" dirty="0"/>
          </a:p>
          <a:p>
            <a:r>
              <a:rPr lang="zh-CN" altLang="en-US" sz="1800" b="0" dirty="0" smtClean="0"/>
              <a:t>      容错</a:t>
            </a:r>
            <a:r>
              <a:rPr lang="zh-CN" altLang="en-US" sz="1800" b="0" dirty="0"/>
              <a:t>技术随着处理器速度的加快和价格的下跌而越来越多地转移到软件中。未来容错技术将完全在软件环境下完成，那时它和高可用性技术之间的差别也就随之消失了。</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SOA(</a:t>
            </a:r>
            <a:r>
              <a:rPr lang="zh-CN" altLang="en-US" b="0" dirty="0">
                <a:solidFill>
                  <a:srgbClr val="003366"/>
                </a:solidFill>
                <a:latin typeface="微软雅黑" panose="020B0503020204020204" pitchFamily="34" charset="-122"/>
                <a:ea typeface="微软雅黑" panose="020B0503020204020204" pitchFamily="34" charset="-122"/>
              </a:rPr>
              <a:t>面向服务的架构</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359682" y="1724109"/>
            <a:ext cx="8327010" cy="307777"/>
          </a:xfrm>
          <a:prstGeom prst="rect">
            <a:avLst/>
          </a:prstGeom>
        </p:spPr>
        <p:txBody>
          <a:bodyPr wrap="square">
            <a:spAutoFit/>
          </a:bodyPr>
          <a:lstStyle/>
          <a:p>
            <a:r>
              <a:rPr lang="zh-CN" altLang="en-US" sz="1400" b="0" dirty="0" smtClean="0"/>
              <a:t> </a:t>
            </a:r>
            <a:endParaRPr lang="zh-CN" altLang="en-US" sz="1400" b="0" dirty="0"/>
          </a:p>
        </p:txBody>
      </p:sp>
      <p:sp>
        <p:nvSpPr>
          <p:cNvPr id="5" name="矩形 4"/>
          <p:cNvSpPr/>
          <p:nvPr/>
        </p:nvSpPr>
        <p:spPr>
          <a:xfrm>
            <a:off x="457308" y="1307577"/>
            <a:ext cx="8686692" cy="1200329"/>
          </a:xfrm>
          <a:prstGeom prst="rect">
            <a:avLst/>
          </a:prstGeom>
        </p:spPr>
        <p:txBody>
          <a:bodyPr wrap="square">
            <a:spAutoFit/>
          </a:bodyPr>
          <a:lstStyle/>
          <a:p>
            <a:r>
              <a:rPr lang="zh-CN" altLang="en-US" sz="1800" b="0" dirty="0" smtClean="0">
                <a:solidFill>
                  <a:srgbClr val="333333"/>
                </a:solidFill>
                <a:latin typeface="+mn-ea"/>
                <a:ea typeface="+mn-ea"/>
              </a:rPr>
              <a:t>    </a:t>
            </a:r>
            <a:r>
              <a:rPr lang="zh-CN" altLang="en-US" sz="1800" dirty="0" smtClean="0">
                <a:solidFill>
                  <a:srgbClr val="333333"/>
                </a:solidFill>
                <a:latin typeface="+mn-ea"/>
                <a:ea typeface="+mn-ea"/>
              </a:rPr>
              <a:t>面向</a:t>
            </a:r>
            <a:r>
              <a:rPr lang="zh-CN" altLang="en-US" sz="1800" dirty="0">
                <a:solidFill>
                  <a:srgbClr val="333333"/>
                </a:solidFill>
                <a:latin typeface="+mn-ea"/>
                <a:ea typeface="+mn-ea"/>
              </a:rPr>
              <a:t>服务的架构（</a:t>
            </a:r>
            <a:r>
              <a:rPr lang="en-US" altLang="zh-CN" sz="1800" dirty="0">
                <a:solidFill>
                  <a:srgbClr val="333333"/>
                </a:solidFill>
                <a:latin typeface="+mn-ea"/>
                <a:ea typeface="+mn-ea"/>
              </a:rPr>
              <a:t>SOA</a:t>
            </a:r>
            <a:r>
              <a:rPr lang="zh-CN" altLang="en-US" sz="1800" dirty="0">
                <a:solidFill>
                  <a:srgbClr val="333333"/>
                </a:solidFill>
                <a:latin typeface="+mn-ea"/>
                <a:ea typeface="+mn-ea"/>
              </a:rPr>
              <a:t>）是一个组件模型，它将应用程序的不同功能单元（称为服务）通过这些服务之间定义良好的接口和契约联系起来</a:t>
            </a:r>
            <a:r>
              <a:rPr lang="zh-CN" altLang="en-US" sz="1800" b="0" dirty="0">
                <a:solidFill>
                  <a:srgbClr val="333333"/>
                </a:solidFill>
                <a:latin typeface="+mn-ea"/>
                <a:ea typeface="+mn-ea"/>
              </a:rPr>
              <a:t>。接口是采用中立的方式进行定义的，它应该独立于实现服务的硬件平台、操作系统和编程语言。这使得构建在各种各样的系统中的服务可以以一种统一和通用的方式进行交互。</a:t>
            </a:r>
            <a:endParaRPr lang="zh-CN" altLang="en-US" sz="1800" dirty="0">
              <a:latin typeface="+mn-ea"/>
              <a:ea typeface="+mn-ea"/>
            </a:endParaRPr>
          </a:p>
        </p:txBody>
      </p:sp>
      <p:sp>
        <p:nvSpPr>
          <p:cNvPr id="7" name="矩形 6"/>
          <p:cNvSpPr/>
          <p:nvPr/>
        </p:nvSpPr>
        <p:spPr>
          <a:xfrm>
            <a:off x="457308" y="2618895"/>
            <a:ext cx="8534176" cy="3970318"/>
          </a:xfrm>
          <a:prstGeom prst="rect">
            <a:avLst/>
          </a:prstGeom>
        </p:spPr>
        <p:txBody>
          <a:bodyPr wrap="square">
            <a:spAutoFit/>
          </a:bodyPr>
          <a:lstStyle/>
          <a:p>
            <a:pPr indent="266700"/>
            <a:r>
              <a:rPr lang="zh-CN" altLang="en-US" sz="1800" b="0" dirty="0">
                <a:solidFill>
                  <a:srgbClr val="333333"/>
                </a:solidFill>
                <a:latin typeface="+mn-ea"/>
                <a:ea typeface="+mn-ea"/>
              </a:rPr>
              <a:t>对于一个</a:t>
            </a:r>
            <a:r>
              <a:rPr lang="en-US" altLang="zh-CN" sz="1800" b="0" dirty="0">
                <a:solidFill>
                  <a:srgbClr val="333333"/>
                </a:solidFill>
                <a:latin typeface="+mn-ea"/>
                <a:ea typeface="+mn-ea"/>
              </a:rPr>
              <a:t>SOA</a:t>
            </a:r>
            <a:r>
              <a:rPr lang="zh-CN" altLang="en-US" sz="1800" b="0" dirty="0">
                <a:solidFill>
                  <a:srgbClr val="333333"/>
                </a:solidFill>
                <a:latin typeface="+mn-ea"/>
                <a:ea typeface="+mn-ea"/>
              </a:rPr>
              <a:t>解决方案来说就需要能够满足这些场景的业务需求，能够解决其中的各种技术问题</a:t>
            </a:r>
            <a:r>
              <a:rPr lang="zh-CN" altLang="en-US" sz="1800" b="0" dirty="0" smtClean="0">
                <a:solidFill>
                  <a:srgbClr val="333333"/>
                </a:solidFill>
                <a:latin typeface="+mn-ea"/>
                <a:ea typeface="+mn-ea"/>
              </a:rPr>
              <a:t>。</a:t>
            </a:r>
            <a:r>
              <a:rPr lang="zh-CN" altLang="en-US" sz="1800" dirty="0" smtClean="0">
                <a:solidFill>
                  <a:srgbClr val="333333"/>
                </a:solidFill>
                <a:latin typeface="+mn-ea"/>
                <a:ea typeface="+mn-ea"/>
              </a:rPr>
              <a:t>需要解决的基本问题包括</a:t>
            </a:r>
            <a:r>
              <a:rPr lang="zh-CN" altLang="en-US" sz="1800" b="0" dirty="0" smtClean="0">
                <a:solidFill>
                  <a:srgbClr val="333333"/>
                </a:solidFill>
                <a:latin typeface="+mn-ea"/>
                <a:ea typeface="+mn-ea"/>
              </a:rPr>
              <a:t>：</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b="0" dirty="0">
                <a:solidFill>
                  <a:srgbClr val="333333"/>
                </a:solidFill>
                <a:latin typeface="+mn-ea"/>
                <a:ea typeface="+mn-ea"/>
              </a:rPr>
              <a:t> </a:t>
            </a:r>
            <a:r>
              <a:rPr lang="zh-CN" altLang="en-US" sz="1800" dirty="0">
                <a:solidFill>
                  <a:srgbClr val="333333"/>
                </a:solidFill>
                <a:latin typeface="+mn-ea"/>
                <a:ea typeface="+mn-ea"/>
              </a:rPr>
              <a:t>服务的描述问题</a:t>
            </a:r>
            <a:r>
              <a:rPr lang="zh-CN" altLang="en-US" sz="1800" b="0" dirty="0" smtClean="0">
                <a:solidFill>
                  <a:srgbClr val="333333"/>
                </a:solidFill>
                <a:latin typeface="+mn-ea"/>
                <a:ea typeface="+mn-ea"/>
              </a:rPr>
              <a:t>，描述</a:t>
            </a:r>
            <a:r>
              <a:rPr lang="zh-CN" altLang="en-US" sz="1800" b="0" dirty="0">
                <a:solidFill>
                  <a:srgbClr val="333333"/>
                </a:solidFill>
                <a:latin typeface="+mn-ea"/>
                <a:ea typeface="+mn-ea"/>
              </a:rPr>
              <a:t>服务提供哪些功能，适用服务有哪些要求</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的注册和查找问题</a:t>
            </a:r>
            <a:r>
              <a:rPr lang="zh-CN" altLang="en-US" sz="1800" b="0" dirty="0">
                <a:solidFill>
                  <a:srgbClr val="333333"/>
                </a:solidFill>
                <a:latin typeface="+mn-ea"/>
                <a:ea typeface="+mn-ea"/>
              </a:rPr>
              <a:t>，定义好的服务信息在哪发布，如何发布，到哪查找，如何查找</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通讯方式</a:t>
            </a:r>
            <a:r>
              <a:rPr lang="zh-CN" altLang="en-US" sz="1800" b="0" dirty="0">
                <a:solidFill>
                  <a:srgbClr val="333333"/>
                </a:solidFill>
                <a:latin typeface="+mn-ea"/>
                <a:ea typeface="+mn-ea"/>
              </a:rPr>
              <a:t>，包括具体如何向服务发送请求，并获取应答，支持什么样的交互方式。</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流程问题</a:t>
            </a:r>
            <a:r>
              <a:rPr lang="zh-CN" altLang="en-US" sz="1800" b="0" dirty="0">
                <a:solidFill>
                  <a:srgbClr val="333333"/>
                </a:solidFill>
                <a:latin typeface="+mn-ea"/>
                <a:ea typeface="+mn-ea"/>
              </a:rPr>
              <a:t>，对服务流程的灵活定制，执行监控等提供管理</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的管理问题</a:t>
            </a:r>
            <a:r>
              <a:rPr lang="zh-CN" altLang="en-US" sz="1800" b="0" dirty="0">
                <a:solidFill>
                  <a:srgbClr val="333333"/>
                </a:solidFill>
                <a:latin typeface="+mn-ea"/>
                <a:ea typeface="+mn-ea"/>
              </a:rPr>
              <a:t>，服务的提供，撤销，改变这些情况如何进行管理</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服务</a:t>
            </a:r>
            <a:r>
              <a:rPr lang="zh-CN" altLang="en-US" sz="1800" dirty="0">
                <a:solidFill>
                  <a:srgbClr val="333333"/>
                </a:solidFill>
                <a:latin typeface="+mn-ea"/>
                <a:ea typeface="+mn-ea"/>
              </a:rPr>
              <a:t>质量问</a:t>
            </a:r>
            <a:r>
              <a:rPr lang="zh-CN" altLang="en-US" sz="1800" b="0" dirty="0">
                <a:solidFill>
                  <a:srgbClr val="333333"/>
                </a:solidFill>
                <a:latin typeface="+mn-ea"/>
                <a:ea typeface="+mn-ea"/>
              </a:rPr>
              <a:t>题，如何保障安全性，通讯的可靠性，以及事务完整性如何保证</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dirty="0" smtClean="0">
                <a:solidFill>
                  <a:srgbClr val="333333"/>
                </a:solidFill>
                <a:latin typeface="+mn-ea"/>
                <a:ea typeface="+mn-ea"/>
              </a:rPr>
              <a:t>整个</a:t>
            </a:r>
            <a:r>
              <a:rPr lang="zh-CN" altLang="en-US" sz="1800" dirty="0">
                <a:solidFill>
                  <a:srgbClr val="333333"/>
                </a:solidFill>
                <a:latin typeface="+mn-ea"/>
                <a:ea typeface="+mn-ea"/>
              </a:rPr>
              <a:t>系统的效率问题</a:t>
            </a:r>
            <a:r>
              <a:rPr lang="zh-CN" altLang="en-US" sz="1800" b="0" dirty="0">
                <a:solidFill>
                  <a:srgbClr val="333333"/>
                </a:solidFill>
                <a:latin typeface="+mn-ea"/>
                <a:ea typeface="+mn-ea"/>
              </a:rPr>
              <a:t>，包括查找效率，通讯效率，服务运行处理效率等</a:t>
            </a:r>
            <a:endParaRPr lang="zh-CN" altLang="en-US" sz="1800" b="0" dirty="0">
              <a:solidFill>
                <a:srgbClr val="333333"/>
              </a:solidFill>
              <a:latin typeface="+mn-ea"/>
              <a:ea typeface="+mn-ea"/>
            </a:endParaRPr>
          </a:p>
          <a:p>
            <a:pPr marL="533400" indent="-266700"/>
            <a:r>
              <a:rPr lang="en-US" altLang="zh-CN" sz="1800" b="0" dirty="0" smtClean="0">
                <a:solidFill>
                  <a:srgbClr val="333333"/>
                </a:solidFill>
                <a:latin typeface="+mn-ea"/>
                <a:ea typeface="+mn-ea"/>
              </a:rPr>
              <a:t>  </a:t>
            </a:r>
            <a:r>
              <a:rPr lang="zh-CN" altLang="en-US" sz="1800" b="0" dirty="0" smtClean="0">
                <a:solidFill>
                  <a:srgbClr val="333333"/>
                </a:solidFill>
                <a:latin typeface="+mn-ea"/>
                <a:ea typeface="+mn-ea"/>
              </a:rPr>
              <a:t>系统</a:t>
            </a:r>
            <a:r>
              <a:rPr lang="zh-CN" altLang="en-US" sz="1800" b="0" dirty="0">
                <a:solidFill>
                  <a:srgbClr val="333333"/>
                </a:solidFill>
                <a:latin typeface="+mn-ea"/>
                <a:ea typeface="+mn-ea"/>
              </a:rPr>
              <a:t>能够提供什么样的开发工具，支持什么样的开发</a:t>
            </a:r>
            <a:r>
              <a:rPr lang="zh-CN" altLang="en-US" sz="1800" b="0" dirty="0" smtClean="0">
                <a:solidFill>
                  <a:srgbClr val="333333"/>
                </a:solidFill>
                <a:latin typeface="+mn-ea"/>
                <a:ea typeface="+mn-ea"/>
              </a:rPr>
              <a:t>模式，系统</a:t>
            </a:r>
            <a:r>
              <a:rPr lang="zh-CN" altLang="en-US" sz="1800" b="0" dirty="0">
                <a:solidFill>
                  <a:srgbClr val="333333"/>
                </a:solidFill>
                <a:latin typeface="+mn-ea"/>
                <a:ea typeface="+mn-ea"/>
              </a:rPr>
              <a:t>运行情况是否可以及时了解，是否可以及时获取故障信息，是否可以提供运行状态信息，以利于系统的优化。</a:t>
            </a:r>
            <a:endParaRPr lang="zh-CN" altLang="en-US" sz="1800" b="0" i="0" dirty="0">
              <a:solidFill>
                <a:srgbClr val="333333"/>
              </a:solidFill>
              <a:effectLst/>
              <a:latin typeface="+mn-ea"/>
              <a:ea typeface="+mn-ea"/>
            </a:endParaRPr>
          </a:p>
        </p:txBody>
      </p:sp>
    </p:spTree>
  </p:cSld>
  <p:clrMapOvr>
    <a:masterClrMapping/>
  </p:clrMapOvr>
  <p:transition>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互联网</a:t>
            </a:r>
            <a:r>
              <a:rPr lang="zh-CN" altLang="en-US" b="0" dirty="0" smtClean="0">
                <a:solidFill>
                  <a:srgbClr val="003366"/>
                </a:solidFill>
                <a:latin typeface="微软雅黑" panose="020B0503020204020204" pitchFamily="34" charset="-122"/>
                <a:ea typeface="微软雅黑" panose="020B0503020204020204" pitchFamily="34" charset="-122"/>
              </a:rPr>
              <a:t>高</a:t>
            </a:r>
            <a:r>
              <a:rPr lang="zh-CN" altLang="en-US" b="0" dirty="0">
                <a:solidFill>
                  <a:srgbClr val="003366"/>
                </a:solidFill>
                <a:latin typeface="微软雅黑" panose="020B0503020204020204" pitchFamily="34" charset="-122"/>
                <a:ea typeface="微软雅黑" panose="020B0503020204020204" pitchFamily="34" charset="-122"/>
              </a:rPr>
              <a:t>可用性（HA）系统</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685902" y="1750405"/>
            <a:ext cx="7391206" cy="461665"/>
          </a:xfrm>
          <a:prstGeom prst="rect">
            <a:avLst/>
          </a:prstGeom>
        </p:spPr>
        <p:txBody>
          <a:bodyPr wrap="square">
            <a:spAutoFit/>
          </a:bodyPr>
          <a:lstStyle/>
          <a:p>
            <a:r>
              <a:rPr lang="zh-CN" altLang="en-US" dirty="0">
                <a:solidFill>
                  <a:srgbClr val="FF0000"/>
                </a:solidFill>
                <a:latin typeface="宋体" panose="02010600030101010101" pitchFamily="2" charset="-122"/>
                <a:ea typeface="宋体" panose="02010600030101010101" pitchFamily="2" charset="-122"/>
              </a:rPr>
              <a:t>一</a:t>
            </a:r>
            <a:r>
              <a:rPr lang="zh-CN" altLang="en-US" dirty="0" smtClean="0">
                <a:solidFill>
                  <a:srgbClr val="FF0000"/>
                </a:solidFill>
                <a:latin typeface="宋体" panose="02010600030101010101" pitchFamily="2" charset="-122"/>
                <a:ea typeface="宋体" panose="02010600030101010101" pitchFamily="2" charset="-122"/>
              </a:rPr>
              <a:t>：负载均衡与反向代理</a:t>
            </a:r>
            <a:endParaRPr lang="zh-CN" altLang="en-US" dirty="0">
              <a:solidFill>
                <a:srgbClr val="FF0000"/>
              </a:solidFill>
            </a:endParaRPr>
          </a:p>
        </p:txBody>
      </p:sp>
      <p:sp>
        <p:nvSpPr>
          <p:cNvPr id="3" name="矩形 2"/>
          <p:cNvSpPr/>
          <p:nvPr/>
        </p:nvSpPr>
        <p:spPr>
          <a:xfrm>
            <a:off x="685902" y="2337334"/>
            <a:ext cx="7467404" cy="461665"/>
          </a:xfrm>
          <a:prstGeom prst="rect">
            <a:avLst/>
          </a:prstGeom>
        </p:spPr>
        <p:txBody>
          <a:bodyPr wrap="square">
            <a:spAutoFit/>
          </a:bodyPr>
          <a:lstStyle/>
          <a:p>
            <a:r>
              <a:rPr lang="zh-CN" altLang="en-US" dirty="0">
                <a:solidFill>
                  <a:srgbClr val="E53333"/>
                </a:solidFill>
                <a:latin typeface="宋体" panose="02010600030101010101" pitchFamily="2" charset="-122"/>
              </a:rPr>
              <a:t>二</a:t>
            </a:r>
            <a:r>
              <a:rPr lang="zh-CN" altLang="en-US" dirty="0" smtClean="0">
                <a:solidFill>
                  <a:srgbClr val="E53333"/>
                </a:solidFill>
                <a:latin typeface="宋体" panose="02010600030101010101" pitchFamily="2" charset="-122"/>
              </a:rPr>
              <a:t>：隔离</a:t>
            </a:r>
            <a:endParaRPr lang="zh-CN" altLang="en-US" dirty="0">
              <a:latin typeface="宋体" panose="02010600030101010101" pitchFamily="2" charset="-122"/>
            </a:endParaRPr>
          </a:p>
        </p:txBody>
      </p:sp>
      <p:sp>
        <p:nvSpPr>
          <p:cNvPr id="5" name="矩形 4"/>
          <p:cNvSpPr/>
          <p:nvPr/>
        </p:nvSpPr>
        <p:spPr>
          <a:xfrm>
            <a:off x="685902" y="2951380"/>
            <a:ext cx="7924592" cy="461665"/>
          </a:xfrm>
          <a:prstGeom prst="rect">
            <a:avLst/>
          </a:prstGeom>
        </p:spPr>
        <p:txBody>
          <a:bodyPr wrap="square">
            <a:spAutoFit/>
          </a:bodyPr>
          <a:lstStyle/>
          <a:p>
            <a:r>
              <a:rPr lang="zh-CN" altLang="en-US" dirty="0">
                <a:solidFill>
                  <a:srgbClr val="E53333"/>
                </a:solidFill>
                <a:latin typeface="宋体" panose="02010600030101010101" pitchFamily="2" charset="-122"/>
                <a:ea typeface="宋体" panose="02010600030101010101" pitchFamily="2" charset="-122"/>
              </a:rPr>
              <a:t>三</a:t>
            </a:r>
            <a:r>
              <a:rPr lang="zh-CN" altLang="en-US" dirty="0" smtClean="0">
                <a:solidFill>
                  <a:srgbClr val="E53333"/>
                </a:solidFill>
                <a:latin typeface="宋体" panose="02010600030101010101" pitchFamily="2" charset="-122"/>
                <a:ea typeface="宋体" panose="02010600030101010101" pitchFamily="2" charset="-122"/>
              </a:rPr>
              <a:t>：限流</a:t>
            </a:r>
            <a:endParaRPr lang="zh-CN" altLang="en-US" dirty="0"/>
          </a:p>
        </p:txBody>
      </p:sp>
      <p:sp>
        <p:nvSpPr>
          <p:cNvPr id="7" name="矩形 6"/>
          <p:cNvSpPr/>
          <p:nvPr/>
        </p:nvSpPr>
        <p:spPr>
          <a:xfrm>
            <a:off x="704268" y="3564479"/>
            <a:ext cx="7796540" cy="461665"/>
          </a:xfrm>
          <a:prstGeom prst="rect">
            <a:avLst/>
          </a:prstGeom>
        </p:spPr>
        <p:txBody>
          <a:bodyPr wrap="square">
            <a:spAutoFit/>
          </a:bodyPr>
          <a:lstStyle/>
          <a:p>
            <a:r>
              <a:rPr lang="zh-CN" altLang="en-US" dirty="0">
                <a:solidFill>
                  <a:srgbClr val="E53333"/>
                </a:solidFill>
                <a:latin typeface="宋体" panose="02010600030101010101" pitchFamily="2" charset="-122"/>
              </a:rPr>
              <a:t>四</a:t>
            </a:r>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p:txBody>
      </p:sp>
      <p:sp>
        <p:nvSpPr>
          <p:cNvPr id="9" name="矩形 8"/>
          <p:cNvSpPr/>
          <p:nvPr/>
        </p:nvSpPr>
        <p:spPr>
          <a:xfrm>
            <a:off x="685902" y="4177578"/>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五：超时与重试</a:t>
            </a:r>
            <a:endParaRPr lang="zh-CN" altLang="en-US" dirty="0">
              <a:latin typeface="宋体" panose="02010600030101010101" pitchFamily="2" charset="-122"/>
            </a:endParaRPr>
          </a:p>
        </p:txBody>
      </p:sp>
      <p:sp>
        <p:nvSpPr>
          <p:cNvPr id="10" name="矩形 9"/>
          <p:cNvSpPr/>
          <p:nvPr/>
        </p:nvSpPr>
        <p:spPr>
          <a:xfrm>
            <a:off x="685902" y="4814546"/>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六：回滚</a:t>
            </a:r>
            <a:endParaRPr lang="zh-CN" altLang="en-US" dirty="0">
              <a:latin typeface="宋体" panose="02010600030101010101" pitchFamily="2" charset="-122"/>
            </a:endParaRPr>
          </a:p>
        </p:txBody>
      </p:sp>
      <p:sp>
        <p:nvSpPr>
          <p:cNvPr id="11" name="矩形 10"/>
          <p:cNvSpPr/>
          <p:nvPr/>
        </p:nvSpPr>
        <p:spPr>
          <a:xfrm>
            <a:off x="685902" y="5391520"/>
            <a:ext cx="7796540" cy="461665"/>
          </a:xfrm>
          <a:prstGeom prst="rect">
            <a:avLst/>
          </a:prstGeom>
        </p:spPr>
        <p:txBody>
          <a:bodyPr wrap="square">
            <a:spAutoFit/>
          </a:bodyPr>
          <a:lstStyle/>
          <a:p>
            <a:r>
              <a:rPr lang="zh-CN" altLang="en-US" dirty="0" smtClean="0">
                <a:solidFill>
                  <a:srgbClr val="E53333"/>
                </a:solidFill>
                <a:latin typeface="宋体" panose="02010600030101010101" pitchFamily="2" charset="-122"/>
              </a:rPr>
              <a:t>七：压力测试与应急预案</a:t>
            </a:r>
            <a:endParaRPr lang="zh-CN" altLang="en-US" dirty="0">
              <a:latin typeface="宋体" panose="02010600030101010101" pitchFamily="2"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FF0000"/>
                </a:solidFill>
                <a:latin typeface="宋体" panose="02010600030101010101" pitchFamily="2" charset="-122"/>
                <a:ea typeface="宋体" panose="02010600030101010101" pitchFamily="2" charset="-122"/>
              </a:rPr>
              <a:t>负载均衡</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8" name="矩形 7"/>
          <p:cNvSpPr/>
          <p:nvPr/>
        </p:nvSpPr>
        <p:spPr>
          <a:xfrm>
            <a:off x="442340" y="1447852"/>
            <a:ext cx="8549144" cy="1015663"/>
          </a:xfrm>
          <a:prstGeom prst="rect">
            <a:avLst/>
          </a:prstGeom>
        </p:spPr>
        <p:txBody>
          <a:bodyPr wrap="square">
            <a:spAutoFit/>
          </a:bodyPr>
          <a:lstStyle/>
          <a:p>
            <a:r>
              <a:rPr lang="zh-CN" altLang="en-US" dirty="0" smtClean="0"/>
              <a:t>      </a:t>
            </a:r>
            <a:r>
              <a:rPr lang="zh-CN" altLang="en-US" sz="1800" b="0" dirty="0" smtClean="0"/>
              <a:t>负载</a:t>
            </a:r>
            <a:r>
              <a:rPr lang="zh-CN" altLang="en-US" sz="1800" b="0" dirty="0"/>
              <a:t>均衡 建立在现有网络结构之上，它提供了一种廉价有效透明的方法扩展网络设备和服务器的带宽、增加吞吐量、加强网络数据处理能力、提高网络的灵活性和可用性。</a:t>
            </a:r>
            <a:endParaRPr lang="zh-CN" altLang="en-US" sz="1800" b="0" dirty="0"/>
          </a:p>
        </p:txBody>
      </p:sp>
      <p:sp>
        <p:nvSpPr>
          <p:cNvPr id="12" name="矩形 11"/>
          <p:cNvSpPr/>
          <p:nvPr/>
        </p:nvSpPr>
        <p:spPr>
          <a:xfrm>
            <a:off x="442340" y="2463515"/>
            <a:ext cx="8472946" cy="2339102"/>
          </a:xfrm>
          <a:prstGeom prst="rect">
            <a:avLst/>
          </a:prstGeom>
        </p:spPr>
        <p:txBody>
          <a:bodyPr wrap="square">
            <a:spAutoFit/>
          </a:bodyPr>
          <a:lstStyle/>
          <a:p>
            <a:r>
              <a:rPr lang="zh-CN" altLang="en-US" sz="1800" b="0" dirty="0" smtClean="0"/>
              <a:t>       </a:t>
            </a:r>
            <a:r>
              <a:rPr lang="zh-CN" altLang="en-US" sz="2000" dirty="0" smtClean="0"/>
              <a:t>软件</a:t>
            </a:r>
            <a:r>
              <a:rPr lang="zh-CN" altLang="en-US" sz="2000" dirty="0"/>
              <a:t>负载均衡解决方案</a:t>
            </a:r>
            <a:r>
              <a:rPr lang="zh-CN" altLang="en-US" sz="1800" b="0" dirty="0"/>
              <a:t>是指在一台或多台服务器相应的操作系统上安装一个或多个附加软件来实现负载均衡，如DNS Load Balance，CheckPoint Firewall-1 ConnectControl等，它的优点是基于特定环境，配置简单，使用灵活，成本低廉，可以满足一般的负载均衡需求。</a:t>
            </a:r>
            <a:endParaRPr lang="zh-CN" altLang="en-US" sz="1800" b="0" dirty="0"/>
          </a:p>
          <a:p>
            <a:r>
              <a:rPr lang="zh-CN" altLang="en-US" sz="1800" b="0" dirty="0" smtClean="0"/>
              <a:t>       软件</a:t>
            </a:r>
            <a:r>
              <a:rPr lang="zh-CN" altLang="en-US" sz="1800" b="0" dirty="0"/>
              <a:t>解决方案缺点也较多，因为每台服务器上安装额外的软件运行会消耗系统不定量的资源，越是功能强大的模块，消耗得越多，所以当连接请求特别大的时候，软件本身会成为服务器工作成败的一个关键；软件可扩展性并不是很好，受到操作系统的限制；由于操作系统本身的Bug，往往会引起安全问题。</a:t>
            </a:r>
            <a:endParaRPr lang="zh-CN" altLang="en-US" sz="1800" b="0" dirty="0"/>
          </a:p>
        </p:txBody>
      </p:sp>
      <p:sp>
        <p:nvSpPr>
          <p:cNvPr id="14" name="矩形 13"/>
          <p:cNvSpPr/>
          <p:nvPr/>
        </p:nvSpPr>
        <p:spPr>
          <a:xfrm>
            <a:off x="442340" y="4724366"/>
            <a:ext cx="8701660" cy="1231106"/>
          </a:xfrm>
          <a:prstGeom prst="rect">
            <a:avLst/>
          </a:prstGeom>
        </p:spPr>
        <p:txBody>
          <a:bodyPr wrap="square">
            <a:spAutoFit/>
          </a:bodyPr>
          <a:lstStyle/>
          <a:p>
            <a:r>
              <a:rPr lang="zh-CN" altLang="en-US" sz="1800" b="0" dirty="0" smtClean="0"/>
              <a:t>      </a:t>
            </a:r>
            <a:r>
              <a:rPr lang="zh-CN" altLang="en-US" sz="2000" dirty="0" smtClean="0"/>
              <a:t>硬件</a:t>
            </a:r>
            <a:r>
              <a:rPr lang="zh-CN" altLang="en-US" sz="2000" dirty="0"/>
              <a:t>负载均衡解决方案</a:t>
            </a:r>
            <a:r>
              <a:rPr lang="zh-CN" altLang="en-US" sz="1800" b="0" dirty="0"/>
              <a:t>是直接在服务器和外部网络间安装负载均衡设备，这种设备通常称之为负载均衡器，由于专门的设备完成专门的任务，独立于操作系统，整体性能得到大量提高，加上多样化的负载均衡策略，智能化的流量管理，可达到最佳的负载均衡需求。</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5197"/>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FF0000"/>
                </a:solidFill>
                <a:latin typeface="宋体" panose="02010600030101010101" pitchFamily="2" charset="-122"/>
                <a:ea typeface="宋体" panose="02010600030101010101" pitchFamily="2" charset="-122"/>
              </a:rPr>
              <a:t>反向代理</a:t>
            </a:r>
            <a:endParaRPr lang="zh-CN" altLang="en-US" dirty="0">
              <a:solidFill>
                <a:srgbClr val="FF0000"/>
              </a:solidFill>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91620" y="1207702"/>
            <a:ext cx="9046384" cy="1015663"/>
          </a:xfrm>
          <a:prstGeom prst="rect">
            <a:avLst/>
          </a:prstGeom>
        </p:spPr>
        <p:txBody>
          <a:bodyPr wrap="square">
            <a:spAutoFit/>
          </a:bodyPr>
          <a:lstStyle/>
          <a:p>
            <a:r>
              <a:rPr lang="zh-CN" altLang="en-US" dirty="0" smtClean="0"/>
              <a:t>   </a:t>
            </a:r>
            <a:r>
              <a:rPr lang="zh-CN" altLang="en-US" sz="1800" b="0" dirty="0" smtClean="0"/>
              <a:t>   </a:t>
            </a:r>
            <a:r>
              <a:rPr lang="zh-CN" altLang="en-US" sz="1800" dirty="0" smtClean="0"/>
              <a:t>反向</a:t>
            </a:r>
            <a:r>
              <a:rPr lang="zh-CN" altLang="en-US" sz="1800" dirty="0"/>
              <a:t>代理（Reverse Proxy）</a:t>
            </a:r>
            <a:r>
              <a:rPr lang="zh-CN" altLang="en-US" sz="1800" b="0" dirty="0"/>
              <a:t>方式是指以代理服务器来接受internet上的连接请求，然后将请求转发给内部网络上的服务器，并将从服务器上得到的结果返回给internet上请求连接的客户端，此时代理服务器对外就表现为一个反向代理服务器。</a:t>
            </a:r>
            <a:endParaRPr lang="zh-CN" altLang="en-US" sz="1800" b="0" dirty="0"/>
          </a:p>
        </p:txBody>
      </p:sp>
      <p:sp>
        <p:nvSpPr>
          <p:cNvPr id="3" name="矩形 2"/>
          <p:cNvSpPr/>
          <p:nvPr/>
        </p:nvSpPr>
        <p:spPr>
          <a:xfrm>
            <a:off x="116000" y="2223365"/>
            <a:ext cx="9046384" cy="4801314"/>
          </a:xfrm>
          <a:prstGeom prst="rect">
            <a:avLst/>
          </a:prstGeom>
        </p:spPr>
        <p:txBody>
          <a:bodyPr wrap="square">
            <a:spAutoFit/>
          </a:bodyPr>
          <a:lstStyle/>
          <a:p>
            <a:r>
              <a:rPr lang="zh-CN" altLang="en-US" sz="1800" dirty="0" smtClean="0"/>
              <a:t>代理</a:t>
            </a:r>
            <a:r>
              <a:rPr lang="zh-CN" altLang="en-US" sz="1800" dirty="0"/>
              <a:t>服务器有三种</a:t>
            </a:r>
            <a:r>
              <a:rPr lang="zh-CN" altLang="en-US" sz="1800" dirty="0" smtClean="0"/>
              <a:t>：</a:t>
            </a:r>
            <a:endParaRPr lang="en-US" altLang="zh-CN" sz="1800" dirty="0" smtClean="0"/>
          </a:p>
          <a:p>
            <a:r>
              <a:rPr lang="en-US" altLang="zh-CN" sz="1800" b="0" dirty="0"/>
              <a:t> </a:t>
            </a:r>
            <a:r>
              <a:rPr lang="en-US" altLang="zh-CN" sz="1800" b="0" dirty="0" smtClean="0"/>
              <a:t>     </a:t>
            </a:r>
            <a:r>
              <a:rPr lang="en-US" altLang="zh-CN" sz="1800" b="0" dirty="0"/>
              <a:t>1</a:t>
            </a:r>
            <a:r>
              <a:rPr lang="zh-CN" altLang="en-US" sz="1800" b="0" dirty="0"/>
              <a:t>． 标准的代理缓冲服务器</a:t>
            </a:r>
            <a:endParaRPr lang="zh-CN" altLang="en-US" sz="1800" b="0" dirty="0"/>
          </a:p>
          <a:p>
            <a:r>
              <a:rPr lang="zh-CN" altLang="en-US" sz="1800" b="0" dirty="0"/>
              <a:t>一个标准的代理缓冲服务被用于缓存静态的网页（例如：</a:t>
            </a:r>
            <a:r>
              <a:rPr lang="en-US" altLang="zh-CN" sz="1800" b="0" dirty="0"/>
              <a:t>html</a:t>
            </a:r>
            <a:r>
              <a:rPr lang="zh-CN" altLang="en-US" sz="1800" b="0" dirty="0"/>
              <a:t>文件和图片文件等）到本地网络上的一台主机上（即代理服务器）。</a:t>
            </a:r>
            <a:endParaRPr lang="zh-CN" altLang="en-US" sz="1800" b="0" dirty="0"/>
          </a:p>
          <a:p>
            <a:r>
              <a:rPr lang="en-US" altLang="zh-CN" sz="1800" b="0" dirty="0"/>
              <a:t>      2</a:t>
            </a:r>
            <a:r>
              <a:rPr lang="zh-CN" altLang="en-US" sz="1800" b="0" dirty="0"/>
              <a:t>． 透明代理缓冲服务器</a:t>
            </a:r>
            <a:endParaRPr lang="zh-CN" altLang="en-US" sz="1800" b="0" dirty="0"/>
          </a:p>
          <a:p>
            <a:r>
              <a:rPr lang="zh-CN" altLang="en-US" sz="1800" b="0" dirty="0"/>
              <a:t>透明代理缓冲服务和标准代理服务器的功能完全相同。但是，代理操作对客户端的浏览器是透明的（即不需指明代理服务器的</a:t>
            </a:r>
            <a:r>
              <a:rPr lang="en-US" altLang="zh-CN" sz="1800" b="0" dirty="0"/>
              <a:t>IP</a:t>
            </a:r>
            <a:r>
              <a:rPr lang="zh-CN" altLang="en-US" sz="1800" b="0" dirty="0"/>
              <a:t>和端口）。</a:t>
            </a:r>
            <a:endParaRPr lang="zh-CN" altLang="en-US" sz="1800" b="0" dirty="0"/>
          </a:p>
          <a:p>
            <a:r>
              <a:rPr lang="en-US" altLang="zh-CN" sz="1800" b="0" dirty="0"/>
              <a:t>      3</a:t>
            </a:r>
            <a:r>
              <a:rPr lang="zh-CN" altLang="en-US" sz="1800" b="0" dirty="0"/>
              <a:t>． 反向代理缓冲服务器</a:t>
            </a:r>
            <a:endParaRPr lang="zh-CN" altLang="en-US" sz="1800" b="0" dirty="0"/>
          </a:p>
          <a:p>
            <a:r>
              <a:rPr lang="zh-CN" altLang="en-US" sz="1800" b="0" dirty="0"/>
              <a:t>反向代理是和前两种代理完全不同的一种代理服务。使用它可以降低原始</a:t>
            </a:r>
            <a:r>
              <a:rPr lang="en-US" altLang="zh-CN" sz="1800" b="0" dirty="0"/>
              <a:t>WEB</a:t>
            </a:r>
            <a:r>
              <a:rPr lang="zh-CN" altLang="en-US" sz="1800" b="0" dirty="0"/>
              <a:t>服务器的负载。反向代理服务器承担了对原始</a:t>
            </a:r>
            <a:r>
              <a:rPr lang="en-US" altLang="zh-CN" sz="1800" b="0" dirty="0"/>
              <a:t>WEB</a:t>
            </a:r>
            <a:r>
              <a:rPr lang="zh-CN" altLang="en-US" sz="1800" b="0" dirty="0"/>
              <a:t>服务器的静态页面的请求，防止原始服务器过载</a:t>
            </a:r>
            <a:r>
              <a:rPr lang="zh-CN" altLang="en-US" sz="1800" b="0" dirty="0" smtClean="0"/>
              <a:t>。</a:t>
            </a:r>
            <a:endParaRPr lang="en-US" altLang="zh-CN" sz="1800" b="0" dirty="0" smtClean="0"/>
          </a:p>
          <a:p>
            <a:r>
              <a:rPr lang="zh-CN" altLang="en-US" sz="1800" dirty="0"/>
              <a:t>安全反向代理用途：</a:t>
            </a:r>
            <a:endParaRPr lang="zh-CN" altLang="en-US" sz="1800" dirty="0"/>
          </a:p>
          <a:p>
            <a:r>
              <a:rPr lang="zh-CN" altLang="en-US" sz="1800" b="0" dirty="0"/>
              <a:t> </a:t>
            </a:r>
            <a:r>
              <a:rPr lang="zh-CN" altLang="en-US" sz="1800" b="0" dirty="0" smtClean="0"/>
              <a:t>    可以</a:t>
            </a:r>
            <a:r>
              <a:rPr lang="zh-CN" altLang="en-US" sz="1800" b="0" dirty="0"/>
              <a:t>提供从防火墙外部代理服务器到防火墙内部安全内容服务器的加密连接。</a:t>
            </a:r>
            <a:endParaRPr lang="zh-CN" altLang="en-US" sz="1800" b="0" dirty="0"/>
          </a:p>
          <a:p>
            <a:r>
              <a:rPr lang="zh-CN" altLang="en-US" sz="1800" b="0" dirty="0" smtClean="0"/>
              <a:t>     可以</a:t>
            </a:r>
            <a:r>
              <a:rPr lang="zh-CN" altLang="en-US" sz="1800" b="0" dirty="0"/>
              <a:t>允许客户机安全地连接到代理服务器，从而有利于安全地传输</a:t>
            </a:r>
            <a:r>
              <a:rPr lang="zh-CN" altLang="en-US" sz="1800" b="0" dirty="0" smtClean="0"/>
              <a:t>信息。</a:t>
            </a:r>
            <a:endParaRPr lang="zh-CN" altLang="en-US" sz="1800" b="0" dirty="0"/>
          </a:p>
          <a:p>
            <a:r>
              <a:rPr lang="zh-CN" altLang="en-US" sz="1800" b="0" dirty="0"/>
              <a:t> </a:t>
            </a:r>
            <a:r>
              <a:rPr lang="zh-CN" altLang="en-US" sz="1800" b="0" dirty="0" smtClean="0"/>
              <a:t>    安全</a:t>
            </a:r>
            <a:r>
              <a:rPr lang="zh-CN" altLang="en-US" sz="1800" b="0" dirty="0"/>
              <a:t>反向代理会造成各安全</a:t>
            </a:r>
            <a:r>
              <a:rPr lang="zh-CN" altLang="en-US" sz="1800" b="0" dirty="0" smtClean="0"/>
              <a:t>连接加密</a:t>
            </a:r>
            <a:r>
              <a:rPr lang="zh-CN" altLang="en-US" sz="1800" b="0" dirty="0"/>
              <a:t>数据所涉及的系统开销而变慢</a:t>
            </a:r>
            <a:r>
              <a:rPr lang="zh-CN" altLang="en-US" sz="1800" b="0" dirty="0" smtClean="0"/>
              <a:t>。 </a:t>
            </a:r>
            <a:r>
              <a:rPr lang="zh-CN" altLang="en-US" sz="1800" b="0" dirty="0"/>
              <a:t>SSL 提供了高速缓存机制</a:t>
            </a:r>
            <a:r>
              <a:rPr lang="zh-CN" altLang="en-US" sz="1800" b="0" dirty="0" smtClean="0"/>
              <a:t>，连接双方重复</a:t>
            </a:r>
            <a:r>
              <a:rPr lang="zh-CN" altLang="en-US" sz="1800" b="0" dirty="0"/>
              <a:t>使用先前协商的安全</a:t>
            </a:r>
            <a:r>
              <a:rPr lang="zh-CN" altLang="en-US" sz="1800" b="0" dirty="0" smtClean="0"/>
              <a:t>参数，大大降低</a:t>
            </a:r>
            <a:r>
              <a:rPr lang="zh-CN" altLang="en-US" sz="1800" b="0" dirty="0"/>
              <a:t>后续连接的系统开销。</a:t>
            </a:r>
            <a:endParaRPr lang="en-US" altLang="zh-CN"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隔离术</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2" name="矩形 1"/>
          <p:cNvSpPr/>
          <p:nvPr/>
        </p:nvSpPr>
        <p:spPr>
          <a:xfrm>
            <a:off x="304912" y="1371654"/>
            <a:ext cx="8686572" cy="1200329"/>
          </a:xfrm>
          <a:prstGeom prst="rect">
            <a:avLst/>
          </a:prstGeom>
        </p:spPr>
        <p:txBody>
          <a:bodyPr wrap="square">
            <a:spAutoFit/>
          </a:bodyPr>
          <a:lstStyle/>
          <a:p>
            <a:r>
              <a:rPr lang="zh-CN" altLang="en-US" sz="1800" dirty="0"/>
              <a:t>线程</a:t>
            </a:r>
            <a:r>
              <a:rPr lang="zh-CN" altLang="en-US" sz="1800" dirty="0" smtClean="0"/>
              <a:t>隔离</a:t>
            </a:r>
            <a:r>
              <a:rPr lang="en-US" altLang="zh-CN" sz="1800" dirty="0" smtClean="0"/>
              <a:t>:</a:t>
            </a:r>
            <a:endParaRPr lang="en-US" altLang="zh-CN" sz="1800" dirty="0" smtClean="0"/>
          </a:p>
          <a:p>
            <a:r>
              <a:rPr lang="en-US" altLang="zh-CN" sz="1800" b="0" dirty="0"/>
              <a:t> </a:t>
            </a:r>
            <a:r>
              <a:rPr lang="en-US" altLang="zh-CN" sz="1800" b="0" dirty="0" smtClean="0"/>
              <a:t>        </a:t>
            </a:r>
            <a:r>
              <a:rPr lang="zh-CN" altLang="en-US" sz="1800" b="0" dirty="0" smtClean="0"/>
              <a:t>线程隔离主要是指线程池隔离，在实际使用时，我们会把请求分类，然后交给不同的线程池处理。当一种业务的请求处理发生问题时，不会将故障扩散到其他线程池，从而保证其他服务可用。</a:t>
            </a:r>
            <a:endParaRPr lang="zh-CN" altLang="en-US" sz="1800" b="0" dirty="0"/>
          </a:p>
        </p:txBody>
      </p:sp>
      <p:sp>
        <p:nvSpPr>
          <p:cNvPr id="5" name="矩形 4"/>
          <p:cNvSpPr/>
          <p:nvPr/>
        </p:nvSpPr>
        <p:spPr>
          <a:xfrm>
            <a:off x="334877" y="2535198"/>
            <a:ext cx="8686571" cy="1200329"/>
          </a:xfrm>
          <a:prstGeom prst="rect">
            <a:avLst/>
          </a:prstGeom>
        </p:spPr>
        <p:txBody>
          <a:bodyPr wrap="square">
            <a:spAutoFit/>
          </a:bodyPr>
          <a:lstStyle/>
          <a:p>
            <a:r>
              <a:rPr lang="zh-CN" altLang="en-US" sz="1800" dirty="0"/>
              <a:t>进程</a:t>
            </a:r>
            <a:r>
              <a:rPr lang="zh-CN" altLang="en-US" sz="1800" dirty="0" smtClean="0"/>
              <a:t>隔离</a:t>
            </a:r>
            <a:endParaRPr lang="en-US" altLang="zh-CN" sz="1800" dirty="0" smtClean="0"/>
          </a:p>
          <a:p>
            <a:r>
              <a:rPr lang="zh-CN" altLang="en-US" sz="1800" b="0" dirty="0" smtClean="0"/>
              <a:t>        由于传统的系统所有功能都</a:t>
            </a:r>
            <a:r>
              <a:rPr lang="zh-CN" altLang="en-US" sz="1800" b="0" dirty="0"/>
              <a:t>集中在</a:t>
            </a:r>
            <a:r>
              <a:rPr lang="zh-CN" altLang="en-US" sz="1800" b="0" dirty="0" smtClean="0"/>
              <a:t>一个系统中，</a:t>
            </a:r>
            <a:r>
              <a:rPr lang="zh-CN" altLang="en-US" sz="1800" b="0" dirty="0"/>
              <a:t>为了</a:t>
            </a:r>
            <a:r>
              <a:rPr lang="zh-CN" altLang="en-US" sz="1800" b="0" dirty="0" smtClean="0"/>
              <a:t>避免系统其中一个模块功能出现问题导致整个系统无法使用的情况发生，将其该系统拆分成多子系统实现物理隔离，故通过进程隔离使得某一个子系统出现问题时不影响到其他子系统。</a:t>
            </a:r>
            <a:endParaRPr lang="zh-CN" altLang="en-US" sz="1800" b="0" dirty="0"/>
          </a:p>
        </p:txBody>
      </p:sp>
      <p:sp>
        <p:nvSpPr>
          <p:cNvPr id="7" name="矩形 6"/>
          <p:cNvSpPr/>
          <p:nvPr/>
        </p:nvSpPr>
        <p:spPr>
          <a:xfrm>
            <a:off x="378219" y="3657594"/>
            <a:ext cx="8643229" cy="1477328"/>
          </a:xfrm>
          <a:prstGeom prst="rect">
            <a:avLst/>
          </a:prstGeom>
        </p:spPr>
        <p:txBody>
          <a:bodyPr wrap="square">
            <a:spAutoFit/>
          </a:bodyPr>
          <a:lstStyle/>
          <a:p>
            <a:r>
              <a:rPr lang="zh-CN" altLang="en-US" sz="1800" dirty="0"/>
              <a:t>集群</a:t>
            </a:r>
            <a:r>
              <a:rPr lang="zh-CN" altLang="en-US" sz="1800" dirty="0" smtClean="0"/>
              <a:t>隔离</a:t>
            </a:r>
            <a:endParaRPr lang="en-US" altLang="zh-CN" sz="1800" dirty="0" smtClean="0"/>
          </a:p>
          <a:p>
            <a:r>
              <a:rPr lang="zh-CN" altLang="en-US" sz="1800" b="0" dirty="0" smtClean="0"/>
              <a:t>       随着调用方的增多，当秒杀（并发量特别大功能）</a:t>
            </a:r>
            <a:r>
              <a:rPr lang="zh-CN" altLang="en-US" sz="1800" b="0" dirty="0"/>
              <a:t>类似</a:t>
            </a:r>
            <a:r>
              <a:rPr lang="zh-CN" altLang="en-US" sz="1800" b="0" dirty="0" smtClean="0"/>
              <a:t>的服务被刷新会影响到其他服务的稳定性时，应该考虑为</a:t>
            </a:r>
            <a:r>
              <a:rPr lang="zh-CN" altLang="en-US" sz="1800" b="0" dirty="0"/>
              <a:t>秒杀（并发量特别大功能）类似的</a:t>
            </a:r>
            <a:r>
              <a:rPr lang="zh-CN" altLang="en-US" sz="1800" b="0" dirty="0" smtClean="0"/>
              <a:t>服务提供单独的服务集群，即分服务分组，这样当某一个分组出现问题时，不会影响到其他分组，从而实现了故障隔离愿景。</a:t>
            </a:r>
            <a:endParaRPr lang="zh-CN" altLang="en-US" sz="1800" dirty="0"/>
          </a:p>
        </p:txBody>
      </p:sp>
      <p:sp>
        <p:nvSpPr>
          <p:cNvPr id="8" name="矩形 7"/>
          <p:cNvSpPr/>
          <p:nvPr/>
        </p:nvSpPr>
        <p:spPr>
          <a:xfrm>
            <a:off x="402697" y="5137920"/>
            <a:ext cx="8588788" cy="1477328"/>
          </a:xfrm>
          <a:prstGeom prst="rect">
            <a:avLst/>
          </a:prstGeom>
        </p:spPr>
        <p:txBody>
          <a:bodyPr wrap="square">
            <a:spAutoFit/>
          </a:bodyPr>
          <a:lstStyle/>
          <a:p>
            <a:r>
              <a:rPr lang="zh-CN" altLang="en-US" sz="1800" dirty="0" smtClean="0"/>
              <a:t>机房隔离</a:t>
            </a:r>
            <a:endParaRPr lang="en-US" altLang="zh-CN" sz="1800" dirty="0" smtClean="0"/>
          </a:p>
          <a:p>
            <a:r>
              <a:rPr lang="en-US" altLang="zh-CN" sz="1800" dirty="0"/>
              <a:t> </a:t>
            </a:r>
            <a:r>
              <a:rPr lang="en-US" altLang="zh-CN" sz="1800" dirty="0" smtClean="0"/>
              <a:t>      </a:t>
            </a:r>
            <a:r>
              <a:rPr lang="zh-CN" altLang="en-US" sz="1800" b="0" dirty="0" smtClean="0"/>
              <a:t>随着对系统可用性的要求，会进行多机房部署，每一个机房的服务都有自己的服务分组，本机房的服务应该只调用本机房的服务，不进行跨机房调用。其中，一个机房服务发生问题时，可以通过</a:t>
            </a:r>
            <a:r>
              <a:rPr lang="en-US" altLang="zh-CN" sz="1800" b="0" dirty="0" smtClean="0"/>
              <a:t>DNS/</a:t>
            </a:r>
            <a:r>
              <a:rPr lang="zh-CN" altLang="en-US" sz="1800" b="0" dirty="0" smtClean="0"/>
              <a:t>负载均衡将请求全部切到另一个机房，或者考虑服务能自动重试其他机房的服务，从而提升系统可用性。</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隔离术</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9" name="矩形 8"/>
          <p:cNvSpPr/>
          <p:nvPr/>
        </p:nvSpPr>
        <p:spPr>
          <a:xfrm>
            <a:off x="295778" y="1406990"/>
            <a:ext cx="8686572" cy="923330"/>
          </a:xfrm>
          <a:prstGeom prst="rect">
            <a:avLst/>
          </a:prstGeom>
        </p:spPr>
        <p:txBody>
          <a:bodyPr wrap="square">
            <a:spAutoFit/>
          </a:bodyPr>
          <a:lstStyle/>
          <a:p>
            <a:r>
              <a:rPr lang="zh-CN" altLang="en-US" sz="1800" dirty="0" smtClean="0"/>
              <a:t>读写隔离</a:t>
            </a:r>
            <a:endParaRPr lang="en-US" altLang="zh-CN" sz="1800" dirty="0" smtClean="0"/>
          </a:p>
          <a:p>
            <a:r>
              <a:rPr lang="en-US" altLang="zh-CN" sz="1800" dirty="0"/>
              <a:t> </a:t>
            </a:r>
            <a:r>
              <a:rPr lang="en-US" altLang="zh-CN" sz="1800" dirty="0" smtClean="0"/>
              <a:t>       </a:t>
            </a:r>
            <a:r>
              <a:rPr lang="zh-CN" altLang="en-US" sz="1800" b="0" dirty="0"/>
              <a:t>为了</a:t>
            </a:r>
            <a:r>
              <a:rPr lang="zh-CN" altLang="en-US" sz="1800" b="0" dirty="0" smtClean="0"/>
              <a:t>提高数据访问，一般采用</a:t>
            </a:r>
            <a:r>
              <a:rPr lang="en-US" altLang="zh-CN" sz="1800" b="0" dirty="0" err="1" smtClean="0"/>
              <a:t>redis</a:t>
            </a:r>
            <a:r>
              <a:rPr lang="zh-CN" altLang="en-US" sz="1800" b="0" dirty="0" smtClean="0"/>
              <a:t>主从模式将读和写进群分离，在正常情况下，当主</a:t>
            </a:r>
            <a:r>
              <a:rPr lang="en-US" altLang="zh-CN" sz="1800" b="0" dirty="0" err="1" smtClean="0"/>
              <a:t>redis</a:t>
            </a:r>
            <a:r>
              <a:rPr lang="zh-CN" altLang="en-US" sz="1800" b="0" dirty="0"/>
              <a:t>集群</a:t>
            </a:r>
            <a:r>
              <a:rPr lang="zh-CN" altLang="en-US" sz="1800" b="0" dirty="0" smtClean="0"/>
              <a:t>出现问题时，从</a:t>
            </a:r>
            <a:r>
              <a:rPr lang="en-US" altLang="zh-CN" sz="1800" b="0" dirty="0" err="1" smtClean="0"/>
              <a:t>redis</a:t>
            </a:r>
            <a:r>
              <a:rPr lang="zh-CN" altLang="en-US" sz="1800" b="0" dirty="0" smtClean="0"/>
              <a:t>集群还是可以用的，从而不影响用户的访问。</a:t>
            </a:r>
            <a:endParaRPr lang="zh-CN" altLang="en-US" sz="1800" b="0" dirty="0"/>
          </a:p>
        </p:txBody>
      </p:sp>
      <p:sp>
        <p:nvSpPr>
          <p:cNvPr id="10" name="矩形 9"/>
          <p:cNvSpPr/>
          <p:nvPr/>
        </p:nvSpPr>
        <p:spPr>
          <a:xfrm>
            <a:off x="304913" y="2525434"/>
            <a:ext cx="8668302" cy="1477328"/>
          </a:xfrm>
          <a:prstGeom prst="rect">
            <a:avLst/>
          </a:prstGeom>
        </p:spPr>
        <p:txBody>
          <a:bodyPr wrap="square">
            <a:spAutoFit/>
          </a:bodyPr>
          <a:lstStyle/>
          <a:p>
            <a:r>
              <a:rPr lang="zh-CN" altLang="en-US" sz="1800" dirty="0" smtClean="0"/>
              <a:t>动静隔离 </a:t>
            </a:r>
            <a:endParaRPr lang="en-US" altLang="zh-CN" sz="1800" dirty="0" smtClean="0"/>
          </a:p>
          <a:p>
            <a:r>
              <a:rPr lang="zh-CN" altLang="en-US" sz="1800" b="0" dirty="0" smtClean="0"/>
              <a:t>       例如当用户</a:t>
            </a:r>
            <a:r>
              <a:rPr lang="zh-CN" altLang="en-US" sz="1800" b="0" dirty="0"/>
              <a:t>访问如结算页时，如果</a:t>
            </a:r>
            <a:r>
              <a:rPr lang="en-US" altLang="zh-CN" sz="1800" b="0" dirty="0"/>
              <a:t>JS/CSS</a:t>
            </a:r>
            <a:r>
              <a:rPr lang="zh-CN" altLang="en-US" sz="1800" b="0" dirty="0"/>
              <a:t>等静态资源也在结算页系统中时，很</a:t>
            </a:r>
            <a:r>
              <a:rPr lang="zh-CN" altLang="en-US" sz="1800" b="0" dirty="0" smtClean="0"/>
              <a:t>可能因为</a:t>
            </a:r>
            <a:r>
              <a:rPr lang="zh-CN" altLang="en-US" sz="1800" b="0" dirty="0"/>
              <a:t>访问量太大导致带宽被打满导致出现不可用</a:t>
            </a:r>
            <a:r>
              <a:rPr lang="zh-CN" altLang="en-US" sz="1800" b="0" dirty="0" smtClean="0"/>
              <a:t>。</a:t>
            </a:r>
            <a:endParaRPr lang="en-US" altLang="zh-CN" sz="1800" b="0" dirty="0" smtClean="0"/>
          </a:p>
          <a:p>
            <a:r>
              <a:rPr lang="en-US" altLang="zh-CN" sz="1800" b="0" dirty="0"/>
              <a:t> </a:t>
            </a:r>
            <a:r>
              <a:rPr lang="en-US" altLang="zh-CN" sz="1800" b="0" dirty="0" smtClean="0"/>
              <a:t>     </a:t>
            </a:r>
            <a:r>
              <a:rPr lang="zh-CN" altLang="en-US" sz="1800" b="0" dirty="0" smtClean="0"/>
              <a:t>为了不影响结算等用户操作的功能，将其</a:t>
            </a:r>
            <a:r>
              <a:rPr lang="en-US" altLang="zh-CN" sz="1800" b="0" dirty="0"/>
              <a:t>JS/CSS</a:t>
            </a:r>
            <a:r>
              <a:rPr lang="zh-CN" altLang="en-US" sz="1800" b="0" dirty="0"/>
              <a:t>等静态</a:t>
            </a:r>
            <a:r>
              <a:rPr lang="zh-CN" altLang="en-US" sz="1800" b="0" dirty="0" smtClean="0"/>
              <a:t>资源静态化与用户操作功能分开部署。</a:t>
            </a:r>
            <a:endParaRPr lang="zh-CN" altLang="en-US" sz="1800" dirty="0"/>
          </a:p>
        </p:txBody>
      </p:sp>
      <p:sp>
        <p:nvSpPr>
          <p:cNvPr id="12" name="矩形 11"/>
          <p:cNvSpPr/>
          <p:nvPr/>
        </p:nvSpPr>
        <p:spPr>
          <a:xfrm>
            <a:off x="228714" y="4197876"/>
            <a:ext cx="8838968" cy="1754326"/>
          </a:xfrm>
          <a:prstGeom prst="rect">
            <a:avLst/>
          </a:prstGeom>
        </p:spPr>
        <p:txBody>
          <a:bodyPr wrap="square">
            <a:spAutoFit/>
          </a:bodyPr>
          <a:lstStyle/>
          <a:p>
            <a:r>
              <a:rPr lang="zh-CN" altLang="en-US" sz="1800" dirty="0" smtClean="0"/>
              <a:t>资源隔离</a:t>
            </a:r>
            <a:endParaRPr lang="en-US" altLang="zh-CN" sz="1800" dirty="0" smtClean="0"/>
          </a:p>
          <a:p>
            <a:r>
              <a:rPr lang="zh-CN" altLang="en-US" sz="1800" b="0" dirty="0" smtClean="0">
                <a:latin typeface="+mn-ea"/>
                <a:ea typeface="+mn-ea"/>
              </a:rPr>
              <a:t>   最</a:t>
            </a:r>
            <a:r>
              <a:rPr lang="zh-CN" altLang="en-US" sz="1800" b="0" dirty="0">
                <a:latin typeface="+mn-ea"/>
                <a:ea typeface="+mn-ea"/>
              </a:rPr>
              <a:t>常见的资源如磁盘、</a:t>
            </a:r>
            <a:r>
              <a:rPr lang="en-US" altLang="zh-CN" sz="1800" b="0" dirty="0">
                <a:latin typeface="+mn-ea"/>
                <a:ea typeface="+mn-ea"/>
              </a:rPr>
              <a:t>CPU</a:t>
            </a:r>
            <a:r>
              <a:rPr lang="zh-CN" altLang="en-US" sz="1800" b="0" dirty="0">
                <a:latin typeface="+mn-ea"/>
                <a:ea typeface="+mn-ea"/>
              </a:rPr>
              <a:t>、网络；对于宝贵的资源都会存在竞争问题。</a:t>
            </a:r>
            <a:endParaRPr lang="zh-CN" altLang="en-US" sz="1800" b="0" dirty="0">
              <a:latin typeface="+mn-ea"/>
              <a:ea typeface="+mn-ea"/>
            </a:endParaRPr>
          </a:p>
          <a:p>
            <a:r>
              <a:rPr lang="zh-CN" altLang="en-US" sz="1800" b="0" dirty="0" smtClean="0">
                <a:latin typeface="+mn-ea"/>
                <a:ea typeface="+mn-ea"/>
              </a:rPr>
              <a:t>   我们</a:t>
            </a:r>
            <a:r>
              <a:rPr lang="zh-CN" altLang="en-US" sz="1800" b="0" dirty="0">
                <a:latin typeface="+mn-ea"/>
                <a:ea typeface="+mn-ea"/>
              </a:rPr>
              <a:t>可以使用</a:t>
            </a:r>
            <a:r>
              <a:rPr lang="en-US" altLang="zh-CN" sz="1800" b="0" dirty="0">
                <a:latin typeface="+mn-ea"/>
                <a:ea typeface="+mn-ea"/>
              </a:rPr>
              <a:t>JIMDB</a:t>
            </a:r>
            <a:r>
              <a:rPr lang="zh-CN" altLang="en-US" sz="1800" b="0" dirty="0">
                <a:latin typeface="+mn-ea"/>
                <a:ea typeface="+mn-ea"/>
              </a:rPr>
              <a:t>数据同步时要</a:t>
            </a:r>
            <a:r>
              <a:rPr lang="en-US" altLang="zh-CN" sz="1800" b="0" dirty="0">
                <a:latin typeface="+mn-ea"/>
                <a:ea typeface="+mn-ea"/>
              </a:rPr>
              <a:t>dump</a:t>
            </a:r>
            <a:r>
              <a:rPr lang="zh-CN" altLang="en-US" sz="1800" b="0" dirty="0">
                <a:latin typeface="+mn-ea"/>
                <a:ea typeface="+mn-ea"/>
              </a:rPr>
              <a:t>数据，</a:t>
            </a:r>
            <a:r>
              <a:rPr lang="en-US" altLang="zh-CN" sz="1800" b="0" dirty="0">
                <a:latin typeface="+mn-ea"/>
                <a:ea typeface="+mn-ea"/>
              </a:rPr>
              <a:t>SSD</a:t>
            </a:r>
            <a:r>
              <a:rPr lang="zh-CN" altLang="en-US" sz="1800" b="0" dirty="0">
                <a:latin typeface="+mn-ea"/>
                <a:ea typeface="+mn-ea"/>
              </a:rPr>
              <a:t>盘容量用了</a:t>
            </a:r>
            <a:r>
              <a:rPr lang="en-US" altLang="zh-CN" sz="1800" b="0" dirty="0">
                <a:latin typeface="+mn-ea"/>
                <a:ea typeface="+mn-ea"/>
              </a:rPr>
              <a:t>50%</a:t>
            </a:r>
            <a:r>
              <a:rPr lang="zh-CN" altLang="en-US" sz="1800" b="0" dirty="0">
                <a:latin typeface="+mn-ea"/>
                <a:ea typeface="+mn-ea"/>
              </a:rPr>
              <a:t>以上，</a:t>
            </a:r>
            <a:r>
              <a:rPr lang="en-US" altLang="zh-CN" sz="1800" b="0" dirty="0">
                <a:latin typeface="+mn-ea"/>
                <a:ea typeface="+mn-ea"/>
              </a:rPr>
              <a:t>dump</a:t>
            </a:r>
            <a:r>
              <a:rPr lang="zh-CN" altLang="en-US" sz="1800" b="0" dirty="0">
                <a:latin typeface="+mn-ea"/>
                <a:ea typeface="+mn-ea"/>
              </a:rPr>
              <a:t>到同一块磁盘时遇到了容量不足的问题，我们通过单独挂一块</a:t>
            </a:r>
            <a:r>
              <a:rPr lang="en-US" altLang="zh-CN" sz="1800" b="0" dirty="0">
                <a:latin typeface="+mn-ea"/>
                <a:ea typeface="+mn-ea"/>
              </a:rPr>
              <a:t>SAS</a:t>
            </a:r>
            <a:r>
              <a:rPr lang="zh-CN" altLang="en-US" sz="1800" b="0" dirty="0">
                <a:latin typeface="+mn-ea"/>
                <a:ea typeface="+mn-ea"/>
              </a:rPr>
              <a:t>盘来专门同步数据。还有如使用</a:t>
            </a:r>
            <a:r>
              <a:rPr lang="en-US" altLang="zh-CN" sz="1800" b="0" dirty="0" err="1">
                <a:latin typeface="+mn-ea"/>
                <a:ea typeface="+mn-ea"/>
              </a:rPr>
              <a:t>Docker</a:t>
            </a:r>
            <a:r>
              <a:rPr lang="zh-CN" altLang="en-US" sz="1800" b="0" dirty="0">
                <a:latin typeface="+mn-ea"/>
                <a:ea typeface="+mn-ea"/>
              </a:rPr>
              <a:t>容器时，有的容器写磁盘非常频繁，因此要考虑为不同的容器挂载不同的磁盘</a:t>
            </a:r>
            <a:r>
              <a:rPr lang="zh-CN" altLang="en-US" sz="1800" dirty="0"/>
              <a:t>。</a:t>
            </a:r>
            <a:endParaRPr lang="zh-CN" altLang="en-US" sz="1800" dirty="0"/>
          </a:p>
        </p:txBody>
      </p:sp>
    </p:spTree>
  </p:cSld>
  <p:clrMapOvr>
    <a:masterClrMapping/>
  </p:clrMapOvr>
  <p:transition>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ea typeface="宋体" panose="02010600030101010101" pitchFamily="2" charset="-122"/>
              </a:rPr>
              <a:t>限流</a:t>
            </a:r>
            <a:endParaRPr lang="zh-CN" altLang="en-US" dirty="0">
              <a:latin typeface="宋体" panose="02010600030101010101" pitchFamily="2" charset="-122"/>
            </a:endParaRPr>
          </a:p>
        </p:txBody>
      </p:sp>
      <p:sp>
        <p:nvSpPr>
          <p:cNvPr id="2" name="矩形 1"/>
          <p:cNvSpPr/>
          <p:nvPr/>
        </p:nvSpPr>
        <p:spPr>
          <a:xfrm>
            <a:off x="381110" y="1447852"/>
            <a:ext cx="8610374" cy="4801314"/>
          </a:xfrm>
          <a:prstGeom prst="rect">
            <a:avLst/>
          </a:prstGeom>
        </p:spPr>
        <p:txBody>
          <a:bodyPr wrap="square">
            <a:spAutoFit/>
          </a:bodyPr>
          <a:lstStyle/>
          <a:p>
            <a:r>
              <a:rPr lang="zh-CN" altLang="en-US" sz="1800" b="0" dirty="0" smtClean="0"/>
              <a:t>       在</a:t>
            </a:r>
            <a:r>
              <a:rPr lang="zh-CN" altLang="en-US" sz="1800" b="0" dirty="0"/>
              <a:t>开发高并发系统时有三把利器用来保护系统：缓存、降级和限流。缓存的目的是提升系统访问速度和增大系统能处理的容量，可谓是抗高并发流量的银弹；而降级是当服务出问题或者影响到核心流程的性能则需要暂时屏蔽掉，待高峰或者问题解决后再打开；而有些场景并不能用缓存和降级来解决，比如稀缺资源（秒杀、抢购）、写服务（如评论、下单）、频繁的复杂查询（评论的最后几页），因此需有一种手段来限制这些场景的并发/请求量，即限流。</a:t>
            </a:r>
            <a:endParaRPr lang="zh-CN" altLang="en-US" sz="1800" b="0" dirty="0"/>
          </a:p>
          <a:p>
            <a:r>
              <a:rPr lang="zh-CN" altLang="en-US" sz="1800" b="0" dirty="0"/>
              <a:t> </a:t>
            </a:r>
            <a:endParaRPr lang="zh-CN" altLang="en-US" sz="1800" b="0" dirty="0"/>
          </a:p>
          <a:p>
            <a:r>
              <a:rPr lang="zh-CN" altLang="en-US" sz="1800" b="0" dirty="0" smtClean="0"/>
              <a:t>      </a:t>
            </a:r>
            <a:r>
              <a:rPr lang="zh-CN" altLang="en-US" sz="1800" dirty="0" smtClean="0"/>
              <a:t>限</a:t>
            </a:r>
            <a:r>
              <a:rPr lang="zh-CN" altLang="en-US" sz="1800" dirty="0"/>
              <a:t>流的目的是通过对并发访问/请求进行限速或者一个时间窗口内的的请求进行限速来保护系统</a:t>
            </a:r>
            <a:r>
              <a:rPr lang="zh-CN" altLang="en-US" sz="1800" b="0" dirty="0"/>
              <a:t>，一旦达到限制速率则可以拒绝服务（定向到错误页或告知资源没有了）、排队或等待（比如秒杀、评论、下单）、降级（返回兜底数据或默认数据，如商品详情页库存默认有货）。</a:t>
            </a:r>
            <a:endParaRPr lang="zh-CN" altLang="en-US" sz="1800" b="0" dirty="0"/>
          </a:p>
          <a:p>
            <a:r>
              <a:rPr lang="zh-CN" altLang="en-US" sz="1800" b="0" dirty="0"/>
              <a:t> </a:t>
            </a:r>
            <a:endParaRPr lang="zh-CN" altLang="en-US" sz="1800" b="0" dirty="0"/>
          </a:p>
          <a:p>
            <a:r>
              <a:rPr lang="zh-CN" altLang="en-US" sz="1800" b="0" dirty="0" smtClean="0"/>
              <a:t>       一般</a:t>
            </a:r>
            <a:r>
              <a:rPr lang="zh-CN" altLang="en-US" sz="1800" b="0" dirty="0"/>
              <a:t>开发高并发系统常见的限流有：</a:t>
            </a:r>
            <a:r>
              <a:rPr lang="zh-CN" altLang="en-US" sz="1800" dirty="0"/>
              <a:t>限制总并发数（比如数据库连接池、线程池）、限制瞬时并发数（如nginx的limit_conn模块，用来限制瞬时并发连接数）、限制时间窗口内的平均速率（如Guava的RateLimiter、nginx的limit_req模块，限制每秒的平均速率）；其他还有如限制远程接口调用速率、限制MQ的消费速率</a:t>
            </a:r>
            <a:r>
              <a:rPr lang="zh-CN" altLang="en-US" sz="1800" b="0" dirty="0"/>
              <a:t>。另外还可以根据网络连接数、网络流量、CPU或内存负载等来限流。</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p:txBody>
      </p:sp>
      <p:sp>
        <p:nvSpPr>
          <p:cNvPr id="3" name="矩形 2"/>
          <p:cNvSpPr/>
          <p:nvPr/>
        </p:nvSpPr>
        <p:spPr>
          <a:xfrm>
            <a:off x="152516" y="1371654"/>
            <a:ext cx="8991484" cy="6278642"/>
          </a:xfrm>
          <a:prstGeom prst="rect">
            <a:avLst/>
          </a:prstGeom>
        </p:spPr>
        <p:txBody>
          <a:bodyPr wrap="square">
            <a:spAutoFit/>
          </a:bodyPr>
          <a:lstStyle/>
          <a:p>
            <a:r>
              <a:rPr lang="zh-CN" altLang="en-US" sz="1800" b="0" dirty="0" smtClean="0"/>
              <a:t>     降级</a:t>
            </a:r>
            <a:r>
              <a:rPr lang="zh-CN" altLang="en-US" sz="1800" b="0" dirty="0"/>
              <a:t>的最终目的是保证核心服务可用，即使是有损的。而且有些服务是无法降级的（如加入购物车、结算）</a:t>
            </a:r>
            <a:r>
              <a:rPr lang="zh-CN" altLang="en-US" sz="1800" b="0" dirty="0" smtClean="0"/>
              <a:t>。</a:t>
            </a:r>
            <a:endParaRPr lang="en-US" altLang="zh-CN" sz="1800" b="0" dirty="0" smtClean="0"/>
          </a:p>
          <a:p>
            <a:r>
              <a:rPr lang="zh-CN" altLang="en-US" sz="1800" b="0" dirty="0" smtClean="0"/>
              <a:t>    </a:t>
            </a:r>
            <a:r>
              <a:rPr lang="zh-CN" altLang="en-US" sz="1800" dirty="0" smtClean="0"/>
              <a:t>降级</a:t>
            </a:r>
            <a:r>
              <a:rPr lang="zh-CN" altLang="en-US" sz="1800" dirty="0"/>
              <a:t>预案</a:t>
            </a:r>
            <a:endParaRPr lang="zh-CN" altLang="en-US" sz="1800" dirty="0"/>
          </a:p>
          <a:p>
            <a:r>
              <a:rPr lang="zh-CN" altLang="en-US" sz="1800" b="0" dirty="0" smtClean="0"/>
              <a:t>    在</a:t>
            </a:r>
            <a:r>
              <a:rPr lang="zh-CN" altLang="en-US" sz="1800" b="0" dirty="0"/>
              <a:t>进行降级之前要对系统进行梳理，看看系统是不是可以丢卒保帅；从而梳理出哪些必须誓死保护，哪些可降级；比如可以参考日志级别设置预案：</a:t>
            </a:r>
            <a:endParaRPr lang="zh-CN" altLang="en-US" sz="1800" b="0" dirty="0"/>
          </a:p>
          <a:p>
            <a:r>
              <a:rPr lang="zh-CN" altLang="en-US" sz="1800" b="0" dirty="0" smtClean="0"/>
              <a:t>    </a:t>
            </a:r>
            <a:r>
              <a:rPr lang="zh-CN" altLang="en-US" sz="1800" dirty="0" smtClean="0"/>
              <a:t>一般</a:t>
            </a:r>
            <a:r>
              <a:rPr lang="zh-CN" altLang="en-US" sz="1800" b="0" dirty="0"/>
              <a:t>：比如有些服务偶尔因为网络抖动或者服务正在上线而超时，可以自动降级；</a:t>
            </a:r>
            <a:endParaRPr lang="zh-CN" altLang="en-US" sz="1800" b="0" dirty="0"/>
          </a:p>
          <a:p>
            <a:r>
              <a:rPr lang="zh-CN" altLang="en-US" sz="1800" b="0" dirty="0" smtClean="0"/>
              <a:t>    </a:t>
            </a:r>
            <a:r>
              <a:rPr lang="zh-CN" altLang="en-US" sz="1800" dirty="0" smtClean="0"/>
              <a:t>警告</a:t>
            </a:r>
            <a:r>
              <a:rPr lang="zh-CN" altLang="en-US" sz="1800" b="0" dirty="0"/>
              <a:t>：有些服务在一段时间内成功率有波动（如在</a:t>
            </a:r>
            <a:r>
              <a:rPr lang="en-US" altLang="zh-CN" sz="1800" b="0" dirty="0"/>
              <a:t>95~100%</a:t>
            </a:r>
            <a:r>
              <a:rPr lang="zh-CN" altLang="en-US" sz="1800" b="0" dirty="0"/>
              <a:t>之间），可以自动降级或人工降级，并发送告警；</a:t>
            </a:r>
            <a:endParaRPr lang="zh-CN" altLang="en-US" sz="1800" b="0" dirty="0"/>
          </a:p>
          <a:p>
            <a:r>
              <a:rPr lang="zh-CN" altLang="en-US" sz="1800" b="0" dirty="0" smtClean="0"/>
              <a:t>    </a:t>
            </a:r>
            <a:r>
              <a:rPr lang="zh-CN" altLang="en-US" sz="1800" dirty="0" smtClean="0"/>
              <a:t>错误</a:t>
            </a:r>
            <a:r>
              <a:rPr lang="zh-CN" altLang="en-US" sz="1800" dirty="0"/>
              <a:t>：</a:t>
            </a:r>
            <a:r>
              <a:rPr lang="zh-CN" altLang="en-US" sz="1800" b="0" dirty="0"/>
              <a:t>比如可用率低于</a:t>
            </a:r>
            <a:r>
              <a:rPr lang="en-US" altLang="zh-CN" sz="1800" b="0" dirty="0"/>
              <a:t>90%</a:t>
            </a:r>
            <a:r>
              <a:rPr lang="zh-CN" altLang="en-US" sz="1800" b="0" dirty="0"/>
              <a:t>，或者数据库连接池被打爆了，或者访问量突然猛增到</a:t>
            </a:r>
            <a:r>
              <a:rPr lang="zh-CN" altLang="en-US" sz="1800" b="0" dirty="0" smtClean="0"/>
              <a:t>系   统能</a:t>
            </a:r>
            <a:r>
              <a:rPr lang="zh-CN" altLang="en-US" sz="1800" b="0" dirty="0"/>
              <a:t>承受的最大阀值，此时可以根据情况自动降级或者人工降级；</a:t>
            </a:r>
            <a:endParaRPr lang="zh-CN" altLang="en-US" sz="1800" b="0" dirty="0"/>
          </a:p>
          <a:p>
            <a:r>
              <a:rPr lang="zh-CN" altLang="en-US" sz="1800" b="0" dirty="0" smtClean="0"/>
              <a:t>     </a:t>
            </a:r>
            <a:r>
              <a:rPr lang="zh-CN" altLang="en-US" sz="1800" dirty="0" smtClean="0"/>
              <a:t>严重</a:t>
            </a:r>
            <a:r>
              <a:rPr lang="zh-CN" altLang="en-US" sz="1800" dirty="0"/>
              <a:t>错误：</a:t>
            </a:r>
            <a:r>
              <a:rPr lang="zh-CN" altLang="en-US" sz="1800" b="0" dirty="0"/>
              <a:t>比如因为特殊原因数据错误了，此时需要紧急人工降级。</a:t>
            </a:r>
            <a:endParaRPr lang="zh-CN" altLang="en-US" sz="1800" b="0" dirty="0"/>
          </a:p>
          <a:p>
            <a:r>
              <a:rPr lang="zh-CN" altLang="en-US" sz="1800" b="0" dirty="0" smtClean="0"/>
              <a:t>     降级</a:t>
            </a:r>
            <a:r>
              <a:rPr lang="zh-CN" altLang="en-US" sz="1800" b="0" dirty="0"/>
              <a:t>按照是否自动化可分为：自动开关降级和人工开关降级。</a:t>
            </a:r>
            <a:endParaRPr lang="zh-CN" altLang="en-US" sz="1800" b="0" dirty="0"/>
          </a:p>
          <a:p>
            <a:r>
              <a:rPr lang="zh-CN" altLang="en-US" sz="1800" b="0" dirty="0" smtClean="0"/>
              <a:t>     降级</a:t>
            </a:r>
            <a:r>
              <a:rPr lang="zh-CN" altLang="en-US" sz="1800" b="0" dirty="0"/>
              <a:t>按照功能可分为：读服务降级、写服务降级。</a:t>
            </a:r>
            <a:endParaRPr lang="zh-CN" altLang="en-US" sz="1800" b="0" dirty="0"/>
          </a:p>
          <a:p>
            <a:r>
              <a:rPr lang="zh-CN" altLang="en-US" sz="1800" b="0" dirty="0" smtClean="0"/>
              <a:t>     降级</a:t>
            </a:r>
            <a:r>
              <a:rPr lang="zh-CN" altLang="en-US" sz="1800" b="0" dirty="0"/>
              <a:t>按照处于的系统层次可分为：多级降级</a:t>
            </a:r>
            <a:r>
              <a:rPr lang="zh-CN" altLang="en-US" sz="1800" b="0" dirty="0" smtClean="0"/>
              <a:t>。</a:t>
            </a:r>
            <a:endParaRPr lang="en-US" altLang="zh-CN" sz="1800" b="0" dirty="0" smtClean="0"/>
          </a:p>
          <a:p>
            <a:r>
              <a:rPr lang="zh-CN" altLang="en-US" sz="1800" b="0" dirty="0" smtClean="0"/>
              <a:t>     降级</a:t>
            </a:r>
            <a:r>
              <a:rPr lang="zh-CN" altLang="en-US" sz="1800" b="0" dirty="0"/>
              <a:t>的功能点主要从服务端链路考虑，即根据用户访问的服务调用链路来梳理哪里需要降级：</a:t>
            </a:r>
            <a:endParaRPr lang="zh-CN" altLang="en-US" sz="1800" b="0" dirty="0"/>
          </a:p>
          <a:p>
            <a:r>
              <a:rPr lang="zh-CN" altLang="en-US" sz="1800" dirty="0" smtClean="0"/>
              <a:t>     页面降级、</a:t>
            </a:r>
            <a:r>
              <a:rPr lang="zh-CN" altLang="en-US" sz="1800" dirty="0"/>
              <a:t>页面片段</a:t>
            </a:r>
            <a:r>
              <a:rPr lang="zh-CN" altLang="en-US" sz="1800" dirty="0" smtClean="0"/>
              <a:t>降级、</a:t>
            </a:r>
            <a:r>
              <a:rPr lang="zh-CN" altLang="en-US" sz="1800" dirty="0"/>
              <a:t>页面异步请求</a:t>
            </a:r>
            <a:r>
              <a:rPr lang="zh-CN" altLang="en-US" sz="1800" dirty="0" smtClean="0"/>
              <a:t>降级、</a:t>
            </a:r>
            <a:r>
              <a:rPr lang="zh-CN" altLang="en-US" sz="1800" dirty="0"/>
              <a:t>服务功能</a:t>
            </a:r>
            <a:r>
              <a:rPr lang="zh-CN" altLang="en-US" sz="1800" dirty="0" smtClean="0"/>
              <a:t>降级、</a:t>
            </a:r>
            <a:r>
              <a:rPr lang="zh-CN" altLang="en-US" sz="1800" dirty="0"/>
              <a:t>读</a:t>
            </a:r>
            <a:r>
              <a:rPr lang="zh-CN" altLang="en-US" sz="1800" dirty="0" smtClean="0"/>
              <a:t>降级、</a:t>
            </a:r>
            <a:r>
              <a:rPr lang="zh-CN" altLang="en-US" sz="1800" dirty="0"/>
              <a:t>写</a:t>
            </a:r>
            <a:r>
              <a:rPr lang="zh-CN" altLang="en-US" sz="1800" dirty="0" smtClean="0"/>
              <a:t>降级</a:t>
            </a:r>
            <a:endParaRPr lang="en-US" altLang="zh-CN" sz="1800" dirty="0" smtClean="0"/>
          </a:p>
          <a:p>
            <a:r>
              <a:rPr lang="zh-CN" altLang="en-US" sz="1800" dirty="0" smtClean="0"/>
              <a:t>     自动</a:t>
            </a:r>
            <a:r>
              <a:rPr lang="zh-CN" altLang="en-US" sz="1800" dirty="0"/>
              <a:t>开关</a:t>
            </a:r>
            <a:r>
              <a:rPr lang="zh-CN" altLang="en-US" sz="1800" dirty="0" smtClean="0"/>
              <a:t>降级：超时降级、</a:t>
            </a:r>
            <a:r>
              <a:rPr lang="zh-CN" altLang="en-US" sz="1800" dirty="0"/>
              <a:t>统计失败次数</a:t>
            </a:r>
            <a:r>
              <a:rPr lang="zh-CN" altLang="en-US" sz="1800" dirty="0" smtClean="0"/>
              <a:t>降级、</a:t>
            </a:r>
            <a:r>
              <a:rPr lang="zh-CN" altLang="en-US" sz="1800" dirty="0"/>
              <a:t>故障</a:t>
            </a:r>
            <a:r>
              <a:rPr lang="zh-CN" altLang="en-US" sz="1800" dirty="0" smtClean="0"/>
              <a:t>降级、</a:t>
            </a:r>
            <a:r>
              <a:rPr lang="zh-CN" altLang="en-US" sz="1800" dirty="0"/>
              <a:t>限流</a:t>
            </a:r>
            <a:r>
              <a:rPr lang="zh-CN" altLang="en-US" sz="1800" dirty="0" smtClean="0"/>
              <a:t>降级</a:t>
            </a:r>
            <a:endParaRPr lang="en-US" altLang="zh-CN" sz="1800" dirty="0" smtClean="0"/>
          </a:p>
          <a:p>
            <a:r>
              <a:rPr lang="zh-CN" altLang="en-US" sz="1800" dirty="0" smtClean="0"/>
              <a:t>     人工</a:t>
            </a:r>
            <a:r>
              <a:rPr lang="zh-CN" altLang="en-US" sz="1800" dirty="0"/>
              <a:t>开关</a:t>
            </a:r>
            <a:r>
              <a:rPr lang="zh-CN" altLang="en-US" sz="1800" dirty="0" smtClean="0"/>
              <a:t>降级：</a:t>
            </a:r>
            <a:r>
              <a:rPr lang="zh-CN" altLang="en-US" sz="1800" dirty="0"/>
              <a:t>读服务</a:t>
            </a:r>
            <a:r>
              <a:rPr lang="zh-CN" altLang="en-US" sz="1800" dirty="0" smtClean="0"/>
              <a:t>降级、</a:t>
            </a:r>
            <a:r>
              <a:rPr lang="zh-CN" altLang="en-US" sz="1800" dirty="0"/>
              <a:t>写服务降级</a:t>
            </a:r>
            <a:endParaRPr lang="zh-CN" altLang="en-US" sz="1800" b="0" dirty="0"/>
          </a:p>
          <a:p>
            <a:endParaRPr lang="zh-CN" altLang="en-US" sz="1800" b="0" dirty="0"/>
          </a:p>
          <a:p>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rPr>
              <a:t>超时与重试</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152516" y="1295456"/>
            <a:ext cx="8991484" cy="6186309"/>
          </a:xfrm>
          <a:prstGeom prst="rect">
            <a:avLst/>
          </a:prstGeom>
        </p:spPr>
        <p:txBody>
          <a:bodyPr wrap="square">
            <a:spAutoFit/>
          </a:bodyPr>
          <a:lstStyle/>
          <a:p>
            <a:pPr>
              <a:lnSpc>
                <a:spcPct val="150000"/>
              </a:lnSpc>
            </a:pPr>
            <a:r>
              <a:rPr lang="zh-CN" altLang="en-US" sz="1800" b="0" dirty="0" smtClean="0">
                <a:latin typeface="+mn-ea"/>
                <a:ea typeface="+mn-ea"/>
              </a:rPr>
              <a:t>     在实际开发过程中，我们见过太多故障时因为没有设置超时或者设置得不对而造成的，而这些故障都是因为没有意识到超时设置的重要性而造成的。如果应用不设置超时，则可能会导致请求响应慢，慢请求积累导致连锁反应，甚至造成应用雪塌。而有些中间件或者框架在超时后进行重试（例如</a:t>
            </a:r>
            <a:r>
              <a:rPr lang="en-US" altLang="zh-CN" sz="1800" b="0" dirty="0" err="1" smtClean="0">
                <a:latin typeface="+mn-ea"/>
                <a:ea typeface="+mn-ea"/>
              </a:rPr>
              <a:t>dubbo</a:t>
            </a:r>
            <a:r>
              <a:rPr lang="zh-CN" altLang="en-US" sz="1800" b="0" dirty="0" smtClean="0">
                <a:latin typeface="+mn-ea"/>
                <a:ea typeface="+mn-ea"/>
              </a:rPr>
              <a:t>默认重试两次），读服务天然适合重试，但写服务大多不能重试（如写订单、支付等），重试次数太多会导致多倍请求流量。</a:t>
            </a:r>
            <a:endParaRPr lang="en-US" altLang="zh-CN" sz="1800" b="0" dirty="0" smtClean="0">
              <a:latin typeface="+mn-ea"/>
              <a:ea typeface="+mn-ea"/>
            </a:endParaRPr>
          </a:p>
          <a:p>
            <a:pPr>
              <a:lnSpc>
                <a:spcPct val="150000"/>
              </a:lnSpc>
            </a:pPr>
            <a:r>
              <a:rPr lang="en-US" altLang="zh-CN" sz="1800" b="0" dirty="0">
                <a:latin typeface="+mn-ea"/>
                <a:ea typeface="+mn-ea"/>
              </a:rPr>
              <a:t> </a:t>
            </a:r>
            <a:r>
              <a:rPr lang="en-US" altLang="zh-CN" sz="1800" b="0" dirty="0" smtClean="0">
                <a:latin typeface="+mn-ea"/>
                <a:ea typeface="+mn-ea"/>
              </a:rPr>
              <a:t>    </a:t>
            </a:r>
            <a:r>
              <a:rPr lang="zh-CN" altLang="en-US" sz="1800" b="0" dirty="0" smtClean="0">
                <a:latin typeface="+mn-ea"/>
                <a:ea typeface="+mn-ea"/>
              </a:rPr>
              <a:t>例如模拟了</a:t>
            </a:r>
            <a:r>
              <a:rPr lang="en-US" altLang="zh-CN" sz="1800" b="0" dirty="0" err="1" smtClean="0">
                <a:latin typeface="+mn-ea"/>
                <a:ea typeface="+mn-ea"/>
              </a:rPr>
              <a:t>Ddos</a:t>
            </a:r>
            <a:r>
              <a:rPr lang="zh-CN" altLang="en-US" sz="1800" b="0" dirty="0">
                <a:latin typeface="+mn-ea"/>
                <a:ea typeface="+mn-ea"/>
              </a:rPr>
              <a:t>攻击（分布式拒绝服务</a:t>
            </a:r>
            <a:r>
              <a:rPr lang="en-US" altLang="zh-CN" sz="1800" b="0" dirty="0">
                <a:latin typeface="+mn-ea"/>
                <a:ea typeface="+mn-ea"/>
              </a:rPr>
              <a:t>(</a:t>
            </a:r>
            <a:r>
              <a:rPr lang="en-US" altLang="zh-CN" sz="1800" b="0" dirty="0" err="1">
                <a:latin typeface="+mn-ea"/>
                <a:ea typeface="+mn-ea"/>
              </a:rPr>
              <a:t>DDoS:Distributed</a:t>
            </a:r>
            <a:r>
              <a:rPr lang="en-US" altLang="zh-CN" sz="1800" b="0" dirty="0">
                <a:latin typeface="+mn-ea"/>
                <a:ea typeface="+mn-ea"/>
              </a:rPr>
              <a:t> Denial of Service)</a:t>
            </a:r>
            <a:r>
              <a:rPr lang="zh-CN" altLang="en-US" sz="1800" b="0" dirty="0">
                <a:latin typeface="+mn-ea"/>
                <a:ea typeface="+mn-ea"/>
              </a:rPr>
              <a:t>攻击指借助于客户</a:t>
            </a:r>
            <a:r>
              <a:rPr lang="en-US" altLang="zh-CN" sz="1800" b="0" dirty="0">
                <a:latin typeface="+mn-ea"/>
                <a:ea typeface="+mn-ea"/>
              </a:rPr>
              <a:t>/</a:t>
            </a:r>
            <a:r>
              <a:rPr lang="zh-CN" altLang="en-US" sz="1800" b="0" dirty="0">
                <a:latin typeface="+mn-ea"/>
                <a:ea typeface="+mn-ea"/>
              </a:rPr>
              <a:t>服务器技术，将多个计算机联合起来作为攻击平台，对一个或多个目标发动</a:t>
            </a:r>
            <a:r>
              <a:rPr lang="en-US" altLang="zh-CN" sz="1800" b="0" dirty="0" err="1" smtClean="0">
                <a:latin typeface="+mn-ea"/>
                <a:ea typeface="+mn-ea"/>
              </a:rPr>
              <a:t>DDoS</a:t>
            </a:r>
            <a:r>
              <a:rPr lang="zh-CN" altLang="en-US" sz="1800" b="0" dirty="0">
                <a:latin typeface="+mn-ea"/>
                <a:ea typeface="+mn-ea"/>
              </a:rPr>
              <a:t>，通常，攻击者使用一个偷窃帐号将</a:t>
            </a:r>
            <a:r>
              <a:rPr lang="en-US" altLang="zh-CN" sz="1800" b="0" dirty="0" err="1">
                <a:latin typeface="+mn-ea"/>
                <a:ea typeface="+mn-ea"/>
              </a:rPr>
              <a:t>DDoS</a:t>
            </a:r>
            <a:r>
              <a:rPr lang="zh-CN" altLang="en-US" sz="1800" b="0" dirty="0">
                <a:latin typeface="+mn-ea"/>
                <a:ea typeface="+mn-ea"/>
              </a:rPr>
              <a:t>主控程序安装在一个计算机上，在一个设定的时间主控程序将与大量代理程序通讯，代理程序已经被安装在网络上的许多计算机上。代理程序收到指令时就发动攻击。利用客户</a:t>
            </a:r>
            <a:r>
              <a:rPr lang="en-US" altLang="zh-CN" sz="1800" b="0" dirty="0">
                <a:latin typeface="+mn-ea"/>
                <a:ea typeface="+mn-ea"/>
              </a:rPr>
              <a:t>/</a:t>
            </a:r>
            <a:r>
              <a:rPr lang="zh-CN" altLang="en-US" sz="1800" b="0" dirty="0">
                <a:latin typeface="+mn-ea"/>
                <a:ea typeface="+mn-ea"/>
              </a:rPr>
              <a:t>服务器技术，主控程序能在几秒钟内激活成百上千次代理程序的运行。），</a:t>
            </a:r>
            <a:r>
              <a:rPr lang="zh-CN" altLang="en-US" sz="1800" b="0" dirty="0" smtClean="0">
                <a:latin typeface="+mn-ea"/>
                <a:ea typeface="+mn-ea"/>
              </a:rPr>
              <a:t>后果可能是灾难，因此，务必设置合理的重试机制，并且应该和熔断、快速失败机制配合。所以在进行代码</a:t>
            </a:r>
            <a:r>
              <a:rPr lang="en-US" altLang="zh-CN" sz="1800" b="0" dirty="0" smtClean="0">
                <a:latin typeface="+mn-ea"/>
                <a:ea typeface="+mn-ea"/>
              </a:rPr>
              <a:t>Review</a:t>
            </a:r>
            <a:r>
              <a:rPr lang="zh-CN" altLang="en-US" sz="1800" b="0" dirty="0" smtClean="0">
                <a:latin typeface="+mn-ea"/>
                <a:ea typeface="+mn-ea"/>
              </a:rPr>
              <a:t>时，一定记得</a:t>
            </a:r>
            <a:r>
              <a:rPr lang="en-US" altLang="zh-CN" sz="1800" b="0" dirty="0" smtClean="0">
                <a:latin typeface="+mn-ea"/>
              </a:rPr>
              <a:t>Review</a:t>
            </a:r>
            <a:r>
              <a:rPr lang="zh-CN" altLang="en-US" sz="1800" b="0" dirty="0" smtClean="0">
                <a:latin typeface="+mn-ea"/>
              </a:rPr>
              <a:t>超时与重试机制。</a:t>
            </a:r>
            <a:endParaRPr lang="zh-CN" altLang="en-US" sz="1800" b="0" dirty="0">
              <a:latin typeface="+mn-ea"/>
              <a:ea typeface="+mn-ea"/>
            </a:endParaRPr>
          </a:p>
          <a:p>
            <a:pPr>
              <a:lnSpc>
                <a:spcPct val="150000"/>
              </a:lnSpc>
            </a:pP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a:solidFill>
                  <a:srgbClr val="E53333"/>
                </a:solidFill>
                <a:latin typeface="宋体" panose="02010600030101010101" pitchFamily="2" charset="-122"/>
              </a:rPr>
              <a:t>回滚</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295778" y="1406990"/>
            <a:ext cx="8686572" cy="923330"/>
          </a:xfrm>
          <a:prstGeom prst="rect">
            <a:avLst/>
          </a:prstGeom>
        </p:spPr>
        <p:txBody>
          <a:bodyPr wrap="square">
            <a:spAutoFit/>
          </a:bodyPr>
          <a:lstStyle/>
          <a:p>
            <a:r>
              <a:rPr lang="zh-CN" altLang="en-US" sz="1800" dirty="0" smtClean="0"/>
              <a:t>事务回滚</a:t>
            </a:r>
            <a:endParaRPr lang="en-US" altLang="zh-CN" sz="1800" dirty="0" smtClean="0"/>
          </a:p>
          <a:p>
            <a:r>
              <a:rPr lang="en-US" altLang="zh-CN" sz="1800" b="0" dirty="0" smtClean="0"/>
              <a:t>        </a:t>
            </a:r>
            <a:r>
              <a:rPr lang="zh-CN" altLang="en-US" sz="1800" b="0" dirty="0" smtClean="0"/>
              <a:t>在执行数据库</a:t>
            </a:r>
            <a:r>
              <a:rPr lang="en-US" altLang="zh-CN" sz="1800" b="0" dirty="0" smtClean="0"/>
              <a:t>SQL</a:t>
            </a:r>
            <a:r>
              <a:rPr lang="zh-CN" altLang="en-US" sz="1800" b="0" dirty="0" smtClean="0"/>
              <a:t>时，如果我们检测到哦事务提交冲突，那么事务中所有执行的</a:t>
            </a:r>
            <a:r>
              <a:rPr lang="en-US" altLang="zh-CN" sz="1800" b="0" dirty="0" smtClean="0"/>
              <a:t>SQL</a:t>
            </a:r>
            <a:r>
              <a:rPr lang="zh-CN" altLang="en-US" sz="1800" b="0" dirty="0" smtClean="0"/>
              <a:t>要进行回滚，目的是防止数据库出现数据不一致。</a:t>
            </a:r>
            <a:endParaRPr lang="zh-CN" altLang="en-US" sz="1800" b="0" dirty="0"/>
          </a:p>
        </p:txBody>
      </p:sp>
      <p:sp>
        <p:nvSpPr>
          <p:cNvPr id="5" name="矩形 4"/>
          <p:cNvSpPr/>
          <p:nvPr/>
        </p:nvSpPr>
        <p:spPr>
          <a:xfrm>
            <a:off x="286706" y="2330320"/>
            <a:ext cx="8686572" cy="923330"/>
          </a:xfrm>
          <a:prstGeom prst="rect">
            <a:avLst/>
          </a:prstGeom>
        </p:spPr>
        <p:txBody>
          <a:bodyPr wrap="square">
            <a:spAutoFit/>
          </a:bodyPr>
          <a:lstStyle/>
          <a:p>
            <a:r>
              <a:rPr lang="zh-CN" altLang="en-US" sz="1800" dirty="0" smtClean="0"/>
              <a:t>代码库回滚</a:t>
            </a:r>
            <a:endParaRPr lang="en-US" altLang="zh-CN" sz="1800" dirty="0" smtClean="0"/>
          </a:p>
          <a:p>
            <a:r>
              <a:rPr lang="en-US" altLang="zh-CN" sz="1800" b="0" dirty="0" smtClean="0"/>
              <a:t>        </a:t>
            </a:r>
            <a:r>
              <a:rPr lang="zh-CN" altLang="en-US" sz="1800" b="0" dirty="0" smtClean="0"/>
              <a:t>在开发项目时一定要将代码维护到代码仓库，从而进行版本管理。有了版本控制系统后可记录代码的历史版本，在出现问题时候可以方便回滚。</a:t>
            </a:r>
            <a:endParaRPr lang="zh-CN" altLang="en-US" sz="1800" b="0" dirty="0"/>
          </a:p>
        </p:txBody>
      </p:sp>
      <p:sp>
        <p:nvSpPr>
          <p:cNvPr id="7" name="矩形 6"/>
          <p:cNvSpPr/>
          <p:nvPr/>
        </p:nvSpPr>
        <p:spPr>
          <a:xfrm>
            <a:off x="304912" y="3305651"/>
            <a:ext cx="8686572" cy="923330"/>
          </a:xfrm>
          <a:prstGeom prst="rect">
            <a:avLst/>
          </a:prstGeom>
        </p:spPr>
        <p:txBody>
          <a:bodyPr wrap="square">
            <a:spAutoFit/>
          </a:bodyPr>
          <a:lstStyle/>
          <a:p>
            <a:r>
              <a:rPr lang="zh-CN" altLang="en-US" sz="1800" dirty="0" smtClean="0"/>
              <a:t>部署版本回滚</a:t>
            </a:r>
            <a:endParaRPr lang="en-US" altLang="zh-CN" sz="1800" dirty="0" smtClean="0"/>
          </a:p>
          <a:p>
            <a:r>
              <a:rPr lang="en-US" altLang="zh-CN" sz="1800" b="0" dirty="0" smtClean="0"/>
              <a:t>        </a:t>
            </a:r>
            <a:r>
              <a:rPr lang="zh-CN" altLang="en-US" sz="1800" b="0" dirty="0" smtClean="0"/>
              <a:t>代码测试完成后，接下来要进行系统部署，在部署时要考虑当代码逻辑出现错误后如何快速恢复</a:t>
            </a:r>
            <a:endParaRPr lang="zh-CN" altLang="en-US" sz="1800" b="0" dirty="0"/>
          </a:p>
        </p:txBody>
      </p:sp>
      <p:sp>
        <p:nvSpPr>
          <p:cNvPr id="8" name="矩形 7"/>
          <p:cNvSpPr/>
          <p:nvPr/>
        </p:nvSpPr>
        <p:spPr>
          <a:xfrm>
            <a:off x="304912" y="4352419"/>
            <a:ext cx="8686572" cy="923330"/>
          </a:xfrm>
          <a:prstGeom prst="rect">
            <a:avLst/>
          </a:prstGeom>
        </p:spPr>
        <p:txBody>
          <a:bodyPr wrap="square">
            <a:spAutoFit/>
          </a:bodyPr>
          <a:lstStyle/>
          <a:p>
            <a:r>
              <a:rPr lang="zh-CN" altLang="en-US" sz="1800" dirty="0" smtClean="0"/>
              <a:t>数据版本回滚</a:t>
            </a:r>
            <a:endParaRPr lang="en-US" altLang="zh-CN" sz="1800" dirty="0" smtClean="0"/>
          </a:p>
          <a:p>
            <a:r>
              <a:rPr lang="en-US" altLang="zh-CN" sz="1800" b="0" dirty="0" smtClean="0"/>
              <a:t>        </a:t>
            </a:r>
            <a:r>
              <a:rPr lang="zh-CN" altLang="en-US" sz="1800" b="0" dirty="0" smtClean="0"/>
              <a:t>在设计消息队列时，重要业务会对消息队列进行副本处理，以便万一业务逻辑出现问题能进行历史数据回滚，从而修复问题。</a:t>
            </a:r>
            <a:endParaRPr lang="zh-CN" altLang="en-US" sz="1800" b="0" dirty="0"/>
          </a:p>
        </p:txBody>
      </p:sp>
      <p:sp>
        <p:nvSpPr>
          <p:cNvPr id="10" name="矩形 9"/>
          <p:cNvSpPr/>
          <p:nvPr/>
        </p:nvSpPr>
        <p:spPr>
          <a:xfrm>
            <a:off x="304912" y="5414399"/>
            <a:ext cx="8686572" cy="923330"/>
          </a:xfrm>
          <a:prstGeom prst="rect">
            <a:avLst/>
          </a:prstGeom>
        </p:spPr>
        <p:txBody>
          <a:bodyPr wrap="square">
            <a:spAutoFit/>
          </a:bodyPr>
          <a:lstStyle/>
          <a:p>
            <a:r>
              <a:rPr lang="zh-CN" altLang="en-US" sz="1800" dirty="0" smtClean="0"/>
              <a:t>静态资源版本回滚</a:t>
            </a:r>
            <a:endParaRPr lang="en-US" altLang="zh-CN" sz="1800" dirty="0" smtClean="0"/>
          </a:p>
          <a:p>
            <a:r>
              <a:rPr lang="en-US" altLang="zh-CN" sz="1800" b="0" dirty="0" smtClean="0"/>
              <a:t>        </a:t>
            </a:r>
            <a:r>
              <a:rPr lang="zh-CN" altLang="en-US" sz="1800" b="0" dirty="0" smtClean="0"/>
              <a:t>静态化页面资源后，每次内容变更时我们都会生成一个全量新版本放到项目的文件目录中，从而保证版本可追溯，出现问题时能及时回滚。</a:t>
            </a:r>
            <a:endParaRPr lang="zh-CN" altLang="en-US" sz="1800" b="0" dirty="0"/>
          </a:p>
        </p:txBody>
      </p:sp>
    </p:spTree>
  </p:cSld>
  <p:clrMapOvr>
    <a:masterClrMapping/>
  </p:clrMapOvr>
  <p:transition>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压力测试</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4" name="矩形 3"/>
          <p:cNvSpPr/>
          <p:nvPr/>
        </p:nvSpPr>
        <p:spPr>
          <a:xfrm>
            <a:off x="391896" y="1381719"/>
            <a:ext cx="8686572" cy="1200329"/>
          </a:xfrm>
          <a:prstGeom prst="rect">
            <a:avLst/>
          </a:prstGeom>
        </p:spPr>
        <p:txBody>
          <a:bodyPr wrap="square">
            <a:spAutoFit/>
          </a:bodyPr>
          <a:lstStyle/>
          <a:p>
            <a:r>
              <a:rPr lang="zh-CN" altLang="en-US" sz="1800" dirty="0" smtClean="0"/>
              <a:t>线下压力测试</a:t>
            </a:r>
            <a:endParaRPr lang="en-US" altLang="zh-CN" sz="1800" dirty="0" smtClean="0"/>
          </a:p>
          <a:p>
            <a:r>
              <a:rPr lang="en-US" altLang="zh-CN" sz="1800" b="0" dirty="0" smtClean="0"/>
              <a:t>        </a:t>
            </a:r>
            <a:r>
              <a:rPr lang="zh-CN" altLang="en-US" sz="1800" b="0" dirty="0" smtClean="0"/>
              <a:t>通过如</a:t>
            </a:r>
            <a:r>
              <a:rPr lang="en-US" altLang="zh-CN" sz="1800" b="0" dirty="0" err="1" smtClean="0"/>
              <a:t>Jmeter</a:t>
            </a:r>
            <a:r>
              <a:rPr lang="zh-CN" altLang="en-US" sz="1800" b="0" dirty="0" smtClean="0"/>
              <a:t>，</a:t>
            </a:r>
            <a:r>
              <a:rPr lang="en-US" altLang="zh-CN" sz="1800" b="0" dirty="0" err="1" smtClean="0"/>
              <a:t>Apac</a:t>
            </a:r>
            <a:r>
              <a:rPr lang="zh-CN" altLang="en-US" sz="1800" b="0" dirty="0" smtClean="0"/>
              <a:t>，</a:t>
            </a:r>
            <a:r>
              <a:rPr lang="en-US" altLang="zh-CN" sz="1800" b="0" dirty="0" smtClean="0"/>
              <a:t>he </a:t>
            </a:r>
            <a:r>
              <a:rPr lang="en-US" altLang="zh-CN" sz="1800" b="0" dirty="0" err="1" smtClean="0"/>
              <a:t>ab</a:t>
            </a:r>
            <a:r>
              <a:rPr lang="en-US" altLang="zh-CN" sz="1800" b="0" dirty="0" smtClean="0"/>
              <a:t> </a:t>
            </a:r>
            <a:r>
              <a:rPr lang="zh-CN" altLang="en-US" sz="1800" b="0" dirty="0" smtClean="0"/>
              <a:t>压力测试系统的某一个接口等（如登录、查询订单）或者某一个组件（例如数据库连接池），然后进行调优（如调优</a:t>
            </a:r>
            <a:r>
              <a:rPr lang="en-US" altLang="zh-CN" sz="1800" b="0" dirty="0" smtClean="0"/>
              <a:t>JVM</a:t>
            </a:r>
            <a:r>
              <a:rPr lang="zh-CN" altLang="en-US" sz="1800" b="0" dirty="0" smtClean="0"/>
              <a:t>参数，优化代码等），实现单个接口或者组件的性能最优。</a:t>
            </a:r>
            <a:endParaRPr lang="zh-CN" altLang="en-US" sz="1800" b="0" dirty="0"/>
          </a:p>
        </p:txBody>
      </p:sp>
      <p:sp>
        <p:nvSpPr>
          <p:cNvPr id="5" name="矩形 4"/>
          <p:cNvSpPr/>
          <p:nvPr/>
        </p:nvSpPr>
        <p:spPr>
          <a:xfrm>
            <a:off x="388922" y="2859047"/>
            <a:ext cx="8686572" cy="1200329"/>
          </a:xfrm>
          <a:prstGeom prst="rect">
            <a:avLst/>
          </a:prstGeom>
        </p:spPr>
        <p:txBody>
          <a:bodyPr wrap="square">
            <a:spAutoFit/>
          </a:bodyPr>
          <a:lstStyle/>
          <a:p>
            <a:r>
              <a:rPr lang="zh-CN" altLang="en-US" sz="1800" dirty="0" smtClean="0"/>
              <a:t>线上压力测试</a:t>
            </a:r>
            <a:endParaRPr lang="en-US" altLang="zh-CN" sz="1800" dirty="0" smtClean="0"/>
          </a:p>
          <a:p>
            <a:r>
              <a:rPr lang="en-US" altLang="zh-CN" sz="1800" b="0" dirty="0" smtClean="0"/>
              <a:t>        </a:t>
            </a:r>
            <a:r>
              <a:rPr lang="zh-CN" altLang="en-US" sz="1800" b="0" dirty="0"/>
              <a:t>线</a:t>
            </a:r>
            <a:r>
              <a:rPr lang="zh-CN" altLang="en-US" sz="1800" b="0" dirty="0" smtClean="0"/>
              <a:t>上压力测试份方式非常多，按读分为读压、写压测和混合压测，按照数据仿真度分为仿真压力测试和引流压力测试，按照给用户提供服务分为隔离集群压力测试和线上集群压力测试。</a:t>
            </a:r>
            <a:endParaRPr lang="zh-CN" altLang="en-US" sz="1800" b="0" dirty="0"/>
          </a:p>
        </p:txBody>
      </p:sp>
      <p:sp>
        <p:nvSpPr>
          <p:cNvPr id="7" name="矩形 6"/>
          <p:cNvSpPr/>
          <p:nvPr/>
        </p:nvSpPr>
        <p:spPr>
          <a:xfrm>
            <a:off x="355476" y="4336375"/>
            <a:ext cx="8686572" cy="1754326"/>
          </a:xfrm>
          <a:prstGeom prst="rect">
            <a:avLst/>
          </a:prstGeom>
        </p:spPr>
        <p:txBody>
          <a:bodyPr wrap="square">
            <a:spAutoFit/>
          </a:bodyPr>
          <a:lstStyle/>
          <a:p>
            <a:r>
              <a:rPr lang="zh-CN" altLang="en-US" sz="1800" dirty="0" smtClean="0"/>
              <a:t>系统优化和容灾</a:t>
            </a:r>
            <a:endParaRPr lang="en-US" altLang="zh-CN" sz="1800" dirty="0" smtClean="0"/>
          </a:p>
          <a:p>
            <a:r>
              <a:rPr lang="en-US" altLang="zh-CN" sz="1800" b="0" dirty="0" smtClean="0"/>
              <a:t>        </a:t>
            </a:r>
            <a:r>
              <a:rPr lang="zh-CN" altLang="en-US" sz="1800" b="0" dirty="0"/>
              <a:t>拿</a:t>
            </a:r>
            <a:r>
              <a:rPr lang="zh-CN" altLang="en-US" sz="1800" b="0" dirty="0" smtClean="0"/>
              <a:t>到全面的压力测试报告后，接下来就是分析报告，然后进行一些有这对性的优化，如硬件升级、系统扩容、参数调优、代码优化（代码同步改异步）、架构优化（如加缓存、读写分离、历史数据归档）等。在扩容时也需要考虑容灾，比如分组部署、跨机房部署。容灾是通过部署多组（单机房或多机房）相同系统，当其中一组出现问题时，可以切换到另一个分组，保证系统可用</a:t>
            </a:r>
            <a:endParaRPr lang="zh-CN" altLang="en-US" sz="1800" b="0" dirty="0"/>
          </a:p>
        </p:txBody>
      </p:sp>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t>ESB（</a:t>
            </a:r>
            <a:r>
              <a:rPr lang="zh-CN" altLang="en-US" b="0" dirty="0"/>
              <a:t>企业服务总线</a:t>
            </a:r>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359682" y="1724109"/>
            <a:ext cx="8327010" cy="523220"/>
          </a:xfrm>
          <a:prstGeom prst="rect">
            <a:avLst/>
          </a:prstGeom>
        </p:spPr>
        <p:txBody>
          <a:bodyPr wrap="square">
            <a:spAutoFit/>
          </a:bodyPr>
          <a:lstStyle/>
          <a:p>
            <a:r>
              <a:rPr lang="zh-CN" altLang="en-US" sz="1400" b="0" dirty="0" smtClean="0"/>
              <a:t> </a:t>
            </a:r>
            <a:endParaRPr lang="zh-CN" altLang="en-US" sz="1400" b="0" dirty="0"/>
          </a:p>
          <a:p>
            <a:r>
              <a:rPr lang="zh-CN" altLang="en-US" sz="1400" b="0" dirty="0"/>
              <a:t> </a:t>
            </a:r>
            <a:endParaRPr lang="zh-CN" altLang="en-US" sz="1400" b="0" dirty="0"/>
          </a:p>
        </p:txBody>
      </p:sp>
      <p:sp>
        <p:nvSpPr>
          <p:cNvPr id="7" name="矩形 6"/>
          <p:cNvSpPr/>
          <p:nvPr/>
        </p:nvSpPr>
        <p:spPr>
          <a:xfrm>
            <a:off x="304912" y="1366227"/>
            <a:ext cx="4419484" cy="1477328"/>
          </a:xfrm>
          <a:prstGeom prst="rect">
            <a:avLst/>
          </a:prstGeom>
        </p:spPr>
        <p:txBody>
          <a:bodyPr wrap="square">
            <a:spAutoFit/>
          </a:bodyPr>
          <a:lstStyle/>
          <a:p>
            <a:r>
              <a:rPr lang="zh-CN" altLang="en-US" sz="1800" dirty="0" smtClean="0"/>
              <a:t>        ESB</a:t>
            </a:r>
            <a:r>
              <a:rPr lang="zh-CN" altLang="en-US" sz="1800" dirty="0"/>
              <a:t>全称为Enterprise Service Bus，即企业服务总线。</a:t>
            </a:r>
            <a:r>
              <a:rPr lang="zh-CN" altLang="en-US" sz="1800" b="0" dirty="0"/>
              <a:t>它是传统中间件技术与XML、Web服务等技术结合的产物。ESB提供了网络中最基本的连接中枢，是构筑企业神经系统的必要元素。</a:t>
            </a:r>
            <a:endParaRPr lang="zh-CN" altLang="en-US" sz="1800" b="0" dirty="0"/>
          </a:p>
        </p:txBody>
      </p:sp>
      <p:pic>
        <p:nvPicPr>
          <p:cNvPr id="8" name="图片 7"/>
          <p:cNvPicPr>
            <a:picLocks noChangeAspect="1"/>
          </p:cNvPicPr>
          <p:nvPr/>
        </p:nvPicPr>
        <p:blipFill>
          <a:blip r:embed="rId1"/>
          <a:stretch>
            <a:fillRect/>
          </a:stretch>
        </p:blipFill>
        <p:spPr>
          <a:xfrm>
            <a:off x="5638772" y="1447116"/>
            <a:ext cx="2869127" cy="2084990"/>
          </a:xfrm>
          <a:prstGeom prst="rect">
            <a:avLst/>
          </a:prstGeom>
        </p:spPr>
      </p:pic>
      <p:sp>
        <p:nvSpPr>
          <p:cNvPr id="9" name="矩形 8"/>
          <p:cNvSpPr/>
          <p:nvPr/>
        </p:nvSpPr>
        <p:spPr>
          <a:xfrm>
            <a:off x="231479" y="4190980"/>
            <a:ext cx="8455213" cy="1846659"/>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r>
              <a:rPr lang="zh-CN" altLang="en-US" sz="1800" b="0" dirty="0" smtClean="0">
                <a:solidFill>
                  <a:srgbClr val="333333"/>
                </a:solidFill>
                <a:latin typeface="+mn-ea"/>
                <a:ea typeface="+mn-ea"/>
              </a:rPr>
              <a:t>大规模</a:t>
            </a:r>
            <a:r>
              <a:rPr lang="zh-CN" altLang="en-US" sz="1800" b="0" dirty="0">
                <a:solidFill>
                  <a:srgbClr val="333333"/>
                </a:solidFill>
                <a:latin typeface="+mn-ea"/>
                <a:ea typeface="+mn-ea"/>
              </a:rPr>
              <a:t>分布式的企业应用需要相对简单而实用的中间件技术来简化和统一越来越复杂、繁琐的企业级信息系统平台。面向服务体系架构（</a:t>
            </a:r>
            <a:r>
              <a:rPr lang="en-US" altLang="zh-CN" sz="1800" b="0" dirty="0">
                <a:solidFill>
                  <a:srgbClr val="333333"/>
                </a:solidFill>
                <a:latin typeface="+mn-ea"/>
                <a:ea typeface="+mn-ea"/>
              </a:rPr>
              <a:t>SOA</a:t>
            </a:r>
            <a:r>
              <a:rPr lang="zh-CN" altLang="en-US" sz="1800" b="0" dirty="0">
                <a:solidFill>
                  <a:srgbClr val="333333"/>
                </a:solidFill>
                <a:latin typeface="+mn-ea"/>
                <a:ea typeface="+mn-ea"/>
              </a:rPr>
              <a:t>）是能够将应用程序的不同功能单元通过服务之间定义良好的接口和契约联系起来。</a:t>
            </a:r>
            <a:r>
              <a:rPr lang="en-US" altLang="zh-CN" sz="1800" b="0" dirty="0">
                <a:solidFill>
                  <a:srgbClr val="333333"/>
                </a:solidFill>
                <a:latin typeface="+mn-ea"/>
                <a:ea typeface="+mn-ea"/>
              </a:rPr>
              <a:t>SOA</a:t>
            </a:r>
            <a:r>
              <a:rPr lang="zh-CN" altLang="en-US" sz="1800" b="0" dirty="0">
                <a:solidFill>
                  <a:srgbClr val="333333"/>
                </a:solidFill>
                <a:latin typeface="+mn-ea"/>
                <a:ea typeface="+mn-ea"/>
              </a:rPr>
              <a:t>使用户可以不受限制地重复使用软件、把各种资源互连起来，只要</a:t>
            </a:r>
            <a:r>
              <a:rPr lang="en-US" altLang="zh-CN" sz="1800" b="0" dirty="0">
                <a:solidFill>
                  <a:srgbClr val="333333"/>
                </a:solidFill>
                <a:latin typeface="+mn-ea"/>
                <a:ea typeface="+mn-ea"/>
              </a:rPr>
              <a:t>IT</a:t>
            </a:r>
            <a:r>
              <a:rPr lang="zh-CN" altLang="en-US" sz="1800" b="0" dirty="0">
                <a:solidFill>
                  <a:srgbClr val="333333"/>
                </a:solidFill>
                <a:latin typeface="+mn-ea"/>
                <a:ea typeface="+mn-ea"/>
              </a:rPr>
              <a:t>人员选用标准接口包装旧的应用程序、把新的应用程序构建成服务，那么其他应用系统就可以很方便的使用这些功能服务。</a:t>
            </a:r>
            <a:endParaRPr lang="zh-CN" altLang="en-US" sz="180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高</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可用</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dirty="0" smtClean="0">
                <a:solidFill>
                  <a:srgbClr val="E53333"/>
                </a:solidFill>
                <a:latin typeface="宋体" panose="02010600030101010101" pitchFamily="2" charset="-122"/>
              </a:rPr>
              <a:t>应急预案</a:t>
            </a:r>
            <a:endParaRPr lang="zh-CN" altLang="en-US" dirty="0">
              <a:latin typeface="宋体" panose="02010600030101010101" pitchFamily="2" charset="-122"/>
            </a:endParaRPr>
          </a:p>
        </p:txBody>
      </p:sp>
      <p:sp>
        <p:nvSpPr>
          <p:cNvPr id="6" name="矩形 5"/>
          <p:cNvSpPr/>
          <p:nvPr/>
        </p:nvSpPr>
        <p:spPr>
          <a:xfrm>
            <a:off x="478880" y="2720548"/>
            <a:ext cx="8512604" cy="461665"/>
          </a:xfrm>
          <a:prstGeom prst="rect">
            <a:avLst/>
          </a:prstGeom>
        </p:spPr>
        <p:txBody>
          <a:bodyPr wrap="square">
            <a:spAutoFit/>
          </a:bodyPr>
          <a:lstStyle/>
          <a:p>
            <a:r>
              <a:rPr lang="zh-CN" altLang="en-US" dirty="0"/>
              <a:t> </a:t>
            </a:r>
            <a:r>
              <a:rPr lang="zh-CN" altLang="en-US" dirty="0" smtClean="0"/>
              <a:t>      </a:t>
            </a:r>
            <a:endParaRPr lang="zh-CN" altLang="en-US" sz="1600" b="0" dirty="0"/>
          </a:p>
        </p:txBody>
      </p:sp>
      <p:sp>
        <p:nvSpPr>
          <p:cNvPr id="5" name="矩形 4"/>
          <p:cNvSpPr/>
          <p:nvPr/>
        </p:nvSpPr>
        <p:spPr>
          <a:xfrm>
            <a:off x="304912" y="1447852"/>
            <a:ext cx="8686572" cy="3277820"/>
          </a:xfrm>
          <a:prstGeom prst="rect">
            <a:avLst/>
          </a:prstGeom>
        </p:spPr>
        <p:txBody>
          <a:bodyPr wrap="square">
            <a:spAutoFit/>
          </a:bodyPr>
          <a:lstStyle/>
          <a:p>
            <a:pPr>
              <a:lnSpc>
                <a:spcPct val="150000"/>
              </a:lnSpc>
            </a:pPr>
            <a:r>
              <a:rPr lang="zh-CN" altLang="en-US" sz="1800" b="0" dirty="0" smtClean="0">
                <a:latin typeface="+mn-ea"/>
                <a:ea typeface="+mn-ea"/>
              </a:rPr>
              <a:t>     在系统压力测试之后发现一些系统瓶颈，在系统优化之后会提升系统吐吞量并降低响应时间，容灾之后的系统可用性得以保障，但还是会存在一些风险，如网络抖动、某台机器负载过高、某个服务变慢、数据库</a:t>
            </a:r>
            <a:r>
              <a:rPr lang="en-US" altLang="zh-CN" sz="1800" b="0" dirty="0" smtClean="0">
                <a:latin typeface="+mn-ea"/>
                <a:ea typeface="+mn-ea"/>
              </a:rPr>
              <a:t>Load</a:t>
            </a:r>
            <a:r>
              <a:rPr lang="zh-CN" altLang="en-US" sz="1800" b="0" dirty="0" smtClean="0">
                <a:latin typeface="+mn-ea"/>
                <a:ea typeface="+mn-ea"/>
              </a:rPr>
              <a:t>值过高，为了防止因为这些问题而出现系统雪崩，需要针对这些情况制定应急预案，从而在出现突发情况时，有响应的措施来解决掉这些问题。</a:t>
            </a:r>
            <a:endParaRPr lang="en-US" altLang="zh-CN" sz="1800" b="0" dirty="0" smtClean="0">
              <a:latin typeface="+mn-ea"/>
              <a:ea typeface="+mn-ea"/>
            </a:endParaRPr>
          </a:p>
          <a:p>
            <a:pPr>
              <a:lnSpc>
                <a:spcPct val="150000"/>
              </a:lnSpc>
            </a:pPr>
            <a:r>
              <a:rPr lang="en-US" altLang="zh-CN" sz="1800" b="0" dirty="0">
                <a:latin typeface="+mn-ea"/>
                <a:ea typeface="+mn-ea"/>
              </a:rPr>
              <a:t> </a:t>
            </a:r>
            <a:r>
              <a:rPr lang="en-US" altLang="zh-CN" sz="1800" b="0" dirty="0" smtClean="0">
                <a:latin typeface="+mn-ea"/>
                <a:ea typeface="+mn-ea"/>
              </a:rPr>
              <a:t>    </a:t>
            </a:r>
            <a:r>
              <a:rPr lang="zh-CN" altLang="en-US" sz="1800" b="0" dirty="0" smtClean="0">
                <a:latin typeface="+mn-ea"/>
                <a:ea typeface="+mn-ea"/>
              </a:rPr>
              <a:t>应急预案可按照如下几步进行：首先进行系统分级，然后进行</a:t>
            </a:r>
            <a:r>
              <a:rPr lang="zh-CN" altLang="en-US" sz="1800" dirty="0" smtClean="0">
                <a:latin typeface="+mn-ea"/>
                <a:ea typeface="+mn-ea"/>
              </a:rPr>
              <a:t>全链路分析</a:t>
            </a:r>
            <a:r>
              <a:rPr lang="zh-CN" altLang="en-US" sz="1800" b="0" dirty="0" smtClean="0">
                <a:latin typeface="+mn-ea"/>
                <a:ea typeface="+mn-ea"/>
              </a:rPr>
              <a:t>、</a:t>
            </a:r>
            <a:r>
              <a:rPr lang="zh-CN" altLang="en-US" sz="1800" dirty="0" smtClean="0">
                <a:latin typeface="+mn-ea"/>
                <a:ea typeface="+mn-ea"/>
              </a:rPr>
              <a:t>配置监控</a:t>
            </a:r>
            <a:r>
              <a:rPr lang="zh-CN" altLang="en-US" sz="1800" b="0" dirty="0" smtClean="0">
                <a:latin typeface="+mn-ea"/>
                <a:ea typeface="+mn-ea"/>
              </a:rPr>
              <a:t>，最后制定应急预案。</a:t>
            </a:r>
            <a:endParaRPr lang="zh-CN" altLang="en-US" sz="1800" b="0" dirty="0"/>
          </a:p>
          <a:p>
            <a:endParaRPr lang="zh-CN" altLang="en-US" sz="1800" b="0" dirty="0"/>
          </a:p>
        </p:txBody>
      </p:sp>
    </p:spTree>
  </p:cSld>
  <p:clrMapOvr>
    <a:masterClrMapping/>
  </p:clrMapOvr>
  <p:transition>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a:t>Dubbo</a:t>
            </a:r>
            <a:r>
              <a:rPr lang="en-US" altLang="zh-CN" b="0" dirty="0"/>
              <a:t> </a:t>
            </a:r>
            <a:r>
              <a:rPr lang="zh-CN" altLang="en-US" b="0" dirty="0"/>
              <a:t>详细介绍</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4" name="矩形 3"/>
          <p:cNvSpPr/>
          <p:nvPr/>
        </p:nvSpPr>
        <p:spPr>
          <a:xfrm>
            <a:off x="152516" y="1295456"/>
            <a:ext cx="8838968" cy="1754326"/>
          </a:xfrm>
          <a:prstGeom prst="rect">
            <a:avLst/>
          </a:prstGeom>
        </p:spPr>
        <p:txBody>
          <a:bodyPr wrap="square">
            <a:spAutoFit/>
          </a:bodyPr>
          <a:lstStyle/>
          <a:p>
            <a:r>
              <a:rPr lang="zh-CN" altLang="en-US" sz="1800" b="0" dirty="0" smtClean="0"/>
              <a:t>        </a:t>
            </a:r>
            <a:r>
              <a:rPr lang="zh-CN" altLang="en-US" sz="1800" dirty="0" smtClean="0"/>
              <a:t>Dubbo </a:t>
            </a:r>
            <a:r>
              <a:rPr lang="zh-CN" altLang="en-US" sz="1800" dirty="0"/>
              <a:t>是阿里巴巴公司开源的一个高性能优秀的服务框架，使得应用可通过高性能的 RPC 实现服务的输出和输入功能，可以和 Spring框架无缝集成</a:t>
            </a:r>
            <a:r>
              <a:rPr lang="zh-CN" altLang="en-US" sz="1800" b="0" dirty="0" smtClean="0"/>
              <a:t>。</a:t>
            </a:r>
            <a:endParaRPr lang="zh-CN" altLang="en-US" sz="1800" b="0" dirty="0"/>
          </a:p>
          <a:p>
            <a:r>
              <a:rPr lang="zh-CN" altLang="en-US" sz="1800" b="0" dirty="0"/>
              <a:t>主要核心部件</a:t>
            </a:r>
            <a:r>
              <a:rPr lang="zh-CN" altLang="en-US" sz="1800" b="0" dirty="0" smtClean="0"/>
              <a:t>：</a:t>
            </a:r>
            <a:endParaRPr lang="zh-CN" altLang="en-US" sz="1800" b="0" dirty="0"/>
          </a:p>
          <a:p>
            <a:r>
              <a:rPr lang="zh-CN" altLang="en-US" sz="1800" b="0" dirty="0" smtClean="0"/>
              <a:t>       </a:t>
            </a:r>
            <a:r>
              <a:rPr lang="zh-CN" altLang="en-US" sz="1800" dirty="0" smtClean="0"/>
              <a:t>Remoting</a:t>
            </a:r>
            <a:r>
              <a:rPr lang="zh-CN" altLang="en-US" sz="1800" dirty="0"/>
              <a:t>: 网络通信框架</a:t>
            </a:r>
            <a:r>
              <a:rPr lang="zh-CN" altLang="en-US" sz="1800" b="0" dirty="0"/>
              <a:t>，实现了 sync-over-async 和 request-response 消息机制</a:t>
            </a:r>
            <a:r>
              <a:rPr lang="zh-CN" altLang="en-US" sz="1800" b="0" dirty="0" smtClean="0"/>
              <a:t>.</a:t>
            </a:r>
            <a:endParaRPr lang="zh-CN" altLang="en-US" sz="1800" b="0" dirty="0"/>
          </a:p>
          <a:p>
            <a:r>
              <a:rPr lang="zh-CN" altLang="en-US" sz="1800" b="0" dirty="0" smtClean="0"/>
              <a:t>       </a:t>
            </a:r>
            <a:r>
              <a:rPr lang="zh-CN" altLang="en-US" sz="1800" dirty="0" smtClean="0"/>
              <a:t>RPC</a:t>
            </a:r>
            <a:r>
              <a:rPr lang="zh-CN" altLang="en-US" sz="1800" b="0" dirty="0"/>
              <a:t>: 一个远程过程调用的抽象，支持负载均衡、容灾和集群</a:t>
            </a:r>
            <a:r>
              <a:rPr lang="zh-CN" altLang="en-US" sz="1800" b="0" dirty="0" smtClean="0"/>
              <a:t>功能</a:t>
            </a:r>
            <a:endParaRPr lang="zh-CN" altLang="en-US" sz="1800" b="0" dirty="0"/>
          </a:p>
          <a:p>
            <a:r>
              <a:rPr lang="zh-CN" altLang="en-US" sz="1800" b="0" dirty="0" smtClean="0"/>
              <a:t>       </a:t>
            </a:r>
            <a:r>
              <a:rPr lang="zh-CN" altLang="en-US" sz="1800" dirty="0" smtClean="0"/>
              <a:t>Registry</a:t>
            </a:r>
            <a:r>
              <a:rPr lang="zh-CN" altLang="en-US" sz="1800" b="0" dirty="0"/>
              <a:t>: 服务目录框架用于服务的注册和服务事件发布和订阅</a:t>
            </a:r>
            <a:endParaRPr lang="zh-CN" altLang="en-US" sz="1800" b="0" dirty="0"/>
          </a:p>
        </p:txBody>
      </p:sp>
      <p:pic>
        <p:nvPicPr>
          <p:cNvPr id="5" name="图片 4"/>
          <p:cNvPicPr>
            <a:picLocks noChangeAspect="1"/>
          </p:cNvPicPr>
          <p:nvPr/>
        </p:nvPicPr>
        <p:blipFill>
          <a:blip r:embed="rId1"/>
          <a:stretch>
            <a:fillRect/>
          </a:stretch>
        </p:blipFill>
        <p:spPr>
          <a:xfrm>
            <a:off x="533505" y="3273899"/>
            <a:ext cx="3777047" cy="3076205"/>
          </a:xfrm>
          <a:prstGeom prst="rect">
            <a:avLst/>
          </a:prstGeom>
        </p:spPr>
      </p:pic>
      <p:pic>
        <p:nvPicPr>
          <p:cNvPr id="7" name="图片 6"/>
          <p:cNvPicPr/>
          <p:nvPr/>
        </p:nvPicPr>
        <p:blipFill>
          <a:blip r:embed="rId2"/>
          <a:stretch>
            <a:fillRect/>
          </a:stretch>
        </p:blipFill>
        <p:spPr>
          <a:xfrm>
            <a:off x="4572000" y="3083288"/>
            <a:ext cx="4267088" cy="3428909"/>
          </a:xfrm>
          <a:prstGeom prst="rect">
            <a:avLst/>
          </a:prstGeom>
        </p:spPr>
      </p:pic>
    </p:spTree>
  </p:cSld>
  <p:clrMapOvr>
    <a:masterClrMapping/>
  </p:clrMapOvr>
  <p:transition>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Dubbo</a:t>
            </a:r>
            <a:r>
              <a:rPr lang="zh-CN" altLang="en-US" b="0" dirty="0">
                <a:solidFill>
                  <a:srgbClr val="003366"/>
                </a:solidFill>
                <a:latin typeface="微软雅黑" panose="020B0503020204020204" pitchFamily="34" charset="-122"/>
                <a:ea typeface="微软雅黑" panose="020B0503020204020204" pitchFamily="34" charset="-122"/>
                <a:sym typeface="宋体" panose="02010600030101010101" pitchFamily="2" charset="-122"/>
              </a:rPr>
              <a:t>服务</a:t>
            </a:r>
            <a:r>
              <a:rPr lang="zh-CN" altLang="en-US"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集群</a:t>
            </a:r>
            <a:r>
              <a:rPr lang="en-US" altLang="zh-CN"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b="0" dirty="0" smtClean="0">
                <a:solidFill>
                  <a:srgbClr val="003366"/>
                </a:solidFill>
                <a:latin typeface="微软雅黑" panose="020B0503020204020204" pitchFamily="34" charset="-122"/>
                <a:ea typeface="微软雅黑" panose="020B0503020204020204" pitchFamily="34" charset="-122"/>
                <a:sym typeface="宋体" panose="02010600030101010101" pitchFamily="2" charset="-122"/>
              </a:rPr>
              <a:t>集群</a:t>
            </a:r>
            <a:r>
              <a:rPr lang="zh-CN" altLang="en-US" b="0" dirty="0">
                <a:solidFill>
                  <a:srgbClr val="003366"/>
                </a:solidFill>
                <a:latin typeface="微软雅黑" panose="020B0503020204020204" pitchFamily="34" charset="-122"/>
                <a:ea typeface="微软雅黑" panose="020B0503020204020204" pitchFamily="34" charset="-122"/>
                <a:sym typeface="宋体" panose="02010600030101010101" pitchFamily="2" charset="-122"/>
              </a:rPr>
              <a:t>容错模式</a:t>
            </a:r>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1110" y="1676446"/>
            <a:ext cx="8366646" cy="3124118"/>
          </a:xfrm>
          <a:prstGeom prst="rect">
            <a:avLst/>
          </a:prstGeom>
        </p:spPr>
      </p:pic>
    </p:spTree>
  </p:cSld>
  <p:clrMapOvr>
    <a:masterClrMapping/>
  </p:clrMapOvr>
  <p:transition>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err="1"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Dubbo</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服务提供者集群与负载</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均衡</a:t>
            </a:r>
            <a:endParaRPr lang="zh-CN" altLang="en-US"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9536" y="1371654"/>
            <a:ext cx="8863082" cy="4419484"/>
          </a:xfrm>
          <a:prstGeom prst="rect">
            <a:avLst/>
          </a:prstGeom>
        </p:spPr>
      </p:pic>
    </p:spTree>
  </p:cSld>
  <p:clrMapOvr>
    <a:masterClrMapping/>
  </p:clrMapOvr>
  <p:transition>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smtClean="0">
                <a:solidFill>
                  <a:srgbClr val="003366"/>
                </a:solidFill>
                <a:latin typeface="微软雅黑" panose="020B0503020204020204" pitchFamily="34" charset="-122"/>
                <a:ea typeface="微软雅黑" panose="020B0503020204020204" pitchFamily="34" charset="-122"/>
              </a:rPr>
              <a:t>Dubbo</a:t>
            </a:r>
            <a:r>
              <a:rPr lang="zh-CN" altLang="en-US" b="0" dirty="0" smtClean="0">
                <a:solidFill>
                  <a:srgbClr val="003366"/>
                </a:solidFill>
                <a:latin typeface="微软雅黑" panose="020B0503020204020204" pitchFamily="34" charset="-122"/>
                <a:ea typeface="微软雅黑" panose="020B0503020204020204" pitchFamily="34" charset="-122"/>
              </a:rPr>
              <a:t>架构高并发高可用选型技术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14104" y="1314143"/>
            <a:ext cx="8196390" cy="5285522"/>
          </a:xfrm>
          <a:prstGeom prst="rect">
            <a:avLst/>
          </a:prstGeom>
        </p:spPr>
      </p:pic>
    </p:spTree>
  </p:cSld>
  <p:clrMapOvr>
    <a:masterClrMapping/>
  </p:clrMapOvr>
  <p:transition>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smtClean="0">
                <a:solidFill>
                  <a:srgbClr val="003366"/>
                </a:solidFill>
                <a:latin typeface="微软雅黑" panose="020B0503020204020204" pitchFamily="34" charset="-122"/>
                <a:ea typeface="微软雅黑" panose="020B0503020204020204" pitchFamily="34" charset="-122"/>
              </a:rPr>
              <a:t>Dubbo</a:t>
            </a:r>
            <a:r>
              <a:rPr lang="zh-CN" altLang="en-US" b="0" dirty="0" smtClean="0">
                <a:solidFill>
                  <a:srgbClr val="003366"/>
                </a:solidFill>
                <a:latin typeface="微软雅黑" panose="020B0503020204020204" pitchFamily="34" charset="-122"/>
                <a:ea typeface="微软雅黑" panose="020B0503020204020204" pitchFamily="34" charset="-122"/>
              </a:rPr>
              <a:t>大体部署图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24060" y="1096772"/>
            <a:ext cx="7881642" cy="5629781"/>
          </a:xfrm>
          <a:prstGeom prst="rect">
            <a:avLst/>
          </a:prstGeom>
        </p:spPr>
      </p:pic>
    </p:spTree>
  </p:cSld>
  <p:clrMapOvr>
    <a:masterClrMapping/>
  </p:clrMapOvr>
  <p:transition>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Cloud 19</a:t>
            </a:r>
            <a:r>
              <a:rPr lang="zh-CN" altLang="en-US" b="0" dirty="0" smtClean="0">
                <a:solidFill>
                  <a:srgbClr val="003366"/>
                </a:solidFill>
                <a:latin typeface="微软雅黑" panose="020B0503020204020204" pitchFamily="34" charset="-122"/>
                <a:ea typeface="微软雅黑" panose="020B0503020204020204" pitchFamily="34" charset="-122"/>
              </a:rPr>
              <a:t>个技术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295456"/>
            <a:ext cx="8534176" cy="5355312"/>
          </a:xfrm>
          <a:prstGeom prst="rect">
            <a:avLst/>
          </a:prstGeom>
        </p:spPr>
        <p:txBody>
          <a:bodyPr wrap="square">
            <a:spAutoFit/>
          </a:bodyPr>
          <a:lstStyle/>
          <a:p>
            <a:r>
              <a:rPr lang="en-US" altLang="zh-CN" sz="1800" dirty="0">
                <a:latin typeface="+mn-ea"/>
                <a:ea typeface="+mn-ea"/>
              </a:rPr>
              <a:t>Spring </a:t>
            </a:r>
            <a:r>
              <a:rPr lang="en-US" altLang="zh-CN" sz="1800" dirty="0" smtClean="0">
                <a:latin typeface="+mn-ea"/>
                <a:ea typeface="+mn-ea"/>
              </a:rPr>
              <a:t>Cloud</a:t>
            </a:r>
            <a:r>
              <a:rPr lang="zh-CN" altLang="en-US" sz="1800" dirty="0">
                <a:latin typeface="+mn-ea"/>
                <a:ea typeface="+mn-ea"/>
              </a:rPr>
              <a:t> </a:t>
            </a:r>
            <a:r>
              <a:rPr lang="zh-CN" altLang="en-US" sz="1800" dirty="0" smtClean="0">
                <a:latin typeface="+mn-ea"/>
                <a:ea typeface="+mn-ea"/>
              </a:rPr>
              <a:t>工具框架</a:t>
            </a:r>
            <a:endParaRPr lang="en-US" altLang="zh-CN" sz="1800" dirty="0" smtClean="0">
              <a:latin typeface="+mn-ea"/>
              <a:ea typeface="+mn-ea"/>
            </a:endParaRPr>
          </a:p>
          <a:p>
            <a:endParaRPr lang="en-US" altLang="zh-CN" sz="1800" dirty="0" smtClean="0">
              <a:latin typeface="+mn-ea"/>
              <a:ea typeface="+mn-ea"/>
            </a:endParaRPr>
          </a:p>
          <a:p>
            <a:r>
              <a:rPr lang="zh-CN" altLang="en-US" sz="1800" b="0" dirty="0" smtClean="0">
                <a:latin typeface="+mn-ea"/>
                <a:ea typeface="+mn-ea"/>
              </a:rPr>
              <a:t>1</a:t>
            </a:r>
            <a:r>
              <a:rPr lang="zh-CN" altLang="en-US" sz="1800" b="0" dirty="0">
                <a:latin typeface="+mn-ea"/>
                <a:ea typeface="+mn-ea"/>
              </a:rPr>
              <a:t>、</a:t>
            </a:r>
            <a:r>
              <a:rPr lang="zh-CN" altLang="en-US" sz="1800" dirty="0">
                <a:latin typeface="+mn-ea"/>
                <a:ea typeface="+mn-ea"/>
              </a:rPr>
              <a:t>Spring Cloud Config </a:t>
            </a:r>
            <a:r>
              <a:rPr lang="zh-CN" altLang="en-US" sz="1800" b="0" dirty="0">
                <a:latin typeface="+mn-ea"/>
                <a:ea typeface="+mn-ea"/>
              </a:rPr>
              <a:t>配置中心，利用git集中管理程序的配置。</a:t>
            </a:r>
            <a:endParaRPr lang="zh-CN" altLang="en-US" sz="1800" b="0" dirty="0">
              <a:latin typeface="+mn-ea"/>
              <a:ea typeface="+mn-ea"/>
            </a:endParaRPr>
          </a:p>
          <a:p>
            <a:r>
              <a:rPr lang="zh-CN" altLang="en-US" sz="1800" b="0" dirty="0">
                <a:latin typeface="+mn-ea"/>
                <a:ea typeface="+mn-ea"/>
              </a:rPr>
              <a:t>2、</a:t>
            </a:r>
            <a:r>
              <a:rPr lang="zh-CN" altLang="en-US" sz="1800" dirty="0">
                <a:latin typeface="+mn-ea"/>
                <a:ea typeface="+mn-ea"/>
              </a:rPr>
              <a:t>Spring Cloud Netflix </a:t>
            </a:r>
            <a:r>
              <a:rPr lang="zh-CN" altLang="en-US" sz="1800" b="0" dirty="0">
                <a:latin typeface="+mn-ea"/>
                <a:ea typeface="+mn-ea"/>
              </a:rPr>
              <a:t>集成众多Netflix的开源软件</a:t>
            </a:r>
            <a:endParaRPr lang="zh-CN" altLang="en-US" sz="1800" b="0" dirty="0">
              <a:latin typeface="+mn-ea"/>
              <a:ea typeface="+mn-ea"/>
            </a:endParaRPr>
          </a:p>
          <a:p>
            <a:r>
              <a:rPr lang="zh-CN" altLang="en-US" sz="1800" b="0" dirty="0">
                <a:latin typeface="+mn-ea"/>
                <a:ea typeface="+mn-ea"/>
              </a:rPr>
              <a:t>3、</a:t>
            </a:r>
            <a:r>
              <a:rPr lang="zh-CN" altLang="en-US" sz="1800" dirty="0">
                <a:latin typeface="+mn-ea"/>
                <a:ea typeface="+mn-ea"/>
              </a:rPr>
              <a:t>Spring Cloud Bus</a:t>
            </a:r>
            <a:r>
              <a:rPr lang="zh-CN" altLang="en-US" sz="1800" b="0" dirty="0">
                <a:latin typeface="+mn-ea"/>
                <a:ea typeface="+mn-ea"/>
              </a:rPr>
              <a:t> 消息总线，利用分布式消息将服务和服务实例连接在一起，用于在一个集群中传播状态的变化</a:t>
            </a:r>
            <a:endParaRPr lang="zh-CN" altLang="en-US" sz="1800" b="0" dirty="0">
              <a:latin typeface="+mn-ea"/>
              <a:ea typeface="+mn-ea"/>
            </a:endParaRPr>
          </a:p>
          <a:p>
            <a:r>
              <a:rPr lang="zh-CN" altLang="en-US" sz="1800" b="0" dirty="0">
                <a:latin typeface="+mn-ea"/>
                <a:ea typeface="+mn-ea"/>
              </a:rPr>
              <a:t>4、</a:t>
            </a:r>
            <a:r>
              <a:rPr lang="zh-CN" altLang="en-US" sz="1800" dirty="0">
                <a:latin typeface="+mn-ea"/>
                <a:ea typeface="+mn-ea"/>
              </a:rPr>
              <a:t>Spring Cloud for Cloud Foundry </a:t>
            </a:r>
            <a:r>
              <a:rPr lang="zh-CN" altLang="en-US" sz="1800" b="0" dirty="0">
                <a:latin typeface="+mn-ea"/>
                <a:ea typeface="+mn-ea"/>
              </a:rPr>
              <a:t>利用Pivotal Cloudfoundry集成你的应用程序</a:t>
            </a:r>
            <a:endParaRPr lang="zh-CN" altLang="en-US" sz="1800" b="0" dirty="0">
              <a:latin typeface="+mn-ea"/>
              <a:ea typeface="+mn-ea"/>
            </a:endParaRPr>
          </a:p>
          <a:p>
            <a:r>
              <a:rPr lang="zh-CN" altLang="en-US" sz="1800" b="0" dirty="0">
                <a:latin typeface="+mn-ea"/>
                <a:ea typeface="+mn-ea"/>
              </a:rPr>
              <a:t>5、</a:t>
            </a:r>
            <a:r>
              <a:rPr lang="zh-CN" altLang="en-US" sz="1800" dirty="0">
                <a:latin typeface="+mn-ea"/>
                <a:ea typeface="+mn-ea"/>
              </a:rPr>
              <a:t>Spring Cloud Cloud Foundry Service Broker </a:t>
            </a:r>
            <a:r>
              <a:rPr lang="zh-CN" altLang="en-US" sz="1800" b="0" dirty="0">
                <a:latin typeface="+mn-ea"/>
                <a:ea typeface="+mn-ea"/>
              </a:rPr>
              <a:t>为建立管理云托管服务的服务代理提供了一个起点。</a:t>
            </a:r>
            <a:endParaRPr lang="zh-CN" altLang="en-US" sz="1800" b="0" dirty="0">
              <a:latin typeface="+mn-ea"/>
              <a:ea typeface="+mn-ea"/>
            </a:endParaRPr>
          </a:p>
          <a:p>
            <a:r>
              <a:rPr lang="zh-CN" altLang="en-US" sz="1800" b="0" dirty="0">
                <a:latin typeface="+mn-ea"/>
                <a:ea typeface="+mn-ea"/>
              </a:rPr>
              <a:t>6、</a:t>
            </a:r>
            <a:r>
              <a:rPr lang="zh-CN" altLang="en-US" sz="1800" dirty="0">
                <a:latin typeface="+mn-ea"/>
                <a:ea typeface="+mn-ea"/>
              </a:rPr>
              <a:t>Spring Cloud Cluster</a:t>
            </a:r>
            <a:r>
              <a:rPr lang="zh-CN" altLang="en-US" sz="1800" b="0" dirty="0">
                <a:latin typeface="+mn-ea"/>
                <a:ea typeface="+mn-ea"/>
              </a:rPr>
              <a:t> 基于Zookeeper, Redis, Hazelcast, Consul实现的领导选举和平民状态模式的抽象和实现。</a:t>
            </a:r>
            <a:endParaRPr lang="zh-CN" altLang="en-US" sz="1800" b="0" dirty="0">
              <a:latin typeface="+mn-ea"/>
              <a:ea typeface="+mn-ea"/>
            </a:endParaRPr>
          </a:p>
          <a:p>
            <a:r>
              <a:rPr lang="zh-CN" altLang="en-US" sz="1800" b="0" dirty="0">
                <a:latin typeface="+mn-ea"/>
                <a:ea typeface="+mn-ea"/>
              </a:rPr>
              <a:t>7、</a:t>
            </a:r>
            <a:r>
              <a:rPr lang="zh-CN" altLang="en-US" sz="1800" dirty="0">
                <a:latin typeface="+mn-ea"/>
                <a:ea typeface="+mn-ea"/>
              </a:rPr>
              <a:t>Spring Cloud Consul</a:t>
            </a:r>
            <a:r>
              <a:rPr lang="zh-CN" altLang="en-US" sz="1800" b="0" dirty="0">
                <a:latin typeface="+mn-ea"/>
                <a:ea typeface="+mn-ea"/>
              </a:rPr>
              <a:t> 基于Hashicorp Consul实现的服务发现和配置管理。</a:t>
            </a:r>
            <a:endParaRPr lang="zh-CN" altLang="en-US" sz="1800" b="0" dirty="0">
              <a:latin typeface="+mn-ea"/>
              <a:ea typeface="+mn-ea"/>
            </a:endParaRPr>
          </a:p>
          <a:p>
            <a:r>
              <a:rPr lang="zh-CN" altLang="en-US" sz="1800" b="0" dirty="0">
                <a:latin typeface="+mn-ea"/>
                <a:ea typeface="+mn-ea"/>
              </a:rPr>
              <a:t>8、</a:t>
            </a:r>
            <a:r>
              <a:rPr lang="zh-CN" altLang="en-US" sz="1800" dirty="0">
                <a:latin typeface="+mn-ea"/>
                <a:ea typeface="+mn-ea"/>
              </a:rPr>
              <a:t>Spring Cloud Security </a:t>
            </a:r>
            <a:r>
              <a:rPr lang="zh-CN" altLang="en-US" sz="1800" b="0" dirty="0">
                <a:latin typeface="+mn-ea"/>
                <a:ea typeface="+mn-ea"/>
              </a:rPr>
              <a:t>在Zuul代理中为OAuth2 rest客户端和认证头转发提供负载</a:t>
            </a:r>
            <a:r>
              <a:rPr lang="zh-CN" altLang="en-US" sz="1800" b="0" dirty="0" smtClean="0">
                <a:latin typeface="+mn-ea"/>
                <a:ea typeface="+mn-ea"/>
              </a:rPr>
              <a:t>均衡</a:t>
            </a:r>
            <a:endParaRPr lang="en-US" altLang="zh-CN" sz="1800" b="0" dirty="0" smtClean="0">
              <a:latin typeface="+mn-ea"/>
              <a:ea typeface="+mn-ea"/>
            </a:endParaRPr>
          </a:p>
          <a:p>
            <a:r>
              <a:rPr lang="en-US" altLang="zh-CN" sz="1800" b="0" dirty="0">
                <a:latin typeface="+mn-ea"/>
                <a:ea typeface="+mn-ea"/>
              </a:rPr>
              <a:t>9</a:t>
            </a:r>
            <a:r>
              <a:rPr lang="zh-CN" altLang="en-US" sz="1800" b="0" dirty="0">
                <a:latin typeface="+mn-ea"/>
                <a:ea typeface="+mn-ea"/>
              </a:rPr>
              <a:t>、</a:t>
            </a:r>
            <a:r>
              <a:rPr lang="en-US" altLang="zh-CN" sz="1800" dirty="0">
                <a:latin typeface="+mn-ea"/>
                <a:ea typeface="+mn-ea"/>
              </a:rPr>
              <a:t>Spring Cloud Sleuth </a:t>
            </a:r>
            <a:r>
              <a:rPr lang="en-US" altLang="zh-CN" sz="1800" dirty="0" err="1">
                <a:latin typeface="+mn-ea"/>
                <a:ea typeface="+mn-ea"/>
              </a:rPr>
              <a:t>SpringCloud</a:t>
            </a:r>
            <a:r>
              <a:rPr lang="zh-CN" altLang="en-US" sz="1800" b="0" dirty="0">
                <a:latin typeface="+mn-ea"/>
                <a:ea typeface="+mn-ea"/>
              </a:rPr>
              <a:t>应用的分布式追踪系统，和</a:t>
            </a:r>
            <a:r>
              <a:rPr lang="en-US" altLang="zh-CN" sz="1800" b="0" dirty="0" err="1">
                <a:latin typeface="+mn-ea"/>
                <a:ea typeface="+mn-ea"/>
              </a:rPr>
              <a:t>Zipkin</a:t>
            </a:r>
            <a:r>
              <a:rPr lang="zh-CN" altLang="en-US" sz="1800" b="0" dirty="0">
                <a:latin typeface="+mn-ea"/>
                <a:ea typeface="+mn-ea"/>
              </a:rPr>
              <a:t>，</a:t>
            </a:r>
            <a:r>
              <a:rPr lang="en-US" altLang="zh-CN" sz="1800" b="0" dirty="0" err="1">
                <a:latin typeface="+mn-ea"/>
                <a:ea typeface="+mn-ea"/>
              </a:rPr>
              <a:t>HTrace</a:t>
            </a:r>
            <a:r>
              <a:rPr lang="zh-CN" altLang="en-US" sz="1800" b="0" dirty="0">
                <a:latin typeface="+mn-ea"/>
                <a:ea typeface="+mn-ea"/>
              </a:rPr>
              <a:t>，</a:t>
            </a:r>
            <a:r>
              <a:rPr lang="en-US" altLang="zh-CN" sz="1800" b="0" dirty="0">
                <a:latin typeface="+mn-ea"/>
                <a:ea typeface="+mn-ea"/>
              </a:rPr>
              <a:t>ELK</a:t>
            </a:r>
            <a:r>
              <a:rPr lang="zh-CN" altLang="en-US" sz="1800" b="0" dirty="0">
                <a:latin typeface="+mn-ea"/>
                <a:ea typeface="+mn-ea"/>
              </a:rPr>
              <a:t>兼容。</a:t>
            </a:r>
            <a:endParaRPr lang="zh-CN" altLang="en-US" sz="1800" b="0" dirty="0">
              <a:latin typeface="+mn-ea"/>
              <a:ea typeface="+mn-ea"/>
            </a:endParaRPr>
          </a:p>
          <a:p>
            <a:r>
              <a:rPr lang="en-US" altLang="zh-CN" sz="1800" b="0" dirty="0">
                <a:latin typeface="+mn-ea"/>
                <a:ea typeface="+mn-ea"/>
              </a:rPr>
              <a:t>10</a:t>
            </a:r>
            <a:r>
              <a:rPr lang="zh-CN" altLang="en-US" sz="1800" b="0" dirty="0">
                <a:latin typeface="+mn-ea"/>
                <a:ea typeface="+mn-ea"/>
              </a:rPr>
              <a:t>、</a:t>
            </a:r>
            <a:r>
              <a:rPr lang="en-US" altLang="zh-CN" sz="1800" dirty="0">
                <a:latin typeface="+mn-ea"/>
                <a:ea typeface="+mn-ea"/>
              </a:rPr>
              <a:t>Spring Cloud Data Flow </a:t>
            </a:r>
            <a:r>
              <a:rPr lang="zh-CN" altLang="en-US" sz="1800" b="0" dirty="0">
                <a:latin typeface="+mn-ea"/>
                <a:ea typeface="+mn-ea"/>
              </a:rPr>
              <a:t>一个云本地程序和操作模型，组成数据微服务在一个结构化的平台上。</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Cloud 19</a:t>
            </a:r>
            <a:r>
              <a:rPr lang="zh-CN" altLang="en-US" b="0" dirty="0" smtClean="0">
                <a:solidFill>
                  <a:srgbClr val="003366"/>
                </a:solidFill>
                <a:latin typeface="微软雅黑" panose="020B0503020204020204" pitchFamily="34" charset="-122"/>
                <a:ea typeface="微软雅黑" panose="020B0503020204020204" pitchFamily="34" charset="-122"/>
              </a:rPr>
              <a:t>个技术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447852"/>
            <a:ext cx="8610374" cy="4801314"/>
          </a:xfrm>
          <a:prstGeom prst="rect">
            <a:avLst/>
          </a:prstGeom>
        </p:spPr>
        <p:txBody>
          <a:bodyPr wrap="square">
            <a:spAutoFit/>
          </a:bodyPr>
          <a:lstStyle/>
          <a:p>
            <a:r>
              <a:rPr lang="en-US" altLang="zh-CN" sz="1800" b="0" dirty="0" smtClean="0">
                <a:latin typeface="+mn-ea"/>
                <a:ea typeface="+mn-ea"/>
              </a:rPr>
              <a:t>11</a:t>
            </a:r>
            <a:r>
              <a:rPr lang="zh-CN" altLang="en-US" sz="1800" b="0" dirty="0">
                <a:latin typeface="+mn-ea"/>
                <a:ea typeface="+mn-ea"/>
              </a:rPr>
              <a:t>、</a:t>
            </a:r>
            <a:r>
              <a:rPr lang="en-US" altLang="zh-CN" sz="1800" dirty="0">
                <a:latin typeface="+mn-ea"/>
                <a:ea typeface="+mn-ea"/>
              </a:rPr>
              <a:t>Spring Cloud Stream </a:t>
            </a:r>
            <a:r>
              <a:rPr lang="zh-CN" altLang="en-US" sz="1800" b="0" dirty="0">
                <a:latin typeface="+mn-ea"/>
                <a:ea typeface="+mn-ea"/>
              </a:rPr>
              <a:t>基于</a:t>
            </a:r>
            <a:r>
              <a:rPr lang="en-US" altLang="zh-CN" sz="1800" b="0" dirty="0" err="1">
                <a:latin typeface="+mn-ea"/>
                <a:ea typeface="+mn-ea"/>
              </a:rPr>
              <a:t>Redis,Rabbit,Kafka</a:t>
            </a:r>
            <a:r>
              <a:rPr lang="zh-CN" altLang="en-US" sz="1800" b="0" dirty="0">
                <a:latin typeface="+mn-ea"/>
                <a:ea typeface="+mn-ea"/>
              </a:rPr>
              <a:t>实现的消息微服务，简单声明模型用以在</a:t>
            </a:r>
            <a:r>
              <a:rPr lang="en-US" altLang="zh-CN" sz="1800" b="0" dirty="0">
                <a:latin typeface="+mn-ea"/>
                <a:ea typeface="+mn-ea"/>
              </a:rPr>
              <a:t>Spring Cloud</a:t>
            </a:r>
            <a:r>
              <a:rPr lang="zh-CN" altLang="en-US" sz="1800" b="0" dirty="0">
                <a:latin typeface="+mn-ea"/>
                <a:ea typeface="+mn-ea"/>
              </a:rPr>
              <a:t>应用中收发消息。</a:t>
            </a:r>
            <a:endParaRPr lang="zh-CN" altLang="en-US" sz="1800" b="0" dirty="0">
              <a:latin typeface="+mn-ea"/>
              <a:ea typeface="+mn-ea"/>
            </a:endParaRPr>
          </a:p>
          <a:p>
            <a:r>
              <a:rPr lang="en-US" altLang="zh-CN" sz="1800" b="0" dirty="0">
                <a:latin typeface="+mn-ea"/>
                <a:ea typeface="+mn-ea"/>
              </a:rPr>
              <a:t>12</a:t>
            </a:r>
            <a:r>
              <a:rPr lang="zh-CN" altLang="en-US" sz="1800" b="0" dirty="0">
                <a:latin typeface="+mn-ea"/>
                <a:ea typeface="+mn-ea"/>
              </a:rPr>
              <a:t>、</a:t>
            </a:r>
            <a:r>
              <a:rPr lang="en-US" altLang="zh-CN" sz="1800" dirty="0">
                <a:latin typeface="+mn-ea"/>
                <a:ea typeface="+mn-ea"/>
              </a:rPr>
              <a:t>Spring Cloud Stream App Starters </a:t>
            </a:r>
            <a:r>
              <a:rPr lang="zh-CN" altLang="en-US" sz="1800" b="0" dirty="0">
                <a:latin typeface="+mn-ea"/>
                <a:ea typeface="+mn-ea"/>
              </a:rPr>
              <a:t>基于</a:t>
            </a:r>
            <a:r>
              <a:rPr lang="en-US" altLang="zh-CN" sz="1800" b="0" dirty="0">
                <a:latin typeface="+mn-ea"/>
                <a:ea typeface="+mn-ea"/>
              </a:rPr>
              <a:t>Spring Boot</a:t>
            </a:r>
            <a:r>
              <a:rPr lang="zh-CN" altLang="en-US" sz="1800" b="0" dirty="0">
                <a:latin typeface="+mn-ea"/>
                <a:ea typeface="+mn-ea"/>
              </a:rPr>
              <a:t>为外部系统提供</a:t>
            </a:r>
            <a:r>
              <a:rPr lang="en-US" altLang="zh-CN" sz="1800" b="0" dirty="0">
                <a:latin typeface="+mn-ea"/>
                <a:ea typeface="+mn-ea"/>
              </a:rPr>
              <a:t>spring</a:t>
            </a:r>
            <a:r>
              <a:rPr lang="zh-CN" altLang="en-US" sz="1800" b="0" dirty="0">
                <a:latin typeface="+mn-ea"/>
                <a:ea typeface="+mn-ea"/>
              </a:rPr>
              <a:t>的集成</a:t>
            </a:r>
            <a:endParaRPr lang="zh-CN" altLang="en-US" sz="1800" b="0" dirty="0">
              <a:latin typeface="+mn-ea"/>
              <a:ea typeface="+mn-ea"/>
            </a:endParaRPr>
          </a:p>
          <a:p>
            <a:r>
              <a:rPr lang="en-US" altLang="zh-CN" sz="1800" b="0" dirty="0">
                <a:latin typeface="+mn-ea"/>
                <a:ea typeface="+mn-ea"/>
              </a:rPr>
              <a:t>13</a:t>
            </a:r>
            <a:r>
              <a:rPr lang="zh-CN" altLang="en-US" sz="1800" b="0" dirty="0">
                <a:latin typeface="+mn-ea"/>
                <a:ea typeface="+mn-ea"/>
              </a:rPr>
              <a:t>、</a:t>
            </a:r>
            <a:r>
              <a:rPr lang="en-US" altLang="zh-CN" sz="1800" dirty="0">
                <a:latin typeface="+mn-ea"/>
                <a:ea typeface="+mn-ea"/>
              </a:rPr>
              <a:t>Spring Cloud Task </a:t>
            </a:r>
            <a:r>
              <a:rPr lang="zh-CN" altLang="en-US" sz="1800" b="0" dirty="0">
                <a:latin typeface="+mn-ea"/>
                <a:ea typeface="+mn-ea"/>
              </a:rPr>
              <a:t>短生命周期的微服务，为</a:t>
            </a:r>
            <a:r>
              <a:rPr lang="en-US" altLang="zh-CN" sz="1800" b="0" dirty="0" err="1">
                <a:latin typeface="+mn-ea"/>
                <a:ea typeface="+mn-ea"/>
              </a:rPr>
              <a:t>SpringBooot</a:t>
            </a:r>
            <a:r>
              <a:rPr lang="zh-CN" altLang="en-US" sz="1800" b="0" dirty="0">
                <a:latin typeface="+mn-ea"/>
                <a:ea typeface="+mn-ea"/>
              </a:rPr>
              <a:t>应用简单声明添加功能和非功能特性。</a:t>
            </a:r>
            <a:endParaRPr lang="zh-CN" altLang="en-US" sz="1800" b="0" dirty="0">
              <a:latin typeface="+mn-ea"/>
              <a:ea typeface="+mn-ea"/>
            </a:endParaRPr>
          </a:p>
          <a:p>
            <a:r>
              <a:rPr lang="en-US" altLang="zh-CN" sz="1800" b="0" dirty="0">
                <a:latin typeface="+mn-ea"/>
                <a:ea typeface="+mn-ea"/>
              </a:rPr>
              <a:t>14</a:t>
            </a:r>
            <a:r>
              <a:rPr lang="zh-CN" altLang="en-US" sz="1800" b="0" dirty="0">
                <a:latin typeface="+mn-ea"/>
                <a:ea typeface="+mn-ea"/>
              </a:rPr>
              <a:t>、</a:t>
            </a:r>
            <a:r>
              <a:rPr lang="en-US" altLang="zh-CN" sz="1800" dirty="0">
                <a:latin typeface="+mn-ea"/>
                <a:ea typeface="+mn-ea"/>
              </a:rPr>
              <a:t>Spring Cloud Task App Starters</a:t>
            </a:r>
            <a:endParaRPr lang="en-US" altLang="zh-CN" sz="1800" dirty="0">
              <a:latin typeface="+mn-ea"/>
              <a:ea typeface="+mn-ea"/>
            </a:endParaRPr>
          </a:p>
          <a:p>
            <a:r>
              <a:rPr lang="en-US" altLang="zh-CN" sz="1800" b="0" dirty="0">
                <a:latin typeface="+mn-ea"/>
                <a:ea typeface="+mn-ea"/>
              </a:rPr>
              <a:t>15</a:t>
            </a:r>
            <a:r>
              <a:rPr lang="zh-CN" altLang="en-US" sz="1800" b="0" dirty="0">
                <a:latin typeface="+mn-ea"/>
                <a:ea typeface="+mn-ea"/>
              </a:rPr>
              <a:t>、</a:t>
            </a:r>
            <a:r>
              <a:rPr lang="en-US" altLang="zh-CN" sz="1800" dirty="0">
                <a:latin typeface="+mn-ea"/>
                <a:ea typeface="+mn-ea"/>
              </a:rPr>
              <a:t>Spring Cloud Zookeeper </a:t>
            </a:r>
            <a:r>
              <a:rPr lang="zh-CN" altLang="en-US" sz="1800" b="0" dirty="0">
                <a:latin typeface="+mn-ea"/>
                <a:ea typeface="+mn-ea"/>
              </a:rPr>
              <a:t>服务发现和配置管理基于</a:t>
            </a:r>
            <a:r>
              <a:rPr lang="en-US" altLang="zh-CN" sz="1800" b="0" dirty="0">
                <a:latin typeface="+mn-ea"/>
                <a:ea typeface="+mn-ea"/>
              </a:rPr>
              <a:t>Apache Zookeeper</a:t>
            </a:r>
            <a:r>
              <a:rPr lang="zh-CN" altLang="en-US" sz="1800" b="0" dirty="0">
                <a:latin typeface="+mn-ea"/>
                <a:ea typeface="+mn-ea"/>
              </a:rPr>
              <a:t>。</a:t>
            </a:r>
            <a:endParaRPr lang="zh-CN" altLang="en-US" sz="1800" b="0" dirty="0">
              <a:latin typeface="+mn-ea"/>
              <a:ea typeface="+mn-ea"/>
            </a:endParaRPr>
          </a:p>
          <a:p>
            <a:r>
              <a:rPr lang="en-US" altLang="zh-CN" sz="1800" b="0" dirty="0">
                <a:latin typeface="+mn-ea"/>
                <a:ea typeface="+mn-ea"/>
              </a:rPr>
              <a:t>16</a:t>
            </a:r>
            <a:r>
              <a:rPr lang="zh-CN" altLang="en-US" sz="1800" b="0" dirty="0">
                <a:latin typeface="+mn-ea"/>
                <a:ea typeface="+mn-ea"/>
              </a:rPr>
              <a:t>、</a:t>
            </a:r>
            <a:r>
              <a:rPr lang="en-US" altLang="zh-CN" sz="1800" dirty="0">
                <a:latin typeface="+mn-ea"/>
                <a:ea typeface="+mn-ea"/>
              </a:rPr>
              <a:t>Spring Cloud for Amazon </a:t>
            </a:r>
            <a:r>
              <a:rPr lang="en-US" altLang="zh-CN" sz="1800" b="0" dirty="0">
                <a:latin typeface="+mn-ea"/>
                <a:ea typeface="+mn-ea"/>
              </a:rPr>
              <a:t>Web Services </a:t>
            </a:r>
            <a:r>
              <a:rPr lang="zh-CN" altLang="en-US" sz="1800" b="0" dirty="0">
                <a:latin typeface="+mn-ea"/>
                <a:ea typeface="+mn-ea"/>
              </a:rPr>
              <a:t>快速和亚马逊网络服务集成。</a:t>
            </a:r>
            <a:endParaRPr lang="zh-CN" altLang="en-US" sz="1800" b="0" dirty="0">
              <a:latin typeface="+mn-ea"/>
              <a:ea typeface="+mn-ea"/>
            </a:endParaRPr>
          </a:p>
          <a:p>
            <a:r>
              <a:rPr lang="en-US" altLang="zh-CN" sz="1800" b="0" dirty="0">
                <a:latin typeface="+mn-ea"/>
                <a:ea typeface="+mn-ea"/>
              </a:rPr>
              <a:t>17</a:t>
            </a:r>
            <a:r>
              <a:rPr lang="zh-CN" altLang="en-US" sz="1800" b="0" dirty="0">
                <a:latin typeface="+mn-ea"/>
                <a:ea typeface="+mn-ea"/>
              </a:rPr>
              <a:t>、</a:t>
            </a:r>
            <a:r>
              <a:rPr lang="en-US" altLang="zh-CN" sz="1800" dirty="0">
                <a:latin typeface="+mn-ea"/>
                <a:ea typeface="+mn-ea"/>
              </a:rPr>
              <a:t>Spring Cloud Connectors </a:t>
            </a:r>
            <a:r>
              <a:rPr lang="zh-CN" altLang="en-US" sz="1800" b="0" dirty="0">
                <a:latin typeface="+mn-ea"/>
                <a:ea typeface="+mn-ea"/>
              </a:rPr>
              <a:t>便于</a:t>
            </a:r>
            <a:r>
              <a:rPr lang="en-US" altLang="zh-CN" sz="1800" b="0" dirty="0" err="1">
                <a:latin typeface="+mn-ea"/>
                <a:ea typeface="+mn-ea"/>
              </a:rPr>
              <a:t>PaaS</a:t>
            </a:r>
            <a:r>
              <a:rPr lang="zh-CN" altLang="en-US" sz="1800" b="0" dirty="0">
                <a:latin typeface="+mn-ea"/>
                <a:ea typeface="+mn-ea"/>
              </a:rPr>
              <a:t>应用在各种平台上连接到后端像数据库和消息经纪服务。</a:t>
            </a:r>
            <a:endParaRPr lang="zh-CN" altLang="en-US" sz="1800" b="0" dirty="0">
              <a:latin typeface="+mn-ea"/>
              <a:ea typeface="+mn-ea"/>
            </a:endParaRPr>
          </a:p>
          <a:p>
            <a:r>
              <a:rPr lang="en-US" altLang="zh-CN" sz="1800" b="0" dirty="0">
                <a:latin typeface="+mn-ea"/>
                <a:ea typeface="+mn-ea"/>
              </a:rPr>
              <a:t>18</a:t>
            </a:r>
            <a:r>
              <a:rPr lang="zh-CN" altLang="en-US" sz="1800" b="0" dirty="0">
                <a:latin typeface="+mn-ea"/>
                <a:ea typeface="+mn-ea"/>
              </a:rPr>
              <a:t>、</a:t>
            </a:r>
            <a:r>
              <a:rPr lang="en-US" altLang="zh-CN" sz="1800" dirty="0">
                <a:latin typeface="+mn-ea"/>
                <a:ea typeface="+mn-ea"/>
              </a:rPr>
              <a:t>Spring Cloud Starters </a:t>
            </a:r>
            <a:r>
              <a:rPr lang="zh-CN" altLang="en-US" sz="1800" b="0" dirty="0">
                <a:latin typeface="+mn-ea"/>
                <a:ea typeface="+mn-ea"/>
              </a:rPr>
              <a:t>（项目已经终止并且在</a:t>
            </a:r>
            <a:r>
              <a:rPr lang="en-US" altLang="zh-CN" sz="1800" b="0" dirty="0">
                <a:latin typeface="+mn-ea"/>
                <a:ea typeface="+mn-ea"/>
              </a:rPr>
              <a:t>Angel.SR2</a:t>
            </a:r>
            <a:r>
              <a:rPr lang="zh-CN" altLang="en-US" sz="1800" b="0" dirty="0">
                <a:latin typeface="+mn-ea"/>
                <a:ea typeface="+mn-ea"/>
              </a:rPr>
              <a:t>后的版本和其他项目合并）</a:t>
            </a:r>
            <a:endParaRPr lang="zh-CN" altLang="en-US" sz="1800" b="0" dirty="0">
              <a:latin typeface="+mn-ea"/>
              <a:ea typeface="+mn-ea"/>
            </a:endParaRPr>
          </a:p>
          <a:p>
            <a:r>
              <a:rPr lang="en-US" altLang="zh-CN" sz="1800" b="0" dirty="0">
                <a:latin typeface="+mn-ea"/>
                <a:ea typeface="+mn-ea"/>
              </a:rPr>
              <a:t>19</a:t>
            </a:r>
            <a:r>
              <a:rPr lang="zh-CN" altLang="en-US" sz="1800" b="0" dirty="0">
                <a:latin typeface="+mn-ea"/>
                <a:ea typeface="+mn-ea"/>
              </a:rPr>
              <a:t>、</a:t>
            </a:r>
            <a:r>
              <a:rPr lang="en-US" altLang="zh-CN" sz="1800" dirty="0">
                <a:latin typeface="+mn-ea"/>
                <a:ea typeface="+mn-ea"/>
              </a:rPr>
              <a:t>Spring Cloud CLI </a:t>
            </a:r>
            <a:r>
              <a:rPr lang="zh-CN" altLang="en-US" sz="1800" b="0" dirty="0">
                <a:latin typeface="+mn-ea"/>
                <a:ea typeface="+mn-ea"/>
              </a:rPr>
              <a:t>插件用</a:t>
            </a:r>
            <a:r>
              <a:rPr lang="en-US" altLang="zh-CN" sz="1800" b="0" dirty="0">
                <a:latin typeface="+mn-ea"/>
                <a:ea typeface="+mn-ea"/>
              </a:rPr>
              <a:t>Groovy</a:t>
            </a:r>
            <a:r>
              <a:rPr lang="zh-CN" altLang="en-US" sz="1800" b="0" dirty="0">
                <a:latin typeface="+mn-ea"/>
                <a:ea typeface="+mn-ea"/>
              </a:rPr>
              <a:t>快速的创建</a:t>
            </a:r>
            <a:r>
              <a:rPr lang="en-US" altLang="zh-CN" sz="1800" b="0" dirty="0">
                <a:latin typeface="+mn-ea"/>
                <a:ea typeface="+mn-ea"/>
              </a:rPr>
              <a:t>Spring Cloud</a:t>
            </a:r>
            <a:r>
              <a:rPr lang="zh-CN" altLang="en-US" sz="1800" b="0" dirty="0">
                <a:latin typeface="+mn-ea"/>
                <a:ea typeface="+mn-ea"/>
              </a:rPr>
              <a:t>组件应用</a:t>
            </a:r>
            <a:r>
              <a:rPr lang="zh-CN" altLang="en-US" sz="1800" b="0" dirty="0" smtClean="0">
                <a:latin typeface="+mn-ea"/>
                <a:ea typeface="+mn-ea"/>
              </a:rPr>
              <a:t>。</a:t>
            </a:r>
            <a:endParaRPr lang="en-US" altLang="zh-CN" sz="1800" b="0" dirty="0" smtClean="0">
              <a:latin typeface="+mn-ea"/>
              <a:ea typeface="+mn-ea"/>
            </a:endParaRPr>
          </a:p>
          <a:p>
            <a:endParaRPr lang="zh-CN" altLang="en-US" sz="1800" b="0" dirty="0">
              <a:latin typeface="+mn-ea"/>
              <a:ea typeface="+mn-ea"/>
            </a:endParaRPr>
          </a:p>
          <a:p>
            <a:r>
              <a:rPr lang="en-US" altLang="zh-CN" sz="1800" b="0" dirty="0">
                <a:latin typeface="+mn-ea"/>
                <a:ea typeface="+mn-ea"/>
              </a:rPr>
              <a:t>Spring Cloud</a:t>
            </a:r>
            <a:r>
              <a:rPr lang="zh-CN" altLang="en-US" sz="1800" b="0" dirty="0">
                <a:latin typeface="+mn-ea"/>
                <a:ea typeface="+mn-ea"/>
              </a:rPr>
              <a:t>共集成了</a:t>
            </a:r>
            <a:r>
              <a:rPr lang="en-US" altLang="zh-CN" sz="1800" b="0" dirty="0">
                <a:latin typeface="+mn-ea"/>
                <a:ea typeface="+mn-ea"/>
              </a:rPr>
              <a:t>19</a:t>
            </a:r>
            <a:r>
              <a:rPr lang="zh-CN" altLang="en-US" sz="1800" b="0" dirty="0">
                <a:latin typeface="+mn-ea"/>
                <a:ea typeface="+mn-ea"/>
              </a:rPr>
              <a:t>个子项目，里面都包含一个或者多个第三方的组件或者框架！</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a:t>
            </a:r>
            <a:r>
              <a:rPr lang="en-US" altLang="zh-CN" b="0" dirty="0">
                <a:solidFill>
                  <a:srgbClr val="003366"/>
                </a:solidFill>
                <a:latin typeface="微软雅黑" panose="020B0503020204020204" pitchFamily="34" charset="-122"/>
                <a:ea typeface="微软雅黑" panose="020B0503020204020204" pitchFamily="34" charset="-122"/>
              </a:rPr>
              <a:t>Cloud</a:t>
            </a:r>
            <a:r>
              <a:rPr lang="zh-CN" altLang="en-US" b="0" dirty="0">
                <a:solidFill>
                  <a:srgbClr val="003366"/>
                </a:solidFill>
                <a:latin typeface="微软雅黑" panose="020B0503020204020204" pitchFamily="34" charset="-122"/>
                <a:ea typeface="微软雅黑" panose="020B0503020204020204" pitchFamily="34" charset="-122"/>
              </a:rPr>
              <a:t>和</a:t>
            </a:r>
            <a:r>
              <a:rPr lang="en-US" altLang="zh-CN" b="0" dirty="0" err="1">
                <a:solidFill>
                  <a:srgbClr val="003366"/>
                </a:solidFill>
                <a:latin typeface="微软雅黑" panose="020B0503020204020204" pitchFamily="34" charset="-122"/>
                <a:ea typeface="微软雅黑" panose="020B0503020204020204" pitchFamily="34" charset="-122"/>
              </a:rPr>
              <a:t>dubbo</a:t>
            </a:r>
            <a:r>
              <a:rPr lang="zh-CN" altLang="en-US" b="0" dirty="0">
                <a:solidFill>
                  <a:srgbClr val="003366"/>
                </a:solidFill>
                <a:latin typeface="微软雅黑" panose="020B0503020204020204" pitchFamily="34" charset="-122"/>
                <a:ea typeface="微软雅黑" panose="020B0503020204020204" pitchFamily="34" charset="-122"/>
              </a:rPr>
              <a:t>比较</a:t>
            </a:r>
            <a:r>
              <a:rPr lang="en-US" altLang="zh-CN" b="0" dirty="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背景</a:t>
            </a:r>
            <a:endParaRPr lang="zh-CN" altLang="en-US" b="0" dirty="0">
              <a:solidFill>
                <a:srgbClr val="003366"/>
              </a:solidFill>
              <a:latin typeface="微软雅黑" panose="020B0503020204020204" pitchFamily="34" charset="-122"/>
              <a:ea typeface="微软雅黑" panose="020B0503020204020204" pitchFamily="34" charset="-122"/>
            </a:endParaRPr>
          </a:p>
        </p:txBody>
      </p:sp>
      <p:sp>
        <p:nvSpPr>
          <p:cNvPr id="2" name="矩形 1"/>
          <p:cNvSpPr/>
          <p:nvPr/>
        </p:nvSpPr>
        <p:spPr>
          <a:xfrm>
            <a:off x="381110" y="1225689"/>
            <a:ext cx="8457978" cy="5355312"/>
          </a:xfrm>
          <a:prstGeom prst="rect">
            <a:avLst/>
          </a:prstGeom>
        </p:spPr>
        <p:txBody>
          <a:bodyPr wrap="square">
            <a:spAutoFit/>
          </a:bodyPr>
          <a:lstStyle/>
          <a:p>
            <a:r>
              <a:rPr lang="zh-CN" altLang="en-US" sz="1800" dirty="0" smtClean="0">
                <a:latin typeface="+mn-ea"/>
                <a:ea typeface="+mn-ea"/>
              </a:rPr>
              <a:t>   Dubbo</a:t>
            </a:r>
            <a:r>
              <a:rPr lang="zh-CN" altLang="en-US" sz="1800" dirty="0">
                <a:latin typeface="+mn-ea"/>
                <a:ea typeface="+mn-ea"/>
              </a:rPr>
              <a:t>，</a:t>
            </a:r>
            <a:r>
              <a:rPr lang="zh-CN" altLang="en-US" sz="1800" b="0" dirty="0">
                <a:latin typeface="+mn-ea"/>
                <a:ea typeface="+mn-ea"/>
              </a:rPr>
              <a:t>是阿里巴巴服务化治理的核心框架，并被广泛应用于阿里巴巴集团的各成员</a:t>
            </a:r>
            <a:r>
              <a:rPr lang="zh-CN" altLang="en-US" sz="1800" b="0" dirty="0" smtClean="0">
                <a:latin typeface="+mn-ea"/>
                <a:ea typeface="+mn-ea"/>
              </a:rPr>
              <a:t>站点</a:t>
            </a:r>
            <a:r>
              <a:rPr lang="en-US" altLang="zh-CN" sz="1800" b="0" dirty="0" smtClean="0">
                <a:latin typeface="+mn-ea"/>
                <a:ea typeface="+mn-ea"/>
              </a:rPr>
              <a:t>(</a:t>
            </a:r>
            <a:r>
              <a:rPr lang="zh-CN" altLang="en-US" sz="1800" b="0" dirty="0" smtClean="0">
                <a:latin typeface="+mn-ea"/>
                <a:ea typeface="+mn-ea"/>
              </a:rPr>
              <a:t>阿里巴巴现在使用架构为</a:t>
            </a:r>
            <a:r>
              <a:rPr lang="en-US" altLang="zh-CN" sz="1800" b="0" dirty="0">
                <a:latin typeface="+mn-ea"/>
                <a:ea typeface="+mn-ea"/>
              </a:rPr>
              <a:t>HSF</a:t>
            </a:r>
            <a:r>
              <a:rPr lang="en-US" altLang="zh-CN" sz="1800" b="0" dirty="0" smtClean="0">
                <a:latin typeface="+mn-ea"/>
                <a:ea typeface="+mn-ea"/>
              </a:rPr>
              <a:t>)</a:t>
            </a:r>
            <a:r>
              <a:rPr lang="zh-CN" altLang="en-US" sz="1800" b="0" dirty="0" smtClean="0">
                <a:latin typeface="+mn-ea"/>
                <a:ea typeface="+mn-ea"/>
              </a:rPr>
              <a:t>。 于</a:t>
            </a:r>
            <a:r>
              <a:rPr lang="en-US" altLang="zh-CN" sz="1800" b="0" dirty="0" smtClean="0">
                <a:latin typeface="+mn-ea"/>
                <a:ea typeface="+mn-ea"/>
                <a:hlinkClick r:id="rId1"/>
              </a:rPr>
              <a:t>2012-10-24</a:t>
            </a:r>
            <a:r>
              <a:rPr lang="zh-CN" altLang="en-US" sz="1800" b="0" dirty="0" smtClean="0">
                <a:latin typeface="+mn-ea"/>
                <a:ea typeface="+mn-ea"/>
              </a:rPr>
              <a:t>最后版本</a:t>
            </a:r>
            <a:r>
              <a:rPr lang="en-US" altLang="zh-CN" sz="1800" b="0" dirty="0" smtClean="0">
                <a:latin typeface="+mn-ea"/>
                <a:ea typeface="+mn-ea"/>
              </a:rPr>
              <a:t>2.5.3</a:t>
            </a:r>
            <a:r>
              <a:rPr lang="zh-CN" altLang="en-US" sz="1800" b="0" dirty="0" smtClean="0">
                <a:latin typeface="+mn-ea"/>
                <a:ea typeface="+mn-ea"/>
              </a:rPr>
              <a:t>成为最后一版本，由当当接手维护，命名为</a:t>
            </a:r>
            <a:r>
              <a:rPr lang="en-US" altLang="zh-CN" sz="1800" b="0" dirty="0" err="1" smtClean="0">
                <a:latin typeface="+mn-ea"/>
                <a:ea typeface="+mn-ea"/>
              </a:rPr>
              <a:t>dubbox</a:t>
            </a:r>
            <a:endParaRPr lang="en-US" altLang="zh-CN" sz="1800" b="0" dirty="0" smtClean="0">
              <a:latin typeface="+mn-ea"/>
              <a:ea typeface="+mn-ea"/>
            </a:endParaRPr>
          </a:p>
          <a:p>
            <a:endParaRPr lang="zh-CN" altLang="en-US" sz="1800" dirty="0">
              <a:latin typeface="+mn-ea"/>
              <a:ea typeface="+mn-ea"/>
            </a:endParaRPr>
          </a:p>
          <a:p>
            <a:r>
              <a:rPr lang="zh-CN" altLang="en-US" sz="1800" dirty="0" smtClean="0">
                <a:latin typeface="+mn-ea"/>
                <a:ea typeface="+mn-ea"/>
              </a:rPr>
              <a:t>   Spring </a:t>
            </a:r>
            <a:r>
              <a:rPr lang="zh-CN" altLang="en-US" sz="1800" dirty="0">
                <a:latin typeface="+mn-ea"/>
                <a:ea typeface="+mn-ea"/>
              </a:rPr>
              <a:t>Cloud，</a:t>
            </a:r>
            <a:r>
              <a:rPr lang="zh-CN" altLang="en-US" sz="1800" b="0" dirty="0">
                <a:latin typeface="+mn-ea"/>
                <a:ea typeface="+mn-ea"/>
              </a:rPr>
              <a:t>从命名我们就可以知道，它是Spring Source的产物，Spring社区的强大背书可以说是Java企业界最有影响力的组织了，除了Spring Source之外，还有Pivotal和Netfix是其强大的后盾与技术输出。其中Netflix开源的整套微服务架构套件是Spring Cloud的核心。</a:t>
            </a:r>
            <a:endParaRPr lang="zh-CN" altLang="en-US" sz="1800" b="0" dirty="0">
              <a:latin typeface="+mn-ea"/>
              <a:ea typeface="+mn-ea"/>
            </a:endParaRPr>
          </a:p>
          <a:p>
            <a:endParaRPr lang="zh-CN" altLang="en-US" sz="1800" dirty="0" smtClean="0">
              <a:latin typeface="+mn-ea"/>
              <a:ea typeface="+mn-ea"/>
            </a:endParaRPr>
          </a:p>
          <a:p>
            <a:r>
              <a:rPr lang="zh-CN" altLang="en-US" sz="1800" b="0" dirty="0" smtClean="0">
                <a:latin typeface="+mn-ea"/>
                <a:ea typeface="+mn-ea"/>
              </a:rPr>
              <a:t>   </a:t>
            </a:r>
            <a:r>
              <a:rPr lang="zh-CN" altLang="en-US" sz="1800" dirty="0" smtClean="0">
                <a:latin typeface="+mn-ea"/>
                <a:ea typeface="+mn-ea"/>
              </a:rPr>
              <a:t>如果</a:t>
            </a:r>
            <a:r>
              <a:rPr lang="zh-CN" altLang="en-US" sz="1800" dirty="0">
                <a:latin typeface="+mn-ea"/>
                <a:ea typeface="+mn-ea"/>
              </a:rPr>
              <a:t>拿Dubbo与Netflix套件做对比，前者在国内影响力较大，后者在国外影响力较大</a:t>
            </a:r>
            <a:r>
              <a:rPr lang="zh-CN" altLang="en-US" sz="1800" dirty="0" smtClean="0">
                <a:latin typeface="+mn-ea"/>
                <a:ea typeface="+mn-ea"/>
              </a:rPr>
              <a:t>，在</a:t>
            </a:r>
            <a:r>
              <a:rPr lang="zh-CN" altLang="en-US" sz="1800" dirty="0">
                <a:latin typeface="+mn-ea"/>
                <a:ea typeface="+mn-ea"/>
              </a:rPr>
              <a:t>背景上可以打个平手</a:t>
            </a:r>
            <a:r>
              <a:rPr lang="zh-CN" altLang="en-US" sz="1800" b="0" dirty="0">
                <a:latin typeface="+mn-ea"/>
                <a:ea typeface="+mn-ea"/>
              </a:rPr>
              <a:t>；但是若要与Spring Cloud做对比，由于Spring Source的加入，在背书上，Spring Cloud</a:t>
            </a:r>
            <a:r>
              <a:rPr lang="zh-CN" altLang="en-US" sz="1800" b="0" dirty="0" smtClean="0">
                <a:latin typeface="+mn-ea"/>
                <a:ea typeface="+mn-ea"/>
              </a:rPr>
              <a:t>略胜一筹，但是在高并发上</a:t>
            </a:r>
            <a:r>
              <a:rPr lang="en-US" altLang="zh-CN" sz="1800" b="0" dirty="0" err="1" smtClean="0">
                <a:latin typeface="+mn-ea"/>
                <a:ea typeface="+mn-ea"/>
              </a:rPr>
              <a:t>dubbo</a:t>
            </a:r>
            <a:r>
              <a:rPr lang="zh-CN" altLang="en-US" sz="1800" b="0" dirty="0" smtClean="0">
                <a:latin typeface="+mn-ea"/>
                <a:ea typeface="+mn-ea"/>
              </a:rPr>
              <a:t>曾经在阿里的运营中实际承载过过亿用户同时在线的，</a:t>
            </a:r>
            <a:r>
              <a:rPr lang="zh-CN" altLang="en-US" sz="1800" dirty="0">
                <a:latin typeface="+mn-ea"/>
              </a:rPr>
              <a:t>而Netflix </a:t>
            </a:r>
            <a:r>
              <a:rPr lang="zh-CN" altLang="en-US" sz="1800" dirty="0" smtClean="0">
                <a:latin typeface="+mn-ea"/>
              </a:rPr>
              <a:t>并没有实际的上线应用中体现过</a:t>
            </a:r>
            <a:r>
              <a:rPr lang="zh-CN" altLang="en-US" sz="1800" b="0" dirty="0" smtClean="0">
                <a:latin typeface="+mn-ea"/>
                <a:ea typeface="+mn-ea"/>
              </a:rPr>
              <a:t>。</a:t>
            </a:r>
            <a:endParaRPr lang="en-US" altLang="zh-CN" sz="1800" b="0" dirty="0" smtClean="0">
              <a:latin typeface="+mn-ea"/>
              <a:ea typeface="+mn-ea"/>
            </a:endParaRPr>
          </a:p>
          <a:p>
            <a:endParaRPr lang="en-US" altLang="zh-CN" sz="1800" b="0" dirty="0" smtClean="0">
              <a:latin typeface="+mn-ea"/>
              <a:ea typeface="+mn-ea"/>
            </a:endParaRPr>
          </a:p>
          <a:p>
            <a:r>
              <a:rPr lang="zh-CN" altLang="en-US" sz="1800" b="0" dirty="0" smtClean="0">
                <a:latin typeface="+mn-ea"/>
                <a:ea typeface="+mn-ea"/>
              </a:rPr>
              <a:t>   </a:t>
            </a:r>
            <a:r>
              <a:rPr lang="en-US" altLang="zh-CN" sz="1800" b="0" dirty="0" smtClean="0">
                <a:latin typeface="+mn-ea"/>
                <a:ea typeface="+mn-ea"/>
              </a:rPr>
              <a:t> Spring Cloud</a:t>
            </a:r>
            <a:r>
              <a:rPr lang="zh-CN" altLang="en-US" sz="1800" b="0" dirty="0" smtClean="0">
                <a:latin typeface="+mn-ea"/>
                <a:ea typeface="+mn-ea"/>
              </a:rPr>
              <a:t>下面有</a:t>
            </a:r>
            <a:r>
              <a:rPr lang="en-US" altLang="zh-CN" sz="1800" b="0" dirty="0" smtClean="0">
                <a:latin typeface="+mn-ea"/>
                <a:ea typeface="+mn-ea"/>
              </a:rPr>
              <a:t>19</a:t>
            </a:r>
            <a:r>
              <a:rPr lang="zh-CN" altLang="en-US" sz="1800" b="0" dirty="0" smtClean="0">
                <a:latin typeface="+mn-ea"/>
                <a:ea typeface="+mn-ea"/>
              </a:rPr>
              <a:t>个子项目（可能还会新增）分别覆盖了微服务架构下的方方面面，服务治理只是其中的一个方面，一定程度来说，</a:t>
            </a:r>
            <a:r>
              <a:rPr lang="en-US" altLang="zh-CN" sz="1800" b="0" dirty="0" err="1" smtClean="0">
                <a:latin typeface="+mn-ea"/>
                <a:ea typeface="+mn-ea"/>
              </a:rPr>
              <a:t>Dubbo</a:t>
            </a:r>
            <a:r>
              <a:rPr lang="zh-CN" altLang="en-US" sz="1800" b="0" dirty="0" smtClean="0">
                <a:latin typeface="+mn-ea"/>
                <a:ea typeface="+mn-ea"/>
              </a:rPr>
              <a:t>只是</a:t>
            </a:r>
            <a:r>
              <a:rPr lang="en-US" altLang="zh-CN" sz="1800" b="0" dirty="0" smtClean="0">
                <a:latin typeface="+mn-ea"/>
                <a:ea typeface="+mn-ea"/>
              </a:rPr>
              <a:t>Spring Cloud Netflix</a:t>
            </a:r>
            <a:r>
              <a:rPr lang="zh-CN" altLang="en-US" sz="1800" b="0" dirty="0" smtClean="0">
                <a:latin typeface="+mn-ea"/>
                <a:ea typeface="+mn-ea"/>
              </a:rPr>
              <a:t>中的一个子集。但是在选择框架上，方案完整度恰恰是一个需要重点关注的内容，当然从高可用和高并发一起考虑，</a:t>
            </a:r>
            <a:r>
              <a:rPr lang="en-US" altLang="zh-CN" sz="1800" b="0" dirty="0" smtClean="0">
                <a:latin typeface="+mn-ea"/>
              </a:rPr>
              <a:t>Spring Cloud </a:t>
            </a:r>
            <a:r>
              <a:rPr lang="zh-CN" altLang="en-US" sz="1800" b="0" dirty="0" smtClean="0">
                <a:latin typeface="+mn-ea"/>
              </a:rPr>
              <a:t>无疑是最佳选择</a:t>
            </a:r>
            <a:r>
              <a:rPr lang="zh-CN" altLang="en-US" sz="1800" b="0" dirty="0" smtClean="0">
                <a:latin typeface="+mn-ea"/>
                <a:ea typeface="+mn-ea"/>
              </a:rPr>
              <a:t>。</a:t>
            </a:r>
            <a:endParaRPr lang="zh-CN" altLang="en-US" sz="18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zh-CN" altLang="en-US" b="0" dirty="0" smtClean="0">
                <a:solidFill>
                  <a:srgbClr val="003366"/>
                </a:solidFill>
                <a:latin typeface="微软雅黑" panose="020B0503020204020204" pitchFamily="34" charset="-122"/>
                <a:ea typeface="微软雅黑" panose="020B0503020204020204" pitchFamily="34" charset="-122"/>
              </a:rPr>
              <a:t>架构图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04912" y="1219258"/>
            <a:ext cx="8610373" cy="5476842"/>
          </a:xfrm>
          <a:prstGeom prst="rect">
            <a:avLst/>
          </a:prstGeom>
        </p:spPr>
      </p:pic>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381110" y="704508"/>
            <a:ext cx="679132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SOA</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与 </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ESB</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的区别</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r>
              <a:rPr lang="zh-CN" altLang="en-US" b="0" dirty="0" smtClean="0"/>
              <a:t>        </a:t>
            </a:r>
            <a:endParaRPr lang="en-US" altLang="zh-CN" b="0" dirty="0" smtClean="0"/>
          </a:p>
          <a:p>
            <a:pPr eaLnBrk="0" hangingPunct="0"/>
            <a:br>
              <a:rPr lang="zh-CN" altLang="en-US" sz="1600" dirty="0">
                <a:latin typeface="+mn-ea"/>
                <a:ea typeface="+mn-ea"/>
              </a:rPr>
            </a:br>
            <a:r>
              <a:rPr lang="zh-CN" altLang="en-US" sz="1600" dirty="0" smtClean="0">
                <a:latin typeface="+mn-ea"/>
                <a:ea typeface="+mn-ea"/>
              </a:rPr>
              <a:t>      </a:t>
            </a:r>
            <a:endParaRPr lang="zh-CN" altLang="en-US" sz="2000" b="0" dirty="0">
              <a:solidFill>
                <a:srgbClr val="003366"/>
              </a:solidFill>
              <a:latin typeface="宋体" panose="02010600030101010101" pitchFamily="2" charset="-122"/>
              <a:sym typeface="Times New Roman" panose="02020603050405020304" pitchFamily="18" charset="0"/>
            </a:endParaRPr>
          </a:p>
        </p:txBody>
      </p:sp>
      <p:sp>
        <p:nvSpPr>
          <p:cNvPr id="4" name="矩形 3"/>
          <p:cNvSpPr/>
          <p:nvPr/>
        </p:nvSpPr>
        <p:spPr>
          <a:xfrm>
            <a:off x="457308" y="1295456"/>
            <a:ext cx="8534176" cy="461665"/>
          </a:xfrm>
          <a:prstGeom prst="rect">
            <a:avLst/>
          </a:prstGeom>
        </p:spPr>
        <p:txBody>
          <a:bodyPr wrap="square">
            <a:spAutoFit/>
          </a:bodyPr>
          <a:lstStyle/>
          <a:p>
            <a:r>
              <a:rPr lang="zh-CN" altLang="en-US" dirty="0" smtClean="0"/>
              <a:t>       </a:t>
            </a:r>
            <a:endParaRPr lang="zh-CN" altLang="en-US" sz="1600" b="0" dirty="0"/>
          </a:p>
        </p:txBody>
      </p:sp>
      <p:sp>
        <p:nvSpPr>
          <p:cNvPr id="6" name="矩形 5"/>
          <p:cNvSpPr/>
          <p:nvPr/>
        </p:nvSpPr>
        <p:spPr>
          <a:xfrm>
            <a:off x="-1295246" y="2202248"/>
            <a:ext cx="8512604" cy="461665"/>
          </a:xfrm>
          <a:prstGeom prst="rect">
            <a:avLst/>
          </a:prstGeom>
        </p:spPr>
        <p:txBody>
          <a:bodyPr wrap="square">
            <a:spAutoFit/>
          </a:bodyPr>
          <a:lstStyle/>
          <a:p>
            <a:r>
              <a:rPr lang="zh-CN" altLang="en-US" smtClean="0"/>
              <a:t>       </a:t>
            </a:r>
            <a:endParaRPr lang="zh-CN" altLang="en-US" sz="1600" b="0" dirty="0"/>
          </a:p>
        </p:txBody>
      </p:sp>
      <p:sp>
        <p:nvSpPr>
          <p:cNvPr id="2" name="矩形 1"/>
          <p:cNvSpPr/>
          <p:nvPr/>
        </p:nvSpPr>
        <p:spPr>
          <a:xfrm>
            <a:off x="381110" y="1366227"/>
            <a:ext cx="8610374" cy="461665"/>
          </a:xfrm>
          <a:prstGeom prst="rect">
            <a:avLst/>
          </a:prstGeom>
        </p:spPr>
        <p:txBody>
          <a:bodyPr wrap="square">
            <a:spAutoFit/>
          </a:bodyPr>
          <a:lstStyle/>
          <a:p>
            <a:r>
              <a:rPr lang="zh-CN" altLang="en-US" b="0" dirty="0" smtClean="0">
                <a:solidFill>
                  <a:srgbClr val="333333"/>
                </a:solidFill>
                <a:latin typeface="Arial" panose="020B0604020202020204" pitchFamily="34" charset="0"/>
              </a:rPr>
              <a:t>      </a:t>
            </a:r>
            <a:endParaRPr lang="zh-CN" altLang="en-US" sz="1600" dirty="0">
              <a:latin typeface="+mn-ea"/>
              <a:ea typeface="+mn-ea"/>
            </a:endParaRPr>
          </a:p>
        </p:txBody>
      </p:sp>
      <p:sp>
        <p:nvSpPr>
          <p:cNvPr id="3" name="矩形 2"/>
          <p:cNvSpPr/>
          <p:nvPr/>
        </p:nvSpPr>
        <p:spPr>
          <a:xfrm>
            <a:off x="228654" y="1393600"/>
            <a:ext cx="8762830" cy="523220"/>
          </a:xfrm>
          <a:prstGeom prst="rect">
            <a:avLst/>
          </a:prstGeom>
        </p:spPr>
        <p:txBody>
          <a:bodyPr wrap="square">
            <a:spAutoFit/>
          </a:bodyPr>
          <a:lstStyle/>
          <a:p>
            <a:r>
              <a:rPr lang="zh-CN" altLang="en-US" sz="1400" b="0" dirty="0" smtClean="0"/>
              <a:t> </a:t>
            </a:r>
            <a:endParaRPr lang="zh-CN" altLang="en-US" sz="1400" b="0" dirty="0"/>
          </a:p>
          <a:p>
            <a:r>
              <a:rPr lang="en-US" altLang="zh-CN" sz="1400" b="0" dirty="0" smtClean="0"/>
              <a:t> </a:t>
            </a:r>
            <a:endParaRPr lang="zh-CN" altLang="en-US" sz="1400" b="0" dirty="0"/>
          </a:p>
        </p:txBody>
      </p:sp>
      <p:sp>
        <p:nvSpPr>
          <p:cNvPr id="5" name="矩形 4"/>
          <p:cNvSpPr/>
          <p:nvPr/>
        </p:nvSpPr>
        <p:spPr>
          <a:xfrm>
            <a:off x="363820" y="1398906"/>
            <a:ext cx="8381840" cy="4801314"/>
          </a:xfrm>
          <a:prstGeom prst="rect">
            <a:avLst/>
          </a:prstGeom>
        </p:spPr>
        <p:txBody>
          <a:bodyPr wrap="square">
            <a:spAutoFit/>
          </a:bodyPr>
          <a:lstStyle/>
          <a:p>
            <a:r>
              <a:rPr lang="zh-CN" altLang="en-US" sz="1800" b="0" dirty="0" smtClean="0"/>
              <a:t>       SOA</a:t>
            </a:r>
            <a:r>
              <a:rPr lang="zh-CN" altLang="en-US" sz="1800" b="0" dirty="0"/>
              <a:t>是一种方式或架构，用于具有自服务功能的应用程序，应用程序随后通过用户接口（UI）或经过工作流将其聚合成用户需要的功能。服务不仅是可复用代码的组件，更是运行程序的一部分，客户端可以不必合并它自己的代码直接调用该程序。服务是与业务相关的一个定义。</a:t>
            </a:r>
            <a:endParaRPr lang="zh-CN" altLang="en-US" sz="1800" b="0" dirty="0"/>
          </a:p>
          <a:p>
            <a:endParaRPr lang="zh-CN" altLang="en-US" sz="1800" b="0" dirty="0"/>
          </a:p>
          <a:p>
            <a:r>
              <a:rPr lang="zh-CN" altLang="en-US" sz="1800" b="0" dirty="0"/>
              <a:t>        </a:t>
            </a:r>
            <a:r>
              <a:rPr lang="zh-CN" altLang="en-US" sz="1800" dirty="0"/>
              <a:t>ESB是用于调节 SOA 中的调用者及服务提供者的机制。它使得调用者在不知道提供者或提供者使用的地址的情况下调用该服务</a:t>
            </a:r>
            <a:r>
              <a:rPr lang="zh-CN" altLang="en-US" sz="1800" b="0" dirty="0"/>
              <a:t>。</a:t>
            </a:r>
            <a:r>
              <a:rPr lang="zh-CN" altLang="en-US" sz="1800" dirty="0"/>
              <a:t>ESB 可在多个提供者、提供者的负载平衡及停止使用提供者（当失效时）之间进行选择，并且基于调用者的需求在提供者之间进行选择，这些提供者提供了各种质量级别的服务。ESB 能够调节同步或异步服务，事实上对于同一服务可以提供同步及异步的访问。</a:t>
            </a:r>
            <a:endParaRPr lang="zh-CN" altLang="en-US" sz="1800" dirty="0"/>
          </a:p>
          <a:p>
            <a:endParaRPr lang="zh-CN" altLang="en-US" sz="1800" b="0" dirty="0"/>
          </a:p>
          <a:p>
            <a:r>
              <a:rPr lang="zh-CN" altLang="en-US" sz="1800" b="0" dirty="0"/>
              <a:t>        因此 SOA 和 ESB 是相对应的。具备 SOA 的应用程序应当使用 ESB 来调用它的服务。SOA 和 ESB 不必用 Web 服务实现。然而，经常需要 ESB 来调用服务，该服务提供自我描述及发现的能力，这由 Web 服务帮助完成。在 SOA 中经常需要由一种技术实现的调用者，它们用于调用由其它技术实现的服务，这也由 Web 服务帮助完成。所以 SOA、ESB 和 Web 服务都集中于创建这样的领域：一个应用程序中的功能在其它应用程序中也是可用的，本质是复用性。</a:t>
            </a:r>
            <a:endParaRPr lang="zh-CN" altLang="en-US" sz="1800" b="0" dirty="0"/>
          </a:p>
        </p:txBody>
      </p:sp>
    </p:spTree>
  </p:cSld>
  <p:clrMapOvr>
    <a:masterClrMapping/>
  </p:clrMapOvr>
  <p:transition>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zh-CN" altLang="en-US" b="0" dirty="0" smtClean="0">
                <a:solidFill>
                  <a:srgbClr val="003366"/>
                </a:solidFill>
                <a:latin typeface="微软雅黑" panose="020B0503020204020204" pitchFamily="34" charset="-122"/>
                <a:ea typeface="微软雅黑" panose="020B0503020204020204" pitchFamily="34" charset="-122"/>
              </a:rPr>
              <a:t>大致部署图</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8714" y="1219258"/>
            <a:ext cx="8457978" cy="5404635"/>
          </a:xfrm>
          <a:prstGeom prst="rect">
            <a:avLst/>
          </a:prstGeom>
        </p:spPr>
      </p:pic>
    </p:spTree>
  </p:cSld>
  <p:clrMapOvr>
    <a:masterClrMapping/>
  </p:clrMapOvr>
  <p:transition>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 </a:t>
            </a:r>
            <a:r>
              <a:rPr lang="en-US" altLang="zh-CN" b="0" dirty="0">
                <a:solidFill>
                  <a:srgbClr val="003366"/>
                </a:solidFill>
                <a:latin typeface="微软雅黑" panose="020B0503020204020204" pitchFamily="34" charset="-122"/>
                <a:ea typeface="微软雅黑" panose="020B0503020204020204" pitchFamily="34" charset="-122"/>
              </a:rPr>
              <a:t>DOCKER</a:t>
            </a:r>
            <a:r>
              <a:rPr lang="zh-CN" altLang="en-US" b="0" dirty="0" smtClean="0">
                <a:solidFill>
                  <a:srgbClr val="003366"/>
                </a:solidFill>
                <a:latin typeface="微软雅黑" panose="020B0503020204020204" pitchFamily="34" charset="-122"/>
                <a:ea typeface="微软雅黑" panose="020B0503020204020204" pitchFamily="34" charset="-122"/>
              </a:rPr>
              <a:t>署的支持</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90694" y="1295456"/>
            <a:ext cx="7086413" cy="5333860"/>
          </a:xfrm>
          <a:prstGeom prst="rect">
            <a:avLst/>
          </a:prstGeom>
        </p:spPr>
      </p:pic>
    </p:spTree>
  </p:cSld>
  <p:clrMapOvr>
    <a:masterClrMapping/>
  </p:clrMapOvr>
  <p:transition>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Spring </a:t>
            </a:r>
            <a:r>
              <a:rPr lang="en-US" altLang="zh-CN" b="0" dirty="0">
                <a:solidFill>
                  <a:srgbClr val="003366"/>
                </a:solidFill>
                <a:latin typeface="微软雅黑" panose="020B0503020204020204" pitchFamily="34" charset="-122"/>
                <a:ea typeface="微软雅黑" panose="020B0503020204020204" pitchFamily="34" charset="-122"/>
              </a:rPr>
              <a:t>Cloud</a:t>
            </a:r>
            <a:r>
              <a:rPr lang="zh-CN" altLang="en-US" b="0" dirty="0">
                <a:solidFill>
                  <a:srgbClr val="003366"/>
                </a:solidFill>
                <a:latin typeface="微软雅黑" panose="020B0503020204020204" pitchFamily="34" charset="-122"/>
                <a:ea typeface="微软雅黑" panose="020B0503020204020204" pitchFamily="34" charset="-122"/>
              </a:rPr>
              <a:t>和</a:t>
            </a:r>
            <a:r>
              <a:rPr lang="en-US" altLang="zh-CN" b="0" dirty="0" err="1">
                <a:solidFill>
                  <a:srgbClr val="003366"/>
                </a:solidFill>
                <a:latin typeface="微软雅黑" panose="020B0503020204020204" pitchFamily="34" charset="-122"/>
                <a:ea typeface="微软雅黑" panose="020B0503020204020204" pitchFamily="34" charset="-122"/>
              </a:rPr>
              <a:t>dubbo</a:t>
            </a:r>
            <a:r>
              <a:rPr lang="zh-CN" altLang="en-US" b="0" dirty="0">
                <a:solidFill>
                  <a:srgbClr val="003366"/>
                </a:solidFill>
                <a:latin typeface="微软雅黑" panose="020B0503020204020204" pitchFamily="34" charset="-122"/>
                <a:ea typeface="微软雅黑" panose="020B0503020204020204" pitchFamily="34" charset="-122"/>
              </a:rPr>
              <a:t>比较</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609704" y="1600248"/>
          <a:ext cx="7924592" cy="4728407"/>
        </p:xfrm>
        <a:graphic>
          <a:graphicData uri="http://schemas.openxmlformats.org/drawingml/2006/table">
            <a:tbl>
              <a:tblPr firstRow="1" bandRow="1">
                <a:tableStyleId>{5C22544A-7EE6-4342-B048-85BDC9FD1C3A}</a:tableStyleId>
              </a:tblPr>
              <a:tblGrid>
                <a:gridCol w="2641531"/>
                <a:gridCol w="1244567"/>
                <a:gridCol w="4038494"/>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pPr fontAlgn="t"/>
                      <a:r>
                        <a:rPr lang="zh-CN" altLang="en-US" dirty="0">
                          <a:solidFill>
                            <a:srgbClr val="FF0000"/>
                          </a:solidFill>
                          <a:effectLst/>
                        </a:rPr>
                        <a:t>服务注册中心</a:t>
                      </a:r>
                      <a:endParaRPr lang="zh-CN" altLang="en-US" dirty="0">
                        <a:solidFill>
                          <a:srgbClr val="FF0000"/>
                        </a:solidFill>
                        <a:effectLst/>
                      </a:endParaRPr>
                    </a:p>
                  </a:txBody>
                  <a:tcPr marL="60960" marR="60960" marT="60960" marB="60960"/>
                </a:tc>
                <a:tc>
                  <a:txBody>
                    <a:bodyPr/>
                    <a:lstStyle/>
                    <a:p>
                      <a:pPr fontAlgn="t"/>
                      <a:r>
                        <a:rPr lang="en-US" dirty="0">
                          <a:effectLst/>
                        </a:rPr>
                        <a:t>Zookeeper</a:t>
                      </a:r>
                      <a:endParaRPr lang="en-US" dirty="0">
                        <a:effectLst/>
                      </a:endParaRPr>
                    </a:p>
                  </a:txBody>
                  <a:tcPr marL="60960" marR="60960" marT="60960" marB="60960"/>
                </a:tc>
                <a:tc>
                  <a:txBody>
                    <a:bodyPr/>
                    <a:lstStyle/>
                    <a:p>
                      <a:pPr fontAlgn="t"/>
                      <a:r>
                        <a:rPr lang="en-US" dirty="0">
                          <a:effectLst/>
                        </a:rPr>
                        <a:t>Spring Cloud Netflix Eureka</a:t>
                      </a:r>
                      <a:endParaRPr lang="en-US" dirty="0">
                        <a:effectLst/>
                      </a:endParaRPr>
                    </a:p>
                  </a:txBody>
                  <a:tcPr marL="60960" marR="60960" marT="60960" marB="60960"/>
                </a:tc>
              </a:tr>
              <a:tr h="403347">
                <a:tc>
                  <a:txBody>
                    <a:bodyPr/>
                    <a:lstStyle/>
                    <a:p>
                      <a:pPr fontAlgn="t"/>
                      <a:r>
                        <a:rPr lang="zh-CN" altLang="en-US" dirty="0">
                          <a:solidFill>
                            <a:srgbClr val="FF0000"/>
                          </a:solidFill>
                          <a:effectLst/>
                        </a:rPr>
                        <a:t>服务调用方式</a:t>
                      </a:r>
                      <a:endParaRPr lang="zh-CN" altLang="en-US" dirty="0">
                        <a:solidFill>
                          <a:srgbClr val="FF0000"/>
                        </a:solidFill>
                        <a:effectLst/>
                      </a:endParaRPr>
                    </a:p>
                  </a:txBody>
                  <a:tcPr marL="60960" marR="60960" marT="60960" marB="60960"/>
                </a:tc>
                <a:tc>
                  <a:txBody>
                    <a:bodyPr/>
                    <a:lstStyle/>
                    <a:p>
                      <a:pPr fontAlgn="t"/>
                      <a:r>
                        <a:rPr lang="en-US">
                          <a:effectLst/>
                        </a:rPr>
                        <a:t>RPC</a:t>
                      </a:r>
                      <a:endParaRPr lang="en-US">
                        <a:effectLst/>
                      </a:endParaRPr>
                    </a:p>
                  </a:txBody>
                  <a:tcPr marL="60960" marR="60960" marT="60960" marB="60960"/>
                </a:tc>
                <a:tc>
                  <a:txBody>
                    <a:bodyPr/>
                    <a:lstStyle/>
                    <a:p>
                      <a:pPr fontAlgn="t"/>
                      <a:r>
                        <a:rPr lang="en-US">
                          <a:effectLst/>
                        </a:rPr>
                        <a:t>REST API</a:t>
                      </a:r>
                      <a:endParaRPr lang="en-US">
                        <a:effectLst/>
                      </a:endParaRPr>
                    </a:p>
                  </a:txBody>
                  <a:tcPr marL="60960" marR="60960" marT="60960" marB="60960"/>
                </a:tc>
              </a:tr>
              <a:tr h="403347">
                <a:tc>
                  <a:txBody>
                    <a:bodyPr/>
                    <a:lstStyle/>
                    <a:p>
                      <a:pPr fontAlgn="t"/>
                      <a:r>
                        <a:rPr lang="zh-CN" altLang="en-US" dirty="0">
                          <a:solidFill>
                            <a:srgbClr val="FF0000"/>
                          </a:solidFill>
                          <a:effectLst/>
                        </a:rPr>
                        <a:t>服务网关</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Netflix </a:t>
                      </a:r>
                      <a:r>
                        <a:rPr lang="en-US" dirty="0" err="1">
                          <a:effectLst/>
                        </a:rPr>
                        <a:t>Zuul</a:t>
                      </a:r>
                      <a:endParaRPr lang="en-US" dirty="0">
                        <a:effectLst/>
                      </a:endParaRPr>
                    </a:p>
                  </a:txBody>
                  <a:tcPr marL="60960" marR="60960" marT="60960" marB="60960"/>
                </a:tc>
              </a:tr>
              <a:tr h="403347">
                <a:tc>
                  <a:txBody>
                    <a:bodyPr/>
                    <a:lstStyle/>
                    <a:p>
                      <a:pPr fontAlgn="t"/>
                      <a:r>
                        <a:rPr lang="zh-CN" altLang="en-US" dirty="0">
                          <a:solidFill>
                            <a:srgbClr val="FF0000"/>
                          </a:solidFill>
                          <a:effectLst/>
                        </a:rPr>
                        <a:t>断路器</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dirty="0">
                        <a:effectLst/>
                      </a:endParaRPr>
                    </a:p>
                  </a:txBody>
                  <a:tcPr marL="60960" marR="60960" marT="60960" marB="60960"/>
                </a:tc>
              </a:tr>
              <a:tr h="403347">
                <a:tc>
                  <a:txBody>
                    <a:bodyPr/>
                    <a:lstStyle/>
                    <a:p>
                      <a:pPr fontAlgn="t"/>
                      <a:r>
                        <a:rPr lang="zh-CN" altLang="en-US" dirty="0">
                          <a:solidFill>
                            <a:srgbClr val="FF0000"/>
                          </a:solidFill>
                          <a:effectLst/>
                        </a:rPr>
                        <a:t>分布式配置</a:t>
                      </a:r>
                      <a:endParaRPr lang="zh-CN" altLang="en-US" dirty="0">
                        <a:solidFill>
                          <a:srgbClr val="FF0000"/>
                        </a:solidFill>
                        <a:effectLst/>
                      </a:endParaRPr>
                    </a:p>
                  </a:txBody>
                  <a:tcPr marL="60960" marR="60960" marT="60960" marB="60960"/>
                </a:tc>
                <a:tc>
                  <a:txBody>
                    <a:bodyPr/>
                    <a:lstStyle/>
                    <a:p>
                      <a:pPr fontAlgn="t"/>
                      <a:r>
                        <a:rPr lang="zh-CN" altLang="en-US">
                          <a:effectLst/>
                        </a:rPr>
                        <a:t>无</a:t>
                      </a:r>
                      <a:endParaRPr lang="zh-CN" altLang="en-US">
                        <a:effectLst/>
                      </a:endParaRPr>
                    </a:p>
                  </a:txBody>
                  <a:tcPr marL="60960" marR="60960" marT="60960" marB="60960"/>
                </a:tc>
                <a:tc>
                  <a:txBody>
                    <a:bodyPr/>
                    <a:lstStyle/>
                    <a:p>
                      <a:pPr fontAlgn="t"/>
                      <a:r>
                        <a:rPr lang="en-US" dirty="0">
                          <a:effectLst/>
                        </a:rPr>
                        <a:t>Spring Cloud </a:t>
                      </a:r>
                      <a:r>
                        <a:rPr lang="en-US" dirty="0" err="1">
                          <a:effectLst/>
                        </a:rPr>
                        <a:t>Config</a:t>
                      </a:r>
                      <a:endParaRPr lang="en-US" dirty="0">
                        <a:effectLst/>
                      </a:endParaRPr>
                    </a:p>
                  </a:txBody>
                  <a:tcPr marL="60960" marR="60960" marT="60960" marB="60960"/>
                </a:tc>
              </a:tr>
              <a:tr h="403347">
                <a:tc>
                  <a:txBody>
                    <a:bodyPr/>
                    <a:lstStyle/>
                    <a:p>
                      <a:pPr fontAlgn="t"/>
                      <a:r>
                        <a:rPr lang="zh-CN" altLang="en-US" dirty="0">
                          <a:solidFill>
                            <a:srgbClr val="FF0000"/>
                          </a:solidFill>
                          <a:effectLst/>
                        </a:rPr>
                        <a:t>服务跟踪</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服务治理后台</a:t>
                      </a:r>
                      <a:endParaRPr lang="zh-CN" altLang="en-US" dirty="0">
                        <a:effectLst/>
                      </a:endParaRPr>
                    </a:p>
                  </a:txBody>
                  <a:tcPr marL="60960" marR="60960" marT="60960" marB="60960"/>
                </a:tc>
                <a:tc>
                  <a:txBody>
                    <a:bodyPr/>
                    <a:lstStyle/>
                    <a:p>
                      <a:pPr fontAlgn="t"/>
                      <a:r>
                        <a:rPr lang="en-US" dirty="0">
                          <a:effectLst/>
                        </a:rPr>
                        <a:t>Spring Cloud Sleuth</a:t>
                      </a:r>
                      <a:endParaRPr lang="en-US" dirty="0">
                        <a:effectLst/>
                      </a:endParaRPr>
                    </a:p>
                  </a:txBody>
                  <a:tcPr marL="60960" marR="60960" marT="60960" marB="60960"/>
                </a:tc>
              </a:tr>
              <a:tr h="403347">
                <a:tc>
                  <a:txBody>
                    <a:bodyPr/>
                    <a:lstStyle/>
                    <a:p>
                      <a:pPr fontAlgn="t"/>
                      <a:r>
                        <a:rPr lang="zh-CN" altLang="en-US" dirty="0">
                          <a:solidFill>
                            <a:srgbClr val="FF0000"/>
                          </a:solidFill>
                          <a:effectLst/>
                        </a:rPr>
                        <a:t>消息总线</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Bus</a:t>
                      </a:r>
                      <a:endParaRPr lang="en-US" dirty="0">
                        <a:effectLst/>
                      </a:endParaRPr>
                    </a:p>
                  </a:txBody>
                  <a:tcPr marL="60960" marR="60960" marT="60960" marB="60960"/>
                </a:tc>
              </a:tr>
              <a:tr h="403347">
                <a:tc>
                  <a:txBody>
                    <a:bodyPr/>
                    <a:lstStyle/>
                    <a:p>
                      <a:pPr fontAlgn="t"/>
                      <a:r>
                        <a:rPr lang="zh-CN" altLang="en-US" dirty="0">
                          <a:solidFill>
                            <a:srgbClr val="FF0000"/>
                          </a:solidFill>
                          <a:effectLst/>
                        </a:rPr>
                        <a:t>数据流</a:t>
                      </a:r>
                      <a:endParaRPr lang="zh-CN" altLang="en-US" dirty="0">
                        <a:solidFill>
                          <a:srgbClr val="FF0000"/>
                        </a:solidFill>
                        <a:effectLst/>
                      </a:endParaRPr>
                    </a:p>
                  </a:txBody>
                  <a:tcPr marL="60960" marR="60960" marT="60960" marB="60960"/>
                </a:tc>
                <a:tc>
                  <a:txBody>
                    <a:bodyPr/>
                    <a:lstStyle/>
                    <a:p>
                      <a:pPr fontAlgn="t"/>
                      <a:r>
                        <a:rPr lang="zh-CN" altLang="en-US" dirty="0">
                          <a:effectLst/>
                        </a:rPr>
                        <a:t>无</a:t>
                      </a:r>
                      <a:endParaRPr lang="zh-CN" altLang="en-US" dirty="0">
                        <a:effectLst/>
                      </a:endParaRPr>
                    </a:p>
                  </a:txBody>
                  <a:tcPr marL="60960" marR="60960" marT="60960" marB="60960"/>
                </a:tc>
                <a:tc>
                  <a:txBody>
                    <a:bodyPr/>
                    <a:lstStyle/>
                    <a:p>
                      <a:pPr fontAlgn="t"/>
                      <a:r>
                        <a:rPr lang="en-US" dirty="0">
                          <a:effectLst/>
                        </a:rPr>
                        <a:t>Spring Cloud Stream</a:t>
                      </a:r>
                      <a:endParaRPr lang="en-US" dirty="0">
                        <a:effectLst/>
                      </a:endParaRPr>
                    </a:p>
                  </a:txBody>
                  <a:tcPr marL="60960" marR="60960" marT="60960" marB="60960"/>
                </a:tc>
              </a:tr>
              <a:tr h="403347">
                <a:tc>
                  <a:txBody>
                    <a:bodyPr/>
                    <a:lstStyle/>
                    <a:p>
                      <a:pPr fontAlgn="t"/>
                      <a:r>
                        <a:rPr lang="zh-CN" altLang="en-US" dirty="0">
                          <a:solidFill>
                            <a:srgbClr val="FF0000"/>
                          </a:solidFill>
                          <a:effectLst/>
                        </a:rPr>
                        <a:t>批量任务</a:t>
                      </a:r>
                      <a:endParaRPr lang="zh-CN" altLang="en-US" dirty="0">
                        <a:solidFill>
                          <a:srgbClr val="FF0000"/>
                        </a:solidFill>
                        <a:effectLst/>
                      </a:endParaRPr>
                    </a:p>
                  </a:txBody>
                  <a:tcPr marL="60960" marR="60960" marT="60960" marB="60960"/>
                </a:tc>
                <a:tc>
                  <a:txBody>
                    <a:bodyPr/>
                    <a:lstStyle/>
                    <a:p>
                      <a:pPr fontAlgn="t"/>
                      <a:r>
                        <a:rPr lang="zh-CN" altLang="en-US">
                          <a:effectLst/>
                        </a:rPr>
                        <a:t>无</a:t>
                      </a:r>
                      <a:endParaRPr lang="zh-CN" altLang="en-US">
                        <a:effectLst/>
                      </a:endParaRPr>
                    </a:p>
                  </a:txBody>
                  <a:tcPr marL="60960" marR="60960" marT="60960" marB="60960"/>
                </a:tc>
                <a:tc>
                  <a:txBody>
                    <a:bodyPr/>
                    <a:lstStyle/>
                    <a:p>
                      <a:pPr fontAlgn="t"/>
                      <a:r>
                        <a:rPr lang="en-US" dirty="0">
                          <a:effectLst/>
                        </a:rPr>
                        <a:t>Spring Cloud </a:t>
                      </a:r>
                      <a:r>
                        <a:rPr lang="en-US" dirty="0" smtClean="0">
                          <a:effectLst/>
                        </a:rPr>
                        <a:t>Task </a:t>
                      </a:r>
                      <a:r>
                        <a:rPr lang="en-US" altLang="zh-CN" sz="1800" b="0" i="0" kern="1200" dirty="0" smtClean="0">
                          <a:solidFill>
                            <a:schemeClr val="dk1"/>
                          </a:solidFill>
                          <a:effectLst/>
                          <a:latin typeface="+mn-lt"/>
                          <a:ea typeface="+mn-ea"/>
                          <a:cs typeface="+mn-cs"/>
                        </a:rPr>
                        <a:t>  Batch</a:t>
                      </a:r>
                      <a:endParaRPr lang="en-US" dirty="0">
                        <a:effectLst/>
                      </a:endParaRPr>
                    </a:p>
                  </a:txBody>
                  <a:tcPr marL="60960" marR="60960" marT="60960" marB="60960"/>
                </a:tc>
              </a:tr>
              <a:tr h="377491">
                <a:tc>
                  <a:txBody>
                    <a:bodyPr/>
                    <a:lstStyle/>
                    <a:p>
                      <a:pPr fontAlgn="t"/>
                      <a:r>
                        <a:rPr lang="en-US" altLang="zh-CN" dirty="0">
                          <a:solidFill>
                            <a:srgbClr val="FF0000"/>
                          </a:solidFill>
                          <a:effectLst/>
                        </a:rPr>
                        <a:t>……</a:t>
                      </a:r>
                      <a:endParaRPr lang="en-US" altLang="zh-CN" dirty="0">
                        <a:solidFill>
                          <a:srgbClr val="FF0000"/>
                        </a:solidFill>
                        <a:effectLst/>
                      </a:endParaRPr>
                    </a:p>
                  </a:txBody>
                  <a:tcPr marL="60960" marR="60960" marT="60960" marB="60960"/>
                </a:tc>
                <a:tc>
                  <a:txBody>
                    <a:bodyPr/>
                    <a:lstStyle/>
                    <a:p>
                      <a:pPr fontAlgn="t"/>
                      <a:r>
                        <a:rPr lang="en-US" altLang="zh-CN">
                          <a:effectLst/>
                        </a:rPr>
                        <a:t>……</a:t>
                      </a:r>
                      <a:endParaRPr lang="en-US" altLang="zh-CN">
                        <a:effectLst/>
                      </a:endParaRPr>
                    </a:p>
                  </a:txBody>
                  <a:tcPr marL="60960" marR="60960" marT="60960" marB="60960"/>
                </a:tc>
                <a:tc>
                  <a:txBody>
                    <a:bodyPr/>
                    <a:lstStyle/>
                    <a:p>
                      <a:pPr fontAlgn="t"/>
                      <a:r>
                        <a:rPr lang="en-US" altLang="zh-CN" dirty="0">
                          <a:effectLst/>
                        </a:rPr>
                        <a:t>……</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smtClean="0">
                <a:solidFill>
                  <a:srgbClr val="003366"/>
                </a:solidFill>
                <a:latin typeface="微软雅黑" panose="020B0503020204020204" pitchFamily="34" charset="-122"/>
                <a:ea typeface="微软雅黑" panose="020B0503020204020204" pitchFamily="34" charset="-122"/>
              </a:rPr>
              <a:t>互联网高可用的需要技术对比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457308" y="1524050"/>
          <a:ext cx="8381780" cy="3702218"/>
        </p:xfrm>
        <a:graphic>
          <a:graphicData uri="http://schemas.openxmlformats.org/drawingml/2006/table">
            <a:tbl>
              <a:tblPr firstRow="1" bandRow="1">
                <a:tableStyleId>{5C22544A-7EE6-4342-B048-85BDC9FD1C3A}</a:tableStyleId>
              </a:tblPr>
              <a:tblGrid>
                <a:gridCol w="1523960"/>
                <a:gridCol w="2895524"/>
                <a:gridCol w="3962296"/>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r>
                        <a:rPr lang="zh-CN" altLang="en-US" dirty="0" smtClean="0">
                          <a:solidFill>
                            <a:srgbClr val="FF0000"/>
                          </a:solidFill>
                          <a:latin typeface="宋体" panose="02010600030101010101" pitchFamily="2" charset="-122"/>
                          <a:ea typeface="宋体" panose="02010600030101010101" pitchFamily="2" charset="-122"/>
                        </a:rPr>
                        <a:t>负载均衡</a:t>
                      </a:r>
                      <a:endParaRPr lang="zh-CN" altLang="en-US" dirty="0"/>
                    </a:p>
                  </a:txBody>
                  <a:tcPr marL="60960" marR="60960" marT="60960" marB="60960"/>
                </a:tc>
                <a:tc>
                  <a:txBody>
                    <a:bodyPr/>
                    <a:lstStyle/>
                    <a:p>
                      <a:pPr fontAlgn="t"/>
                      <a:r>
                        <a:rPr lang="zh-CN" altLang="en-US" dirty="0" smtClean="0">
                          <a:effectLst/>
                        </a:rPr>
                        <a:t>只有后置服务自带负载均衡</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 Cloud </a:t>
                      </a:r>
                      <a:r>
                        <a:rPr lang="en-US" altLang="zh-CN" sz="1800" b="0" i="0" kern="1200" dirty="0" smtClean="0">
                          <a:solidFill>
                            <a:schemeClr val="dk1"/>
                          </a:solidFill>
                          <a:effectLst/>
                          <a:latin typeface="+mn-lt"/>
                          <a:ea typeface="+mn-ea"/>
                          <a:cs typeface="+mn-cs"/>
                        </a:rPr>
                        <a:t>Ribbon</a:t>
                      </a:r>
                      <a:endParaRPr lang="en-US" dirty="0">
                        <a:effectLst/>
                      </a:endParaRPr>
                    </a:p>
                  </a:txBody>
                  <a:tcPr marL="60960" marR="60960" marT="60960" marB="60960"/>
                </a:tc>
              </a:tr>
              <a:tr h="403347">
                <a:tc>
                  <a:txBody>
                    <a:bodyPr/>
                    <a:lstStyle/>
                    <a:p>
                      <a:pPr marL="0" algn="l" defTabSz="914400" rtl="0" eaLnBrk="1" latinLnBrk="0" hangingPunct="1"/>
                      <a:r>
                        <a:rPr lang="zh-CN" altLang="en-US" sz="1800" kern="1200" dirty="0" smtClean="0">
                          <a:solidFill>
                            <a:srgbClr val="E53333"/>
                          </a:solidFill>
                          <a:latin typeface="宋体" panose="02010600030101010101" pitchFamily="2" charset="-122"/>
                          <a:ea typeface="宋体" panose="02010600030101010101" pitchFamily="2" charset="-122"/>
                          <a:cs typeface="+mn-cs"/>
                        </a:rPr>
                        <a:t>方向代理</a:t>
                      </a:r>
                      <a:endParaRPr lang="zh-CN" altLang="en-US" sz="1800" kern="1200" dirty="0">
                        <a:solidFill>
                          <a:srgbClr val="E53333"/>
                        </a:solidFill>
                        <a:latin typeface="宋体" panose="02010600030101010101" pitchFamily="2" charset="-122"/>
                        <a:ea typeface="宋体" panose="02010600030101010101" pitchFamily="2" charset="-122"/>
                        <a:cs typeface="+mn-cs"/>
                      </a:endParaRPr>
                    </a:p>
                  </a:txBody>
                  <a:tcPr marL="60960" marR="60960" marT="60960" marB="60960"/>
                </a:tc>
                <a:tc>
                  <a:txBody>
                    <a:bodyPr/>
                    <a:lstStyle/>
                    <a:p>
                      <a:pPr fontAlgn="t"/>
                      <a:r>
                        <a:rPr lang="zh-CN" altLang="en-US" dirty="0" smtClean="0">
                          <a:effectLst/>
                        </a:rPr>
                        <a:t>没有（须第三方支持）</a:t>
                      </a:r>
                      <a:endParaRPr lang="en-US" dirty="0">
                        <a:effectLst/>
                      </a:endParaRPr>
                    </a:p>
                  </a:txBody>
                  <a:tcPr marL="60960" marR="60960" marT="60960" marB="60960"/>
                </a:tc>
                <a:tc>
                  <a:txBody>
                    <a:bodyPr/>
                    <a:lstStyle/>
                    <a:p>
                      <a:pPr fontAlgn="t"/>
                      <a:r>
                        <a:rPr lang="en-US" altLang="zh-CN" dirty="0" smtClean="0">
                          <a:effectLst/>
                        </a:rPr>
                        <a:t>Spring Cloud Netflix </a:t>
                      </a:r>
                      <a:r>
                        <a:rPr lang="en-US" altLang="zh-CN" dirty="0" err="1" smtClean="0">
                          <a:effectLst/>
                        </a:rPr>
                        <a:t>Zuul</a:t>
                      </a:r>
                      <a:endParaRPr lang="en-US" altLang="zh-CN"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隔离</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ea typeface="宋体" panose="02010600030101010101" pitchFamily="2" charset="-122"/>
                        </a:rPr>
                        <a:t>限流</a:t>
                      </a:r>
                      <a:endParaRPr lang="zh-CN" altLang="en-US" dirty="0"/>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rPr>
                        <a:t>降级</a:t>
                      </a:r>
                      <a:endParaRPr lang="zh-CN" altLang="en-US" dirty="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r h="44395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超时与重试</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NETTY</a:t>
                      </a:r>
                      <a:endParaRPr lang="zh-CN" altLang="en-US" dirty="0">
                        <a:effectLst/>
                      </a:endParaRPr>
                    </a:p>
                  </a:txBody>
                  <a:tcPr marL="60960" marR="60960" marT="60960" marB="60960"/>
                </a:tc>
                <a:tc>
                  <a:txBody>
                    <a:bodyPr/>
                    <a:lstStyle/>
                    <a:p>
                      <a:r>
                        <a:rPr lang="en-US" altLang="zh-CN" sz="1800" b="0" i="0" kern="1200" dirty="0" err="1" smtClean="0">
                          <a:solidFill>
                            <a:schemeClr val="dk1"/>
                          </a:solidFill>
                          <a:effectLst/>
                          <a:latin typeface="+mn-lt"/>
                          <a:ea typeface="+mn-ea"/>
                          <a:cs typeface="+mn-cs"/>
                        </a:rPr>
                        <a:t>SpringCloud</a:t>
                      </a:r>
                      <a:r>
                        <a:rPr lang="en-US" altLang="zh-CN" sz="1800" b="0" i="0" kern="1200" dirty="0" smtClean="0">
                          <a:solidFill>
                            <a:schemeClr val="dk1"/>
                          </a:solidFill>
                          <a:effectLst/>
                          <a:latin typeface="+mn-lt"/>
                          <a:ea typeface="+mn-ea"/>
                          <a:cs typeface="+mn-cs"/>
                        </a:rPr>
                        <a:t> </a:t>
                      </a:r>
                      <a:r>
                        <a:rPr lang="en-US" altLang="zh-CN" sz="1800" b="0" i="0" kern="1200" dirty="0" err="1" smtClean="0">
                          <a:solidFill>
                            <a:schemeClr val="dk1"/>
                          </a:solidFill>
                          <a:effectLst/>
                          <a:latin typeface="+mn-lt"/>
                          <a:ea typeface="+mn-ea"/>
                          <a:cs typeface="+mn-cs"/>
                        </a:rPr>
                        <a:t>Fegin</a:t>
                      </a:r>
                      <a:endParaRPr lang="en-US" altLang="zh-CN" sz="1800" b="0" i="0" kern="1200" dirty="0">
                        <a:solidFill>
                          <a:schemeClr val="dk1"/>
                        </a:solidFill>
                        <a:effectLst/>
                        <a:latin typeface="+mn-lt"/>
                        <a:ea typeface="+mn-ea"/>
                        <a:cs typeface="+mn-cs"/>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回滚</a:t>
                      </a:r>
                      <a:endParaRPr lang="zh-CN" altLang="en-US" dirty="0" smtClean="0">
                        <a:latin typeface="宋体" panose="02010600030101010101" pitchFamily="2" charset="-122"/>
                      </a:endParaRPr>
                    </a:p>
                  </a:txBody>
                  <a:tcPr marL="60960" marR="60960" marT="60960" marB="60960"/>
                </a:tc>
                <a:tc>
                  <a:txBody>
                    <a:bodyPr/>
                    <a:lstStyle/>
                    <a:p>
                      <a:pPr fontAlgn="t"/>
                      <a:r>
                        <a:rPr lang="en-US" altLang="zh-CN" dirty="0" smtClean="0">
                          <a:effectLst/>
                        </a:rPr>
                        <a:t>TCC</a:t>
                      </a:r>
                      <a:endParaRPr lang="zh-CN" altLang="en-US" dirty="0">
                        <a:effectLst/>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应急预案</a:t>
                      </a:r>
                      <a:endParaRPr lang="zh-CN" altLang="en-US" dirty="0" smtClean="0">
                        <a:latin typeface="宋体" panose="02010600030101010101" pitchFamily="2" charset="-122"/>
                      </a:endParaRPr>
                    </a:p>
                  </a:txBody>
                  <a:tcPr marL="60960" marR="60960" marT="60960" marB="60960"/>
                </a:tc>
                <a:tc>
                  <a:txBody>
                    <a:bodyPr/>
                    <a:lstStyle/>
                    <a:p>
                      <a:pPr fontAlgn="t"/>
                      <a:r>
                        <a:rPr lang="zh-CN" altLang="en-US" dirty="0" smtClean="0">
                          <a:effectLst/>
                        </a:rPr>
                        <a:t>无</a:t>
                      </a:r>
                      <a:endParaRPr lang="zh-CN" altLang="en-US" dirty="0">
                        <a:effectLst/>
                      </a:endParaRPr>
                    </a:p>
                  </a:txBody>
                  <a:tcPr marL="60960" marR="60960" marT="60960" marB="60960"/>
                </a:tc>
                <a:tc>
                  <a:txBody>
                    <a:bodyPr/>
                    <a:lstStyle/>
                    <a:p>
                      <a:pPr fontAlgn="t"/>
                      <a:r>
                        <a:rPr lang="en-US" altLang="zh-CN" sz="1800" b="0" i="0" kern="1200" dirty="0" smtClean="0">
                          <a:solidFill>
                            <a:schemeClr val="dk1"/>
                          </a:solidFill>
                          <a:effectLst/>
                          <a:latin typeface="+mn-lt"/>
                          <a:ea typeface="+mn-ea"/>
                          <a:cs typeface="+mn-cs"/>
                        </a:rPr>
                        <a:t>Spring Cloud Netflix </a:t>
                      </a:r>
                      <a:r>
                        <a:rPr lang="en-US" altLang="zh-CN" sz="1800" b="0" i="0" kern="1200" dirty="0" err="1" smtClean="0">
                          <a:solidFill>
                            <a:schemeClr val="dk1"/>
                          </a:solidFill>
                          <a:effectLst/>
                          <a:latin typeface="+mn-lt"/>
                          <a:ea typeface="+mn-ea"/>
                          <a:cs typeface="+mn-cs"/>
                        </a:rPr>
                        <a:t>Hystrix</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0" dirty="0" smtClean="0">
                <a:solidFill>
                  <a:srgbClr val="003366"/>
                </a:solidFill>
                <a:latin typeface="微软雅黑" panose="020B0503020204020204" pitchFamily="34" charset="-122"/>
                <a:ea typeface="微软雅黑" panose="020B0503020204020204" pitchFamily="34" charset="-122"/>
              </a:rPr>
              <a:t>互联网高并发需要</a:t>
            </a:r>
            <a:r>
              <a:rPr lang="zh-CN" altLang="en-US" b="0" dirty="0">
                <a:solidFill>
                  <a:srgbClr val="003366"/>
                </a:solidFill>
                <a:latin typeface="微软雅黑" panose="020B0503020204020204" pitchFamily="34" charset="-122"/>
                <a:ea typeface="微软雅黑" panose="020B0503020204020204" pitchFamily="34" charset="-122"/>
              </a:rPr>
              <a:t>技术</a:t>
            </a:r>
            <a:r>
              <a:rPr lang="zh-CN" altLang="en-US" b="0" dirty="0" smtClean="0">
                <a:solidFill>
                  <a:srgbClr val="003366"/>
                </a:solidFill>
                <a:latin typeface="微软雅黑" panose="020B0503020204020204" pitchFamily="34" charset="-122"/>
                <a:ea typeface="微软雅黑" panose="020B0503020204020204" pitchFamily="34" charset="-122"/>
              </a:rPr>
              <a:t>对比</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81110" y="1371654"/>
          <a:ext cx="8534176" cy="4463246"/>
        </p:xfrm>
        <a:graphic>
          <a:graphicData uri="http://schemas.openxmlformats.org/drawingml/2006/table">
            <a:tbl>
              <a:tblPr firstRow="1" bandRow="1">
                <a:tableStyleId>{5C22544A-7EE6-4342-B048-85BDC9FD1C3A}</a:tableStyleId>
              </a:tblPr>
              <a:tblGrid>
                <a:gridCol w="1551668"/>
                <a:gridCol w="2948170"/>
                <a:gridCol w="4034338"/>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r>
                        <a:rPr lang="zh-CN" altLang="en-US" dirty="0" smtClean="0">
                          <a:solidFill>
                            <a:srgbClr val="FF0000"/>
                          </a:solidFill>
                          <a:latin typeface="宋体" panose="02010600030101010101" pitchFamily="2" charset="-122"/>
                          <a:ea typeface="宋体" panose="02010600030101010101" pitchFamily="2" charset="-122"/>
                        </a:rPr>
                        <a:t>应用缓存</a:t>
                      </a:r>
                      <a:endParaRPr lang="zh-CN" altLang="en-US" dirty="0">
                        <a:solidFill>
                          <a:srgbClr val="FF0000"/>
                        </a:solidFill>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r>
                        <a:rPr lang="en-US" altLang="zh-CN" dirty="0" smtClean="0">
                          <a:solidFill>
                            <a:srgbClr val="E53333"/>
                          </a:solidFill>
                          <a:latin typeface="宋体" panose="02010600030101010101" pitchFamily="2" charset="-122"/>
                        </a:rPr>
                        <a:t>HTTP</a:t>
                      </a:r>
                      <a:r>
                        <a:rPr lang="zh-CN" altLang="en-US" dirty="0" smtClean="0">
                          <a:solidFill>
                            <a:srgbClr val="E53333"/>
                          </a:solidFill>
                          <a:latin typeface="宋体" panose="02010600030101010101" pitchFamily="2" charset="-122"/>
                        </a:rPr>
                        <a:t>缓存</a:t>
                      </a:r>
                      <a:endParaRPr lang="zh-CN" altLang="en-US" dirty="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r>
                        <a:rPr lang="zh-CN" altLang="en-US" dirty="0" smtClean="0">
                          <a:solidFill>
                            <a:srgbClr val="E53333"/>
                          </a:solidFill>
                          <a:latin typeface="宋体" panose="02010600030101010101" pitchFamily="2" charset="-122"/>
                          <a:ea typeface="宋体" panose="02010600030101010101" pitchFamily="2" charset="-122"/>
                        </a:rPr>
                        <a:t>多级缓存</a:t>
                      </a:r>
                      <a:endParaRPr lang="zh-CN" altLang="en-US" dirty="0"/>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池化</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没有（须第三方支持），阿里有自己的连接池</a:t>
                      </a:r>
                      <a:endParaRPr lang="en-US" altLang="zh-CN" dirty="0" smtClean="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spring</a:t>
                      </a:r>
                      <a:r>
                        <a:rPr lang="en-US" altLang="zh-CN" baseline="0" dirty="0" smtClean="0">
                          <a:effectLst/>
                        </a:rPr>
                        <a:t> boot</a:t>
                      </a:r>
                      <a:r>
                        <a:rPr lang="zh-CN" altLang="en-US" baseline="0" dirty="0" smtClean="0">
                          <a:effectLst/>
                        </a:rPr>
                        <a:t>支持集成</a:t>
                      </a:r>
                      <a:endParaRPr lang="en-US" altLang="zh-CN"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异步并发</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提供</a:t>
                      </a:r>
                      <a:r>
                        <a:rPr lang="en-US" altLang="zh-CN" dirty="0" smtClean="0">
                          <a:effectLst/>
                        </a:rPr>
                        <a:t>RPC</a:t>
                      </a:r>
                      <a:r>
                        <a:rPr lang="zh-CN" altLang="en-US" dirty="0" smtClean="0">
                          <a:effectLst/>
                        </a:rPr>
                        <a:t>高性能分布式架构</a:t>
                      </a:r>
                      <a:endParaRPr lang="en-US" altLang="zh-CN" dirty="0" smtClean="0">
                        <a:effectLst/>
                      </a:endParaRPr>
                    </a:p>
                  </a:txBody>
                  <a:tcPr marL="60960" marR="60960" marT="60960" marB="60960"/>
                </a:tc>
                <a:tc>
                  <a:txBody>
                    <a:bodyPr/>
                    <a:lstStyle/>
                    <a:p>
                      <a:pPr fontAlgn="t"/>
                      <a:r>
                        <a:rPr lang="en-US" altLang="zh-CN" dirty="0" smtClean="0">
                          <a:effectLst/>
                        </a:rPr>
                        <a:t>Spring Cloud Stream</a:t>
                      </a:r>
                      <a:endParaRPr lang="en-US" altLang="zh-CN" dirty="0">
                        <a:effectLst/>
                      </a:endParaRPr>
                    </a:p>
                  </a:txBody>
                  <a:tcPr marL="60960" marR="60960" marT="60960" marB="60960"/>
                </a:tc>
              </a:tr>
              <a:tr h="44395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扩容</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1</a:t>
                      </a:r>
                      <a:r>
                        <a:rPr lang="zh-CN" altLang="en-US" dirty="0" smtClean="0">
                          <a:effectLst/>
                        </a:rPr>
                        <a:t>、支持</a:t>
                      </a:r>
                      <a:r>
                        <a:rPr lang="en-US" altLang="zh-CN" dirty="0" err="1" smtClean="0">
                          <a:effectLst/>
                        </a:rPr>
                        <a:t>docker</a:t>
                      </a:r>
                      <a:endParaRPr lang="en-US" altLang="zh-CN" dirty="0" smtClean="0">
                        <a:effectLst/>
                      </a:endParaRPr>
                    </a:p>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2</a:t>
                      </a:r>
                      <a:r>
                        <a:rPr lang="zh-CN" altLang="en-US" dirty="0" smtClean="0">
                          <a:effectLst/>
                        </a:rPr>
                        <a:t>、借助于数据库扩容技术</a:t>
                      </a:r>
                      <a:endParaRPr lang="zh-CN" altLang="en-US" dirty="0">
                        <a:effectLst/>
                      </a:endParaRPr>
                    </a:p>
                  </a:txBody>
                  <a:tcPr marL="60960" marR="60960" marT="60960" marB="60960"/>
                </a:tc>
                <a:tc>
                  <a:txBody>
                    <a:bodyPr/>
                    <a:lstStyle/>
                    <a:p>
                      <a:pPr fontAlgn="t"/>
                      <a:r>
                        <a:rPr lang="en-US" altLang="zh-CN" dirty="0" smtClean="0">
                          <a:effectLst/>
                        </a:rPr>
                        <a:t>1</a:t>
                      </a:r>
                      <a:r>
                        <a:rPr lang="zh-CN" altLang="en-US" dirty="0" smtClean="0">
                          <a:effectLst/>
                        </a:rPr>
                        <a:t>、无缝支持</a:t>
                      </a:r>
                      <a:r>
                        <a:rPr lang="en-US" altLang="zh-CN" dirty="0" err="1" smtClean="0">
                          <a:effectLst/>
                        </a:rPr>
                        <a:t>docker</a:t>
                      </a:r>
                      <a:endParaRPr lang="en-US" altLang="zh-CN" dirty="0" smtClean="0">
                        <a:effectLst/>
                      </a:endParaRPr>
                    </a:p>
                    <a:p>
                      <a:pPr marL="0" marR="0" indent="0" algn="l" defTabSz="914400" rtl="0" eaLnBrk="1" fontAlgn="t" latinLnBrk="0" hangingPunct="1">
                        <a:lnSpc>
                          <a:spcPct val="100000"/>
                        </a:lnSpc>
                        <a:spcBef>
                          <a:spcPts val="0"/>
                        </a:spcBef>
                        <a:spcAft>
                          <a:spcPts val="0"/>
                        </a:spcAft>
                        <a:buClrTx/>
                        <a:buSzTx/>
                        <a:buFontTx/>
                        <a:buNone/>
                        <a:defRPr/>
                      </a:pPr>
                      <a:r>
                        <a:rPr lang="en-US" altLang="zh-CN" dirty="0" smtClean="0">
                          <a:effectLst/>
                        </a:rPr>
                        <a:t>2</a:t>
                      </a:r>
                      <a:r>
                        <a:rPr lang="zh-CN" altLang="en-US" dirty="0" smtClean="0">
                          <a:effectLst/>
                        </a:rPr>
                        <a:t>、借助于数据库扩容技术</a:t>
                      </a:r>
                      <a:endParaRPr lang="zh-CN" altLang="en-US" dirty="0" smtClean="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E53333"/>
                          </a:solidFill>
                          <a:latin typeface="宋体" panose="02010600030101010101" pitchFamily="2" charset="-122"/>
                        </a:rPr>
                        <a:t>队列</a:t>
                      </a:r>
                      <a:endParaRPr lang="zh-CN" altLang="en-US" dirty="0" smtClean="0">
                        <a:latin typeface="宋体" panose="02010600030101010101" pitchFamily="2" charset="-122"/>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无，借助于第三方消息无自带监听服务</a:t>
                      </a:r>
                      <a:endParaRPr lang="zh-CN" altLang="en-US" dirty="0">
                        <a:effectLst/>
                      </a:endParaRPr>
                    </a:p>
                  </a:txBody>
                  <a:tcPr marL="60960" marR="60960" marT="60960" marB="60960"/>
                </a:tc>
                <a:tc>
                  <a:txBody>
                    <a:bodyPr/>
                    <a:lstStyle/>
                    <a:p>
                      <a:pPr fontAlgn="t"/>
                      <a:r>
                        <a:rPr lang="en-US" altLang="zh-CN" dirty="0" smtClean="0">
                          <a:effectLst/>
                        </a:rPr>
                        <a:t>Spring Cloud Stream</a:t>
                      </a:r>
                      <a:endParaRPr lang="en-US" altLang="zh-CN" dirty="0">
                        <a:effectLst/>
                      </a:endParaRPr>
                    </a:p>
                  </a:txBody>
                  <a:tcPr marL="60960" marR="60960" marT="60960" marB="60960"/>
                </a:tc>
              </a:tr>
              <a:tr h="40334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latin typeface="宋体" panose="02010600030101010101" pitchFamily="2" charset="-122"/>
                      </a:endParaRPr>
                    </a:p>
                  </a:txBody>
                  <a:tcPr marL="60960" marR="60960" marT="60960" marB="60960"/>
                </a:tc>
                <a:tc>
                  <a:txBody>
                    <a:bodyPr/>
                    <a:lstStyle/>
                    <a:p>
                      <a:pPr fontAlgn="t"/>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endParaRPr lang="en-US" altLang="zh-CN" dirty="0" smtClean="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0" dirty="0" smtClean="0">
                <a:solidFill>
                  <a:srgbClr val="003366"/>
                </a:solidFill>
                <a:latin typeface="微软雅黑" panose="020B0503020204020204" pitchFamily="34" charset="-122"/>
                <a:ea typeface="微软雅黑" panose="020B0503020204020204" pitchFamily="34" charset="-122"/>
              </a:rPr>
              <a:t>SAAS</a:t>
            </a:r>
            <a:r>
              <a:rPr lang="zh-CN" altLang="en-US" b="0" dirty="0" smtClean="0">
                <a:solidFill>
                  <a:srgbClr val="003366"/>
                </a:solidFill>
                <a:latin typeface="微软雅黑" panose="020B0503020204020204" pitchFamily="34" charset="-122"/>
                <a:ea typeface="微软雅黑" panose="020B0503020204020204" pitchFamily="34" charset="-122"/>
              </a:rPr>
              <a:t>高可用高并发技术选型</a:t>
            </a:r>
            <a:endParaRPr lang="zh-CN" altLang="en-US" b="0" dirty="0">
              <a:solidFill>
                <a:srgbClr val="00336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533506" y="1295456"/>
          <a:ext cx="7924592" cy="5285158"/>
        </p:xfrm>
        <a:graphic>
          <a:graphicData uri="http://schemas.openxmlformats.org/drawingml/2006/table">
            <a:tbl>
              <a:tblPr firstRow="1" bandRow="1">
                <a:tableStyleId>{5C22544A-7EE6-4342-B048-85BDC9FD1C3A}</a:tableStyleId>
              </a:tblPr>
              <a:tblGrid>
                <a:gridCol w="2133544"/>
                <a:gridCol w="2666930"/>
                <a:gridCol w="3124118"/>
              </a:tblGrid>
              <a:tr h="377491">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441938">
                <a:tc>
                  <a:txBody>
                    <a:bodyPr/>
                    <a:lstStyle/>
                    <a:p>
                      <a:pPr fontAlgn="t"/>
                      <a:r>
                        <a:rPr lang="zh-CN" altLang="en-US" sz="1800" b="0" i="0" kern="1200" dirty="0" smtClean="0">
                          <a:solidFill>
                            <a:srgbClr val="FF0000"/>
                          </a:solidFill>
                          <a:effectLst/>
                          <a:latin typeface="+mn-lt"/>
                          <a:ea typeface="+mn-ea"/>
                          <a:cs typeface="+mn-cs"/>
                        </a:rPr>
                        <a:t>配置管理</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  </a:t>
                      </a:r>
                      <a:r>
                        <a:rPr lang="en-US" altLang="zh-CN" dirty="0" smtClean="0">
                          <a:effectLst/>
                        </a:rPr>
                        <a:t>(</a:t>
                      </a:r>
                      <a:r>
                        <a:rPr lang="en-US" altLang="zh-CN" sz="1800" b="0" i="0" kern="1200" dirty="0" smtClean="0">
                          <a:solidFill>
                            <a:schemeClr val="dk1"/>
                          </a:solidFill>
                          <a:effectLst/>
                          <a:latin typeface="+mn-lt"/>
                          <a:ea typeface="+mn-ea"/>
                          <a:cs typeface="+mn-cs"/>
                        </a:rPr>
                        <a:t>Spring Cloud </a:t>
                      </a:r>
                      <a:r>
                        <a:rPr lang="en-US" altLang="zh-CN" sz="1800" b="0" i="0" kern="1200" dirty="0" err="1" smtClean="0">
                          <a:solidFill>
                            <a:schemeClr val="dk1"/>
                          </a:solidFill>
                          <a:effectLst/>
                          <a:latin typeface="+mn-lt"/>
                          <a:ea typeface="+mn-ea"/>
                          <a:cs typeface="+mn-cs"/>
                        </a:rPr>
                        <a:t>Config</a:t>
                      </a:r>
                      <a:r>
                        <a:rPr lang="en-US" altLang="zh-CN"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服务发现</a:t>
                      </a:r>
                      <a:endParaRPr lang="zh-CN" altLang="en-US" dirty="0">
                        <a:solidFill>
                          <a:srgbClr val="FF0000"/>
                        </a:solidFill>
                        <a:effectLst/>
                      </a:endParaRPr>
                    </a:p>
                  </a:txBody>
                  <a:tcPr marL="60960" marR="60960" marT="60960" marB="60960"/>
                </a:tc>
                <a:tc>
                  <a:txBody>
                    <a:bodyPr/>
                    <a:lstStyle/>
                    <a:p>
                      <a:pPr fontAlgn="t"/>
                      <a:r>
                        <a:rPr lang="en-US" altLang="zh-CN" dirty="0" smtClean="0">
                          <a:effectLst/>
                        </a:rPr>
                        <a:t>Zookeeper</a:t>
                      </a:r>
                      <a:endParaRPr 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smtClean="0">
                          <a:solidFill>
                            <a:schemeClr val="dk1"/>
                          </a:solidFill>
                          <a:effectLst/>
                          <a:latin typeface="+mn-lt"/>
                          <a:ea typeface="+mn-ea"/>
                          <a:cs typeface="+mn-cs"/>
                        </a:rPr>
                        <a:t>Eureka</a:t>
                      </a:r>
                      <a:r>
                        <a:rPr lang="zh-CN" altLang="en-US" dirty="0" smtClean="0">
                          <a:effectLst/>
                        </a:rPr>
                        <a:t>）</a:t>
                      </a:r>
                      <a:endParaRPr lang="en-US" altLang="zh-CN" dirty="0" smtClean="0">
                        <a:effectLst/>
                      </a:endParaRPr>
                    </a:p>
                  </a:txBody>
                  <a:tcPr marL="60960" marR="60960" marT="60960" marB="60960"/>
                </a:tc>
              </a:tr>
              <a:tr h="434831">
                <a:tc>
                  <a:txBody>
                    <a:bodyPr/>
                    <a:lstStyle/>
                    <a:p>
                      <a:pPr fontAlgn="t"/>
                      <a:r>
                        <a:rPr lang="zh-CN" altLang="en-US" sz="1800" b="0" i="0" kern="1200" dirty="0" smtClean="0">
                          <a:solidFill>
                            <a:srgbClr val="FF0000"/>
                          </a:solidFill>
                          <a:effectLst/>
                          <a:latin typeface="+mn-lt"/>
                          <a:ea typeface="+mn-ea"/>
                          <a:cs typeface="+mn-cs"/>
                        </a:rPr>
                        <a:t>断路器</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fontAlgn="t"/>
                      <a:r>
                        <a:rPr lang="zh-CN" altLang="en-US" dirty="0" smtClean="0">
                          <a:effectLst/>
                        </a:rPr>
                        <a:t>有（</a:t>
                      </a:r>
                      <a:r>
                        <a:rPr lang="en-US" altLang="zh-CN" sz="1800" b="0" i="0" kern="1200" dirty="0" err="1" smtClean="0">
                          <a:solidFill>
                            <a:schemeClr val="dk1"/>
                          </a:solidFill>
                          <a:effectLst/>
                          <a:latin typeface="+mn-lt"/>
                          <a:ea typeface="+mn-ea"/>
                          <a:cs typeface="+mn-cs"/>
                        </a:rPr>
                        <a:t>Hystrix</a:t>
                      </a:r>
                      <a:r>
                        <a:rPr lang="zh-CN" altLang="en-US" dirty="0" smtClean="0">
                          <a:effectLst/>
                        </a:rPr>
                        <a:t>）</a:t>
                      </a:r>
                      <a:endParaRPr lang="en-US" dirty="0">
                        <a:effectLst/>
                      </a:endParaRPr>
                    </a:p>
                  </a:txBody>
                  <a:tcPr marL="60960" marR="60960" marT="60960" marB="60960"/>
                </a:tc>
              </a:tr>
              <a:tr h="403347">
                <a:tc>
                  <a:txBody>
                    <a:bodyPr/>
                    <a:lstStyle/>
                    <a:p>
                      <a:pPr fontAlgn="t"/>
                      <a:r>
                        <a:rPr lang="zh-CN" altLang="en-US" sz="1800" b="0" i="0" u="none" strike="noStrike" kern="1200" dirty="0" smtClean="0">
                          <a:solidFill>
                            <a:srgbClr val="FF0000"/>
                          </a:solidFill>
                          <a:effectLst/>
                          <a:latin typeface="+mn-lt"/>
                          <a:ea typeface="+mn-ea"/>
                          <a:cs typeface="+mn-cs"/>
                        </a:rPr>
                        <a:t>智能</a:t>
                      </a:r>
                      <a:r>
                        <a:rPr lang="zh-CN" altLang="en-US" sz="1800" b="0" i="0" kern="1200" dirty="0" smtClean="0">
                          <a:solidFill>
                            <a:srgbClr val="FF0000"/>
                          </a:solidFill>
                          <a:effectLst/>
                          <a:latin typeface="+mn-lt"/>
                          <a:ea typeface="+mn-ea"/>
                          <a:cs typeface="+mn-cs"/>
                        </a:rPr>
                        <a:t>路由</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err="1" smtClean="0">
                          <a:solidFill>
                            <a:schemeClr val="dk1"/>
                          </a:solidFill>
                          <a:effectLst/>
                          <a:latin typeface="+mn-lt"/>
                          <a:ea typeface="+mn-ea"/>
                          <a:cs typeface="+mn-cs"/>
                        </a:rPr>
                        <a:t>Zuul</a:t>
                      </a:r>
                      <a:r>
                        <a:rPr lang="zh-CN" altLang="en-US"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微代理</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sz="1800" b="0" i="0" kern="1200" dirty="0" err="1" smtClean="0">
                          <a:solidFill>
                            <a:schemeClr val="dk1"/>
                          </a:solidFill>
                          <a:effectLst/>
                          <a:latin typeface="+mn-lt"/>
                          <a:ea typeface="+mn-ea"/>
                          <a:cs typeface="+mn-cs"/>
                        </a:rPr>
                        <a:t>Zuul</a:t>
                      </a:r>
                      <a:r>
                        <a:rPr lang="zh-CN" altLang="en-US" dirty="0" smtClean="0">
                          <a:effectLst/>
                        </a:rPr>
                        <a:t>）</a:t>
                      </a:r>
                      <a:endParaRPr lang="en-US" altLang="zh-CN" dirty="0" smtClean="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控制总线</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没有</a:t>
                      </a:r>
                      <a:endParaRPr lang="zh-CN" altLang="en-US" dirty="0">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effectLst/>
                        </a:rPr>
                        <a:t>有</a:t>
                      </a:r>
                      <a:r>
                        <a:rPr lang="en-US" altLang="zh-CN" dirty="0" smtClean="0">
                          <a:effectLst/>
                        </a:rPr>
                        <a:t>(Spring Cloud Bus)</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一次性令牌</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全局锁</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403347">
                <a:tc>
                  <a:txBody>
                    <a:bodyPr/>
                    <a:lstStyle/>
                    <a:p>
                      <a:pPr fontAlgn="t"/>
                      <a:r>
                        <a:rPr lang="zh-CN" altLang="en-US" sz="1800" b="0" i="0" kern="1200" dirty="0" smtClean="0">
                          <a:solidFill>
                            <a:srgbClr val="FF0000"/>
                          </a:solidFill>
                          <a:effectLst/>
                          <a:latin typeface="+mn-lt"/>
                          <a:ea typeface="+mn-ea"/>
                          <a:cs typeface="+mn-cs"/>
                        </a:rPr>
                        <a:t>领导选举</a:t>
                      </a:r>
                      <a:endParaRPr lang="zh-CN" altLang="en-US"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dirty="0">
                        <a:effectLst/>
                      </a:endParaRPr>
                    </a:p>
                  </a:txBody>
                  <a:tcPr marL="60960" marR="60960" marT="60960" marB="60960"/>
                </a:tc>
              </a:tr>
              <a:tr h="0">
                <a:tc>
                  <a:txBody>
                    <a:bodyPr/>
                    <a:lstStyle/>
                    <a:p>
                      <a:pPr fontAlgn="t"/>
                      <a:r>
                        <a:rPr lang="zh-CN" altLang="en-US" sz="1800" b="0" i="0" kern="1200" dirty="0" smtClean="0">
                          <a:solidFill>
                            <a:srgbClr val="FF0000"/>
                          </a:solidFill>
                          <a:effectLst/>
                          <a:latin typeface="+mn-lt"/>
                          <a:ea typeface="+mn-ea"/>
                          <a:cs typeface="+mn-cs"/>
                        </a:rPr>
                        <a:t>分布式会话</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Spring Cloud Sleuth</a:t>
                      </a:r>
                      <a:r>
                        <a:rPr lang="zh-CN" altLang="en-US" sz="1800" b="0" i="0" kern="1200" dirty="0" smtClean="0">
                          <a:solidFill>
                            <a:schemeClr val="dk1"/>
                          </a:solidFill>
                          <a:effectLst/>
                          <a:latin typeface="+mn-lt"/>
                          <a:ea typeface="+mn-ea"/>
                          <a:cs typeface="+mn-cs"/>
                        </a:rPr>
                        <a:t>）</a:t>
                      </a:r>
                      <a:endParaRPr lang="en-US" altLang="zh-CN" dirty="0">
                        <a:effectLst/>
                      </a:endParaRPr>
                    </a:p>
                  </a:txBody>
                  <a:tcPr marL="60960" marR="60960" marT="60960" marB="60960"/>
                </a:tc>
              </a:tr>
              <a:tr h="264160">
                <a:tc>
                  <a:txBody>
                    <a:bodyPr/>
                    <a:lstStyle/>
                    <a:p>
                      <a:pPr fontAlgn="t"/>
                      <a:r>
                        <a:rPr lang="zh-CN" altLang="en-US" sz="1800" b="0" i="0" kern="1200" dirty="0" smtClean="0">
                          <a:solidFill>
                            <a:srgbClr val="FF0000"/>
                          </a:solidFill>
                          <a:effectLst/>
                          <a:latin typeface="+mn-lt"/>
                          <a:ea typeface="+mn-ea"/>
                          <a:cs typeface="+mn-cs"/>
                        </a:rPr>
                        <a:t>群集状态</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c>
                  <a:txBody>
                    <a:bodyPr/>
                    <a:lstStyle/>
                    <a:p>
                      <a:pPr fontAlgn="t"/>
                      <a:r>
                        <a:rPr lang="zh-CN" altLang="en-US" dirty="0" smtClean="0">
                          <a:effectLst/>
                        </a:rPr>
                        <a:t>有</a:t>
                      </a:r>
                      <a:endParaRPr lang="en-US" altLang="zh-CN" dirty="0">
                        <a:effectLst/>
                      </a:endParaRPr>
                    </a:p>
                  </a:txBody>
                  <a:tcPr marL="60960" marR="60960" marT="60960" marB="60960"/>
                </a:tc>
              </a:tr>
              <a:tr h="0">
                <a:tc>
                  <a:txBody>
                    <a:bodyPr/>
                    <a:lstStyle/>
                    <a:p>
                      <a:pPr fontAlgn="t"/>
                      <a:r>
                        <a:rPr lang="en-US" altLang="zh-CN" dirty="0" err="1" smtClean="0">
                          <a:solidFill>
                            <a:srgbClr val="FF0000"/>
                          </a:solidFill>
                          <a:effectLst/>
                        </a:rPr>
                        <a:t>Docker</a:t>
                      </a:r>
                      <a:r>
                        <a:rPr lang="zh-CN" altLang="en-US" dirty="0" smtClean="0">
                          <a:solidFill>
                            <a:srgbClr val="FF0000"/>
                          </a:solidFill>
                          <a:effectLst/>
                        </a:rPr>
                        <a:t>部署</a:t>
                      </a:r>
                      <a:endParaRPr lang="en-US" altLang="zh-CN" dirty="0">
                        <a:solidFill>
                          <a:srgbClr val="FF0000"/>
                        </a:solidFill>
                        <a:effectLst/>
                      </a:endParaRPr>
                    </a:p>
                  </a:txBody>
                  <a:tcPr marL="60960" marR="60960" marT="60960" marB="60960"/>
                </a:tc>
                <a:tc>
                  <a:txBody>
                    <a:bodyPr/>
                    <a:lstStyle/>
                    <a:p>
                      <a:pPr fontAlgn="t"/>
                      <a:r>
                        <a:rPr lang="zh-CN" altLang="en-US" dirty="0" smtClean="0">
                          <a:effectLst/>
                        </a:rPr>
                        <a:t>支持</a:t>
                      </a:r>
                      <a:endParaRPr lang="en-US" altLang="zh-CN" dirty="0">
                        <a:effectLst/>
                      </a:endParaRPr>
                    </a:p>
                  </a:txBody>
                  <a:tcPr marL="60960" marR="60960" marT="60960" marB="60960"/>
                </a:tc>
                <a:tc>
                  <a:txBody>
                    <a:bodyPr/>
                    <a:lstStyle/>
                    <a:p>
                      <a:pPr fontAlgn="t"/>
                      <a:r>
                        <a:rPr lang="zh-CN" altLang="en-US" dirty="0" smtClean="0">
                          <a:effectLst/>
                        </a:rPr>
                        <a:t>无缝支持</a:t>
                      </a:r>
                      <a:endParaRPr lang="en-US" altLang="zh-CN" dirty="0">
                        <a:effectLst/>
                      </a:endParaRPr>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现有项目改造成本对比</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graphicFrame>
        <p:nvGraphicFramePr>
          <p:cNvPr id="5" name="表格 4"/>
          <p:cNvGraphicFramePr>
            <a:graphicFrameLocks noGrp="1"/>
          </p:cNvGraphicFramePr>
          <p:nvPr/>
        </p:nvGraphicFramePr>
        <p:xfrm>
          <a:off x="304912" y="1219258"/>
          <a:ext cx="8534176" cy="5181568"/>
        </p:xfrm>
        <a:graphic>
          <a:graphicData uri="http://schemas.openxmlformats.org/drawingml/2006/table">
            <a:tbl>
              <a:tblPr firstRow="1" bandRow="1">
                <a:tableStyleId>{5C22544A-7EE6-4342-B048-85BDC9FD1C3A}</a:tableStyleId>
              </a:tblPr>
              <a:tblGrid>
                <a:gridCol w="2923746"/>
                <a:gridCol w="2562510"/>
                <a:gridCol w="3047920"/>
              </a:tblGrid>
              <a:tr h="372856">
                <a:tc>
                  <a:txBody>
                    <a:bodyPr/>
                    <a:lstStyle/>
                    <a:p>
                      <a:endParaRPr lang="zh-CN" altLang="en-US" dirty="0"/>
                    </a:p>
                  </a:txBody>
                  <a:tcPr/>
                </a:tc>
                <a:tc>
                  <a:txBody>
                    <a:bodyPr/>
                    <a:lstStyle/>
                    <a:p>
                      <a:pPr fontAlgn="t"/>
                      <a:r>
                        <a:rPr lang="en-US" dirty="0" err="1">
                          <a:effectLst/>
                        </a:rPr>
                        <a:t>Dubbo</a:t>
                      </a:r>
                      <a:endParaRPr lang="en-US" dirty="0">
                        <a:effectLst/>
                      </a:endParaRPr>
                    </a:p>
                  </a:txBody>
                  <a:tcPr marL="60960" marR="60960" marT="60960" marB="60960"/>
                </a:tc>
                <a:tc>
                  <a:txBody>
                    <a:bodyPr/>
                    <a:lstStyle/>
                    <a:p>
                      <a:pPr fontAlgn="t"/>
                      <a:r>
                        <a:rPr lang="en-US" dirty="0">
                          <a:effectLst/>
                        </a:rPr>
                        <a:t>Spring Cloud</a:t>
                      </a:r>
                      <a:endParaRPr lang="en-US" dirty="0">
                        <a:effectLst/>
                      </a:endParaRPr>
                    </a:p>
                  </a:txBody>
                  <a:tcPr marL="60960" marR="60960" marT="60960" marB="60960"/>
                </a:tc>
              </a:tr>
              <a:tr h="372856">
                <a:tc>
                  <a:txBody>
                    <a:bodyPr/>
                    <a:lstStyle/>
                    <a:p>
                      <a:pPr fontAlgn="t"/>
                      <a:r>
                        <a:rPr lang="zh-CN" altLang="en-US" dirty="0" smtClean="0">
                          <a:solidFill>
                            <a:srgbClr val="FF0000"/>
                          </a:solidFill>
                          <a:effectLst/>
                        </a:rPr>
                        <a:t>现有项目改造（</a:t>
                      </a:r>
                      <a:r>
                        <a:rPr lang="en-US" altLang="zh-CN" dirty="0" smtClean="0">
                          <a:solidFill>
                            <a:srgbClr val="FF0000"/>
                          </a:solidFill>
                          <a:effectLst/>
                        </a:rPr>
                        <a:t>spring</a:t>
                      </a:r>
                      <a:r>
                        <a:rPr lang="en-US" altLang="zh-CN" baseline="0" dirty="0" smtClean="0">
                          <a:solidFill>
                            <a:srgbClr val="FF0000"/>
                          </a:solidFill>
                          <a:effectLst/>
                        </a:rPr>
                        <a:t> boot</a:t>
                      </a:r>
                      <a:r>
                        <a:rPr lang="zh-CN" altLang="en-US" dirty="0" smtClean="0">
                          <a:solidFill>
                            <a:srgbClr val="FF0000"/>
                          </a:solidFill>
                          <a:effectLst/>
                        </a:rPr>
                        <a:t>）</a:t>
                      </a:r>
                      <a:endParaRPr lang="zh-CN" altLang="en-US" dirty="0">
                        <a:solidFill>
                          <a:srgbClr val="FF0000"/>
                        </a:solidFill>
                        <a:effectLst/>
                      </a:endParaRPr>
                    </a:p>
                  </a:txBody>
                  <a:tcPr marL="60960" marR="60960" marT="60960" marB="60960"/>
                </a:tc>
                <a:tc>
                  <a:txBody>
                    <a:bodyPr/>
                    <a:lstStyle/>
                    <a:p>
                      <a:pPr fontAlgn="t"/>
                      <a:r>
                        <a:rPr lang="zh-CN" altLang="en-US" dirty="0" smtClean="0">
                          <a:solidFill>
                            <a:schemeClr val="tx1">
                              <a:lumMod val="95000"/>
                              <a:lumOff val="5000"/>
                            </a:schemeClr>
                          </a:solidFill>
                          <a:effectLst/>
                        </a:rPr>
                        <a:t>需要集成</a:t>
                      </a:r>
                      <a:r>
                        <a:rPr lang="en-US" altLang="zh-CN" dirty="0" err="1" smtClean="0">
                          <a:solidFill>
                            <a:schemeClr val="tx1">
                              <a:lumMod val="95000"/>
                              <a:lumOff val="5000"/>
                            </a:schemeClr>
                          </a:solidFill>
                          <a:effectLst/>
                        </a:rPr>
                        <a:t>dubbo</a:t>
                      </a:r>
                      <a:r>
                        <a:rPr lang="zh-CN" altLang="en-US" dirty="0" smtClean="0">
                          <a:solidFill>
                            <a:schemeClr val="tx1">
                              <a:lumMod val="95000"/>
                              <a:lumOff val="5000"/>
                            </a:schemeClr>
                          </a:solidFill>
                          <a:effectLst/>
                        </a:rPr>
                        <a:t>技术</a:t>
                      </a:r>
                      <a:endParaRPr lang="en-US" dirty="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solidFill>
                            <a:schemeClr val="tx1">
                              <a:lumMod val="95000"/>
                              <a:lumOff val="5000"/>
                            </a:schemeClr>
                          </a:solidFill>
                          <a:effectLst/>
                        </a:rPr>
                        <a:t>无需改造，无缝集成</a:t>
                      </a:r>
                      <a:endParaRPr lang="en-US" altLang="zh-CN" dirty="0" smtClean="0">
                        <a:solidFill>
                          <a:schemeClr val="tx1">
                            <a:lumMod val="95000"/>
                            <a:lumOff val="5000"/>
                          </a:schemeClr>
                        </a:solidFill>
                        <a:effectLst/>
                      </a:endParaRPr>
                    </a:p>
                  </a:txBody>
                  <a:tcPr marL="60960" marR="60960" marT="60960" marB="60960"/>
                </a:tc>
              </a:tr>
              <a:tr h="426688">
                <a:tc>
                  <a:txBody>
                    <a:bodyPr/>
                    <a:lstStyle/>
                    <a:p>
                      <a:pPr fontAlgn="t"/>
                      <a:r>
                        <a:rPr lang="zh-CN" altLang="en-US" dirty="0" smtClean="0">
                          <a:solidFill>
                            <a:srgbClr val="FF0000"/>
                          </a:solidFill>
                          <a:effectLst/>
                        </a:rPr>
                        <a:t>程序员开发成本</a:t>
                      </a:r>
                      <a:endParaRPr lang="zh-CN" altLang="en-US" dirty="0">
                        <a:solidFill>
                          <a:srgbClr val="FF0000"/>
                        </a:solidFill>
                        <a:effectLst/>
                      </a:endParaRPr>
                    </a:p>
                  </a:txBody>
                  <a:tcPr marL="60960" marR="60960" marT="60960" marB="60960"/>
                </a:tc>
                <a:tc>
                  <a:txBody>
                    <a:bodyPr/>
                    <a:lstStyle/>
                    <a:p>
                      <a:pPr fontAlgn="t"/>
                      <a:r>
                        <a:rPr lang="zh-CN" altLang="en-US" dirty="0" smtClean="0">
                          <a:solidFill>
                            <a:schemeClr val="tx1">
                              <a:lumMod val="95000"/>
                              <a:lumOff val="5000"/>
                            </a:schemeClr>
                          </a:solidFill>
                          <a:effectLst/>
                        </a:rPr>
                        <a:t>需要学习</a:t>
                      </a:r>
                      <a:r>
                        <a:rPr lang="en-US" altLang="zh-CN" dirty="0" err="1" smtClean="0">
                          <a:solidFill>
                            <a:schemeClr val="tx1">
                              <a:lumMod val="95000"/>
                              <a:lumOff val="5000"/>
                            </a:schemeClr>
                          </a:solidFill>
                          <a:effectLst/>
                        </a:rPr>
                        <a:t>dubbo</a:t>
                      </a:r>
                      <a:endParaRPr lang="en-US" dirty="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dirty="0" smtClean="0">
                          <a:solidFill>
                            <a:schemeClr val="tx1">
                              <a:lumMod val="95000"/>
                              <a:lumOff val="5000"/>
                            </a:schemeClr>
                          </a:solidFill>
                          <a:effectLst/>
                        </a:rPr>
                        <a:t>需要学习</a:t>
                      </a:r>
                      <a:r>
                        <a:rPr lang="en-US" altLang="zh-CN" dirty="0" smtClean="0">
                          <a:solidFill>
                            <a:schemeClr val="tx1">
                              <a:lumMod val="95000"/>
                              <a:lumOff val="5000"/>
                            </a:schemeClr>
                          </a:solidFill>
                          <a:effectLst/>
                        </a:rPr>
                        <a:t>Spring Cloud Netflix</a:t>
                      </a:r>
                      <a:endParaRPr lang="en-US" altLang="zh-CN" dirty="0" smtClean="0">
                        <a:solidFill>
                          <a:schemeClr val="tx1">
                            <a:lumMod val="95000"/>
                            <a:lumOff val="5000"/>
                          </a:schemeClr>
                        </a:solidFill>
                        <a:effectLst/>
                      </a:endParaRPr>
                    </a:p>
                  </a:txBody>
                  <a:tcPr marL="60960" marR="60960" marT="60960" marB="60960"/>
                </a:tc>
              </a:tr>
              <a:tr h="372856">
                <a:tc rowSpan="10">
                  <a:txBody>
                    <a:bodyPr/>
                    <a:lstStyle/>
                    <a:p>
                      <a:pPr algn="l" fontAlgn="t"/>
                      <a:r>
                        <a:rPr lang="zh-CN" altLang="en-US" dirty="0" smtClean="0">
                          <a:solidFill>
                            <a:srgbClr val="FF0000"/>
                          </a:solidFill>
                          <a:effectLst/>
                        </a:rPr>
                        <a:t>维护与部署成本</a:t>
                      </a:r>
                      <a:endParaRPr lang="zh-CN" altLang="en-US" dirty="0">
                        <a:solidFill>
                          <a:srgbClr val="FF0000"/>
                        </a:solidFill>
                        <a:effectLst/>
                      </a:endParaRPr>
                    </a:p>
                  </a:txBody>
                  <a:tcPr marL="60960" marR="60960" marT="60960" marB="60960"/>
                </a:tc>
                <a:tc>
                  <a:txBody>
                    <a:bodyPr/>
                    <a:lstStyle/>
                    <a:p>
                      <a:pPr fontAlgn="t"/>
                      <a:r>
                        <a:rPr lang="zh-CN" altLang="en-US" sz="1800" b="0" i="0" kern="1200" dirty="0" smtClean="0">
                          <a:solidFill>
                            <a:schemeClr val="tx1">
                              <a:lumMod val="95000"/>
                              <a:lumOff val="5000"/>
                            </a:schemeClr>
                          </a:solidFill>
                          <a:effectLst/>
                          <a:latin typeface="+mn-lt"/>
                          <a:ea typeface="+mn-ea"/>
                          <a:cs typeface="+mn-cs"/>
                        </a:rPr>
                        <a:t>配置管理（第三方）</a:t>
                      </a:r>
                      <a:endParaRPr lang="zh-CN" altLang="en-US" dirty="0">
                        <a:solidFill>
                          <a:schemeClr val="tx1">
                            <a:lumMod val="95000"/>
                            <a:lumOff val="5000"/>
                          </a:schemeClr>
                        </a:solidFill>
                        <a:effectLst/>
                      </a:endParaRPr>
                    </a:p>
                  </a:txBody>
                  <a:tcPr marL="60960" marR="60960" marT="60960" marB="60960"/>
                </a:tc>
                <a:tc>
                  <a:txBody>
                    <a:bodyPr/>
                    <a:lstStyle/>
                    <a:p>
                      <a:pPr fontAlgn="t"/>
                      <a:r>
                        <a:rPr lang="zh-CN" altLang="en-US" sz="1800" b="0" i="0" kern="1200" dirty="0" smtClean="0">
                          <a:solidFill>
                            <a:schemeClr val="tx1">
                              <a:lumMod val="95000"/>
                              <a:lumOff val="5000"/>
                            </a:schemeClr>
                          </a:solidFill>
                          <a:effectLst/>
                          <a:latin typeface="+mn-lt"/>
                          <a:ea typeface="+mn-ea"/>
                          <a:cs typeface="+mn-cs"/>
                        </a:rPr>
                        <a:t>配置管理（</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服务发现（第三方）</a:t>
                      </a:r>
                      <a:endParaRPr lang="zh-CN" altLang="en-US" sz="1800" b="0" i="0" kern="1200" dirty="0" smtClean="0">
                        <a:solidFill>
                          <a:schemeClr val="tx1">
                            <a:lumMod val="95000"/>
                            <a:lumOff val="5000"/>
                          </a:schemeClr>
                        </a:solidFill>
                        <a:effectLst/>
                        <a:latin typeface="+mn-lt"/>
                        <a:ea typeface="+mn-ea"/>
                        <a:cs typeface="+mn-cs"/>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服务发现（</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sz="1800" b="0" i="0" kern="1200" dirty="0" smtClean="0">
                        <a:solidFill>
                          <a:schemeClr val="tx1">
                            <a:lumMod val="95000"/>
                            <a:lumOff val="5000"/>
                          </a:schemeClr>
                        </a:solidFill>
                        <a:effectLst/>
                        <a:latin typeface="+mn-lt"/>
                        <a:ea typeface="+mn-ea"/>
                        <a:cs typeface="+mn-cs"/>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断路器（第三方）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断路器（</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u="none" strike="noStrike" kern="1200" dirty="0" smtClean="0">
                          <a:solidFill>
                            <a:schemeClr val="tx1">
                              <a:lumMod val="95000"/>
                              <a:lumOff val="5000"/>
                            </a:schemeClr>
                          </a:solidFill>
                          <a:effectLst/>
                          <a:latin typeface="+mn-lt"/>
                          <a:ea typeface="+mn-ea"/>
                          <a:cs typeface="+mn-cs"/>
                        </a:rPr>
                        <a:t>智能</a:t>
                      </a:r>
                      <a:r>
                        <a:rPr lang="zh-CN" altLang="en-US" sz="1800" b="0" i="0" kern="1200" dirty="0" smtClean="0">
                          <a:solidFill>
                            <a:schemeClr val="tx1">
                              <a:lumMod val="95000"/>
                              <a:lumOff val="5000"/>
                            </a:schemeClr>
                          </a:solidFill>
                          <a:effectLst/>
                          <a:latin typeface="+mn-lt"/>
                          <a:ea typeface="+mn-ea"/>
                          <a:cs typeface="+mn-cs"/>
                        </a:rPr>
                        <a:t>路由（第三方）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u="none" strike="noStrike" kern="1200" dirty="0" smtClean="0">
                          <a:solidFill>
                            <a:schemeClr val="tx1">
                              <a:lumMod val="95000"/>
                              <a:lumOff val="5000"/>
                            </a:schemeClr>
                          </a:solidFill>
                          <a:effectLst/>
                          <a:latin typeface="+mn-lt"/>
                          <a:ea typeface="+mn-ea"/>
                          <a:cs typeface="+mn-cs"/>
                        </a:rPr>
                        <a:t>智能</a:t>
                      </a:r>
                      <a:r>
                        <a:rPr lang="zh-CN" altLang="en-US" sz="1800" b="0" i="0" kern="1200" dirty="0" smtClean="0">
                          <a:solidFill>
                            <a:schemeClr val="tx1">
                              <a:lumMod val="95000"/>
                              <a:lumOff val="5000"/>
                            </a:schemeClr>
                          </a:solidFill>
                          <a:effectLst/>
                          <a:latin typeface="+mn-lt"/>
                          <a:ea typeface="+mn-ea"/>
                          <a:cs typeface="+mn-cs"/>
                        </a:rPr>
                        <a:t>路由（</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微代理（第三方）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微代理（</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控制总线（第三方）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控制总线（</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群集状态（第三方）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群集状态（</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err="1" smtClean="0">
                          <a:solidFill>
                            <a:schemeClr val="tx1">
                              <a:lumMod val="95000"/>
                              <a:lumOff val="5000"/>
                            </a:schemeClr>
                          </a:solidFill>
                          <a:effectLst/>
                        </a:rPr>
                        <a:t>Docker</a:t>
                      </a:r>
                      <a:r>
                        <a:rPr lang="zh-CN" altLang="en-US" sz="1800" b="0" i="0" kern="1200" dirty="0" smtClean="0">
                          <a:solidFill>
                            <a:schemeClr val="tx1">
                              <a:lumMod val="95000"/>
                              <a:lumOff val="5000"/>
                            </a:schemeClr>
                          </a:solidFill>
                          <a:effectLst/>
                          <a:latin typeface="+mn-lt"/>
                          <a:ea typeface="+mn-ea"/>
                          <a:cs typeface="+mn-cs"/>
                        </a:rPr>
                        <a:t>（第三方）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altLang="zh-CN" dirty="0" err="1" smtClean="0">
                          <a:solidFill>
                            <a:schemeClr val="tx1">
                              <a:lumMod val="95000"/>
                              <a:lumOff val="5000"/>
                            </a:schemeClr>
                          </a:solidFill>
                          <a:effectLst/>
                        </a:rPr>
                        <a:t>Docker</a:t>
                      </a:r>
                      <a:r>
                        <a:rPr lang="zh-CN" altLang="en-US" sz="1800" b="0" i="0" kern="1200" dirty="0" smtClean="0">
                          <a:solidFill>
                            <a:schemeClr val="tx1">
                              <a:lumMod val="95000"/>
                              <a:lumOff val="5000"/>
                            </a:schemeClr>
                          </a:solidFill>
                          <a:effectLst/>
                          <a:latin typeface="+mn-lt"/>
                          <a:ea typeface="+mn-ea"/>
                          <a:cs typeface="+mn-cs"/>
                        </a:rPr>
                        <a:t>（</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分布式会话（第三方）</a:t>
                      </a:r>
                      <a:endParaRPr lang="zh-CN" altLang="en-US" dirty="0" smtClean="0">
                        <a:solidFill>
                          <a:schemeClr val="tx1">
                            <a:lumMod val="95000"/>
                            <a:lumOff val="5000"/>
                          </a:schemeClr>
                        </a:solidFill>
                        <a:effectLst/>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zh-CN" altLang="en-US" sz="1800" b="0" i="0" kern="1200" dirty="0" smtClean="0">
                          <a:solidFill>
                            <a:schemeClr val="tx1">
                              <a:lumMod val="95000"/>
                              <a:lumOff val="5000"/>
                            </a:schemeClr>
                          </a:solidFill>
                          <a:effectLst/>
                          <a:latin typeface="+mn-lt"/>
                          <a:ea typeface="+mn-ea"/>
                          <a:cs typeface="+mn-cs"/>
                        </a:rPr>
                        <a:t>分布式会话（</a:t>
                      </a:r>
                      <a:r>
                        <a:rPr lang="en-US" altLang="zh-CN" dirty="0" smtClean="0">
                          <a:solidFill>
                            <a:schemeClr val="tx1">
                              <a:lumMod val="95000"/>
                              <a:lumOff val="5000"/>
                            </a:schemeClr>
                          </a:solidFill>
                          <a:effectLst/>
                        </a:rPr>
                        <a:t>Spring Cloud </a:t>
                      </a:r>
                      <a:r>
                        <a:rPr lang="zh-CN" altLang="en-US" sz="1800" b="0" i="0" kern="1200" dirty="0" smtClean="0">
                          <a:solidFill>
                            <a:schemeClr val="tx1">
                              <a:lumMod val="95000"/>
                              <a:lumOff val="5000"/>
                            </a:schemeClr>
                          </a:solidFill>
                          <a:effectLst/>
                          <a:latin typeface="+mn-lt"/>
                          <a:ea typeface="+mn-ea"/>
                          <a:cs typeface="+mn-cs"/>
                        </a:rPr>
                        <a:t>）</a:t>
                      </a:r>
                      <a:endParaRPr lang="zh-CN" altLang="en-US" dirty="0" smtClean="0">
                        <a:solidFill>
                          <a:schemeClr val="tx1">
                            <a:lumMod val="95000"/>
                            <a:lumOff val="5000"/>
                          </a:schemeClr>
                        </a:solidFill>
                        <a:effectLst/>
                      </a:endParaRPr>
                    </a:p>
                  </a:txBody>
                  <a:tcPr marL="60960" marR="60960" marT="60960" marB="60960"/>
                </a:tc>
              </a:tr>
              <a:tr h="372856">
                <a:tc vMerge="1">
                  <a:tcPr marL="60960" marR="60960" marT="60960" marB="60960"/>
                </a:tc>
                <a:tc>
                  <a:txBody>
                    <a:bodyPr/>
                    <a:lstStyle/>
                    <a:p>
                      <a:r>
                        <a:rPr lang="zh-CN" altLang="en-US" dirty="0" smtClean="0"/>
                        <a:t>。。。</a:t>
                      </a:r>
                      <a:endParaRPr lang="zh-CN" altLang="en-US" dirty="0"/>
                    </a:p>
                  </a:txBody>
                  <a:tcPr marL="60960" marR="60960" marT="60960" marB="60960"/>
                </a:tc>
                <a:tc>
                  <a:txBody>
                    <a:bodyPr/>
                    <a:lstStyle/>
                    <a:p>
                      <a:r>
                        <a:rPr lang="zh-CN" altLang="en-US" dirty="0" smtClean="0"/>
                        <a:t>。。。</a:t>
                      </a:r>
                      <a:endParaRPr lang="zh-CN" altLang="en-US" dirty="0"/>
                    </a:p>
                  </a:txBody>
                  <a:tcPr marL="60960" marR="60960" marT="60960" marB="60960"/>
                </a:tc>
              </a:tr>
            </a:tbl>
          </a:graphicData>
        </a:graphic>
      </p:graphicFrame>
    </p:spTree>
  </p:cSld>
  <p:clrMapOvr>
    <a:masterClrMapping/>
  </p:clrMapOvr>
  <p:transition>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技术架构建议</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533506" y="1447852"/>
            <a:ext cx="8610494" cy="1569660"/>
          </a:xfrm>
          <a:prstGeom prst="rect">
            <a:avLst/>
          </a:prstGeom>
        </p:spPr>
        <p:txBody>
          <a:bodyPr wrap="square">
            <a:spAutoFit/>
          </a:bodyPr>
          <a:lstStyle/>
          <a:p>
            <a:r>
              <a:rPr lang="en-US" altLang="zh-CN" dirty="0" smtClean="0">
                <a:latin typeface="+mn-ea"/>
              </a:rPr>
              <a:t>1</a:t>
            </a:r>
            <a:r>
              <a:rPr lang="zh-CN" altLang="en-US" dirty="0" smtClean="0">
                <a:latin typeface="+mn-ea"/>
              </a:rPr>
              <a:t>、Dubbo</a:t>
            </a:r>
            <a:r>
              <a:rPr lang="zh-CN" altLang="en-US" dirty="0">
                <a:latin typeface="+mn-ea"/>
              </a:rPr>
              <a:t>，</a:t>
            </a:r>
            <a:r>
              <a:rPr lang="zh-CN" altLang="en-US" b="0" dirty="0">
                <a:latin typeface="+mn-ea"/>
              </a:rPr>
              <a:t>是阿里巴巴服务化治理的核心框架，并被广泛应用于阿里巴巴集团的各成员站点</a:t>
            </a:r>
            <a:r>
              <a:rPr lang="en-US" altLang="zh-CN" b="0" dirty="0">
                <a:latin typeface="+mn-ea"/>
              </a:rPr>
              <a:t>(</a:t>
            </a:r>
            <a:r>
              <a:rPr lang="zh-CN" altLang="en-US" b="0" dirty="0">
                <a:latin typeface="+mn-ea"/>
              </a:rPr>
              <a:t>阿里巴巴现在使用架构为</a:t>
            </a:r>
            <a:r>
              <a:rPr lang="en-US" altLang="zh-CN" b="0" dirty="0">
                <a:latin typeface="+mn-ea"/>
              </a:rPr>
              <a:t>HSF)</a:t>
            </a:r>
            <a:r>
              <a:rPr lang="zh-CN" altLang="en-US" b="0" dirty="0">
                <a:latin typeface="+mn-ea"/>
              </a:rPr>
              <a:t>。 于</a:t>
            </a:r>
            <a:r>
              <a:rPr lang="en-US" altLang="zh-CN" b="0" dirty="0">
                <a:latin typeface="+mn-ea"/>
                <a:hlinkClick r:id="rId1"/>
              </a:rPr>
              <a:t>2012-10-24</a:t>
            </a:r>
            <a:r>
              <a:rPr lang="zh-CN" altLang="en-US" b="0" dirty="0">
                <a:latin typeface="+mn-ea"/>
              </a:rPr>
              <a:t>最后版本</a:t>
            </a:r>
            <a:r>
              <a:rPr lang="en-US" altLang="zh-CN" b="0" dirty="0">
                <a:latin typeface="+mn-ea"/>
              </a:rPr>
              <a:t>2.5.3</a:t>
            </a:r>
            <a:r>
              <a:rPr lang="zh-CN" altLang="en-US" b="0" dirty="0">
                <a:latin typeface="+mn-ea"/>
              </a:rPr>
              <a:t>成为最后一</a:t>
            </a:r>
            <a:r>
              <a:rPr lang="zh-CN" altLang="en-US" b="0" dirty="0" smtClean="0">
                <a:latin typeface="+mn-ea"/>
              </a:rPr>
              <a:t>版本，已经成为过去，也是过去的王者</a:t>
            </a:r>
            <a:endParaRPr lang="en-US" altLang="zh-CN" b="0" dirty="0">
              <a:latin typeface="+mn-ea"/>
            </a:endParaRPr>
          </a:p>
        </p:txBody>
      </p:sp>
      <p:sp>
        <p:nvSpPr>
          <p:cNvPr id="3" name="矩形 2"/>
          <p:cNvSpPr/>
          <p:nvPr/>
        </p:nvSpPr>
        <p:spPr>
          <a:xfrm>
            <a:off x="533506" y="3124208"/>
            <a:ext cx="8610494" cy="1569660"/>
          </a:xfrm>
          <a:prstGeom prst="rect">
            <a:avLst/>
          </a:prstGeom>
        </p:spPr>
        <p:txBody>
          <a:bodyPr wrap="square">
            <a:spAutoFit/>
          </a:bodyPr>
          <a:lstStyle/>
          <a:p>
            <a:r>
              <a:rPr lang="en-US" altLang="zh-CN" dirty="0" smtClean="0">
                <a:latin typeface="+mn-ea"/>
              </a:rPr>
              <a:t>2</a:t>
            </a:r>
            <a:r>
              <a:rPr lang="zh-CN" altLang="en-US" dirty="0" smtClean="0">
                <a:latin typeface="+mn-ea"/>
              </a:rPr>
              <a:t>、Spring </a:t>
            </a:r>
            <a:r>
              <a:rPr lang="zh-CN" altLang="en-US" dirty="0">
                <a:latin typeface="+mn-ea"/>
              </a:rPr>
              <a:t>Cloud，</a:t>
            </a:r>
            <a:r>
              <a:rPr lang="zh-CN" altLang="en-US" b="0" dirty="0">
                <a:latin typeface="+mn-ea"/>
              </a:rPr>
              <a:t>从命名我们就可以知道，它是Spring Source的产物，Spring社区的强大背书可以说是Java企业界最有影响力的组织了，除了Spring Source之外，还有Pivotal和Netfix是其强大的后盾与技术</a:t>
            </a:r>
            <a:r>
              <a:rPr lang="zh-CN" altLang="en-US" b="0" dirty="0" smtClean="0">
                <a:latin typeface="+mn-ea"/>
              </a:rPr>
              <a:t>输出，是现今微服务的王者</a:t>
            </a:r>
            <a:endParaRPr lang="zh-CN" altLang="en-US" b="0" dirty="0">
              <a:latin typeface="+mn-ea"/>
            </a:endParaRPr>
          </a:p>
        </p:txBody>
      </p:sp>
      <p:sp>
        <p:nvSpPr>
          <p:cNvPr id="5" name="矩形 4"/>
          <p:cNvSpPr/>
          <p:nvPr/>
        </p:nvSpPr>
        <p:spPr>
          <a:xfrm>
            <a:off x="518294" y="5029158"/>
            <a:ext cx="8610494" cy="830997"/>
          </a:xfrm>
          <a:prstGeom prst="rect">
            <a:avLst/>
          </a:prstGeom>
        </p:spPr>
        <p:txBody>
          <a:bodyPr wrap="square">
            <a:spAutoFit/>
          </a:bodyPr>
          <a:lstStyle/>
          <a:p>
            <a:r>
              <a:rPr lang="en-US" altLang="zh-CN" dirty="0" smtClean="0">
                <a:latin typeface="+mn-ea"/>
              </a:rPr>
              <a:t>3</a:t>
            </a:r>
            <a:r>
              <a:rPr lang="zh-CN" altLang="en-US" dirty="0" smtClean="0">
                <a:latin typeface="+mn-ea"/>
              </a:rPr>
              <a:t>、</a:t>
            </a:r>
            <a:r>
              <a:rPr lang="en-US" altLang="zh-CN" b="0" dirty="0" err="1" smtClean="0">
                <a:latin typeface="+mn-ea"/>
              </a:rPr>
              <a:t>Saas</a:t>
            </a:r>
            <a:r>
              <a:rPr lang="zh-CN" altLang="en-US" b="0" dirty="0" smtClean="0">
                <a:latin typeface="+mn-ea"/>
              </a:rPr>
              <a:t>的部署最好在</a:t>
            </a:r>
            <a:r>
              <a:rPr lang="en-US" altLang="zh-CN" b="0" dirty="0" err="1" smtClean="0">
                <a:solidFill>
                  <a:schemeClr val="tx1">
                    <a:lumMod val="95000"/>
                    <a:lumOff val="5000"/>
                  </a:schemeClr>
                </a:solidFill>
              </a:rPr>
              <a:t>Docker</a:t>
            </a:r>
            <a:r>
              <a:rPr lang="zh-CN" altLang="en-US" b="0" dirty="0" smtClean="0">
                <a:solidFill>
                  <a:schemeClr val="tx1">
                    <a:lumMod val="95000"/>
                    <a:lumOff val="5000"/>
                  </a:schemeClr>
                </a:solidFill>
              </a:rPr>
              <a:t>环境下部署，</a:t>
            </a:r>
            <a:r>
              <a:rPr lang="zh-CN" altLang="en-US" dirty="0" smtClean="0">
                <a:latin typeface="+mn-ea"/>
              </a:rPr>
              <a:t>Spring Cloud无缝衔接</a:t>
            </a:r>
            <a:endParaRPr lang="zh-CN" altLang="en-US" b="0" dirty="0">
              <a:latin typeface="+mn-ea"/>
            </a:endParaRPr>
          </a:p>
        </p:txBody>
      </p:sp>
    </p:spTree>
  </p:cSld>
  <p:clrMapOvr>
    <a:masterClrMapping/>
  </p:clrMapOvr>
  <p:transition>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技术架构建议</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533506" y="4519134"/>
            <a:ext cx="8610494" cy="830997"/>
          </a:xfrm>
          <a:prstGeom prst="rect">
            <a:avLst/>
          </a:prstGeom>
        </p:spPr>
        <p:txBody>
          <a:bodyPr wrap="square">
            <a:spAutoFit/>
          </a:bodyPr>
          <a:lstStyle/>
          <a:p>
            <a:r>
              <a:rPr lang="en-US" altLang="zh-CN" dirty="0" smtClean="0">
                <a:latin typeface="+mn-ea"/>
              </a:rPr>
              <a:t>6</a:t>
            </a:r>
            <a:r>
              <a:rPr lang="zh-CN" altLang="en-US" dirty="0" smtClean="0">
                <a:latin typeface="+mn-ea"/>
              </a:rPr>
              <a:t>、</a:t>
            </a:r>
            <a:r>
              <a:rPr lang="en-US" altLang="zh-CN" b="0" dirty="0">
                <a:latin typeface="+mn-ea"/>
              </a:rPr>
              <a:t> Spring </a:t>
            </a:r>
            <a:r>
              <a:rPr lang="en-US" altLang="zh-CN" b="0" dirty="0" smtClean="0">
                <a:latin typeface="+mn-ea"/>
              </a:rPr>
              <a:t>Cloud</a:t>
            </a:r>
            <a:r>
              <a:rPr lang="zh-CN" altLang="en-US" b="0" dirty="0" smtClean="0">
                <a:latin typeface="+mn-ea"/>
              </a:rPr>
              <a:t>依托于</a:t>
            </a:r>
            <a:r>
              <a:rPr lang="en-US" altLang="zh-CN" b="0" dirty="0">
                <a:latin typeface="+mn-ea"/>
              </a:rPr>
              <a:t>spring </a:t>
            </a:r>
            <a:r>
              <a:rPr lang="en-US" altLang="zh-CN" b="0" dirty="0" smtClean="0">
                <a:latin typeface="+mn-ea"/>
              </a:rPr>
              <a:t>boot</a:t>
            </a:r>
            <a:r>
              <a:rPr lang="zh-CN" altLang="en-US" b="0" dirty="0" smtClean="0">
                <a:latin typeface="+mn-ea"/>
              </a:rPr>
              <a:t>，天然可以部署在</a:t>
            </a:r>
            <a:r>
              <a:rPr lang="en-US" altLang="zh-CN" b="0" dirty="0" err="1" smtClean="0">
                <a:solidFill>
                  <a:schemeClr val="tx1">
                    <a:lumMod val="95000"/>
                    <a:lumOff val="5000"/>
                  </a:schemeClr>
                </a:solidFill>
              </a:rPr>
              <a:t>Docker</a:t>
            </a:r>
            <a:r>
              <a:rPr lang="zh-CN" altLang="en-US" b="0" dirty="0">
                <a:solidFill>
                  <a:schemeClr val="tx1">
                    <a:lumMod val="95000"/>
                    <a:lumOff val="5000"/>
                  </a:schemeClr>
                </a:solidFill>
              </a:rPr>
              <a:t>环境</a:t>
            </a:r>
            <a:r>
              <a:rPr lang="zh-CN" altLang="en-US" b="0" smtClean="0">
                <a:solidFill>
                  <a:schemeClr val="tx1">
                    <a:lumMod val="95000"/>
                    <a:lumOff val="5000"/>
                  </a:schemeClr>
                </a:solidFill>
              </a:rPr>
              <a:t>下，天生就是为高可用而设计的，维护</a:t>
            </a:r>
            <a:r>
              <a:rPr lang="zh-CN" altLang="en-US" b="0" dirty="0" smtClean="0">
                <a:solidFill>
                  <a:schemeClr val="tx1">
                    <a:lumMod val="95000"/>
                    <a:lumOff val="5000"/>
                  </a:schemeClr>
                </a:solidFill>
              </a:rPr>
              <a:t>成本比</a:t>
            </a:r>
            <a:r>
              <a:rPr lang="en-US" altLang="zh-CN" b="0" dirty="0" err="1" smtClean="0">
                <a:latin typeface="+mn-ea"/>
              </a:rPr>
              <a:t>dubbo</a:t>
            </a:r>
            <a:r>
              <a:rPr lang="zh-CN" altLang="en-US" b="0" dirty="0" smtClean="0">
                <a:latin typeface="+mn-ea"/>
              </a:rPr>
              <a:t>低很多</a:t>
            </a:r>
            <a:endParaRPr lang="en-US" altLang="zh-CN" b="0" dirty="0">
              <a:latin typeface="+mn-ea"/>
            </a:endParaRPr>
          </a:p>
        </p:txBody>
      </p:sp>
      <p:sp>
        <p:nvSpPr>
          <p:cNvPr id="3" name="矩形 2"/>
          <p:cNvSpPr/>
          <p:nvPr/>
        </p:nvSpPr>
        <p:spPr>
          <a:xfrm>
            <a:off x="533506" y="3641418"/>
            <a:ext cx="8610494" cy="830997"/>
          </a:xfrm>
          <a:prstGeom prst="rect">
            <a:avLst/>
          </a:prstGeom>
        </p:spPr>
        <p:txBody>
          <a:bodyPr wrap="square">
            <a:spAutoFit/>
          </a:bodyPr>
          <a:lstStyle/>
          <a:p>
            <a:r>
              <a:rPr lang="en-US" altLang="zh-CN" dirty="0" smtClean="0">
                <a:latin typeface="+mn-ea"/>
              </a:rPr>
              <a:t>5</a:t>
            </a:r>
            <a:r>
              <a:rPr lang="zh-CN" altLang="en-US" dirty="0" smtClean="0">
                <a:latin typeface="+mn-ea"/>
              </a:rPr>
              <a:t>、</a:t>
            </a:r>
            <a:r>
              <a:rPr lang="zh-CN" altLang="en-US" b="0" dirty="0" smtClean="0">
                <a:latin typeface="+mn-ea"/>
              </a:rPr>
              <a:t>针对当前项目来说，团队项目采用</a:t>
            </a:r>
            <a:r>
              <a:rPr lang="en-US" altLang="zh-CN" b="0" dirty="0" smtClean="0">
                <a:latin typeface="+mn-ea"/>
              </a:rPr>
              <a:t>spring boot,</a:t>
            </a:r>
            <a:r>
              <a:rPr lang="zh-CN" altLang="en-US" b="0" dirty="0" smtClean="0">
                <a:latin typeface="+mn-ea"/>
              </a:rPr>
              <a:t> </a:t>
            </a:r>
            <a:r>
              <a:rPr lang="zh-CN" altLang="en-US" b="0" dirty="0" smtClean="0">
                <a:solidFill>
                  <a:schemeClr val="tx1">
                    <a:lumMod val="95000"/>
                    <a:lumOff val="5000"/>
                  </a:schemeClr>
                </a:solidFill>
              </a:rPr>
              <a:t>学习成本成本很少</a:t>
            </a:r>
            <a:endParaRPr lang="zh-CN" altLang="en-US" b="0" dirty="0">
              <a:latin typeface="+mn-ea"/>
            </a:endParaRPr>
          </a:p>
        </p:txBody>
      </p:sp>
      <p:sp>
        <p:nvSpPr>
          <p:cNvPr id="5" name="矩形 4"/>
          <p:cNvSpPr/>
          <p:nvPr/>
        </p:nvSpPr>
        <p:spPr>
          <a:xfrm>
            <a:off x="533506" y="1702426"/>
            <a:ext cx="8610494" cy="1938992"/>
          </a:xfrm>
          <a:prstGeom prst="rect">
            <a:avLst/>
          </a:prstGeom>
        </p:spPr>
        <p:txBody>
          <a:bodyPr wrap="square">
            <a:spAutoFit/>
          </a:bodyPr>
          <a:lstStyle/>
          <a:p>
            <a:r>
              <a:rPr lang="en-US" altLang="zh-CN" dirty="0" smtClean="0">
                <a:latin typeface="+mn-ea"/>
              </a:rPr>
              <a:t>4</a:t>
            </a:r>
            <a:r>
              <a:rPr lang="zh-CN" altLang="en-US" dirty="0" smtClean="0">
                <a:latin typeface="+mn-ea"/>
              </a:rPr>
              <a:t>、</a:t>
            </a:r>
            <a:r>
              <a:rPr lang="en-US" altLang="zh-CN" dirty="0" smtClean="0">
                <a:latin typeface="+mn-ea"/>
              </a:rPr>
              <a:t> </a:t>
            </a:r>
            <a:r>
              <a:rPr lang="en-US" altLang="zh-CN" b="0" dirty="0">
                <a:latin typeface="+mn-ea"/>
                <a:ea typeface="+mn-ea"/>
              </a:rPr>
              <a:t>Spring </a:t>
            </a:r>
            <a:r>
              <a:rPr lang="en-US" altLang="zh-CN" b="0" dirty="0" smtClean="0">
                <a:latin typeface="+mn-ea"/>
                <a:ea typeface="+mn-ea"/>
              </a:rPr>
              <a:t>Cloud </a:t>
            </a:r>
            <a:r>
              <a:rPr lang="zh-CN" altLang="en-US" b="0" dirty="0" smtClean="0">
                <a:latin typeface="+mn-ea"/>
                <a:ea typeface="+mn-ea"/>
              </a:rPr>
              <a:t>和 Dubbo技术在服务治理上</a:t>
            </a:r>
            <a:r>
              <a:rPr lang="en-US" altLang="zh-CN" b="0" dirty="0">
                <a:latin typeface="+mn-ea"/>
              </a:rPr>
              <a:t>Spring Cloud </a:t>
            </a:r>
            <a:r>
              <a:rPr lang="zh-CN" altLang="en-US" b="0" dirty="0" smtClean="0">
                <a:latin typeface="+mn-ea"/>
              </a:rPr>
              <a:t>显然优越于</a:t>
            </a:r>
            <a:r>
              <a:rPr lang="zh-CN" altLang="en-US" b="0" dirty="0">
                <a:latin typeface="+mn-ea"/>
              </a:rPr>
              <a:t>Dubbo，配置管理，服务发现，断路器，智能路由，微代理，控制总线，一次性令牌，全局锁，领导选举，分布式会话，群集</a:t>
            </a:r>
            <a:r>
              <a:rPr lang="zh-CN" altLang="en-US" b="0" dirty="0" smtClean="0">
                <a:latin typeface="+mn-ea"/>
              </a:rPr>
              <a:t>状态，一直是</a:t>
            </a:r>
            <a:r>
              <a:rPr lang="en-US" altLang="zh-CN" b="0" dirty="0" err="1" smtClean="0">
                <a:latin typeface="+mn-ea"/>
              </a:rPr>
              <a:t>dubbo</a:t>
            </a:r>
            <a:r>
              <a:rPr lang="zh-CN" altLang="en-US" b="0" dirty="0" smtClean="0">
                <a:latin typeface="+mn-ea"/>
              </a:rPr>
              <a:t>架构部署运行后最为头疼的事情，</a:t>
            </a:r>
            <a:r>
              <a:rPr lang="en-US" altLang="zh-CN" b="0" dirty="0">
                <a:latin typeface="+mn-ea"/>
              </a:rPr>
              <a:t> Spring Cloud </a:t>
            </a:r>
            <a:r>
              <a:rPr lang="zh-CN" altLang="en-US" b="0" dirty="0" smtClean="0">
                <a:latin typeface="+mn-ea"/>
              </a:rPr>
              <a:t>一一自带组件解决了这些问题。</a:t>
            </a:r>
            <a:endParaRPr lang="zh-CN" altLang="en-US"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a:t>
            </a:r>
            <a:r>
              <a:rPr lang="zh-CN" altLang="en-US" b="0" dirty="0">
                <a:solidFill>
                  <a:srgbClr val="003366"/>
                </a:solidFill>
                <a:latin typeface="微软雅黑" panose="020B0503020204020204" pitchFamily="34" charset="-122"/>
                <a:ea typeface="微软雅黑" panose="020B0503020204020204" pitchFamily="34" charset="-122"/>
              </a:rPr>
              <a:t>介绍</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81110" y="1371654"/>
            <a:ext cx="8229384" cy="5262979"/>
          </a:xfrm>
          <a:prstGeom prst="rect">
            <a:avLst/>
          </a:prstGeom>
        </p:spPr>
        <p:txBody>
          <a:bodyPr wrap="square">
            <a:spAutoFit/>
          </a:bodyPr>
          <a:lstStyle/>
          <a:p>
            <a:pPr>
              <a:lnSpc>
                <a:spcPct val="150000"/>
              </a:lnSpc>
            </a:pPr>
            <a:r>
              <a:rPr lang="en-US" altLang="zh-CN" sz="1600" b="0" dirty="0">
                <a:latin typeface="+mn-ea"/>
                <a:sym typeface="微软雅黑" panose="020B0503020204020204" pitchFamily="34" charset="-122"/>
              </a:rPr>
              <a:t>1</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spring cloud </a:t>
            </a:r>
            <a:r>
              <a:rPr lang="zh-CN" altLang="en-US" sz="1600" b="0" dirty="0">
                <a:latin typeface="+mn-ea"/>
                <a:sym typeface="微软雅黑" panose="020B0503020204020204" pitchFamily="34" charset="-122"/>
              </a:rPr>
              <a:t>： 一个云应用工具，为云应用开发的配置管理、服务发现、断路器、智能路由、微代理、控制总线、全局锁定、决策竞选、分布式会话和集群状态管理等操作</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2</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spring cloud </a:t>
            </a:r>
            <a:r>
              <a:rPr lang="en-US" altLang="zh-CN" sz="1600" b="0" dirty="0" err="1">
                <a:latin typeface="+mn-ea"/>
                <a:sym typeface="微软雅黑" panose="020B0503020204020204" pitchFamily="34" charset="-122"/>
              </a:rPr>
              <a:t>config</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：配置管理开发工具包</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3</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Bus </a:t>
            </a:r>
            <a:r>
              <a:rPr lang="zh-CN" altLang="en-US" sz="1600" b="0" dirty="0">
                <a:latin typeface="+mn-ea"/>
                <a:sym typeface="微软雅黑" panose="020B0503020204020204" pitchFamily="34" charset="-122"/>
              </a:rPr>
              <a:t>：事件消息总线用于集群（例如：配置变化时间）中传播状态变化，与</a:t>
            </a:r>
            <a:r>
              <a:rPr lang="en-US" altLang="zh-CN" sz="1600" b="0" dirty="0">
                <a:latin typeface="+mn-ea"/>
                <a:sym typeface="微软雅黑" panose="020B0503020204020204" pitchFamily="34" charset="-122"/>
              </a:rPr>
              <a:t>spring cloud </a:t>
            </a:r>
            <a:r>
              <a:rPr lang="en-US" altLang="zh-CN" sz="1600" b="0" dirty="0" err="1">
                <a:latin typeface="+mn-ea"/>
                <a:sym typeface="微软雅黑" panose="020B0503020204020204" pitchFamily="34" charset="-122"/>
              </a:rPr>
              <a:t>config</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联合实现热部署</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4</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Netflix Eureka </a:t>
            </a:r>
            <a:r>
              <a:rPr lang="zh-CN" altLang="en-US" sz="1600" b="0" dirty="0">
                <a:latin typeface="+mn-ea"/>
                <a:sym typeface="微软雅黑" panose="020B0503020204020204" pitchFamily="34" charset="-122"/>
              </a:rPr>
              <a:t>： 云端负载均衡基础，一个基于</a:t>
            </a:r>
            <a:r>
              <a:rPr lang="en-US" altLang="zh-CN" sz="1600" b="0" dirty="0">
                <a:latin typeface="+mn-ea"/>
                <a:sym typeface="微软雅黑" panose="020B0503020204020204" pitchFamily="34" charset="-122"/>
              </a:rPr>
              <a:t>Rest</a:t>
            </a:r>
            <a:r>
              <a:rPr lang="zh-CN" altLang="en-US" sz="1600" b="0" dirty="0">
                <a:latin typeface="+mn-ea"/>
                <a:sym typeface="微软雅黑" panose="020B0503020204020204" pitchFamily="34" charset="-122"/>
              </a:rPr>
              <a:t>的服务，用于定位服务，以实现云端的负载均衡和中间层服务器的故障转移</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5</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a:t>
            </a:r>
            <a:r>
              <a:rPr lang="en-US" altLang="zh-CN" sz="1600" b="0" dirty="0">
                <a:latin typeface="+mn-ea"/>
              </a:rPr>
              <a:t>Netflix </a:t>
            </a:r>
            <a:r>
              <a:rPr lang="en-US" altLang="zh-CN" sz="1600" b="0" dirty="0" err="1">
                <a:latin typeface="+mn-ea"/>
              </a:rPr>
              <a:t>Hystrix</a:t>
            </a:r>
            <a:r>
              <a:rPr lang="en-US" altLang="zh-CN" sz="1600" b="0" dirty="0">
                <a:latin typeface="+mn-ea"/>
                <a:sym typeface="微软雅黑" panose="020B0503020204020204" pitchFamily="34" charset="-122"/>
              </a:rPr>
              <a:t> </a:t>
            </a:r>
            <a:r>
              <a:rPr lang="zh-CN" altLang="en-US" sz="1600" b="0" dirty="0">
                <a:latin typeface="+mn-ea"/>
                <a:sym typeface="微软雅黑" panose="020B0503020204020204" pitchFamily="34" charset="-122"/>
              </a:rPr>
              <a:t>： 容错管理工具，旨在通过控制服务和第三方库的节点，从而对延迟和故障提供更强大的容错能力</a:t>
            </a:r>
            <a:endParaRPr lang="en-US" altLang="zh-CN" sz="1600" b="0" dirty="0">
              <a:latin typeface="+mn-ea"/>
            </a:endParaRPr>
          </a:p>
          <a:p>
            <a:pPr>
              <a:lnSpc>
                <a:spcPct val="150000"/>
              </a:lnSpc>
            </a:pPr>
            <a:r>
              <a:rPr lang="en-US" altLang="zh-CN" sz="1600" b="0" dirty="0" smtClean="0">
                <a:latin typeface="+mn-ea"/>
                <a:sym typeface="微软雅黑" panose="020B0503020204020204" pitchFamily="34" charset="-122"/>
              </a:rPr>
              <a:t>6</a:t>
            </a:r>
            <a:r>
              <a:rPr lang="zh-CN" altLang="en-US" sz="1600" b="0" dirty="0">
                <a:latin typeface="+mn-ea"/>
                <a:sym typeface="微软雅黑" panose="020B0503020204020204" pitchFamily="34" charset="-122"/>
              </a:rPr>
              <a:t> 、 </a:t>
            </a:r>
            <a:r>
              <a:rPr lang="en-US" altLang="zh-CN" sz="1600" b="0" dirty="0" smtClean="0">
                <a:latin typeface="+mn-ea"/>
              </a:rPr>
              <a:t>Netflix</a:t>
            </a:r>
            <a:r>
              <a:rPr lang="en-US" altLang="zh-CN" sz="1600" b="0" dirty="0">
                <a:latin typeface="+mn-ea"/>
              </a:rPr>
              <a:t> ZUUL</a:t>
            </a:r>
            <a:r>
              <a:rPr lang="zh-CN" altLang="en-US" sz="1600" b="0" dirty="0">
                <a:latin typeface="+mn-ea"/>
              </a:rPr>
              <a:t>： 边缘服务工具，提供动态路由、监控、弹性、安全等边缘服务</a:t>
            </a:r>
            <a:endParaRPr lang="en-US" altLang="zh-CN" sz="1600" b="0" dirty="0">
              <a:latin typeface="+mn-ea"/>
              <a:sym typeface="微软雅黑" panose="020B0503020204020204" pitchFamily="34" charset="-122"/>
            </a:endParaRPr>
          </a:p>
          <a:p>
            <a:pPr>
              <a:lnSpc>
                <a:spcPct val="150000"/>
              </a:lnSpc>
            </a:pPr>
            <a:r>
              <a:rPr lang="en-US" altLang="zh-CN" sz="1600" b="0" dirty="0">
                <a:latin typeface="+mn-ea"/>
                <a:sym typeface="微软雅黑" panose="020B0503020204020204" pitchFamily="34" charset="-122"/>
              </a:rPr>
              <a:t>7</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sleuth </a:t>
            </a:r>
            <a:r>
              <a:rPr lang="zh-CN" altLang="en-US" sz="1600" b="0" dirty="0">
                <a:latin typeface="+mn-ea"/>
              </a:rPr>
              <a:t>：日志收集工具包、封装</a:t>
            </a:r>
            <a:r>
              <a:rPr lang="en-US" altLang="zh-CN" sz="1600" b="0" dirty="0">
                <a:latin typeface="+mn-ea"/>
              </a:rPr>
              <a:t>Purpose </a:t>
            </a:r>
            <a:r>
              <a:rPr lang="zh-CN" altLang="en-US" sz="1600" b="0" dirty="0">
                <a:latin typeface="+mn-ea"/>
              </a:rPr>
              <a:t>、</a:t>
            </a:r>
            <a:r>
              <a:rPr lang="en-US" altLang="zh-CN" sz="1600" b="0" dirty="0" err="1">
                <a:latin typeface="+mn-ea"/>
              </a:rPr>
              <a:t>Zipkin</a:t>
            </a:r>
            <a:r>
              <a:rPr lang="zh-CN" altLang="en-US" sz="1600" b="0" dirty="0">
                <a:latin typeface="+mn-ea"/>
              </a:rPr>
              <a:t>和</a:t>
            </a:r>
            <a:r>
              <a:rPr lang="en-US" altLang="zh-CN" sz="1600" b="0" dirty="0">
                <a:latin typeface="+mn-ea"/>
              </a:rPr>
              <a:t>Trace</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8</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a:t>
            </a:r>
            <a:r>
              <a:rPr lang="en-US" altLang="zh-CN" sz="1600" b="0" dirty="0">
                <a:latin typeface="+mn-ea"/>
              </a:rPr>
              <a:t>Spring Cloud Security</a:t>
            </a:r>
            <a:r>
              <a:rPr lang="zh-CN" altLang="en-US" sz="1600" b="0" dirty="0">
                <a:latin typeface="+mn-ea"/>
              </a:rPr>
              <a:t> ： 安全工具包，为应用程序添加安全控制，主要是</a:t>
            </a:r>
            <a:r>
              <a:rPr lang="en-US" altLang="zh-CN" sz="1600" b="0" dirty="0">
                <a:latin typeface="+mn-ea"/>
              </a:rPr>
              <a:t>OAuth2 </a:t>
            </a:r>
            <a:endParaRPr lang="en-US" altLang="zh-CN" sz="1600" b="0" dirty="0">
              <a:latin typeface="+mn-ea"/>
            </a:endParaRPr>
          </a:p>
          <a:p>
            <a:pPr>
              <a:lnSpc>
                <a:spcPct val="150000"/>
              </a:lnSpc>
            </a:pPr>
            <a:r>
              <a:rPr lang="en-US" altLang="zh-CN" sz="1600" b="0" dirty="0">
                <a:latin typeface="+mn-ea"/>
                <a:sym typeface="微软雅黑" panose="020B0503020204020204" pitchFamily="34" charset="-122"/>
              </a:rPr>
              <a:t>9</a:t>
            </a:r>
            <a:r>
              <a:rPr lang="zh-CN" altLang="en-US" sz="1600" b="0" dirty="0">
                <a:latin typeface="+mn-ea"/>
                <a:sym typeface="微软雅黑" panose="020B0503020204020204" pitchFamily="34" charset="-122"/>
              </a:rPr>
              <a:t>、</a:t>
            </a:r>
            <a:r>
              <a:rPr lang="en-US" altLang="zh-CN" sz="1600" b="0" dirty="0">
                <a:latin typeface="+mn-ea"/>
                <a:sym typeface="微软雅黑" panose="020B0503020204020204" pitchFamily="34" charset="-122"/>
              </a:rPr>
              <a:t> spring cloud turbine </a:t>
            </a:r>
            <a:r>
              <a:rPr lang="zh-CN" altLang="en-US" sz="1600" b="0" dirty="0">
                <a:latin typeface="+mn-ea"/>
                <a:sym typeface="微软雅黑" panose="020B0503020204020204" pitchFamily="34" charset="-122"/>
              </a:rPr>
              <a:t>：聚合服务器发送时间流，监控集群下</a:t>
            </a:r>
            <a:r>
              <a:rPr lang="en-US" altLang="zh-CN" sz="1600" b="0" dirty="0">
                <a:latin typeface="+mn-ea"/>
                <a:sym typeface="微软雅黑" panose="020B0503020204020204" pitchFamily="34" charset="-122"/>
              </a:rPr>
              <a:t>Netflix </a:t>
            </a:r>
            <a:r>
              <a:rPr lang="zh-CN" altLang="en-US" sz="1600" b="0" dirty="0">
                <a:latin typeface="+mn-ea"/>
                <a:sym typeface="微软雅黑" panose="020B0503020204020204" pitchFamily="34" charset="-122"/>
              </a:rPr>
              <a:t>和</a:t>
            </a:r>
            <a:r>
              <a:rPr lang="en-US" altLang="zh-CN" sz="1600" b="0" dirty="0">
                <a:latin typeface="+mn-ea"/>
                <a:sym typeface="微软雅黑" panose="020B0503020204020204" pitchFamily="34" charset="-122"/>
              </a:rPr>
              <a:t> metrics</a:t>
            </a:r>
            <a:r>
              <a:rPr lang="zh-CN" altLang="en-US" sz="1600" b="0" dirty="0">
                <a:latin typeface="+mn-ea"/>
                <a:sym typeface="微软雅黑" panose="020B0503020204020204" pitchFamily="34" charset="-122"/>
              </a:rPr>
              <a:t> 情况</a:t>
            </a:r>
            <a:endParaRPr lang="en-US" altLang="zh-CN" sz="1600" b="0" dirty="0">
              <a:latin typeface="+mn-ea"/>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SAAS </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软件即服务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1354217"/>
          </a:xfrm>
          <a:prstGeom prst="rect">
            <a:avLst/>
          </a:prstGeom>
        </p:spPr>
        <p:txBody>
          <a:bodyPr wrap="square">
            <a:spAutoFit/>
          </a:bodyPr>
          <a:lstStyle/>
          <a:p>
            <a:r>
              <a:rPr lang="zh-CN" altLang="en-US" sz="1800" b="0" dirty="0" smtClean="0">
                <a:latin typeface="+mn-ea"/>
                <a:ea typeface="+mn-ea"/>
              </a:rPr>
              <a:t>     </a:t>
            </a:r>
            <a:r>
              <a:rPr lang="zh-CN" altLang="en-US" sz="1600" b="0" dirty="0" smtClean="0">
                <a:latin typeface="+mn-ea"/>
                <a:ea typeface="+mn-ea"/>
              </a:rPr>
              <a:t>SaaS</a:t>
            </a:r>
            <a:r>
              <a:rPr lang="zh-CN" altLang="en-US" sz="1600" b="0" dirty="0">
                <a:latin typeface="+mn-ea"/>
                <a:ea typeface="+mn-ea"/>
              </a:rPr>
              <a:t>是Software-as-a-Service（软件即服务）的</a:t>
            </a:r>
            <a:r>
              <a:rPr lang="zh-CN" altLang="en-US" sz="1600" b="0" dirty="0" smtClean="0">
                <a:latin typeface="+mn-ea"/>
                <a:ea typeface="+mn-ea"/>
              </a:rPr>
              <a:t>简称</a:t>
            </a:r>
            <a:r>
              <a:rPr lang="en-US" altLang="zh-CN" sz="1600" b="0" dirty="0" smtClean="0">
                <a:latin typeface="+mn-ea"/>
                <a:ea typeface="+mn-ea"/>
              </a:rPr>
              <a:t>,</a:t>
            </a:r>
            <a:r>
              <a:rPr lang="zh-CN" altLang="en-US" sz="1600" b="0" dirty="0" smtClean="0">
                <a:latin typeface="+mn-ea"/>
                <a:ea typeface="+mn-ea"/>
              </a:rPr>
              <a:t>它</a:t>
            </a:r>
            <a:r>
              <a:rPr lang="zh-CN" altLang="en-US" sz="1600" b="0" dirty="0">
                <a:latin typeface="+mn-ea"/>
                <a:ea typeface="+mn-ea"/>
              </a:rPr>
              <a:t>与“</a:t>
            </a:r>
            <a:r>
              <a:rPr lang="en-US" altLang="zh-CN" sz="1600" b="0" dirty="0">
                <a:latin typeface="+mn-ea"/>
                <a:ea typeface="+mn-ea"/>
              </a:rPr>
              <a:t>on-demand software”</a:t>
            </a:r>
            <a:r>
              <a:rPr lang="zh-CN" altLang="en-US" sz="1600" b="0" dirty="0">
                <a:latin typeface="+mn-ea"/>
                <a:ea typeface="+mn-ea"/>
              </a:rPr>
              <a:t>（按需软件</a:t>
            </a:r>
            <a:r>
              <a:rPr lang="en-US" altLang="zh-CN" sz="1600" b="0" dirty="0">
                <a:latin typeface="+mn-ea"/>
                <a:ea typeface="+mn-ea"/>
              </a:rPr>
              <a:t>)</a:t>
            </a:r>
            <a:r>
              <a:rPr lang="zh-CN" altLang="en-US" sz="1600" b="0" dirty="0">
                <a:latin typeface="+mn-ea"/>
                <a:ea typeface="+mn-ea"/>
              </a:rPr>
              <a:t>，</a:t>
            </a:r>
            <a:r>
              <a:rPr lang="en-US" altLang="zh-CN" sz="1600" b="0" dirty="0">
                <a:latin typeface="+mn-ea"/>
                <a:ea typeface="+mn-ea"/>
              </a:rPr>
              <a:t>the application service provider(ASP</a:t>
            </a:r>
            <a:r>
              <a:rPr lang="zh-CN" altLang="en-US" sz="1600" b="0" dirty="0">
                <a:latin typeface="+mn-ea"/>
                <a:ea typeface="+mn-ea"/>
              </a:rPr>
              <a:t>，应用服务提供商</a:t>
            </a:r>
            <a:r>
              <a:rPr lang="en-US" altLang="zh-CN" sz="1600" b="0" dirty="0">
                <a:latin typeface="+mn-ea"/>
                <a:ea typeface="+mn-ea"/>
              </a:rPr>
              <a:t>)</a:t>
            </a:r>
            <a:r>
              <a:rPr lang="zh-CN" altLang="en-US" sz="1600" b="0" dirty="0">
                <a:latin typeface="+mn-ea"/>
                <a:ea typeface="+mn-ea"/>
              </a:rPr>
              <a:t>，</a:t>
            </a:r>
            <a:r>
              <a:rPr lang="en-US" altLang="zh-CN" sz="1600" b="0" dirty="0">
                <a:latin typeface="+mn-ea"/>
                <a:ea typeface="+mn-ea"/>
              </a:rPr>
              <a:t>hosted software(</a:t>
            </a:r>
            <a:r>
              <a:rPr lang="zh-CN" altLang="en-US" sz="1600" b="0" dirty="0">
                <a:latin typeface="+mn-ea"/>
                <a:ea typeface="+mn-ea"/>
              </a:rPr>
              <a:t>托管软件</a:t>
            </a:r>
            <a:r>
              <a:rPr lang="en-US" altLang="zh-CN" sz="1600" b="0" dirty="0">
                <a:latin typeface="+mn-ea"/>
                <a:ea typeface="+mn-ea"/>
              </a:rPr>
              <a:t>)</a:t>
            </a:r>
            <a:r>
              <a:rPr lang="zh-CN" altLang="en-US" sz="1600" b="0" dirty="0">
                <a:latin typeface="+mn-ea"/>
                <a:ea typeface="+mn-ea"/>
              </a:rPr>
              <a:t>所具有相似的含义。它是一种通过</a:t>
            </a:r>
            <a:r>
              <a:rPr lang="en-US" altLang="zh-CN" sz="1600" b="0" dirty="0">
                <a:latin typeface="+mn-ea"/>
                <a:ea typeface="+mn-ea"/>
              </a:rPr>
              <a:t>Internet</a:t>
            </a:r>
            <a:r>
              <a:rPr lang="zh-CN" altLang="en-US" sz="1600" b="0" dirty="0">
                <a:latin typeface="+mn-ea"/>
                <a:ea typeface="+mn-ea"/>
              </a:rPr>
              <a:t>提供软件的模式，厂商将应用软件统一部署在自己的服务器上，客户可以根据自己实际需求，通过互联网向厂商定购所需的应用软件服务，按定购的服务多少和时间长短向厂商支付费用，并通过互联网获得厂商提供的服务。</a:t>
            </a:r>
            <a:endParaRPr lang="zh-CN" altLang="en-US" sz="1600" b="0" dirty="0">
              <a:latin typeface="+mn-ea"/>
              <a:ea typeface="+mn-ea"/>
            </a:endParaRPr>
          </a:p>
        </p:txBody>
      </p:sp>
      <p:sp>
        <p:nvSpPr>
          <p:cNvPr id="3" name="矩形 2"/>
          <p:cNvSpPr/>
          <p:nvPr/>
        </p:nvSpPr>
        <p:spPr>
          <a:xfrm>
            <a:off x="292698" y="2649673"/>
            <a:ext cx="8762770" cy="4031873"/>
          </a:xfrm>
          <a:prstGeom prst="rect">
            <a:avLst/>
          </a:prstGeom>
        </p:spPr>
        <p:txBody>
          <a:bodyPr wrap="square">
            <a:spAutoFit/>
          </a:bodyPr>
          <a:lstStyle/>
          <a:p>
            <a:r>
              <a:rPr lang="zh-CN" altLang="en-US" sz="1600" b="0" dirty="0" smtClean="0"/>
              <a:t>  </a:t>
            </a:r>
            <a:r>
              <a:rPr lang="zh-CN" altLang="en-US" sz="1600" dirty="0" smtClean="0"/>
              <a:t>对</a:t>
            </a:r>
            <a:r>
              <a:rPr lang="zh-CN" altLang="en-US" sz="1600" dirty="0"/>
              <a:t>企业来说，SaaS的</a:t>
            </a:r>
            <a:r>
              <a:rPr lang="zh-CN" altLang="en-US" sz="1600" dirty="0" smtClean="0"/>
              <a:t>优点：</a:t>
            </a:r>
            <a:endParaRPr lang="zh-CN" altLang="en-US" sz="1600" dirty="0"/>
          </a:p>
          <a:p>
            <a:r>
              <a:rPr lang="zh-CN" altLang="en-US" sz="1600" b="0" dirty="0" smtClean="0"/>
              <a:t>     ⒈ </a:t>
            </a:r>
            <a:r>
              <a:rPr lang="zh-CN" altLang="en-US" sz="1600" b="0" dirty="0"/>
              <a:t>从技术方面来看：SaaS是简单的部署，不需要购买任何硬件，刚开始只需要简单注册即可。企业无需再配备IT方面的专业技术人员，同时又能得到最新的技术应用，满足企业对信息管理的需求。</a:t>
            </a:r>
            <a:endParaRPr lang="zh-CN" altLang="en-US" sz="1600" b="0" dirty="0"/>
          </a:p>
          <a:p>
            <a:r>
              <a:rPr lang="zh-CN" altLang="en-US" sz="1600" b="0" dirty="0" smtClean="0"/>
              <a:t>    ⒉ </a:t>
            </a:r>
            <a:r>
              <a:rPr lang="zh-CN" altLang="en-US" sz="1600" b="0" dirty="0"/>
              <a:t>从投资方面来看：企业只以相对低廉的“月费”方式投资，不用一次性投资到位，不占用过多的营运资金，从而缓解企业资金不足的压力；不用考虑成本折旧问题，并能及时获得最新硬件平台及最佳解决方案。</a:t>
            </a:r>
            <a:endParaRPr lang="zh-CN" altLang="en-US" sz="1600" b="0" dirty="0"/>
          </a:p>
          <a:p>
            <a:r>
              <a:rPr lang="zh-CN" altLang="en-US" sz="1600" b="0" dirty="0" smtClean="0"/>
              <a:t>   ⒊ </a:t>
            </a:r>
            <a:r>
              <a:rPr lang="zh-CN" altLang="en-US" sz="1600" b="0" dirty="0"/>
              <a:t>从维护和管理方面来看：由于企业采取租用的方式来进行物流业务管理，不需要专门的维护和管理人员，也不需要为维护和管理人员支付额外费用。很大程度上缓解企业在人力、财力上的压力，使其能够集中资金对核心业务进行有效的运营；SaaS能使用户在世界上都是一个完全独立的系统。如果您连接到网络，就可以访问系统。</a:t>
            </a:r>
            <a:endParaRPr lang="zh-CN" altLang="en-US" sz="1600" b="0" dirty="0"/>
          </a:p>
          <a:p>
            <a:r>
              <a:rPr lang="zh-CN" altLang="en-US" sz="1600" dirty="0"/>
              <a:t>对企业来说，SaaS的</a:t>
            </a:r>
            <a:r>
              <a:rPr lang="zh-CN" altLang="en-US" sz="1600" dirty="0" smtClean="0"/>
              <a:t>缺点</a:t>
            </a:r>
            <a:endParaRPr lang="zh-CN" altLang="en-US" sz="1600" dirty="0"/>
          </a:p>
          <a:p>
            <a:r>
              <a:rPr lang="zh-CN" altLang="en-US" sz="1600" b="0" dirty="0" smtClean="0"/>
              <a:t>    1</a:t>
            </a:r>
            <a:r>
              <a:rPr lang="zh-CN" altLang="en-US" sz="1600" b="0" dirty="0"/>
              <a:t>.安全性：企业，尤其是大型企业，很不情愿使用SaaS正是因为安全问题，他们要保护他们的核心数据，不希望这些核心数据由第三方来负责。</a:t>
            </a:r>
            <a:endParaRPr lang="zh-CN" altLang="en-US" sz="1600" b="0" dirty="0"/>
          </a:p>
          <a:p>
            <a:r>
              <a:rPr lang="zh-CN" altLang="en-US" sz="1600" b="0" dirty="0" smtClean="0"/>
              <a:t>     2</a:t>
            </a:r>
            <a:r>
              <a:rPr lang="zh-CN" altLang="en-US" sz="1600" b="0" dirty="0"/>
              <a:t>.标准化：SaaS解决方案缺乏标准化。这个行业刚刚起步，没有明确的解决办法，一家公司可以设计建立一个解决方案。鉴于复杂和高度可定制的ERP产品，这是一个冒险的建议。</a:t>
            </a:r>
            <a:endParaRPr lang="zh-CN" altLang="en-US" sz="1600" b="0" dirty="0"/>
          </a:p>
        </p:txBody>
      </p:sp>
    </p:spTree>
  </p:cSld>
  <p:clrMapOvr>
    <a:masterClrMapping/>
  </p:clrMapOvr>
  <p:transition>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配置中心</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28714" y="1447852"/>
            <a:ext cx="8306999" cy="4724276"/>
          </a:xfrm>
          <a:prstGeom prst="rect">
            <a:avLst/>
          </a:prstGeom>
        </p:spPr>
      </p:pic>
    </p:spTree>
  </p:cSld>
  <p:clrMapOvr>
    <a:masterClrMapping/>
  </p:clrMapOvr>
  <p:transition>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注册中心</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04912" y="1676446"/>
            <a:ext cx="8280920" cy="4366364"/>
          </a:xfrm>
          <a:prstGeom prst="rect">
            <a:avLst/>
          </a:prstGeom>
        </p:spPr>
      </p:pic>
    </p:spTree>
  </p:cSld>
  <p:clrMapOvr>
    <a:masterClrMapping/>
  </p:clrMapOvr>
  <p:transition>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网关</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52516" y="2743218"/>
            <a:ext cx="8787800" cy="3672408"/>
          </a:xfrm>
          <a:prstGeom prst="rect">
            <a:avLst/>
          </a:prstGeom>
        </p:spPr>
      </p:pic>
      <p:sp>
        <p:nvSpPr>
          <p:cNvPr id="4" name="矩形 3"/>
          <p:cNvSpPr/>
          <p:nvPr/>
        </p:nvSpPr>
        <p:spPr>
          <a:xfrm>
            <a:off x="317426" y="1307114"/>
            <a:ext cx="8750255" cy="1200329"/>
          </a:xfrm>
          <a:prstGeom prst="rect">
            <a:avLst/>
          </a:prstGeom>
        </p:spPr>
        <p:txBody>
          <a:bodyPr wrap="square">
            <a:spAutoFit/>
          </a:bodyPr>
          <a:lstStyle/>
          <a:p>
            <a:pPr>
              <a:lnSpc>
                <a:spcPct val="150000"/>
              </a:lnSpc>
              <a:defRPr/>
            </a:pPr>
            <a:r>
              <a:rPr lang="zh-CN" altLang="en-US" kern="0" dirty="0" smtClean="0">
                <a:solidFill>
                  <a:srgbClr val="646464"/>
                </a:solidFill>
                <a:latin typeface="Arial" panose="020B0604020202020204" pitchFamily="34" charset="0"/>
                <a:ea typeface="微软雅黑" panose="020B0503020204020204" pitchFamily="34" charset="-122"/>
              </a:rPr>
              <a:t>       服务路由、安全认证、会话共享、客户端负载均衡、统一异常处理、跨域请求</a:t>
            </a:r>
            <a:endParaRPr lang="en-US" altLang="zh-CN" kern="0" dirty="0">
              <a:solidFill>
                <a:srgbClr val="646464"/>
              </a:solidFill>
              <a:latin typeface="Arial" panose="020B0604020202020204" pitchFamily="34" charset="0"/>
              <a:ea typeface="微软雅黑" panose="020B0503020204020204" pitchFamily="34" charset="-122"/>
            </a:endParaRPr>
          </a:p>
        </p:txBody>
      </p:sp>
    </p:spTree>
  </p:cSld>
  <p:clrMapOvr>
    <a:masterClrMapping/>
  </p:clrMapOvr>
  <p:transition>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断路由</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1133" y="2628317"/>
            <a:ext cx="4059949" cy="3096345"/>
          </a:xfrm>
          <a:prstGeom prst="rect">
            <a:avLst/>
          </a:prstGeom>
        </p:spPr>
      </p:pic>
      <p:cxnSp>
        <p:nvCxnSpPr>
          <p:cNvPr id="4" name="直接连接符 3"/>
          <p:cNvCxnSpPr/>
          <p:nvPr/>
        </p:nvCxnSpPr>
        <p:spPr>
          <a:xfrm>
            <a:off x="4267208" y="2057436"/>
            <a:ext cx="0" cy="41764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4373335" y="2628317"/>
            <a:ext cx="4666721" cy="3072075"/>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rPr>
              <a:t>Spring cloud </a:t>
            </a:r>
            <a:r>
              <a:rPr lang="zh-CN" altLang="en-US" b="0" dirty="0" smtClean="0">
                <a:solidFill>
                  <a:srgbClr val="003366"/>
                </a:solidFill>
                <a:latin typeface="微软雅黑" panose="020B0503020204020204" pitchFamily="34" charset="-122"/>
                <a:ea typeface="微软雅黑" panose="020B0503020204020204" pitchFamily="34" charset="-122"/>
              </a:rPr>
              <a:t>技术介绍</a:t>
            </a:r>
            <a:r>
              <a:rPr lang="en-US" altLang="zh-CN" b="0" dirty="0" smtClean="0">
                <a:solidFill>
                  <a:srgbClr val="003366"/>
                </a:solidFill>
                <a:latin typeface="微软雅黑" panose="020B0503020204020204" pitchFamily="34" charset="-122"/>
                <a:ea typeface="微软雅黑" panose="020B0503020204020204" pitchFamily="34" charset="-122"/>
              </a:rPr>
              <a:t>-ELK</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cxnSp>
        <p:nvCxnSpPr>
          <p:cNvPr id="3" name="直接连接符 2"/>
          <p:cNvCxnSpPr/>
          <p:nvPr/>
        </p:nvCxnSpPr>
        <p:spPr>
          <a:xfrm flipH="1" flipV="1">
            <a:off x="222548" y="3880088"/>
            <a:ext cx="8768936" cy="822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762100" y="2819416"/>
            <a:ext cx="8181381" cy="856117"/>
          </a:xfrm>
          <a:prstGeom prst="rect">
            <a:avLst/>
          </a:prstGeom>
        </p:spPr>
      </p:pic>
      <p:pic>
        <p:nvPicPr>
          <p:cNvPr id="5" name="图片 4"/>
          <p:cNvPicPr>
            <a:picLocks noChangeAspect="1"/>
          </p:cNvPicPr>
          <p:nvPr/>
        </p:nvPicPr>
        <p:blipFill>
          <a:blip r:embed="rId2"/>
          <a:stretch>
            <a:fillRect/>
          </a:stretch>
        </p:blipFill>
        <p:spPr>
          <a:xfrm>
            <a:off x="618084" y="4105725"/>
            <a:ext cx="6426425" cy="2511228"/>
          </a:xfrm>
          <a:prstGeom prst="rect">
            <a:avLst/>
          </a:prstGeom>
        </p:spPr>
      </p:pic>
      <p:sp>
        <p:nvSpPr>
          <p:cNvPr id="7" name="矩形 6"/>
          <p:cNvSpPr/>
          <p:nvPr/>
        </p:nvSpPr>
        <p:spPr>
          <a:xfrm>
            <a:off x="492324" y="1414586"/>
            <a:ext cx="8229384" cy="1200329"/>
          </a:xfrm>
          <a:prstGeom prst="rect">
            <a:avLst/>
          </a:prstGeom>
        </p:spPr>
        <p:txBody>
          <a:bodyPr wrap="square">
            <a:spAutoFit/>
          </a:bodyPr>
          <a:lstStyle/>
          <a:p>
            <a:pPr>
              <a:lnSpc>
                <a:spcPct val="150000"/>
              </a:lnSpc>
              <a:defRPr/>
            </a:pPr>
            <a:r>
              <a:rPr lang="en-US" altLang="zh-CN" kern="0" dirty="0" smtClean="0">
                <a:solidFill>
                  <a:srgbClr val="646464"/>
                </a:solidFill>
                <a:latin typeface="Arial" panose="020B0604020202020204" pitchFamily="34" charset="0"/>
                <a:ea typeface="微软雅黑" panose="020B0503020204020204" pitchFamily="34" charset="-122"/>
              </a:rPr>
              <a:t>    </a:t>
            </a:r>
            <a:r>
              <a:rPr lang="en-US" altLang="zh-CN" kern="0" dirty="0" err="1" smtClean="0">
                <a:solidFill>
                  <a:srgbClr val="646464"/>
                </a:solidFill>
                <a:latin typeface="Arial" panose="020B0604020202020204" pitchFamily="34" charset="0"/>
                <a:ea typeface="微软雅黑" panose="020B0503020204020204" pitchFamily="34" charset="-122"/>
              </a:rPr>
              <a:t>logback</a:t>
            </a:r>
            <a:r>
              <a:rPr lang="en-US" altLang="zh-CN" kern="0" dirty="0" smtClean="0">
                <a:solidFill>
                  <a:srgbClr val="646464"/>
                </a:solidFill>
                <a:latin typeface="Arial" panose="020B0604020202020204" pitchFamily="34" charset="0"/>
                <a:ea typeface="微软雅黑" panose="020B0503020204020204" pitchFamily="34" charset="-122"/>
              </a:rPr>
              <a:t> ELK</a:t>
            </a:r>
            <a:r>
              <a:rPr lang="zh-CN" altLang="en-US" kern="0" dirty="0" smtClean="0">
                <a:solidFill>
                  <a:srgbClr val="646464"/>
                </a:solidFill>
                <a:latin typeface="Arial" panose="020B0604020202020204" pitchFamily="34" charset="0"/>
                <a:ea typeface="微软雅黑" panose="020B0503020204020204" pitchFamily="34" charset="-122"/>
              </a:rPr>
              <a:t>负责平台级服务日志收集及展示</a:t>
            </a:r>
            <a:r>
              <a:rPr lang="zh-CN" altLang="en-US" kern="0" dirty="0">
                <a:solidFill>
                  <a:srgbClr val="646464"/>
                </a:solidFill>
                <a:latin typeface="Arial" panose="020B0604020202020204" pitchFamily="34" charset="0"/>
                <a:ea typeface="微软雅黑" panose="020B0503020204020204" pitchFamily="34" charset="-122"/>
              </a:rPr>
              <a:t>由</a:t>
            </a:r>
            <a:r>
              <a:rPr lang="en-US" altLang="zh-CN" kern="0" dirty="0" smtClean="0">
                <a:solidFill>
                  <a:srgbClr val="646464"/>
                </a:solidFill>
                <a:latin typeface="Arial" panose="020B0604020202020204" pitchFamily="34" charset="0"/>
                <a:ea typeface="微软雅黑" panose="020B0503020204020204" pitchFamily="34" charset="-122"/>
              </a:rPr>
              <a:t>spring </a:t>
            </a:r>
            <a:r>
              <a:rPr lang="en-US" altLang="zh-CN" kern="0" dirty="0">
                <a:solidFill>
                  <a:srgbClr val="646464"/>
                </a:solidFill>
                <a:latin typeface="Arial" panose="020B0604020202020204" pitchFamily="34" charset="0"/>
                <a:ea typeface="微软雅黑" panose="020B0503020204020204" pitchFamily="34" charset="-122"/>
              </a:rPr>
              <a:t>cloud sleuth </a:t>
            </a:r>
            <a:r>
              <a:rPr lang="en-US" altLang="zh-CN" kern="0" dirty="0" err="1" smtClean="0">
                <a:solidFill>
                  <a:srgbClr val="646464"/>
                </a:solidFill>
                <a:latin typeface="Arial" panose="020B0604020202020204" pitchFamily="34" charset="0"/>
                <a:ea typeface="微软雅黑" panose="020B0503020204020204" pitchFamily="34" charset="-122"/>
              </a:rPr>
              <a:t>zipkin</a:t>
            </a:r>
            <a:r>
              <a:rPr lang="en-US" altLang="zh-CN" kern="0" dirty="0" smtClean="0">
                <a:solidFill>
                  <a:srgbClr val="646464"/>
                </a:solidFill>
                <a:latin typeface="Arial" panose="020B0604020202020204" pitchFamily="34" charset="0"/>
                <a:ea typeface="微软雅黑" panose="020B0503020204020204" pitchFamily="34" charset="-122"/>
              </a:rPr>
              <a:t> </a:t>
            </a:r>
            <a:r>
              <a:rPr lang="zh-CN" altLang="en-US" kern="0" dirty="0" smtClean="0">
                <a:solidFill>
                  <a:srgbClr val="646464"/>
                </a:solidFill>
                <a:latin typeface="Arial" panose="020B0604020202020204" pitchFamily="34" charset="0"/>
                <a:ea typeface="微软雅黑" panose="020B0503020204020204" pitchFamily="34" charset="-122"/>
              </a:rPr>
              <a:t>负责</a:t>
            </a:r>
            <a:endParaRPr lang="en-US" altLang="zh-CN" kern="0" dirty="0" smtClean="0">
              <a:solidFill>
                <a:srgbClr val="646464"/>
              </a:solidFill>
              <a:latin typeface="Arial" panose="020B0604020202020204" pitchFamily="34" charset="0"/>
              <a:ea typeface="微软雅黑" panose="020B0503020204020204" pitchFamily="34"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a:solidFill>
                  <a:srgbClr val="003366"/>
                </a:solidFill>
                <a:latin typeface="微软雅黑" panose="020B0503020204020204" pitchFamily="34" charset="-122"/>
                <a:ea typeface="微软雅黑" panose="020B0503020204020204" pitchFamily="34" charset="-122"/>
              </a:rPr>
              <a:t>平台能力</a:t>
            </a:r>
            <a:r>
              <a:rPr lang="zh-CN" altLang="en-US" b="0" dirty="0" smtClean="0">
                <a:solidFill>
                  <a:srgbClr val="003366"/>
                </a:solidFill>
                <a:latin typeface="微软雅黑" panose="020B0503020204020204" pitchFamily="34" charset="-122"/>
                <a:ea typeface="微软雅黑" panose="020B0503020204020204" pitchFamily="34" charset="-122"/>
              </a:rPr>
              <a:t>规划</a:t>
            </a:r>
            <a:endParaRPr lang="zh-CN" altLang="zh-CN" b="0" dirty="0">
              <a:solidFill>
                <a:srgbClr val="0033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2516" y="1752644"/>
            <a:ext cx="8686572" cy="4343286"/>
          </a:xfrm>
          <a:prstGeom prst="rect">
            <a:avLst/>
          </a:prstGeom>
        </p:spPr>
      </p:pic>
    </p:spTree>
  </p:cSld>
  <p:clrMapOvr>
    <a:masterClrMapping/>
  </p:clrMapOvr>
  <p:transition>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6640922" y="3264483"/>
            <a:ext cx="1509760" cy="1237121"/>
            <a:chOff x="7737176" y="3044094"/>
            <a:chExt cx="1677511" cy="1374579"/>
          </a:xfrm>
        </p:grpSpPr>
        <p:grpSp>
          <p:nvGrpSpPr>
            <p:cNvPr id="54" name="组合 53"/>
            <p:cNvGrpSpPr/>
            <p:nvPr/>
          </p:nvGrpSpPr>
          <p:grpSpPr>
            <a:xfrm>
              <a:off x="7737176" y="3044094"/>
              <a:ext cx="1677511" cy="1374579"/>
              <a:chOff x="7647017" y="2699415"/>
              <a:chExt cx="2617944" cy="2145185"/>
            </a:xfrm>
          </p:grpSpPr>
          <p:sp>
            <p:nvSpPr>
              <p:cNvPr id="56"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defTabSz="822960">
                  <a:defRPr/>
                </a:pPr>
                <a:endParaRPr lang="zh-CN" altLang="en-US" sz="1620" kern="0" dirty="0">
                  <a:solidFill>
                    <a:sysClr val="windowText" lastClr="000000"/>
                  </a:solidFill>
                  <a:latin typeface="Arial" panose="020B0604020202020204" pitchFamily="34" charset="0"/>
                  <a:ea typeface="微软雅黑" panose="020B0503020204020204" pitchFamily="34" charset="-122"/>
                </a:endParaRPr>
              </a:p>
            </p:txBody>
          </p:sp>
          <p:sp>
            <p:nvSpPr>
              <p:cNvPr id="57" name="Oval 19"/>
              <p:cNvSpPr>
                <a:spLocks noChangeArrowheads="1"/>
              </p:cNvSpPr>
              <p:nvPr/>
            </p:nvSpPr>
            <p:spPr bwMode="auto">
              <a:xfrm>
                <a:off x="8011516" y="2699415"/>
                <a:ext cx="1931237" cy="1931674"/>
              </a:xfrm>
              <a:prstGeom prst="ellipse">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58" name="未知"/>
              <p:cNvSpPr/>
              <p:nvPr/>
            </p:nvSpPr>
            <p:spPr bwMode="auto">
              <a:xfrm>
                <a:off x="8233034" y="27437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822960">
                  <a:defRPr/>
                </a:pPr>
                <a:endParaRPr lang="zh-CN" altLang="en-US" sz="1620" kern="0" dirty="0">
                  <a:solidFill>
                    <a:sysClr val="windowText" lastClr="000000"/>
                  </a:solidFill>
                  <a:latin typeface="Arial" panose="020B0604020202020204" pitchFamily="34" charset="0"/>
                  <a:ea typeface="微软雅黑" panose="020B0503020204020204" pitchFamily="34" charset="-122"/>
                </a:endParaRPr>
              </a:p>
            </p:txBody>
          </p:sp>
        </p:grpSp>
        <p:sp>
          <p:nvSpPr>
            <p:cNvPr id="55" name="TextBox 54"/>
            <p:cNvSpPr txBox="1"/>
            <p:nvPr/>
          </p:nvSpPr>
          <p:spPr>
            <a:xfrm>
              <a:off x="8201909" y="3316101"/>
              <a:ext cx="775141" cy="786540"/>
            </a:xfrm>
            <a:prstGeom prst="rect">
              <a:avLst/>
            </a:prstGeom>
            <a:noFill/>
          </p:spPr>
          <p:txBody>
            <a:bodyPr wrap="none" rtlCol="0">
              <a:spAutoFit/>
            </a:bodyPr>
            <a:lstStyle/>
            <a:p>
              <a:pPr defTabSz="822960">
                <a:defRPr/>
              </a:pPr>
              <a:r>
                <a:rPr lang="zh-CN" altLang="en-US" sz="2000" i="1" kern="0" dirty="0">
                  <a:solidFill>
                    <a:sysClr val="window" lastClr="FFFFFF"/>
                  </a:solidFill>
                  <a:latin typeface="Impact" panose="020B0806030902050204" pitchFamily="34" charset="0"/>
                  <a:ea typeface="微软雅黑" panose="020B0503020204020204" pitchFamily="34" charset="-122"/>
                </a:rPr>
                <a:t>弹性</a:t>
              </a:r>
              <a:endParaRPr lang="en-US" altLang="zh-CN" sz="2000" i="1" kern="0" dirty="0">
                <a:solidFill>
                  <a:sysClr val="window" lastClr="FFFFFF"/>
                </a:solidFill>
                <a:latin typeface="Impact" panose="020B0806030902050204" pitchFamily="34" charset="0"/>
                <a:ea typeface="微软雅黑" panose="020B0503020204020204" pitchFamily="34" charset="-122"/>
              </a:endParaRPr>
            </a:p>
            <a:p>
              <a:pPr defTabSz="822960">
                <a:defRPr/>
              </a:pPr>
              <a:r>
                <a:rPr lang="zh-CN" altLang="en-US" sz="2000" i="1" kern="0" dirty="0">
                  <a:solidFill>
                    <a:sysClr val="window" lastClr="FFFFFF"/>
                  </a:solidFill>
                  <a:latin typeface="Impact" panose="020B0806030902050204" pitchFamily="34" charset="0"/>
                  <a:ea typeface="微软雅黑" panose="020B0503020204020204" pitchFamily="34" charset="-122"/>
                </a:rPr>
                <a:t>扩容</a:t>
              </a:r>
              <a:endParaRPr lang="zh-CN" altLang="en-US" sz="2000" i="1" kern="0" dirty="0">
                <a:solidFill>
                  <a:sysClr val="window" lastClr="FFFFFF"/>
                </a:solidFill>
                <a:latin typeface="Impact" panose="020B0806030902050204" pitchFamily="34" charset="0"/>
                <a:ea typeface="微软雅黑" panose="020B0503020204020204" pitchFamily="34" charset="-122"/>
              </a:endParaRPr>
            </a:p>
          </p:txBody>
        </p:sp>
      </p:grpSp>
      <p:sp>
        <p:nvSpPr>
          <p:cNvPr id="59" name="AutoShape 7"/>
          <p:cNvSpPr>
            <a:spLocks noChangeArrowheads="1"/>
          </p:cNvSpPr>
          <p:nvPr/>
        </p:nvSpPr>
        <p:spPr bwMode="auto">
          <a:xfrm>
            <a:off x="323643" y="3446423"/>
            <a:ext cx="6015321" cy="824388"/>
          </a:xfrm>
          <a:prstGeom prst="homePlate">
            <a:avLst>
              <a:gd name="adj" fmla="val 40030"/>
            </a:avLst>
          </a:prstGeom>
          <a:gradFill rotWithShape="1">
            <a:gsLst>
              <a:gs pos="0">
                <a:srgbClr val="B2B2B2">
                  <a:gamma/>
                  <a:tint val="5882"/>
                  <a:invGamma/>
                </a:srgbClr>
              </a:gs>
              <a:gs pos="100000">
                <a:srgbClr val="EAEAEA"/>
              </a:gs>
            </a:gsLst>
            <a:lin ang="5400000" scaled="1"/>
          </a:gradFill>
          <a:ln w="9525">
            <a:solidFill>
              <a:srgbClr val="EAEAEA"/>
            </a:solidFill>
            <a:miter lim="800000"/>
          </a:ln>
          <a:effectLst/>
        </p:spPr>
        <p:txBody>
          <a:bodyPr wrap="none" anchor="ctr"/>
          <a:lstStyle/>
          <a:p>
            <a:pPr marL="321310" indent="-321310">
              <a:lnSpc>
                <a:spcPct val="120000"/>
              </a:lnSpc>
              <a:defRPr/>
            </a:pPr>
            <a:endParaRPr lang="zh-CN" altLang="en-US" sz="1080" kern="0" dirty="0">
              <a:solidFill>
                <a:srgbClr val="646464"/>
              </a:solidFill>
              <a:latin typeface="Arial" panose="020B0604020202020204" pitchFamily="34" charset="0"/>
              <a:ea typeface="微软雅黑" panose="020B0503020204020204" pitchFamily="34" charset="-122"/>
            </a:endParaRPr>
          </a:p>
        </p:txBody>
      </p:sp>
      <p:sp>
        <p:nvSpPr>
          <p:cNvPr id="60" name="AutoShape 8"/>
          <p:cNvSpPr>
            <a:spLocks noChangeArrowheads="1"/>
          </p:cNvSpPr>
          <p:nvPr/>
        </p:nvSpPr>
        <p:spPr bwMode="auto">
          <a:xfrm>
            <a:off x="4394932"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1" name="AutoShape 8"/>
          <p:cNvSpPr>
            <a:spLocks noChangeArrowheads="1"/>
          </p:cNvSpPr>
          <p:nvPr/>
        </p:nvSpPr>
        <p:spPr bwMode="auto">
          <a:xfrm>
            <a:off x="2788189"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2" name="AutoShape 8"/>
          <p:cNvSpPr>
            <a:spLocks noChangeArrowheads="1"/>
          </p:cNvSpPr>
          <p:nvPr/>
        </p:nvSpPr>
        <p:spPr bwMode="auto">
          <a:xfrm>
            <a:off x="1181446"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3" name="AutoShape 8"/>
          <p:cNvSpPr>
            <a:spLocks noChangeArrowheads="1"/>
          </p:cNvSpPr>
          <p:nvPr/>
        </p:nvSpPr>
        <p:spPr bwMode="auto">
          <a:xfrm>
            <a:off x="6001677" y="3434650"/>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426734" y="3716326"/>
            <a:ext cx="902811" cy="307777"/>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400" i="0" kern="0" dirty="0">
                <a:latin typeface="Impact" panose="020B0806030902050204" pitchFamily="34" charset="0"/>
                <a:ea typeface="微软雅黑" panose="020B0503020204020204" pitchFamily="34" charset="-122"/>
              </a:rPr>
              <a:t>平台搭建</a:t>
            </a:r>
            <a:endParaRPr lang="zh-CN" altLang="en-US" sz="1400" i="0" kern="0" dirty="0">
              <a:latin typeface="Impact" panose="020B0806030902050204" pitchFamily="34" charset="0"/>
              <a:ea typeface="微软雅黑" panose="020B0503020204020204" pitchFamily="34" charset="-122"/>
            </a:endParaRPr>
          </a:p>
        </p:txBody>
      </p:sp>
      <p:sp>
        <p:nvSpPr>
          <p:cNvPr id="65" name="TextBox 64"/>
          <p:cNvSpPr txBox="1"/>
          <p:nvPr/>
        </p:nvSpPr>
        <p:spPr>
          <a:xfrm>
            <a:off x="1707654" y="3722975"/>
            <a:ext cx="1261884" cy="307777"/>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400" i="0" kern="0" dirty="0">
                <a:latin typeface="Impact" panose="020B0806030902050204" pitchFamily="34" charset="0"/>
                <a:ea typeface="微软雅黑" panose="020B0503020204020204" pitchFamily="34" charset="-122"/>
              </a:rPr>
              <a:t>基础</a:t>
            </a:r>
            <a:r>
              <a:rPr lang="zh-CN" altLang="en-US" sz="1400" kern="0" dirty="0">
                <a:latin typeface="Impact" panose="020B0806030902050204" pitchFamily="34" charset="0"/>
                <a:ea typeface="微软雅黑" panose="020B0503020204020204" pitchFamily="34" charset="-122"/>
              </a:rPr>
              <a:t>模块设计</a:t>
            </a:r>
            <a:endParaRPr lang="zh-CN" altLang="en-US" sz="1400" kern="0" dirty="0">
              <a:latin typeface="Impact" panose="020B0806030902050204" pitchFamily="34" charset="0"/>
              <a:ea typeface="微软雅黑" panose="020B0503020204020204" pitchFamily="34" charset="-122"/>
            </a:endParaRPr>
          </a:p>
        </p:txBody>
      </p:sp>
      <p:sp>
        <p:nvSpPr>
          <p:cNvPr id="66" name="TextBox 65"/>
          <p:cNvSpPr txBox="1"/>
          <p:nvPr/>
        </p:nvSpPr>
        <p:spPr>
          <a:xfrm>
            <a:off x="3584780" y="2445203"/>
            <a:ext cx="902811" cy="2677656"/>
          </a:xfrm>
          <a:prstGeom prst="rect">
            <a:avLst/>
          </a:prstGeom>
          <a:noFill/>
        </p:spPr>
        <p:txBody>
          <a:bodyPr wrap="none" rtlCol="0">
            <a:spAutoFit/>
          </a:bodyPr>
          <a:lstStyle/>
          <a:p>
            <a:pPr>
              <a:defRPr/>
            </a:pPr>
            <a:r>
              <a:rPr lang="zh-CN" altLang="en-US" sz="1400" kern="0" dirty="0">
                <a:solidFill>
                  <a:srgbClr val="646464"/>
                </a:solidFill>
                <a:latin typeface="Impact" panose="020B0806030902050204" pitchFamily="34" charset="0"/>
                <a:ea typeface="微软雅黑" panose="020B0503020204020204" pitchFamily="34" charset="-122"/>
              </a:rPr>
              <a:t>过程管理</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能力完善</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业务开发</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平台支持</a:t>
            </a:r>
            <a:endParaRPr lang="en-US" altLang="zh-CN" sz="1400" kern="0" dirty="0">
              <a:solidFill>
                <a:srgbClr val="646464"/>
              </a:solidFill>
              <a:latin typeface="Impact" panose="020B0806030902050204" pitchFamily="34" charset="0"/>
              <a:ea typeface="微软雅黑" panose="020B0503020204020204" pitchFamily="34" charset="-122"/>
            </a:endParaRPr>
          </a:p>
          <a:p>
            <a:pPr>
              <a:defRPr/>
            </a:pPr>
            <a:r>
              <a:rPr lang="zh-CN" altLang="en-US" sz="1400" kern="0" dirty="0">
                <a:solidFill>
                  <a:srgbClr val="646464"/>
                </a:solidFill>
                <a:latin typeface="Impact" panose="020B0806030902050204" pitchFamily="34" charset="0"/>
                <a:ea typeface="微软雅黑" panose="020B0503020204020204" pitchFamily="34" charset="-122"/>
              </a:rPr>
              <a:t>能力完善</a:t>
            </a:r>
            <a:endParaRPr lang="zh-CN" altLang="en-US" sz="1400" kern="0" dirty="0">
              <a:solidFill>
                <a:srgbClr val="646464"/>
              </a:solidFill>
              <a:latin typeface="Impact" panose="020B0806030902050204" pitchFamily="34" charset="0"/>
              <a:ea typeface="微软雅黑" panose="020B0503020204020204" pitchFamily="34" charset="-122"/>
            </a:endParaRPr>
          </a:p>
        </p:txBody>
      </p:sp>
      <p:sp>
        <p:nvSpPr>
          <p:cNvPr id="67" name="TextBox 66"/>
          <p:cNvSpPr txBox="1"/>
          <p:nvPr/>
        </p:nvSpPr>
        <p:spPr>
          <a:xfrm>
            <a:off x="4800594" y="3581396"/>
            <a:ext cx="1261884" cy="557076"/>
          </a:xfrm>
          <a:prstGeom prst="rect">
            <a:avLst/>
          </a:prstGeom>
          <a:noFill/>
        </p:spPr>
        <p:txBody>
          <a:bodyPr wrap="none" rtlCol="0">
            <a:spAutoFit/>
          </a:bodyPr>
          <a:lstStyle>
            <a:defPPr>
              <a:defRPr lang="zh-CN"/>
            </a:defPPr>
            <a:lvl1pPr>
              <a:defRPr i="1">
                <a:solidFill>
                  <a:srgbClr val="646464"/>
                </a:solidFill>
              </a:defRPr>
            </a:lvl1pPr>
          </a:lstStyle>
          <a:p>
            <a:pPr>
              <a:defRPr/>
            </a:pPr>
            <a:r>
              <a:rPr lang="zh-CN" altLang="en-US" sz="1620" kern="0" dirty="0">
                <a:latin typeface="Impact" panose="020B0806030902050204" pitchFamily="34" charset="0"/>
                <a:ea typeface="微软雅黑" panose="020B0503020204020204" pitchFamily="34" charset="-122"/>
              </a:rPr>
              <a:t>  </a:t>
            </a:r>
            <a:r>
              <a:rPr lang="zh-CN" altLang="en-US" sz="1400" i="0" kern="0" dirty="0">
                <a:latin typeface="Impact" panose="020B0806030902050204" pitchFamily="34" charset="0"/>
                <a:ea typeface="微软雅黑" panose="020B0503020204020204" pitchFamily="34" charset="-122"/>
              </a:rPr>
              <a:t>容器化部署</a:t>
            </a:r>
            <a:endParaRPr lang="en-US" altLang="zh-CN" sz="1400" i="0" kern="0" dirty="0">
              <a:latin typeface="Impact" panose="020B0806030902050204" pitchFamily="34" charset="0"/>
              <a:ea typeface="微软雅黑" panose="020B0503020204020204" pitchFamily="34" charset="-122"/>
            </a:endParaRPr>
          </a:p>
          <a:p>
            <a:pPr>
              <a:defRPr/>
            </a:pPr>
            <a:r>
              <a:rPr lang="zh-CN" altLang="en-US" sz="1400" i="0" kern="0" dirty="0">
                <a:latin typeface="Impact" panose="020B0806030902050204" pitchFamily="34" charset="0"/>
                <a:ea typeface="微软雅黑" panose="020B0503020204020204" pitchFamily="34" charset="-122"/>
              </a:rPr>
              <a:t>应用无缝迁移</a:t>
            </a:r>
            <a:endParaRPr lang="zh-CN" altLang="en-US" sz="1400" i="0" kern="0" dirty="0">
              <a:latin typeface="Impact" panose="020B0806030902050204" pitchFamily="34" charset="0"/>
              <a:ea typeface="微软雅黑" panose="020B0503020204020204" pitchFamily="34" charset="-122"/>
            </a:endParaRPr>
          </a:p>
        </p:txBody>
      </p:sp>
      <p:grpSp>
        <p:nvGrpSpPr>
          <p:cNvPr id="68" name="组合 67"/>
          <p:cNvGrpSpPr/>
          <p:nvPr/>
        </p:nvGrpSpPr>
        <p:grpSpPr>
          <a:xfrm>
            <a:off x="576352" y="4132782"/>
            <a:ext cx="1733338" cy="1292153"/>
            <a:chOff x="941884" y="3983470"/>
            <a:chExt cx="1925931" cy="1435725"/>
          </a:xfrm>
        </p:grpSpPr>
        <p:cxnSp>
          <p:nvCxnSpPr>
            <p:cNvPr id="69" name="直接连接符 68"/>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70" name="TextBox 69"/>
            <p:cNvSpPr txBox="1"/>
            <p:nvPr/>
          </p:nvSpPr>
          <p:spPr>
            <a:xfrm>
              <a:off x="941884" y="4393273"/>
              <a:ext cx="1925931" cy="1025922"/>
            </a:xfrm>
            <a:prstGeom prst="rect">
              <a:avLst/>
            </a:prstGeom>
            <a:noFill/>
          </p:spPr>
          <p:txBody>
            <a:bodyPr wrap="square" rtlCol="0">
              <a:spAutoFit/>
            </a:bodyPr>
            <a:lstStyle/>
            <a:p>
              <a:pPr>
                <a:lnSpc>
                  <a:spcPct val="150000"/>
                </a:lnSpc>
                <a:defRPr/>
              </a:pPr>
              <a:r>
                <a:rPr lang="zh-CN" altLang="en-US" sz="1200" kern="0" dirty="0">
                  <a:solidFill>
                    <a:srgbClr val="646464"/>
                  </a:solidFill>
                  <a:latin typeface="Arial" panose="020B0604020202020204" pitchFamily="34" charset="0"/>
                  <a:ea typeface="微软雅黑" panose="020B0503020204020204" pitchFamily="34" charset="-122"/>
                </a:rPr>
                <a:t>基于</a:t>
              </a:r>
              <a:r>
                <a:rPr lang="en-US" altLang="zh-CN" sz="1200" kern="0" dirty="0">
                  <a:solidFill>
                    <a:srgbClr val="646464"/>
                  </a:solidFill>
                  <a:latin typeface="Arial" panose="020B0604020202020204" pitchFamily="34" charset="0"/>
                  <a:ea typeface="微软雅黑" panose="020B0503020204020204" pitchFamily="34" charset="-122"/>
                </a:rPr>
                <a:t>spring cloud </a:t>
              </a:r>
              <a:r>
                <a:rPr lang="zh-CN" altLang="en-US" sz="1200" kern="0" dirty="0">
                  <a:solidFill>
                    <a:srgbClr val="646464"/>
                  </a:solidFill>
                  <a:latin typeface="Arial" panose="020B0604020202020204" pitchFamily="34" charset="0"/>
                  <a:ea typeface="微软雅黑" panose="020B0503020204020204" pitchFamily="34" charset="-122"/>
                </a:rPr>
                <a:t>服务化平台组件安装、配置</a:t>
              </a:r>
              <a:endParaRPr lang="zh-CN" altLang="en-US" sz="1200" kern="0" dirty="0">
                <a:solidFill>
                  <a:srgbClr val="646464"/>
                </a:solidFill>
                <a:latin typeface="Arial" panose="020B0604020202020204" pitchFamily="34" charset="0"/>
                <a:ea typeface="微软雅黑" panose="020B0503020204020204" pitchFamily="34" charset="-122"/>
              </a:endParaRPr>
            </a:p>
          </p:txBody>
        </p:sp>
      </p:grpSp>
      <p:grpSp>
        <p:nvGrpSpPr>
          <p:cNvPr id="71" name="组合 70"/>
          <p:cNvGrpSpPr/>
          <p:nvPr/>
        </p:nvGrpSpPr>
        <p:grpSpPr>
          <a:xfrm>
            <a:off x="1900097" y="2178272"/>
            <a:ext cx="1832780" cy="1446828"/>
            <a:chOff x="2293144" y="1916832"/>
            <a:chExt cx="1925931" cy="1502549"/>
          </a:xfrm>
        </p:grpSpPr>
        <p:cxnSp>
          <p:nvCxnSpPr>
            <p:cNvPr id="72" name="直接连接符 71"/>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73" name="TextBox 72"/>
            <p:cNvSpPr txBox="1"/>
            <p:nvPr/>
          </p:nvSpPr>
          <p:spPr>
            <a:xfrm>
              <a:off x="2293144" y="1916832"/>
              <a:ext cx="1925931" cy="872589"/>
            </a:xfrm>
            <a:prstGeom prst="rect">
              <a:avLst/>
            </a:prstGeom>
            <a:noFill/>
          </p:spPr>
          <p:txBody>
            <a:bodyPr wrap="square" rtlCol="0">
              <a:spAutoFit/>
            </a:bodyPr>
            <a:lstStyle/>
            <a:p>
              <a:pPr>
                <a:lnSpc>
                  <a:spcPct val="150000"/>
                </a:lnSpc>
                <a:defRPr/>
              </a:pPr>
              <a:r>
                <a:rPr lang="en-US" altLang="zh-CN" sz="1080" kern="0" dirty="0">
                  <a:solidFill>
                    <a:srgbClr val="646464"/>
                  </a:solidFill>
                  <a:latin typeface="Arial" panose="020B0604020202020204" pitchFamily="34" charset="0"/>
                  <a:ea typeface="微软雅黑" panose="020B0503020204020204" pitchFamily="34" charset="-122"/>
                </a:rPr>
                <a:t>SSO</a:t>
              </a:r>
              <a:r>
                <a:rPr lang="zh-CN" altLang="en-US" sz="1080" kern="0" dirty="0">
                  <a:solidFill>
                    <a:srgbClr val="646464"/>
                  </a:solidFill>
                  <a:latin typeface="Arial" panose="020B0604020202020204" pitchFamily="34" charset="0"/>
                  <a:ea typeface="微软雅黑" panose="020B0503020204020204" pitchFamily="34" charset="-122"/>
                </a:rPr>
                <a:t>、</a:t>
              </a:r>
              <a:r>
                <a:rPr lang="en-US" altLang="zh-CN" sz="1080" kern="0" dirty="0">
                  <a:solidFill>
                    <a:srgbClr val="646464"/>
                  </a:solidFill>
                  <a:latin typeface="Arial" panose="020B0604020202020204" pitchFamily="34" charset="0"/>
                  <a:ea typeface="微软雅黑" panose="020B0503020204020204" pitchFamily="34" charset="-122"/>
                </a:rPr>
                <a:t>SGOV</a:t>
              </a:r>
              <a:r>
                <a:rPr lang="zh-CN" altLang="en-US" sz="1080" kern="0" dirty="0">
                  <a:solidFill>
                    <a:srgbClr val="646464"/>
                  </a:solidFill>
                  <a:latin typeface="Arial" panose="020B0604020202020204" pitchFamily="34" charset="0"/>
                  <a:ea typeface="微软雅黑" panose="020B0503020204020204" pitchFamily="34" charset="-122"/>
                </a:rPr>
                <a:t>认证</a:t>
              </a:r>
              <a:r>
                <a:rPr lang="en-US" altLang="zh-CN" sz="1080" kern="0" dirty="0">
                  <a:solidFill>
                    <a:srgbClr val="646464"/>
                  </a:solidFill>
                  <a:latin typeface="Arial" panose="020B0604020202020204" pitchFamily="34" charset="0"/>
                  <a:ea typeface="微软雅黑" panose="020B0503020204020204" pitchFamily="34" charset="-122"/>
                </a:rPr>
                <a:t>SESSION </a:t>
              </a:r>
              <a:r>
                <a:rPr lang="zh-CN" altLang="en-US" sz="1080" kern="0" dirty="0">
                  <a:solidFill>
                    <a:srgbClr val="646464"/>
                  </a:solidFill>
                  <a:latin typeface="Arial" panose="020B0604020202020204" pitchFamily="34" charset="0"/>
                  <a:ea typeface="微软雅黑" panose="020B0503020204020204" pitchFamily="34" charset="-122"/>
                </a:rPr>
                <a:t>共享异常、</a:t>
              </a:r>
              <a:endParaRPr lang="en-US" altLang="zh-CN" sz="1080" kern="0" dirty="0">
                <a:solidFill>
                  <a:srgbClr val="646464"/>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646464"/>
                  </a:solidFill>
                  <a:latin typeface="Arial" panose="020B0604020202020204" pitchFamily="34" charset="0"/>
                  <a:ea typeface="微软雅黑" panose="020B0503020204020204" pitchFamily="34" charset="-122"/>
                </a:rPr>
                <a:t>日志、缓存封装</a:t>
              </a:r>
              <a:endParaRPr lang="zh-CN" altLang="en-US" sz="1080" kern="0" dirty="0">
                <a:solidFill>
                  <a:srgbClr val="646464"/>
                </a:solidFill>
                <a:latin typeface="Arial" panose="020B0604020202020204" pitchFamily="34" charset="0"/>
                <a:ea typeface="微软雅黑" panose="020B0503020204020204" pitchFamily="34" charset="-122"/>
              </a:endParaRPr>
            </a:p>
          </p:txBody>
        </p:sp>
      </p:grpSp>
      <p:grpSp>
        <p:nvGrpSpPr>
          <p:cNvPr id="74" name="组合 73"/>
          <p:cNvGrpSpPr/>
          <p:nvPr/>
        </p:nvGrpSpPr>
        <p:grpSpPr>
          <a:xfrm>
            <a:off x="3176249" y="4214311"/>
            <a:ext cx="2178011" cy="2340048"/>
            <a:chOff x="3147023" y="3230035"/>
            <a:chExt cx="2420012" cy="2600052"/>
          </a:xfrm>
        </p:grpSpPr>
        <p:cxnSp>
          <p:nvCxnSpPr>
            <p:cNvPr id="75" name="直接连接符 74"/>
            <p:cNvCxnSpPr>
              <a:stCxn id="66" idx="1"/>
            </p:cNvCxnSpPr>
            <p:nvPr/>
          </p:nvCxnSpPr>
          <p:spPr>
            <a:xfrm flipH="1">
              <a:off x="3147023" y="3230035"/>
              <a:ext cx="61424" cy="2600052"/>
            </a:xfrm>
            <a:prstGeom prst="line">
              <a:avLst/>
            </a:prstGeom>
            <a:noFill/>
            <a:ln w="9525" cap="flat" cmpd="sng" algn="ctr">
              <a:solidFill>
                <a:srgbClr val="888888"/>
              </a:solidFill>
              <a:prstDash val="solid"/>
              <a:headEnd type="oval" w="med" len="med"/>
              <a:tailEnd type="oval" w="med" len="med"/>
            </a:ln>
            <a:effectLst/>
          </p:spPr>
        </p:cxnSp>
        <p:sp>
          <p:nvSpPr>
            <p:cNvPr id="76" name="TextBox 75"/>
            <p:cNvSpPr txBox="1"/>
            <p:nvPr/>
          </p:nvSpPr>
          <p:spPr>
            <a:xfrm>
              <a:off x="3641104" y="4393273"/>
              <a:ext cx="1925931" cy="656590"/>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统一权限管理监控预警管理依赖</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grpSp>
        <p:nvGrpSpPr>
          <p:cNvPr id="77" name="组合 76"/>
          <p:cNvGrpSpPr/>
          <p:nvPr/>
        </p:nvGrpSpPr>
        <p:grpSpPr>
          <a:xfrm>
            <a:off x="5395061" y="2272806"/>
            <a:ext cx="1733338" cy="1352294"/>
            <a:chOff x="5044092" y="1916832"/>
            <a:chExt cx="1925931" cy="1502549"/>
          </a:xfrm>
        </p:grpSpPr>
        <p:cxnSp>
          <p:nvCxnSpPr>
            <p:cNvPr id="78" name="直接连接符 77"/>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79" name="TextBox 78"/>
            <p:cNvSpPr txBox="1"/>
            <p:nvPr/>
          </p:nvSpPr>
          <p:spPr>
            <a:xfrm>
              <a:off x="5044092" y="1916832"/>
              <a:ext cx="1925931" cy="933589"/>
            </a:xfrm>
            <a:prstGeom prst="rect">
              <a:avLst/>
            </a:prstGeom>
            <a:noFill/>
          </p:spPr>
          <p:txBody>
            <a:bodyPr wrap="square" rtlCol="0">
              <a:spAutoFit/>
            </a:bodyPr>
            <a:lstStyle/>
            <a:p>
              <a:pPr>
                <a:lnSpc>
                  <a:spcPct val="150000"/>
                </a:lnSpc>
                <a:defRPr/>
              </a:pPr>
              <a:r>
                <a:rPr lang="zh-CN" altLang="en-US" sz="1080" kern="0" dirty="0">
                  <a:solidFill>
                    <a:srgbClr val="646464"/>
                  </a:solidFill>
                  <a:latin typeface="Arial" panose="020B0604020202020204" pitchFamily="34" charset="0"/>
                  <a:ea typeface="微软雅黑" panose="020B0503020204020204" pitchFamily="34" charset="-122"/>
                </a:rPr>
                <a:t>基于容器的可视化部署平台开发，测试环境</a:t>
              </a:r>
              <a:r>
                <a:rPr lang="en-US" altLang="zh-CN" sz="1080" kern="0" dirty="0">
                  <a:solidFill>
                    <a:srgbClr val="646464"/>
                  </a:solidFill>
                  <a:latin typeface="Arial" panose="020B0604020202020204" pitchFamily="34" charset="0"/>
                  <a:ea typeface="微软雅黑" panose="020B0503020204020204" pitchFamily="34" charset="-122"/>
                </a:rPr>
                <a:t>CI/CO</a:t>
              </a:r>
              <a:r>
                <a:rPr lang="zh-CN" altLang="en-US" sz="1080" kern="0" dirty="0">
                  <a:solidFill>
                    <a:srgbClr val="646464"/>
                  </a:solidFill>
                  <a:latin typeface="Arial" panose="020B0604020202020204" pitchFamily="34" charset="0"/>
                  <a:ea typeface="微软雅黑" panose="020B0503020204020204" pitchFamily="34" charset="-122"/>
                </a:rPr>
                <a:t>流水线建设</a:t>
              </a:r>
              <a:endParaRPr lang="zh-CN" altLang="en-US" sz="1080" kern="0" dirty="0">
                <a:solidFill>
                  <a:srgbClr val="646464"/>
                </a:solidFill>
                <a:latin typeface="Arial" panose="020B0604020202020204" pitchFamily="34" charset="0"/>
                <a:ea typeface="微软雅黑" panose="020B0503020204020204" pitchFamily="34" charset="-122"/>
              </a:endParaRPr>
            </a:p>
          </p:txBody>
        </p:sp>
      </p:grpSp>
      <p:cxnSp>
        <p:nvCxnSpPr>
          <p:cNvPr id="32" name="直接连接符 31"/>
          <p:cNvCxnSpPr>
            <a:endCxn id="66" idx="1"/>
          </p:cNvCxnSpPr>
          <p:nvPr/>
        </p:nvCxnSpPr>
        <p:spPr>
          <a:xfrm flipH="1">
            <a:off x="3584780" y="1360895"/>
            <a:ext cx="42885" cy="2423136"/>
          </a:xfrm>
          <a:prstGeom prst="line">
            <a:avLst/>
          </a:prstGeom>
          <a:noFill/>
          <a:ln w="9525" cap="flat" cmpd="sng" algn="ctr">
            <a:solidFill>
              <a:srgbClr val="888888"/>
            </a:solidFill>
            <a:prstDash val="solid"/>
            <a:headEnd type="oval" w="med" len="med"/>
            <a:tailEnd type="oval" w="med" len="med"/>
          </a:ln>
          <a:effectLst/>
        </p:spPr>
      </p:cxnSp>
      <p:sp>
        <p:nvSpPr>
          <p:cNvPr id="33" name="TextBox 75"/>
          <p:cNvSpPr txBox="1"/>
          <p:nvPr/>
        </p:nvSpPr>
        <p:spPr>
          <a:xfrm>
            <a:off x="3565576" y="1617740"/>
            <a:ext cx="1733338" cy="590931"/>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统一接口描述，完善设计</a:t>
            </a:r>
            <a:endParaRPr lang="en-US" altLang="zh-CN" sz="1080" kern="0" dirty="0">
              <a:solidFill>
                <a:srgbClr val="0070C0"/>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开发规范接口自动化测试</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nvGrpSpPr>
          <p:cNvPr id="34" name="组合 33"/>
          <p:cNvGrpSpPr/>
          <p:nvPr/>
        </p:nvGrpSpPr>
        <p:grpSpPr>
          <a:xfrm>
            <a:off x="7075096" y="3986384"/>
            <a:ext cx="1733338" cy="1461129"/>
            <a:chOff x="3641104" y="3980384"/>
            <a:chExt cx="1925931" cy="1623476"/>
          </a:xfrm>
        </p:grpSpPr>
        <p:cxnSp>
          <p:nvCxnSpPr>
            <p:cNvPr id="35" name="直接连接符 34"/>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6" name="TextBox 75"/>
            <p:cNvSpPr txBox="1"/>
            <p:nvPr/>
          </p:nvSpPr>
          <p:spPr>
            <a:xfrm>
              <a:off x="3641104" y="4393273"/>
              <a:ext cx="1925931" cy="1210587"/>
            </a:xfrm>
            <a:prstGeom prst="rect">
              <a:avLst/>
            </a:prstGeom>
            <a:noFill/>
          </p:spPr>
          <p:txBody>
            <a:bodyPr wrap="square" rtlCol="0">
              <a:spAutoFit/>
            </a:bodyPr>
            <a:lstStyle/>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对实例进行健康检查和关键指标监控实现资源的弹性管理</a:t>
              </a:r>
              <a:endParaRPr lang="en-US" altLang="zh-CN" sz="1080" kern="0" dirty="0">
                <a:solidFill>
                  <a:srgbClr val="0070C0"/>
                </a:solidFill>
                <a:latin typeface="Arial" panose="020B0604020202020204" pitchFamily="34" charset="0"/>
                <a:ea typeface="微软雅黑" panose="020B0503020204020204" pitchFamily="34" charset="-122"/>
              </a:endParaRPr>
            </a:p>
            <a:p>
              <a:pPr>
                <a:lnSpc>
                  <a:spcPct val="150000"/>
                </a:lnSpc>
                <a:defRPr/>
              </a:pPr>
              <a:r>
                <a:rPr lang="zh-CN" altLang="en-US" sz="1080" kern="0" dirty="0">
                  <a:solidFill>
                    <a:srgbClr val="0070C0"/>
                  </a:solidFill>
                  <a:latin typeface="Arial" panose="020B0604020202020204" pitchFamily="34" charset="0"/>
                  <a:ea typeface="微软雅黑" panose="020B0503020204020204" pitchFamily="34" charset="-122"/>
                </a:rPr>
                <a:t>（扩容或者减少服务节点）</a:t>
              </a:r>
              <a:endParaRPr lang="zh-CN" altLang="en-US" sz="1080" kern="0" dirty="0">
                <a:solidFill>
                  <a:srgbClr val="0070C0"/>
                </a:solidFill>
                <a:latin typeface="Arial" panose="020B0604020202020204" pitchFamily="34" charset="0"/>
                <a:ea typeface="微软雅黑" panose="020B0503020204020204" pitchFamily="34" charset="-122"/>
              </a:endParaRPr>
            </a:p>
          </p:txBody>
        </p:sp>
      </p:grpSp>
      <p:sp>
        <p:nvSpPr>
          <p:cNvPr id="2" name="矩形 1"/>
          <p:cNvSpPr/>
          <p:nvPr/>
        </p:nvSpPr>
        <p:spPr>
          <a:xfrm>
            <a:off x="351838" y="581505"/>
            <a:ext cx="6330579" cy="461665"/>
          </a:xfrm>
          <a:prstGeom prst="rect">
            <a:avLst/>
          </a:prstGeom>
        </p:spPr>
        <p:txBody>
          <a:bodyPr wrap="none">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里程碑实现计划</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Tree>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0-#ppt_w/2"/>
                                          </p:val>
                                        </p:tav>
                                        <p:tav tm="100000">
                                          <p:val>
                                            <p:strVal val="#ppt_x"/>
                                          </p:val>
                                        </p:tav>
                                      </p:tavLst>
                                    </p:anim>
                                    <p:anim calcmode="lin" valueType="num">
                                      <p:cBhvr additive="base">
                                        <p:cTn id="13" dur="500" fill="hold"/>
                                        <p:tgtEl>
                                          <p:spTgt spid="6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0-#ppt_w/2"/>
                                          </p:val>
                                        </p:tav>
                                        <p:tav tm="100000">
                                          <p:val>
                                            <p:strVal val="#ppt_x"/>
                                          </p:val>
                                        </p:tav>
                                      </p:tavLst>
                                    </p:anim>
                                    <p:anim calcmode="lin" valueType="num">
                                      <p:cBhvr additive="base">
                                        <p:cTn id="17" dur="500" fill="hold"/>
                                        <p:tgtEl>
                                          <p:spTgt spid="6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0-#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75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7"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1000"/>
                                        <p:tgtEl>
                                          <p:spTgt spid="65"/>
                                        </p:tgtEl>
                                      </p:cBhvr>
                                    </p:animEffect>
                                    <p:anim calcmode="lin" valueType="num">
                                      <p:cBhvr>
                                        <p:cTn id="35" dur="1000" fill="hold"/>
                                        <p:tgtEl>
                                          <p:spTgt spid="65"/>
                                        </p:tgtEl>
                                        <p:attrNameLst>
                                          <p:attrName>ppt_x</p:attrName>
                                        </p:attrNameLst>
                                      </p:cBhvr>
                                      <p:tavLst>
                                        <p:tav tm="0">
                                          <p:val>
                                            <p:strVal val="#ppt_x"/>
                                          </p:val>
                                        </p:tav>
                                        <p:tav tm="100000">
                                          <p:val>
                                            <p:strVal val="#ppt_x"/>
                                          </p:val>
                                        </p:tav>
                                      </p:tavLst>
                                    </p:anim>
                                    <p:anim calcmode="lin" valueType="num">
                                      <p:cBhvr>
                                        <p:cTn id="36" dur="1000" fill="hold"/>
                                        <p:tgtEl>
                                          <p:spTgt spid="6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1000"/>
                                        <p:tgtEl>
                                          <p:spTgt spid="66"/>
                                        </p:tgtEl>
                                      </p:cBhvr>
                                    </p:animEffect>
                                    <p:anim calcmode="lin" valueType="num">
                                      <p:cBhvr>
                                        <p:cTn id="40" dur="1000" fill="hold"/>
                                        <p:tgtEl>
                                          <p:spTgt spid="66"/>
                                        </p:tgtEl>
                                        <p:attrNameLst>
                                          <p:attrName>ppt_x</p:attrName>
                                        </p:attrNameLst>
                                      </p:cBhvr>
                                      <p:tavLst>
                                        <p:tav tm="0">
                                          <p:val>
                                            <p:strVal val="#ppt_x"/>
                                          </p:val>
                                        </p:tav>
                                        <p:tav tm="100000">
                                          <p:val>
                                            <p:strVal val="#ppt_x"/>
                                          </p:val>
                                        </p:tav>
                                      </p:tavLst>
                                    </p:anim>
                                    <p:anim calcmode="lin" valueType="num">
                                      <p:cBhvr>
                                        <p:cTn id="41" dur="1000" fill="hold"/>
                                        <p:tgtEl>
                                          <p:spTgt spid="6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1000"/>
                                        <p:tgtEl>
                                          <p:spTgt spid="53"/>
                                        </p:tgtEl>
                                      </p:cBhvr>
                                    </p:animEffect>
                                    <p:anim calcmode="lin" valueType="num">
                                      <p:cBhvr>
                                        <p:cTn id="51" dur="1000" fill="hold"/>
                                        <p:tgtEl>
                                          <p:spTgt spid="53"/>
                                        </p:tgtEl>
                                        <p:attrNameLst>
                                          <p:attrName>ppt_x</p:attrName>
                                        </p:attrNameLst>
                                      </p:cBhvr>
                                      <p:tavLst>
                                        <p:tav tm="0">
                                          <p:val>
                                            <p:strVal val="#ppt_x"/>
                                          </p:val>
                                        </p:tav>
                                        <p:tav tm="100000">
                                          <p:val>
                                            <p:strVal val="#ppt_x"/>
                                          </p:val>
                                        </p:tav>
                                      </p:tavLst>
                                    </p:anim>
                                    <p:anim calcmode="lin" valueType="num">
                                      <p:cBhvr>
                                        <p:cTn id="52" dur="1000" fill="hold"/>
                                        <p:tgtEl>
                                          <p:spTgt spid="53"/>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22" presetClass="entr" presetSubtype="4"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down)">
                                      <p:cBhvr>
                                        <p:cTn id="56" dur="500"/>
                                        <p:tgtEl>
                                          <p:spTgt spid="68"/>
                                        </p:tgtEl>
                                      </p:cBhvr>
                                    </p:animEffect>
                                  </p:childTnLst>
                                </p:cTn>
                              </p:par>
                              <p:par>
                                <p:cTn id="57" presetID="2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down)">
                                      <p:cBhvr>
                                        <p:cTn id="59" dur="500"/>
                                        <p:tgtEl>
                                          <p:spTgt spid="71"/>
                                        </p:tgtEl>
                                      </p:cBhvr>
                                    </p:animEffect>
                                  </p:childTnLst>
                                </p:cTn>
                              </p:par>
                              <p:par>
                                <p:cTn id="60" presetID="22" presetClass="entr" presetSubtype="4"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down)">
                                      <p:cBhvr>
                                        <p:cTn id="62" dur="500"/>
                                        <p:tgtEl>
                                          <p:spTgt spid="74"/>
                                        </p:tgtEl>
                                      </p:cBhvr>
                                    </p:animEffect>
                                  </p:childTnLst>
                                </p:cTn>
                              </p:par>
                              <p:par>
                                <p:cTn id="63" presetID="22" presetClass="entr" presetSubtype="4" fill="hold"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wipe(down)">
                                      <p:cBhvr>
                                        <p:cTn id="65" dur="500"/>
                                        <p:tgtEl>
                                          <p:spTgt spid="77"/>
                                        </p:tgtEl>
                                      </p:cBhvr>
                                    </p:animEffect>
                                  </p:childTnLst>
                                </p:cTn>
                              </p:par>
                              <p:par>
                                <p:cTn id="66" presetID="22" presetClass="entr" presetSubtype="4"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p:bldP spid="65" grpId="0"/>
      <p:bldP spid="66" grpId="0"/>
      <p:bldP spid="6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总体技术分层</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52516" y="1676446"/>
            <a:ext cx="8762770" cy="4551013"/>
          </a:xfrm>
          <a:prstGeom prst="rect">
            <a:avLst/>
          </a:prstGeom>
        </p:spPr>
      </p:pic>
    </p:spTree>
  </p:cSld>
  <p:clrMapOvr>
    <a:masterClrMapping/>
  </p:clrMapOvr>
  <p:transition>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一期实现技术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6318" y="1447852"/>
            <a:ext cx="8840692" cy="5029068"/>
          </a:xfrm>
          <a:prstGeom prst="rect">
            <a:avLst/>
          </a:prstGeom>
        </p:spPr>
      </p:pic>
    </p:spTree>
  </p:cSld>
  <p:clrMapOvr>
    <a:masterClrMapping/>
  </p:clrMapOvr>
  <p:transition>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一期实现技术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28714" y="1447852"/>
            <a:ext cx="8370405" cy="5150400"/>
          </a:xfrm>
          <a:prstGeom prst="rect">
            <a:avLst/>
          </a:prstGeom>
        </p:spPr>
      </p:pic>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PAAS(</a:t>
            </a:r>
            <a:r>
              <a:rPr lang="zh-CN" altLang="en-US" b="0" dirty="0">
                <a:solidFill>
                  <a:srgbClr val="003366"/>
                </a:solidFill>
                <a:latin typeface="微软雅黑" panose="020B0503020204020204" pitchFamily="34" charset="-122"/>
                <a:ea typeface="微软雅黑" panose="020B0503020204020204" pitchFamily="34" charset="-122"/>
              </a:rPr>
              <a:t>平台即服务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a:p>
            <a:pPr eaLnBrk="0" hangingPunct="0"/>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2092881"/>
          </a:xfrm>
          <a:prstGeom prst="rect">
            <a:avLst/>
          </a:prstGeom>
        </p:spPr>
        <p:txBody>
          <a:bodyPr wrap="square">
            <a:spAutoFit/>
          </a:bodyPr>
          <a:lstStyle/>
          <a:p>
            <a:r>
              <a:rPr lang="zh-CN" altLang="en-US" sz="1800" b="0" dirty="0" smtClean="0">
                <a:latin typeface="+mn-ea"/>
                <a:ea typeface="+mn-ea"/>
              </a:rPr>
              <a:t>     </a:t>
            </a:r>
            <a:r>
              <a:rPr lang="en-US" altLang="zh-CN" sz="1600" b="0" dirty="0" err="1">
                <a:latin typeface="+mn-ea"/>
                <a:ea typeface="+mn-ea"/>
              </a:rPr>
              <a:t>PaaS</a:t>
            </a:r>
            <a:r>
              <a:rPr lang="zh-CN" altLang="en-US" sz="1600" b="0" dirty="0">
                <a:latin typeface="+mn-ea"/>
                <a:ea typeface="+mn-ea"/>
              </a:rPr>
              <a:t>是</a:t>
            </a:r>
            <a:r>
              <a:rPr lang="en-US" altLang="zh-CN" sz="1600" b="0" dirty="0">
                <a:latin typeface="+mn-ea"/>
                <a:ea typeface="+mn-ea"/>
              </a:rPr>
              <a:t>Platform-as-a-Service</a:t>
            </a:r>
            <a:r>
              <a:rPr lang="zh-CN" altLang="en-US" sz="1600" b="0" dirty="0">
                <a:latin typeface="+mn-ea"/>
                <a:ea typeface="+mn-ea"/>
              </a:rPr>
              <a:t>的缩写，意思是平台即服务。 把服务器平台作为一种服务提供的商业模式。通过网络进行程序提供的服务称之为</a:t>
            </a:r>
            <a:r>
              <a:rPr lang="en-US" altLang="zh-CN" sz="1600" b="0" dirty="0">
                <a:latin typeface="+mn-ea"/>
                <a:ea typeface="+mn-ea"/>
              </a:rPr>
              <a:t>SaaS(Software as a Service)</a:t>
            </a:r>
            <a:r>
              <a:rPr lang="zh-CN" altLang="en-US" sz="1600" b="0" dirty="0">
                <a:latin typeface="+mn-ea"/>
                <a:ea typeface="+mn-ea"/>
              </a:rPr>
              <a:t>，而云计算时代相应的服务器平台或者开发环境作为服务进行提供就成为了</a:t>
            </a:r>
            <a:r>
              <a:rPr lang="en-US" altLang="zh-CN" sz="1600" b="0" dirty="0" err="1">
                <a:latin typeface="+mn-ea"/>
                <a:ea typeface="+mn-ea"/>
              </a:rPr>
              <a:t>PaaS</a:t>
            </a:r>
            <a:r>
              <a:rPr lang="en-US" altLang="zh-CN" sz="1600" b="0" dirty="0">
                <a:latin typeface="+mn-ea"/>
                <a:ea typeface="+mn-ea"/>
              </a:rPr>
              <a:t>(Platform as a Service)</a:t>
            </a:r>
            <a:r>
              <a:rPr lang="zh-CN" altLang="en-US" sz="1600" b="0" dirty="0">
                <a:latin typeface="+mn-ea"/>
                <a:ea typeface="+mn-ea"/>
              </a:rPr>
              <a:t>。</a:t>
            </a:r>
            <a:endParaRPr lang="zh-CN" altLang="en-US" sz="1600" b="0" dirty="0">
              <a:latin typeface="+mn-ea"/>
              <a:ea typeface="+mn-ea"/>
            </a:endParaRPr>
          </a:p>
          <a:p>
            <a:r>
              <a:rPr lang="zh-CN" altLang="en-US" sz="1600" b="0" dirty="0">
                <a:latin typeface="+mn-ea"/>
                <a:ea typeface="+mn-ea"/>
              </a:rPr>
              <a:t>所谓</a:t>
            </a:r>
            <a:r>
              <a:rPr lang="en-US" altLang="zh-CN" sz="1600" b="0" dirty="0" err="1">
                <a:latin typeface="+mn-ea"/>
                <a:ea typeface="+mn-ea"/>
              </a:rPr>
              <a:t>PaaS</a:t>
            </a:r>
            <a:r>
              <a:rPr lang="zh-CN" altLang="en-US" sz="1600" b="0" dirty="0">
                <a:latin typeface="+mn-ea"/>
                <a:ea typeface="+mn-ea"/>
              </a:rPr>
              <a:t>实际上是指将软件研发的平台（计世资讯定义为业务基础平台）作为一种服务，以</a:t>
            </a:r>
            <a:r>
              <a:rPr lang="en-US" altLang="zh-CN" sz="1600" b="0" dirty="0">
                <a:latin typeface="+mn-ea"/>
                <a:ea typeface="+mn-ea"/>
              </a:rPr>
              <a:t>SaaS</a:t>
            </a:r>
            <a:r>
              <a:rPr lang="zh-CN" altLang="en-US" sz="1600" b="0" dirty="0">
                <a:latin typeface="+mn-ea"/>
                <a:ea typeface="+mn-ea"/>
              </a:rPr>
              <a:t>的模式提交给用户。因此，</a:t>
            </a:r>
            <a:r>
              <a:rPr lang="en-US" altLang="zh-CN" sz="1600" b="0" dirty="0" err="1">
                <a:latin typeface="+mn-ea"/>
                <a:ea typeface="+mn-ea"/>
              </a:rPr>
              <a:t>PaaS</a:t>
            </a:r>
            <a:r>
              <a:rPr lang="zh-CN" altLang="en-US" sz="1600" b="0" dirty="0">
                <a:latin typeface="+mn-ea"/>
                <a:ea typeface="+mn-ea"/>
              </a:rPr>
              <a:t>也是</a:t>
            </a:r>
            <a:r>
              <a:rPr lang="en-US" altLang="zh-CN" sz="1600" b="0" dirty="0">
                <a:latin typeface="+mn-ea"/>
                <a:ea typeface="+mn-ea"/>
              </a:rPr>
              <a:t>SaaS</a:t>
            </a:r>
            <a:r>
              <a:rPr lang="zh-CN" altLang="en-US" sz="1600" b="0" dirty="0">
                <a:latin typeface="+mn-ea"/>
                <a:ea typeface="+mn-ea"/>
              </a:rPr>
              <a:t>模式的一种应用。但是，</a:t>
            </a:r>
            <a:r>
              <a:rPr lang="en-US" altLang="zh-CN" sz="1600" b="0" dirty="0" err="1">
                <a:latin typeface="+mn-ea"/>
                <a:ea typeface="+mn-ea"/>
              </a:rPr>
              <a:t>PaaS</a:t>
            </a:r>
            <a:r>
              <a:rPr lang="zh-CN" altLang="en-US" sz="1600" b="0" dirty="0">
                <a:latin typeface="+mn-ea"/>
                <a:ea typeface="+mn-ea"/>
              </a:rPr>
              <a:t>的出现可以加快</a:t>
            </a:r>
            <a:r>
              <a:rPr lang="en-US" altLang="zh-CN" sz="1600" b="0" dirty="0">
                <a:latin typeface="+mn-ea"/>
                <a:ea typeface="+mn-ea"/>
              </a:rPr>
              <a:t>SaaS</a:t>
            </a:r>
            <a:r>
              <a:rPr lang="zh-CN" altLang="en-US" sz="1600" b="0" dirty="0">
                <a:latin typeface="+mn-ea"/>
                <a:ea typeface="+mn-ea"/>
              </a:rPr>
              <a:t>的发展，尤其是加快</a:t>
            </a:r>
            <a:r>
              <a:rPr lang="en-US" altLang="zh-CN" sz="1600" b="0" dirty="0">
                <a:latin typeface="+mn-ea"/>
                <a:ea typeface="+mn-ea"/>
              </a:rPr>
              <a:t>SaaS</a:t>
            </a:r>
            <a:r>
              <a:rPr lang="zh-CN" altLang="en-US" sz="1600" b="0" dirty="0">
                <a:latin typeface="+mn-ea"/>
                <a:ea typeface="+mn-ea"/>
              </a:rPr>
              <a:t>应用的开发速度。在</a:t>
            </a:r>
            <a:r>
              <a:rPr lang="en-US" altLang="zh-CN" sz="1600" b="0" dirty="0">
                <a:latin typeface="+mn-ea"/>
                <a:ea typeface="+mn-ea"/>
              </a:rPr>
              <a:t>2007</a:t>
            </a:r>
            <a:r>
              <a:rPr lang="zh-CN" altLang="en-US" sz="1600" b="0" dirty="0">
                <a:latin typeface="+mn-ea"/>
                <a:ea typeface="+mn-ea"/>
              </a:rPr>
              <a:t>年国内外</a:t>
            </a:r>
            <a:r>
              <a:rPr lang="en-US" altLang="zh-CN" sz="1600" b="0" dirty="0">
                <a:latin typeface="+mn-ea"/>
                <a:ea typeface="+mn-ea"/>
              </a:rPr>
              <a:t>SaaS</a:t>
            </a:r>
            <a:r>
              <a:rPr lang="zh-CN" altLang="en-US" sz="1600" b="0" dirty="0">
                <a:latin typeface="+mn-ea"/>
                <a:ea typeface="+mn-ea"/>
              </a:rPr>
              <a:t>厂商先后推出自己的</a:t>
            </a:r>
            <a:r>
              <a:rPr lang="en-US" altLang="zh-CN" sz="1600" b="0" dirty="0">
                <a:latin typeface="+mn-ea"/>
                <a:ea typeface="+mn-ea"/>
              </a:rPr>
              <a:t>PAAS</a:t>
            </a:r>
            <a:r>
              <a:rPr lang="zh-CN" altLang="en-US" sz="1600" b="0" dirty="0" smtClean="0">
                <a:latin typeface="+mn-ea"/>
                <a:ea typeface="+mn-ea"/>
              </a:rPr>
              <a:t>平台。</a:t>
            </a:r>
            <a:endParaRPr lang="zh-CN" altLang="en-US" sz="1600" b="0" dirty="0">
              <a:latin typeface="+mn-ea"/>
              <a:ea typeface="+mn-ea"/>
            </a:endParaRPr>
          </a:p>
        </p:txBody>
      </p:sp>
      <p:sp>
        <p:nvSpPr>
          <p:cNvPr id="3" name="矩形 2"/>
          <p:cNvSpPr/>
          <p:nvPr/>
        </p:nvSpPr>
        <p:spPr>
          <a:xfrm>
            <a:off x="292698" y="2649673"/>
            <a:ext cx="8762770" cy="338554"/>
          </a:xfrm>
          <a:prstGeom prst="rect">
            <a:avLst/>
          </a:prstGeom>
        </p:spPr>
        <p:txBody>
          <a:bodyPr wrap="square">
            <a:spAutoFit/>
          </a:bodyPr>
          <a:lstStyle/>
          <a:p>
            <a:r>
              <a:rPr lang="zh-CN" altLang="en-US" sz="1600" b="0" dirty="0" smtClean="0"/>
              <a:t>  </a:t>
            </a:r>
            <a:endParaRPr lang="zh-CN" altLang="en-US" sz="1600" b="0" dirty="0"/>
          </a:p>
        </p:txBody>
      </p:sp>
      <p:sp>
        <p:nvSpPr>
          <p:cNvPr id="4" name="矩形 3"/>
          <p:cNvSpPr/>
          <p:nvPr/>
        </p:nvSpPr>
        <p:spPr>
          <a:xfrm>
            <a:off x="362634" y="3382666"/>
            <a:ext cx="8724671" cy="2800767"/>
          </a:xfrm>
          <a:prstGeom prst="rect">
            <a:avLst/>
          </a:prstGeom>
        </p:spPr>
        <p:txBody>
          <a:bodyPr wrap="square">
            <a:spAutoFit/>
          </a:bodyPr>
          <a:lstStyle/>
          <a:p>
            <a:r>
              <a:rPr lang="zh-CN" altLang="en-US" sz="1600" dirty="0">
                <a:latin typeface="+mn-ea"/>
                <a:ea typeface="+mn-ea"/>
              </a:rPr>
              <a:t>PaaS区别</a:t>
            </a:r>
            <a:endParaRPr lang="zh-CN" altLang="en-US" sz="1600" dirty="0">
              <a:latin typeface="+mn-ea"/>
              <a:ea typeface="+mn-ea"/>
            </a:endParaRPr>
          </a:p>
          <a:p>
            <a:r>
              <a:rPr lang="zh-CN" altLang="en-US" sz="1600" b="0" dirty="0" smtClean="0">
                <a:latin typeface="+mn-ea"/>
                <a:ea typeface="+mn-ea"/>
              </a:rPr>
              <a:t>    简单</a:t>
            </a:r>
            <a:r>
              <a:rPr lang="zh-CN" altLang="en-US" sz="1600" b="0" dirty="0">
                <a:latin typeface="+mn-ea"/>
                <a:ea typeface="+mn-ea"/>
              </a:rPr>
              <a:t>地说，PaaS平台就是指云环境中的应用基础设施服务，也可以说是中间件即服务。PaaS平台在云架构中位于中间层，其上层是SaaS，其下层是IaaS[3]  。在传统On-Premise部署方式下，应用基础设施即中间件的种类非常多， 有应用服务器，数据库，ESBs, BPM, Portal,消息中间件，远程对象调用中间件等等。对于PaaS平台，Gartner把它们分为两类，一类是应用部署和运行平台APaaS（application platform as a service)，另一类是集成平台IPaaS（integration as a service）。 人们经常说的PaaS平台基本上是指APaaS，如Force和Google App Engine。</a:t>
            </a:r>
            <a:endParaRPr lang="zh-CN" altLang="en-US" sz="1600" b="0" dirty="0">
              <a:latin typeface="+mn-ea"/>
              <a:ea typeface="+mn-ea"/>
            </a:endParaRPr>
          </a:p>
          <a:p>
            <a:r>
              <a:rPr lang="zh-CN" altLang="en-US" sz="1600" b="0" dirty="0" smtClean="0">
                <a:latin typeface="+mn-ea"/>
                <a:ea typeface="+mn-ea"/>
              </a:rPr>
              <a:t>    国内</a:t>
            </a:r>
            <a:r>
              <a:rPr lang="zh-CN" altLang="en-US" sz="1600" b="0" dirty="0">
                <a:latin typeface="+mn-ea"/>
                <a:ea typeface="+mn-ea"/>
              </a:rPr>
              <a:t>日前上线的中国云应用平台，能够为软件厂商提供领先的IaaS基础平台，使得软件厂商能够将注意力集中在其应用产品的云化之上，而将对基础资源的需求，包括云服务器、云存储、云监控等完全依托在理念领先、技术成熟、安全可靠的IaaS平台上。</a:t>
            </a:r>
            <a:endParaRPr lang="zh-CN" altLang="en-US" sz="1600" b="0" dirty="0">
              <a:latin typeface="+mn-ea"/>
              <a:ea typeface="+mn-ea"/>
            </a:endParaRPr>
          </a:p>
        </p:txBody>
      </p:sp>
    </p:spTree>
  </p:cSld>
  <p:clrMapOvr>
    <a:masterClrMapping/>
  </p:clrMapOvr>
  <p:transition>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a:t>
            </a:r>
            <a:r>
              <a:rPr lang="en-US" altLang="zh-CN" b="0" dirty="0" smtClean="0">
                <a:solidFill>
                  <a:srgbClr val="003366"/>
                </a:solidFill>
                <a:latin typeface="微软雅黑" panose="020B0503020204020204" pitchFamily="34" charset="-122"/>
                <a:ea typeface="微软雅黑" panose="020B0503020204020204" pitchFamily="34" charset="-122"/>
              </a:rPr>
              <a:t>Cloud</a:t>
            </a:r>
            <a:r>
              <a:rPr lang="zh-CN" altLang="en-US" b="0" dirty="0" smtClean="0">
                <a:solidFill>
                  <a:srgbClr val="003366"/>
                </a:solidFill>
                <a:latin typeface="微软雅黑" panose="020B0503020204020204" pitchFamily="34" charset="-122"/>
                <a:ea typeface="微软雅黑" panose="020B0503020204020204" pitchFamily="34" charset="-122"/>
              </a:rPr>
              <a:t>一期微服务初步划分</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81110" y="1371653"/>
            <a:ext cx="8381780" cy="5157399"/>
          </a:xfrm>
          <a:prstGeom prst="rect">
            <a:avLst/>
          </a:prstGeom>
        </p:spPr>
      </p:pic>
    </p:spTree>
  </p:cSld>
  <p:clrMapOvr>
    <a:masterClrMapping/>
  </p:clrMapOvr>
  <p:transition>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一期</a:t>
            </a:r>
            <a:r>
              <a:rPr lang="zh-CN" altLang="en-US" b="0" dirty="0" smtClean="0">
                <a:solidFill>
                  <a:srgbClr val="003366"/>
                </a:solidFill>
                <a:latin typeface="微软雅黑" panose="020B0503020204020204" pitchFamily="34" charset="-122"/>
                <a:ea typeface="微软雅黑" panose="020B0503020204020204" pitchFamily="34" charset="-122"/>
              </a:rPr>
              <a:t>微服务架构实现</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04912" y="1219258"/>
            <a:ext cx="8610373" cy="5476842"/>
          </a:xfrm>
          <a:prstGeom prst="rect">
            <a:avLst/>
          </a:prstGeom>
        </p:spPr>
      </p:pic>
    </p:spTree>
  </p:cSld>
  <p:clrMapOvr>
    <a:masterClrMapping/>
  </p:clrMapOvr>
  <p:transition>
    <p:comb/>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a:solidFill>
                  <a:srgbClr val="003366"/>
                </a:solidFill>
                <a:latin typeface="微软雅黑" panose="020B0503020204020204" pitchFamily="34" charset="-122"/>
                <a:ea typeface="微软雅黑" panose="020B0503020204020204" pitchFamily="34" charset="-122"/>
              </a:rPr>
              <a:t>一</a:t>
            </a:r>
            <a:r>
              <a:rPr lang="zh-CN" altLang="en-US" b="0" smtClean="0">
                <a:solidFill>
                  <a:srgbClr val="003366"/>
                </a:solidFill>
                <a:latin typeface="微软雅黑" panose="020B0503020204020204" pitchFamily="34" charset="-122"/>
                <a:ea typeface="微软雅黑" panose="020B0503020204020204" pitchFamily="34" charset="-122"/>
              </a:rPr>
              <a:t>期</a:t>
            </a:r>
            <a:r>
              <a:rPr lang="zh-CN" altLang="en-US" b="0">
                <a:solidFill>
                  <a:srgbClr val="003366"/>
                </a:solidFill>
                <a:latin typeface="微软雅黑" panose="020B0503020204020204" pitchFamily="34" charset="-122"/>
                <a:ea typeface="微软雅黑" panose="020B0503020204020204" pitchFamily="34" charset="-122"/>
              </a:rPr>
              <a:t>微</a:t>
            </a:r>
            <a:r>
              <a:rPr lang="zh-CN" altLang="en-US" b="0" smtClean="0">
                <a:solidFill>
                  <a:srgbClr val="003366"/>
                </a:solidFill>
                <a:latin typeface="微软雅黑" panose="020B0503020204020204" pitchFamily="34" charset="-122"/>
                <a:ea typeface="微软雅黑" panose="020B0503020204020204" pitchFamily="34" charset="-122"/>
              </a:rPr>
              <a:t>服务部署实现</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8714" y="1219258"/>
            <a:ext cx="8457978" cy="5404635"/>
          </a:xfrm>
          <a:prstGeom prst="rect">
            <a:avLst/>
          </a:prstGeom>
        </p:spPr>
      </p:pic>
    </p:spTree>
  </p:cSld>
  <p:clrMapOvr>
    <a:masterClrMapping/>
  </p:clrMapOvr>
  <p:transition>
    <p:comb/>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b="0" dirty="0">
                <a:solidFill>
                  <a:srgbClr val="003366"/>
                </a:solidFill>
                <a:latin typeface="微软雅黑" panose="020B0503020204020204" pitchFamily="34" charset="-122"/>
                <a:ea typeface="微软雅黑" panose="020B0503020204020204" pitchFamily="34" charset="-122"/>
              </a:rPr>
              <a:t> </a:t>
            </a:r>
            <a:r>
              <a:rPr lang="en-US" altLang="zh-CN" b="0" dirty="0">
                <a:solidFill>
                  <a:srgbClr val="003366"/>
                </a:solidFill>
                <a:latin typeface="微软雅黑" panose="020B0503020204020204" pitchFamily="34" charset="-122"/>
                <a:ea typeface="微软雅黑" panose="020B0503020204020204" pitchFamily="34" charset="-122"/>
              </a:rPr>
              <a:t>Spring Cloud</a:t>
            </a:r>
            <a:r>
              <a:rPr lang="zh-CN" altLang="en-US" b="0" dirty="0">
                <a:solidFill>
                  <a:srgbClr val="003366"/>
                </a:solidFill>
                <a:latin typeface="微软雅黑" panose="020B0503020204020204" pitchFamily="34" charset="-122"/>
                <a:ea typeface="微软雅黑" panose="020B0503020204020204" pitchFamily="34" charset="-122"/>
              </a:rPr>
              <a:t>架构实现</a:t>
            </a:r>
            <a:r>
              <a:rPr lang="zh-CN" altLang="en-US" b="0" dirty="0" smtClean="0">
                <a:solidFill>
                  <a:srgbClr val="003366"/>
                </a:solidFill>
                <a:latin typeface="微软雅黑" panose="020B0503020204020204" pitchFamily="34" charset="-122"/>
                <a:ea typeface="微软雅黑" panose="020B0503020204020204" pitchFamily="34" charset="-122"/>
              </a:rPr>
              <a:t>计划</a:t>
            </a:r>
            <a:r>
              <a:rPr lang="en-US" altLang="zh-CN" b="0" dirty="0" smtClean="0">
                <a:solidFill>
                  <a:srgbClr val="003366"/>
                </a:solidFill>
                <a:latin typeface="微软雅黑" panose="020B0503020204020204" pitchFamily="34" charset="-122"/>
                <a:ea typeface="微软雅黑" panose="020B0503020204020204" pitchFamily="34" charset="-122"/>
              </a:rPr>
              <a:t>-</a:t>
            </a:r>
            <a:r>
              <a:rPr lang="zh-CN" altLang="en-US" b="0" dirty="0" smtClean="0">
                <a:solidFill>
                  <a:srgbClr val="003366"/>
                </a:solidFill>
                <a:latin typeface="微软雅黑" panose="020B0503020204020204" pitchFamily="34" charset="-122"/>
                <a:ea typeface="微软雅黑" panose="020B0503020204020204" pitchFamily="34" charset="-122"/>
              </a:rPr>
              <a:t>二期实现技术</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09704" y="1295455"/>
            <a:ext cx="7772196" cy="5202357"/>
          </a:xfrm>
          <a:prstGeom prst="rect">
            <a:avLst/>
          </a:prstGeom>
        </p:spPr>
      </p:pic>
    </p:spTree>
  </p:cSld>
  <p:clrMapOvr>
    <a:masterClrMapping/>
  </p:clrMapOvr>
  <p:transition>
    <p:comb/>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7" name="WordArt 5"/>
          <p:cNvSpPr>
            <a:spLocks noChangeArrowheads="1" noChangeShapeType="1" noTextEdit="1"/>
          </p:cNvSpPr>
          <p:nvPr/>
        </p:nvSpPr>
        <p:spPr bwMode="gray">
          <a:xfrm>
            <a:off x="1447800" y="2590800"/>
            <a:ext cx="6629400" cy="1295400"/>
          </a:xfrm>
          <a:prstGeom prst="rect">
            <a:avLst/>
          </a:prstGeom>
        </p:spPr>
        <p:txBody>
          <a:bodyPr wrap="none" fromWordArt="1">
            <a:prstTxWarp prst="textDeflate">
              <a:avLst>
                <a:gd name="adj" fmla="val 0"/>
              </a:avLst>
            </a:prstTxWarp>
          </a:bodyPr>
          <a:lstStyle/>
          <a:p>
            <a:r>
              <a:rPr lang="zh-CN" altLang="en-US" sz="3600" b="1" kern="10" dirty="0" smtClean="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宋体" panose="02010600030101010101" pitchFamily="2" charset="-122"/>
                <a:ea typeface="宋体" panose="02010600030101010101" pitchFamily="2" charset="-122"/>
              </a:rPr>
              <a:t>谢谢观看</a:t>
            </a:r>
            <a:endParaRPr lang="zh-CN" altLang="en-US"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宋体" panose="02010600030101010101" pitchFamily="2" charset="-122"/>
              <a:ea typeface="宋体" panose="02010600030101010101" pitchFamily="2" charset="-122"/>
            </a:endParaRPr>
          </a:p>
        </p:txBody>
      </p:sp>
      <p:sp>
        <p:nvSpPr>
          <p:cNvPr id="29699" name="Text Box 9"/>
          <p:cNvSpPr txBox="1">
            <a:spLocks noChangeArrowheads="1"/>
          </p:cNvSpPr>
          <p:nvPr/>
        </p:nvSpPr>
        <p:spPr bwMode="auto">
          <a:xfrm>
            <a:off x="2133600" y="51816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宋体" panose="02010600030101010101" pitchFamily="2" charset="-122"/>
              </a:defRPr>
            </a:lvl1pPr>
            <a:lvl2pPr marL="742950" indent="-285750" eaLnBrk="0" hangingPunct="0">
              <a:defRPr>
                <a:solidFill>
                  <a:schemeClr val="tx2"/>
                </a:solidFill>
                <a:latin typeface="Arial" panose="020B0604020202020204" pitchFamily="34" charset="0"/>
                <a:ea typeface="宋体" panose="02010600030101010101" pitchFamily="2" charset="-122"/>
              </a:defRPr>
            </a:lvl2pPr>
            <a:lvl3pPr marL="1143000" indent="-228600" eaLnBrk="0" hangingPunct="0">
              <a:defRPr>
                <a:solidFill>
                  <a:schemeClr val="tx2"/>
                </a:solidFill>
                <a:latin typeface="Arial" panose="020B0604020202020204" pitchFamily="34" charset="0"/>
                <a:ea typeface="宋体" panose="02010600030101010101" pitchFamily="2" charset="-122"/>
              </a:defRPr>
            </a:lvl3pPr>
            <a:lvl4pPr marL="1600200" indent="-228600" eaLnBrk="0" hangingPunct="0">
              <a:defRPr>
                <a:solidFill>
                  <a:schemeClr val="tx2"/>
                </a:solidFill>
                <a:latin typeface="Arial" panose="020B0604020202020204" pitchFamily="34" charset="0"/>
                <a:ea typeface="宋体" panose="02010600030101010101" pitchFamily="2" charset="-122"/>
              </a:defRPr>
            </a:lvl4pPr>
            <a:lvl5pPr marL="2057400" indent="-228600" eaLnBrk="0" hangingPunct="0">
              <a:defRPr>
                <a:solidFill>
                  <a:schemeClr val="tx2"/>
                </a:solidFill>
                <a:latin typeface="Arial" panose="020B0604020202020204" pitchFamily="34" charset="0"/>
                <a:ea typeface="宋体" panose="02010600030101010101" pitchFamily="2" charset="-122"/>
              </a:defRPr>
            </a:lvl5pPr>
            <a:lvl6pPr marL="25146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6pPr>
            <a:lvl7pPr marL="29718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7pPr>
            <a:lvl8pPr marL="34290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8pPr>
            <a:lvl9pPr marL="3886200" indent="-228600" algn="ctr" eaLnBrk="0" fontAlgn="base" latinLnBrk="1" hangingPunct="0">
              <a:spcBef>
                <a:spcPct val="20000"/>
              </a:spcBef>
              <a:spcAft>
                <a:spcPct val="0"/>
              </a:spcAft>
              <a:buClr>
                <a:schemeClr val="accent2"/>
              </a:buClr>
              <a:buSzPct val="75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9pPr>
          </a:lstStyle>
          <a:p>
            <a:pPr eaLnBrk="1" latinLnBrk="0" hangingPunct="1">
              <a:spcBef>
                <a:spcPct val="0"/>
              </a:spcBef>
              <a:buClrTx/>
              <a:buSzTx/>
              <a:buFontTx/>
              <a:buNone/>
            </a:pPr>
            <a:r>
              <a:rPr lang="en-US" altLang="zh-CN" sz="2400" b="1">
                <a:solidFill>
                  <a:schemeClr val="tx1"/>
                </a:solidFill>
                <a:latin typeface="Verdana" panose="020B0604030504040204" pitchFamily="34" charset="0"/>
              </a:rPr>
              <a:t>Thank You !</a:t>
            </a:r>
            <a:endParaRPr lang="en-US" altLang="zh-CN" sz="2400" b="1">
              <a:solidFill>
                <a:schemeClr val="tx1"/>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p:cTn id="7" dur="500" fill="hold"/>
                                        <p:tgtEl>
                                          <p:spTgt spid="253957"/>
                                        </p:tgtEl>
                                        <p:attrNameLst>
                                          <p:attrName>ppt_w</p:attrName>
                                        </p:attrNameLst>
                                      </p:cBhvr>
                                      <p:tavLst>
                                        <p:tav tm="0">
                                          <p:val>
                                            <p:fltVal val="0"/>
                                          </p:val>
                                        </p:tav>
                                        <p:tav tm="100000">
                                          <p:val>
                                            <p:strVal val="#ppt_w"/>
                                          </p:val>
                                        </p:tav>
                                      </p:tavLst>
                                    </p:anim>
                                    <p:anim calcmode="lin" valueType="num">
                                      <p:cBhvr>
                                        <p:cTn id="8" dur="500" fill="hold"/>
                                        <p:tgtEl>
                                          <p:spTgt spid="253957"/>
                                        </p:tgtEl>
                                        <p:attrNameLst>
                                          <p:attrName>ppt_h</p:attrName>
                                        </p:attrNameLst>
                                      </p:cBhvr>
                                      <p:tavLst>
                                        <p:tav tm="0">
                                          <p:val>
                                            <p:fltVal val="0"/>
                                          </p:val>
                                        </p:tav>
                                        <p:tav tm="100000">
                                          <p:val>
                                            <p:strVal val="#ppt_h"/>
                                          </p:val>
                                        </p:tav>
                                      </p:tavLst>
                                    </p:anim>
                                    <p:animEffect transition="in" filter="fade">
                                      <p:cBhvr>
                                        <p:cTn id="9"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a:solidFill>
                  <a:srgbClr val="003366"/>
                </a:solidFill>
                <a:latin typeface="微软雅黑" panose="020B0503020204020204" pitchFamily="34" charset="-122"/>
                <a:ea typeface="微软雅黑" panose="020B0503020204020204" pitchFamily="34" charset="-122"/>
              </a:rPr>
              <a:t>IaaS</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dirty="0">
                <a:solidFill>
                  <a:srgbClr val="003366"/>
                </a:solidFill>
                <a:latin typeface="微软雅黑" panose="020B0503020204020204" pitchFamily="34" charset="-122"/>
                <a:ea typeface="微软雅黑" panose="020B0503020204020204" pitchFamily="34" charset="-122"/>
              </a:rPr>
              <a:t>基础设施即服务</a:t>
            </a:r>
            <a:r>
              <a:rPr lang="en-US" altLang="zh-CN"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 name="矩形 1"/>
          <p:cNvSpPr/>
          <p:nvPr/>
        </p:nvSpPr>
        <p:spPr>
          <a:xfrm>
            <a:off x="330797" y="1295456"/>
            <a:ext cx="8686572" cy="1569660"/>
          </a:xfrm>
          <a:prstGeom prst="rect">
            <a:avLst/>
          </a:prstGeom>
        </p:spPr>
        <p:txBody>
          <a:bodyPr wrap="square">
            <a:spAutoFit/>
          </a:bodyPr>
          <a:lstStyle/>
          <a:p>
            <a:r>
              <a:rPr lang="zh-CN" altLang="en-US" sz="1600" b="0" dirty="0" smtClean="0">
                <a:latin typeface="+mn-ea"/>
                <a:ea typeface="+mn-ea"/>
              </a:rPr>
              <a:t>     </a:t>
            </a:r>
            <a:r>
              <a:rPr lang="en-US" altLang="zh-CN" sz="1600" b="0" dirty="0" err="1">
                <a:latin typeface="+mn-ea"/>
                <a:ea typeface="+mn-ea"/>
              </a:rPr>
              <a:t>IaaS</a:t>
            </a:r>
            <a:r>
              <a:rPr lang="zh-CN" altLang="en-US" sz="1600" b="0" dirty="0">
                <a:latin typeface="+mn-ea"/>
                <a:ea typeface="+mn-ea"/>
              </a:rPr>
              <a:t>（</a:t>
            </a:r>
            <a:r>
              <a:rPr lang="en-US" altLang="zh-CN" sz="1600" b="0" dirty="0">
                <a:latin typeface="+mn-ea"/>
                <a:ea typeface="+mn-ea"/>
              </a:rPr>
              <a:t>Infrastructure as a Service</a:t>
            </a:r>
            <a:r>
              <a:rPr lang="zh-CN" altLang="en-US" sz="1600" b="0" dirty="0">
                <a:latin typeface="+mn-ea"/>
                <a:ea typeface="+mn-ea"/>
              </a:rPr>
              <a:t>），即基础设施即服务。</a:t>
            </a:r>
            <a:endParaRPr lang="zh-CN" altLang="en-US" sz="1600" b="0" dirty="0">
              <a:latin typeface="+mn-ea"/>
              <a:ea typeface="+mn-ea"/>
            </a:endParaRPr>
          </a:p>
          <a:p>
            <a:r>
              <a:rPr lang="zh-CN" altLang="en-US" sz="1600" b="0" dirty="0">
                <a:latin typeface="+mn-ea"/>
                <a:ea typeface="+mn-ea"/>
              </a:rPr>
              <a:t>消费者通过</a:t>
            </a:r>
            <a:r>
              <a:rPr lang="en-US" altLang="zh-CN" sz="1600" b="0" dirty="0">
                <a:latin typeface="+mn-ea"/>
                <a:ea typeface="+mn-ea"/>
              </a:rPr>
              <a:t>Internet </a:t>
            </a:r>
            <a:r>
              <a:rPr lang="zh-CN" altLang="en-US" sz="1600" b="0" dirty="0">
                <a:latin typeface="+mn-ea"/>
                <a:ea typeface="+mn-ea"/>
              </a:rPr>
              <a:t>可以从完善的计算机基础设施获得服务。这类服务称为基础设施即服务。基于 </a:t>
            </a:r>
            <a:r>
              <a:rPr lang="en-US" altLang="zh-CN" sz="1600" b="0" dirty="0">
                <a:latin typeface="+mn-ea"/>
                <a:ea typeface="+mn-ea"/>
              </a:rPr>
              <a:t>Internet </a:t>
            </a:r>
            <a:r>
              <a:rPr lang="zh-CN" altLang="en-US" sz="1600" b="0" dirty="0">
                <a:latin typeface="+mn-ea"/>
                <a:ea typeface="+mn-ea"/>
              </a:rPr>
              <a:t>的服务（如存储和数据库）是 </a:t>
            </a:r>
            <a:r>
              <a:rPr lang="en-US" altLang="zh-CN" sz="1600" b="0" dirty="0" err="1">
                <a:latin typeface="+mn-ea"/>
                <a:ea typeface="+mn-ea"/>
              </a:rPr>
              <a:t>IaaS</a:t>
            </a:r>
            <a:r>
              <a:rPr lang="zh-CN" altLang="en-US" sz="1600" b="0" dirty="0">
                <a:latin typeface="+mn-ea"/>
                <a:ea typeface="+mn-ea"/>
              </a:rPr>
              <a:t>的一部分。</a:t>
            </a:r>
            <a:r>
              <a:rPr lang="en-US" altLang="zh-CN" sz="1600" b="0" dirty="0">
                <a:latin typeface="+mn-ea"/>
                <a:ea typeface="+mn-ea"/>
              </a:rPr>
              <a:t>Internet</a:t>
            </a:r>
            <a:r>
              <a:rPr lang="zh-CN" altLang="en-US" sz="1600" b="0" dirty="0">
                <a:latin typeface="+mn-ea"/>
                <a:ea typeface="+mn-ea"/>
              </a:rPr>
              <a:t>上其他类型的服务包括平台即服务（</a:t>
            </a:r>
            <a:r>
              <a:rPr lang="en-US" altLang="zh-CN" sz="1600" b="0" dirty="0">
                <a:latin typeface="+mn-ea"/>
                <a:ea typeface="+mn-ea"/>
              </a:rPr>
              <a:t>Platform as a Service</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）和软件即服务（</a:t>
            </a:r>
            <a:r>
              <a:rPr lang="en-US" altLang="zh-CN" sz="1600" b="0" dirty="0">
                <a:latin typeface="+mn-ea"/>
                <a:ea typeface="+mn-ea"/>
              </a:rPr>
              <a:t>Software as a Service</a:t>
            </a:r>
            <a:r>
              <a:rPr lang="zh-CN" altLang="en-US" sz="1600" b="0" dirty="0">
                <a:latin typeface="+mn-ea"/>
                <a:ea typeface="+mn-ea"/>
              </a:rPr>
              <a:t>，</a:t>
            </a:r>
            <a:r>
              <a:rPr lang="en-US" altLang="zh-CN" sz="1600" b="0" dirty="0">
                <a:latin typeface="+mn-ea"/>
                <a:ea typeface="+mn-ea"/>
              </a:rPr>
              <a:t>SaaS</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提供了用户可以访问的完整或部分的应用程序开发，</a:t>
            </a:r>
            <a:r>
              <a:rPr lang="en-US" altLang="zh-CN" sz="1600" b="0" dirty="0">
                <a:latin typeface="+mn-ea"/>
                <a:ea typeface="+mn-ea"/>
              </a:rPr>
              <a:t>SaaS</a:t>
            </a:r>
            <a:r>
              <a:rPr lang="zh-CN" altLang="en-US" sz="1600" b="0" dirty="0">
                <a:latin typeface="+mn-ea"/>
                <a:ea typeface="+mn-ea"/>
              </a:rPr>
              <a:t>则提供了完整的可直接使用的应用程序，比如通过 </a:t>
            </a:r>
            <a:r>
              <a:rPr lang="en-US" altLang="zh-CN" sz="1600" b="0" dirty="0">
                <a:latin typeface="+mn-ea"/>
                <a:ea typeface="+mn-ea"/>
              </a:rPr>
              <a:t>Internet</a:t>
            </a:r>
            <a:r>
              <a:rPr lang="zh-CN" altLang="en-US" sz="1600" b="0" dirty="0">
                <a:latin typeface="+mn-ea"/>
                <a:ea typeface="+mn-ea"/>
              </a:rPr>
              <a:t>管理企业资源。</a:t>
            </a:r>
            <a:r>
              <a:rPr lang="en-US" altLang="zh-CN" sz="1600" b="0" dirty="0" smtClean="0">
                <a:latin typeface="+mn-ea"/>
                <a:ea typeface="+mn-ea"/>
              </a:rPr>
              <a:t> </a:t>
            </a:r>
            <a:endParaRPr lang="zh-CN" altLang="en-US" sz="1600" b="0" dirty="0">
              <a:latin typeface="+mn-ea"/>
              <a:ea typeface="+mn-ea"/>
            </a:endParaRPr>
          </a:p>
        </p:txBody>
      </p:sp>
      <p:sp>
        <p:nvSpPr>
          <p:cNvPr id="4" name="矩形 3"/>
          <p:cNvSpPr/>
          <p:nvPr/>
        </p:nvSpPr>
        <p:spPr>
          <a:xfrm>
            <a:off x="152516" y="2865116"/>
            <a:ext cx="8724671" cy="1323439"/>
          </a:xfrm>
          <a:prstGeom prst="rect">
            <a:avLst/>
          </a:prstGeom>
        </p:spPr>
        <p:txBody>
          <a:bodyPr wrap="square">
            <a:spAutoFit/>
          </a:bodyPr>
          <a:lstStyle/>
          <a:p>
            <a:r>
              <a:rPr lang="zh-CN" altLang="en-US" sz="1600" b="0" dirty="0" smtClean="0">
                <a:latin typeface="+mn-ea"/>
                <a:ea typeface="+mn-ea"/>
              </a:rPr>
              <a:t>   根据</a:t>
            </a:r>
            <a:r>
              <a:rPr lang="en-US" altLang="zh-CN" sz="1600" b="0" dirty="0">
                <a:latin typeface="+mn-ea"/>
                <a:ea typeface="+mn-ea"/>
              </a:rPr>
              <a:t>NIST</a:t>
            </a:r>
            <a:r>
              <a:rPr lang="zh-CN" altLang="en-US" sz="1600" b="0" dirty="0">
                <a:latin typeface="+mn-ea"/>
                <a:ea typeface="+mn-ea"/>
              </a:rPr>
              <a:t>（</a:t>
            </a:r>
            <a:r>
              <a:rPr lang="en-US" altLang="zh-CN" sz="1600" b="0" dirty="0" err="1">
                <a:latin typeface="+mn-ea"/>
                <a:ea typeface="+mn-ea"/>
              </a:rPr>
              <a:t>NationalInstituteofStandardsandTechnology</a:t>
            </a:r>
            <a:r>
              <a:rPr lang="zh-CN" altLang="en-US" sz="1600" b="0" dirty="0">
                <a:latin typeface="+mn-ea"/>
                <a:ea typeface="+mn-ea"/>
              </a:rPr>
              <a:t>，美国国家标准与技术研究院）的权威定义，云计算的服务模式有</a:t>
            </a:r>
            <a:r>
              <a:rPr lang="en-US" altLang="zh-CN" sz="1600" b="0" dirty="0">
                <a:latin typeface="+mn-ea"/>
                <a:ea typeface="+mn-ea"/>
              </a:rPr>
              <a:t>SPI</a:t>
            </a:r>
            <a:r>
              <a:rPr lang="zh-CN" altLang="en-US" sz="1600" b="0" dirty="0">
                <a:latin typeface="+mn-ea"/>
                <a:ea typeface="+mn-ea"/>
              </a:rPr>
              <a:t>（即</a:t>
            </a:r>
            <a:r>
              <a:rPr lang="en-US" altLang="zh-CN" sz="1600" b="0" dirty="0">
                <a:latin typeface="+mn-ea"/>
                <a:ea typeface="+mn-ea"/>
              </a:rPr>
              <a:t>SaaS</a:t>
            </a:r>
            <a:r>
              <a:rPr lang="zh-CN" altLang="en-US" sz="1600" b="0" dirty="0">
                <a:latin typeface="+mn-ea"/>
                <a:ea typeface="+mn-ea"/>
              </a:rPr>
              <a:t>、</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）这三个大类或层次。这是目前被业界最广 泛认同的划分。</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源于</a:t>
            </a:r>
            <a:r>
              <a:rPr lang="en-US" altLang="zh-CN" sz="1600" b="0" dirty="0">
                <a:latin typeface="+mn-ea"/>
                <a:ea typeface="+mn-ea"/>
              </a:rPr>
              <a:t>SaaS</a:t>
            </a:r>
            <a:r>
              <a:rPr lang="zh-CN" altLang="en-US" sz="1600" b="0" dirty="0">
                <a:latin typeface="+mn-ea"/>
                <a:ea typeface="+mn-ea"/>
              </a:rPr>
              <a:t>理念。</a:t>
            </a:r>
            <a:r>
              <a:rPr lang="en-US" altLang="zh-CN" sz="1600" b="0" dirty="0" err="1">
                <a:latin typeface="+mn-ea"/>
                <a:ea typeface="+mn-ea"/>
              </a:rPr>
              <a:t>PaaS</a:t>
            </a:r>
            <a:r>
              <a:rPr lang="zh-CN" altLang="en-US" sz="1600" b="0" dirty="0">
                <a:latin typeface="+mn-ea"/>
                <a:ea typeface="+mn-ea"/>
              </a:rPr>
              <a:t>和</a:t>
            </a:r>
            <a:r>
              <a:rPr lang="en-US" altLang="zh-CN" sz="1600" b="0" dirty="0" err="1">
                <a:latin typeface="+mn-ea"/>
                <a:ea typeface="+mn-ea"/>
              </a:rPr>
              <a:t>IaaS</a:t>
            </a:r>
            <a:r>
              <a:rPr lang="zh-CN" altLang="en-US" sz="1600" b="0" dirty="0">
                <a:latin typeface="+mn-ea"/>
                <a:ea typeface="+mn-ea"/>
              </a:rPr>
              <a:t>可以直接通过</a:t>
            </a:r>
            <a:r>
              <a:rPr lang="en-US" altLang="zh-CN" sz="1600" b="0" dirty="0">
                <a:latin typeface="+mn-ea"/>
                <a:ea typeface="+mn-ea"/>
              </a:rPr>
              <a:t>SOA/Web Services</a:t>
            </a:r>
            <a:r>
              <a:rPr lang="zh-CN" altLang="en-US" sz="1600" b="0" dirty="0">
                <a:latin typeface="+mn-ea"/>
                <a:ea typeface="+mn-ea"/>
              </a:rPr>
              <a:t>向平台用户提供服务， 也可以作为</a:t>
            </a:r>
            <a:r>
              <a:rPr lang="en-US" altLang="zh-CN" sz="1600" b="0" dirty="0">
                <a:latin typeface="+mn-ea"/>
                <a:ea typeface="+mn-ea"/>
              </a:rPr>
              <a:t>SaaS</a:t>
            </a:r>
            <a:r>
              <a:rPr lang="zh-CN" altLang="en-US" sz="1600" b="0" dirty="0">
                <a:latin typeface="+mn-ea"/>
                <a:ea typeface="+mn-ea"/>
              </a:rPr>
              <a:t>模式的支撑平台间接向最终用户</a:t>
            </a:r>
            <a:r>
              <a:rPr lang="zh-CN" altLang="en-US" sz="1600" b="0" dirty="0" smtClean="0">
                <a:latin typeface="+mn-ea"/>
                <a:ea typeface="+mn-ea"/>
              </a:rPr>
              <a:t>服务</a:t>
            </a:r>
            <a:endParaRPr lang="zh-CN" altLang="en-US" sz="1600" b="0" dirty="0" smtClean="0">
              <a:latin typeface="+mn-ea"/>
              <a:ea typeface="+mn-ea"/>
            </a:endParaRPr>
          </a:p>
          <a:p>
            <a:endParaRPr lang="zh-CN" altLang="en-US" sz="1600" b="0" dirty="0">
              <a:latin typeface="+mn-ea"/>
              <a:ea typeface="+mn-ea"/>
            </a:endParaRPr>
          </a:p>
        </p:txBody>
      </p:sp>
      <p:sp>
        <p:nvSpPr>
          <p:cNvPr id="3" name="椭圆 2"/>
          <p:cNvSpPr/>
          <p:nvPr/>
        </p:nvSpPr>
        <p:spPr bwMode="auto">
          <a:xfrm>
            <a:off x="330798" y="4188555"/>
            <a:ext cx="5612766" cy="2476434"/>
          </a:xfrm>
          <a:prstGeom prst="ellipse">
            <a:avLst/>
          </a:prstGeom>
          <a:solidFill>
            <a:schemeClr val="bg1"/>
          </a:solidFill>
          <a:ln w="25400">
            <a:solidFill>
              <a:srgbClr val="00B0F0"/>
            </a:solidFill>
            <a:prstDash val="solid"/>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tlCol="0" anchor="ctr"/>
          <a:lstStyle/>
          <a:p>
            <a:pPr algn="ctr" eaLnBrk="0" hangingPunct="0"/>
            <a:endParaRPr lang="zh-CN" altLang="en-US" dirty="0">
              <a:solidFill>
                <a:srgbClr val="1F497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椭圆 4"/>
          <p:cNvSpPr/>
          <p:nvPr/>
        </p:nvSpPr>
        <p:spPr bwMode="auto">
          <a:xfrm>
            <a:off x="3124238" y="4188554"/>
            <a:ext cx="5752949" cy="2476435"/>
          </a:xfrm>
          <a:prstGeom prst="ellipse">
            <a:avLst/>
          </a:prstGeom>
          <a:noFill/>
          <a:ln w="25400">
            <a:solidFill>
              <a:srgbClr val="CC0000"/>
            </a:solidFill>
            <a:prstDash val="solid"/>
            <a:round/>
          </a:ln>
          <a:effectLst/>
        </p:spPr>
        <p:txBody>
          <a:bodyPr rtlCol="0" anchor="ctr"/>
          <a:lstStyle/>
          <a:p>
            <a:pPr algn="ctr" eaLnBrk="0" hangingPunct="0"/>
            <a:endParaRPr lang="zh-CN" altLang="en-US">
              <a:solidFill>
                <a:srgbClr val="1F497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660746" y="4787876"/>
            <a:ext cx="2463492" cy="1323439"/>
          </a:xfrm>
          <a:prstGeom prst="rect">
            <a:avLst/>
          </a:prstGeom>
        </p:spPr>
        <p:txBody>
          <a:bodyPr wrap="square">
            <a:spAutoFit/>
          </a:bodyPr>
          <a:lstStyle/>
          <a:p>
            <a:r>
              <a:rPr lang="en-US" altLang="zh-CN" sz="1600" dirty="0" smtClean="0">
                <a:solidFill>
                  <a:srgbClr val="00B0F0"/>
                </a:solidFill>
                <a:latin typeface="+mn-ea"/>
                <a:ea typeface="+mn-ea"/>
              </a:rPr>
              <a:t>  </a:t>
            </a:r>
            <a:r>
              <a:rPr lang="en-US" altLang="zh-CN" sz="1600" dirty="0" err="1" smtClean="0">
                <a:solidFill>
                  <a:srgbClr val="00B0F0"/>
                </a:solidFill>
                <a:latin typeface="+mn-ea"/>
                <a:ea typeface="+mn-ea"/>
              </a:rPr>
              <a:t>IaaS</a:t>
            </a:r>
            <a:r>
              <a:rPr lang="zh-CN" altLang="en-US" sz="1600" dirty="0" smtClean="0">
                <a:solidFill>
                  <a:srgbClr val="00B0F0"/>
                </a:solidFill>
                <a:latin typeface="+mn-ea"/>
                <a:ea typeface="+mn-ea"/>
              </a:rPr>
              <a:t>中间件</a:t>
            </a:r>
            <a:endParaRPr lang="en-US" altLang="zh-CN" sz="1600" dirty="0" smtClean="0">
              <a:solidFill>
                <a:srgbClr val="00B0F0"/>
              </a:solidFill>
              <a:latin typeface="+mn-ea"/>
              <a:ea typeface="+mn-ea"/>
            </a:endParaRPr>
          </a:p>
          <a:p>
            <a:r>
              <a:rPr lang="zh-CN" altLang="en-US" sz="1600" b="0" dirty="0" smtClean="0">
                <a:solidFill>
                  <a:srgbClr val="00B0F0"/>
                </a:solidFill>
              </a:rPr>
              <a:t>（包括</a:t>
            </a:r>
            <a:r>
              <a:rPr lang="en-US" altLang="zh-CN" sz="1600" b="0" dirty="0" smtClean="0">
                <a:solidFill>
                  <a:srgbClr val="00B0F0"/>
                </a:solidFill>
              </a:rPr>
              <a:t>HPC/</a:t>
            </a:r>
            <a:r>
              <a:rPr lang="en-US" altLang="zh-CN" sz="1600" b="0" dirty="0" err="1" smtClean="0">
                <a:solidFill>
                  <a:srgbClr val="00B0F0"/>
                </a:solidFill>
              </a:rPr>
              <a:t>Gri</a:t>
            </a:r>
            <a:r>
              <a:rPr lang="zh-CN" altLang="en-US" sz="1600" b="0" dirty="0" smtClean="0">
                <a:solidFill>
                  <a:srgbClr val="00B0F0"/>
                </a:solidFill>
              </a:rPr>
              <a:t>中间件</a:t>
            </a:r>
            <a:r>
              <a:rPr lang="en-US" altLang="zh-CN" sz="1600" b="0" dirty="0" smtClean="0">
                <a:solidFill>
                  <a:srgbClr val="00B0F0"/>
                </a:solidFill>
              </a:rPr>
              <a:t>,PVM/MPI,</a:t>
            </a:r>
            <a:r>
              <a:rPr lang="zh-CN" altLang="en-US" sz="1600" b="0" dirty="0" smtClean="0">
                <a:solidFill>
                  <a:srgbClr val="00B0F0"/>
                </a:solidFill>
              </a:rPr>
              <a:t>机群</a:t>
            </a:r>
            <a:r>
              <a:rPr lang="en-US" altLang="zh-CN" sz="1600" b="0" dirty="0" smtClean="0">
                <a:solidFill>
                  <a:srgbClr val="00B0F0"/>
                </a:solidFill>
              </a:rPr>
              <a:t>/</a:t>
            </a:r>
            <a:r>
              <a:rPr lang="zh-CN" altLang="en-US" sz="1600" b="0" dirty="0" smtClean="0">
                <a:solidFill>
                  <a:srgbClr val="00B0F0"/>
                </a:solidFill>
              </a:rPr>
              <a:t>集群</a:t>
            </a:r>
            <a:r>
              <a:rPr lang="en-US" altLang="zh-CN" sz="1600" b="0" dirty="0" smtClean="0">
                <a:solidFill>
                  <a:srgbClr val="00B0F0"/>
                </a:solidFill>
              </a:rPr>
              <a:t>,</a:t>
            </a:r>
            <a:r>
              <a:rPr lang="en-US" altLang="zh-CN" sz="1600" b="0" dirty="0" err="1" smtClean="0">
                <a:solidFill>
                  <a:srgbClr val="00B0F0"/>
                </a:solidFill>
              </a:rPr>
              <a:t>Beowulf,DRS</a:t>
            </a:r>
            <a:r>
              <a:rPr lang="zh-CN" altLang="en-US" sz="1600" b="0" dirty="0" smtClean="0">
                <a:solidFill>
                  <a:srgbClr val="00B0F0"/>
                </a:solidFill>
              </a:rPr>
              <a:t>作业调度</a:t>
            </a:r>
            <a:r>
              <a:rPr lang="en-US" altLang="zh-CN" sz="1600" b="0" dirty="0" smtClean="0">
                <a:solidFill>
                  <a:srgbClr val="00B0F0"/>
                </a:solidFill>
              </a:rPr>
              <a:t>,</a:t>
            </a:r>
            <a:r>
              <a:rPr lang="zh-CN" altLang="en-US" sz="1600" b="0" dirty="0" smtClean="0">
                <a:solidFill>
                  <a:srgbClr val="00B0F0"/>
                </a:solidFill>
              </a:rPr>
              <a:t>并行文件系统等</a:t>
            </a:r>
            <a:r>
              <a:rPr lang="zh-CN" altLang="en-US" sz="1600" b="0" dirty="0" smtClean="0">
                <a:solidFill>
                  <a:schemeClr val="tx1">
                    <a:lumMod val="95000"/>
                    <a:lumOff val="5000"/>
                  </a:schemeClr>
                </a:solidFill>
              </a:rPr>
              <a:t>）</a:t>
            </a:r>
            <a:endParaRPr lang="zh-CN" altLang="en-US" sz="1600" b="0" dirty="0">
              <a:solidFill>
                <a:schemeClr val="tx1">
                  <a:lumMod val="95000"/>
                  <a:lumOff val="5000"/>
                </a:schemeClr>
              </a:solidFill>
            </a:endParaRPr>
          </a:p>
        </p:txBody>
      </p:sp>
      <p:sp>
        <p:nvSpPr>
          <p:cNvPr id="9" name="矩形 8"/>
          <p:cNvSpPr/>
          <p:nvPr/>
        </p:nvSpPr>
        <p:spPr>
          <a:xfrm>
            <a:off x="3486174" y="4856616"/>
            <a:ext cx="1924004" cy="1077218"/>
          </a:xfrm>
          <a:prstGeom prst="rect">
            <a:avLst/>
          </a:prstGeom>
        </p:spPr>
        <p:txBody>
          <a:bodyPr wrap="square">
            <a:spAutoFit/>
          </a:bodyPr>
          <a:lstStyle/>
          <a:p>
            <a:r>
              <a:rPr lang="zh-CN" altLang="en-US" sz="1600" b="0" dirty="0" smtClean="0">
                <a:solidFill>
                  <a:srgbClr val="00B050"/>
                </a:solidFill>
              </a:rPr>
              <a:t>    </a:t>
            </a:r>
            <a:r>
              <a:rPr lang="zh-CN" altLang="en-US" sz="1600" dirty="0" smtClean="0">
                <a:solidFill>
                  <a:srgbClr val="00B050"/>
                </a:solidFill>
              </a:rPr>
              <a:t>云系统</a:t>
            </a:r>
            <a:endParaRPr lang="en-US" altLang="zh-CN" sz="1600" dirty="0" smtClean="0">
              <a:solidFill>
                <a:srgbClr val="00B050"/>
              </a:solidFill>
            </a:endParaRPr>
          </a:p>
          <a:p>
            <a:r>
              <a:rPr lang="zh-CN" altLang="en-US" sz="1600" b="0" dirty="0" smtClean="0">
                <a:solidFill>
                  <a:srgbClr val="00B050"/>
                </a:solidFill>
              </a:rPr>
              <a:t>（效用计算机</a:t>
            </a:r>
            <a:r>
              <a:rPr lang="en-US" altLang="zh-CN" sz="1600" b="0" dirty="0" smtClean="0">
                <a:solidFill>
                  <a:srgbClr val="00B050"/>
                </a:solidFill>
              </a:rPr>
              <a:t>SaaS BI/BPM,BSS/OSS,WS/SOA/API</a:t>
            </a:r>
            <a:r>
              <a:rPr lang="zh-CN" altLang="en-US" sz="1600" b="0" dirty="0" smtClean="0">
                <a:solidFill>
                  <a:srgbClr val="00B050"/>
                </a:solidFill>
              </a:rPr>
              <a:t>）</a:t>
            </a:r>
            <a:endParaRPr lang="zh-CN" altLang="en-US" sz="1600" b="0" dirty="0">
              <a:solidFill>
                <a:srgbClr val="00B050"/>
              </a:solidFill>
            </a:endParaRPr>
          </a:p>
        </p:txBody>
      </p:sp>
      <p:sp>
        <p:nvSpPr>
          <p:cNvPr id="10" name="矩形 9"/>
          <p:cNvSpPr/>
          <p:nvPr/>
        </p:nvSpPr>
        <p:spPr>
          <a:xfrm>
            <a:off x="6000712" y="4677343"/>
            <a:ext cx="2381188" cy="1323439"/>
          </a:xfrm>
          <a:prstGeom prst="rect">
            <a:avLst/>
          </a:prstGeom>
        </p:spPr>
        <p:txBody>
          <a:bodyPr wrap="square">
            <a:spAutoFit/>
          </a:bodyPr>
          <a:lstStyle/>
          <a:p>
            <a:r>
              <a:rPr lang="en-US" altLang="zh-CN" sz="1600" b="0" dirty="0" smtClean="0">
                <a:solidFill>
                  <a:srgbClr val="00B0F0"/>
                </a:solidFill>
                <a:latin typeface="+mn-ea"/>
                <a:ea typeface="+mn-ea"/>
              </a:rPr>
              <a:t>   </a:t>
            </a:r>
            <a:r>
              <a:rPr lang="en-US" altLang="zh-CN" sz="1600" b="0" dirty="0" err="1" smtClean="0">
                <a:solidFill>
                  <a:srgbClr val="00B0F0"/>
                </a:solidFill>
                <a:latin typeface="+mn-ea"/>
                <a:ea typeface="+mn-ea"/>
              </a:rPr>
              <a:t>PaaS</a:t>
            </a:r>
            <a:r>
              <a:rPr lang="zh-CN" altLang="en-US" sz="1600" b="0" dirty="0" smtClean="0">
                <a:solidFill>
                  <a:srgbClr val="00B0F0"/>
                </a:solidFill>
                <a:latin typeface="+mn-ea"/>
                <a:ea typeface="+mn-ea"/>
              </a:rPr>
              <a:t>中间件</a:t>
            </a:r>
            <a:endParaRPr lang="en-US" altLang="zh-CN" sz="1600" b="0" dirty="0" smtClean="0">
              <a:solidFill>
                <a:srgbClr val="00B0F0"/>
              </a:solidFill>
              <a:latin typeface="+mn-ea"/>
              <a:ea typeface="+mn-ea"/>
            </a:endParaRPr>
          </a:p>
          <a:p>
            <a:r>
              <a:rPr lang="zh-CN" altLang="en-US" sz="1600" b="0" dirty="0" smtClean="0">
                <a:solidFill>
                  <a:schemeClr val="tx1">
                    <a:lumMod val="95000"/>
                    <a:lumOff val="5000"/>
                  </a:schemeClr>
                </a:solidFill>
              </a:rPr>
              <a:t>（包括应用服务器</a:t>
            </a:r>
            <a:r>
              <a:rPr lang="en-US" altLang="zh-CN" sz="1600" b="0" dirty="0" smtClean="0">
                <a:solidFill>
                  <a:schemeClr val="tx1">
                    <a:lumMod val="95000"/>
                    <a:lumOff val="5000"/>
                  </a:schemeClr>
                </a:solidFill>
              </a:rPr>
              <a:t>MQ/ESB/SOA,</a:t>
            </a:r>
            <a:r>
              <a:rPr lang="zh-CN" altLang="en-US" sz="1600" b="0" dirty="0" smtClean="0">
                <a:solidFill>
                  <a:schemeClr val="tx1">
                    <a:lumMod val="95000"/>
                    <a:lumOff val="5000"/>
                  </a:schemeClr>
                </a:solidFill>
              </a:rPr>
              <a:t>多层次多租户</a:t>
            </a:r>
            <a:r>
              <a:rPr lang="en-US" altLang="zh-CN" sz="1600" b="0" dirty="0" smtClean="0">
                <a:solidFill>
                  <a:schemeClr val="tx1">
                    <a:lumMod val="95000"/>
                    <a:lumOff val="5000"/>
                  </a:schemeClr>
                </a:solidFill>
              </a:rPr>
              <a:t>SaaS</a:t>
            </a:r>
            <a:r>
              <a:rPr lang="zh-CN" altLang="en-US" sz="1600" b="0" dirty="0" smtClean="0">
                <a:solidFill>
                  <a:schemeClr val="tx1">
                    <a:lumMod val="95000"/>
                    <a:lumOff val="5000"/>
                  </a:schemeClr>
                </a:solidFill>
              </a:rPr>
              <a:t>模式支撑</a:t>
            </a:r>
            <a:r>
              <a:rPr lang="en-US" altLang="zh-CN" sz="1600" b="0" dirty="0" smtClean="0">
                <a:solidFill>
                  <a:schemeClr val="tx1">
                    <a:lumMod val="95000"/>
                    <a:lumOff val="5000"/>
                  </a:schemeClr>
                </a:solidFill>
              </a:rPr>
              <a:t>,</a:t>
            </a:r>
            <a:r>
              <a:rPr lang="en-US" altLang="zh-CN" sz="1600" b="0" dirty="0" err="1" smtClean="0">
                <a:solidFill>
                  <a:schemeClr val="tx1">
                    <a:lumMod val="95000"/>
                    <a:lumOff val="5000"/>
                  </a:schemeClr>
                </a:solidFill>
              </a:rPr>
              <a:t>Hypervisor,OSGI</a:t>
            </a:r>
            <a:r>
              <a:rPr lang="zh-CN" altLang="en-US" sz="1600" b="0" dirty="0" smtClean="0">
                <a:solidFill>
                  <a:schemeClr val="tx1">
                    <a:lumMod val="95000"/>
                    <a:lumOff val="5000"/>
                  </a:schemeClr>
                </a:solidFill>
              </a:rPr>
              <a:t>等）</a:t>
            </a:r>
            <a:endParaRPr lang="zh-CN" altLang="en-US" sz="1600" b="0" dirty="0">
              <a:solidFill>
                <a:schemeClr val="tx1">
                  <a:lumMod val="95000"/>
                  <a:lumOff val="5000"/>
                </a:schemeClr>
              </a:solidFill>
            </a:endParaRPr>
          </a:p>
        </p:txBody>
      </p:sp>
    </p:spTree>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3"/>
          <p:cNvSpPr>
            <a:spLocks noChangeArrowheads="1"/>
          </p:cNvSpPr>
          <p:nvPr/>
        </p:nvSpPr>
        <p:spPr bwMode="auto">
          <a:xfrm>
            <a:off x="762100" y="609674"/>
            <a:ext cx="6791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b="0" dirty="0" err="1">
                <a:solidFill>
                  <a:srgbClr val="003366"/>
                </a:solidFill>
                <a:latin typeface="微软雅黑" panose="020B0503020204020204" pitchFamily="34" charset="-122"/>
                <a:ea typeface="微软雅黑" panose="020B0503020204020204" pitchFamily="34" charset="-122"/>
              </a:rPr>
              <a:t>IaaS</a:t>
            </a:r>
            <a:r>
              <a:rPr lang="en-US" altLang="zh-CN"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0" dirty="0" smtClean="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rPr>
              <a:t>、</a:t>
            </a:r>
            <a:r>
              <a:rPr lang="en-US" altLang="zh-CN" dirty="0">
                <a:latin typeface="+mn-ea"/>
              </a:rPr>
              <a:t> </a:t>
            </a:r>
            <a:r>
              <a:rPr lang="en-US" altLang="zh-CN" b="0" dirty="0" err="1">
                <a:solidFill>
                  <a:srgbClr val="003366"/>
                </a:solidFill>
                <a:latin typeface="微软雅黑" panose="020B0503020204020204" pitchFamily="34" charset="-122"/>
                <a:ea typeface="微软雅黑" panose="020B0503020204020204" pitchFamily="34" charset="-122"/>
              </a:rPr>
              <a:t>PaaS</a:t>
            </a:r>
            <a:r>
              <a:rPr lang="zh-CN" altLang="en-US" b="0" dirty="0">
                <a:solidFill>
                  <a:srgbClr val="003366"/>
                </a:solidFill>
                <a:latin typeface="微软雅黑" panose="020B0503020204020204" pitchFamily="34" charset="-122"/>
                <a:ea typeface="微软雅黑" panose="020B0503020204020204" pitchFamily="34" charset="-122"/>
              </a:rPr>
              <a:t>、</a:t>
            </a:r>
            <a:r>
              <a:rPr lang="en-US" altLang="zh-CN" b="0" dirty="0">
                <a:solidFill>
                  <a:srgbClr val="003366"/>
                </a:solidFill>
                <a:latin typeface="微软雅黑" panose="020B0503020204020204" pitchFamily="34" charset="-122"/>
                <a:ea typeface="微软雅黑" panose="020B0503020204020204" pitchFamily="34" charset="-122"/>
              </a:rPr>
              <a:t> SaaS</a:t>
            </a:r>
            <a:endParaRPr lang="zh-CN" altLang="en-US" b="0" dirty="0">
              <a:solidFill>
                <a:srgbClr val="003366"/>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 name="矩形 3"/>
          <p:cNvSpPr/>
          <p:nvPr/>
        </p:nvSpPr>
        <p:spPr>
          <a:xfrm>
            <a:off x="419329" y="1447852"/>
            <a:ext cx="8724671" cy="3046988"/>
          </a:xfrm>
          <a:prstGeom prst="rect">
            <a:avLst/>
          </a:prstGeom>
        </p:spPr>
        <p:txBody>
          <a:bodyPr wrap="square">
            <a:spAutoFit/>
          </a:bodyPr>
          <a:lstStyle/>
          <a:p>
            <a:r>
              <a:rPr lang="en-US" altLang="zh-CN" sz="1600" dirty="0" smtClean="0">
                <a:latin typeface="+mn-ea"/>
                <a:ea typeface="+mn-ea"/>
              </a:rPr>
              <a:t>1. SaaS</a:t>
            </a:r>
            <a:r>
              <a:rPr lang="zh-CN" altLang="en-US" sz="1600" dirty="0" smtClean="0">
                <a:latin typeface="+mn-ea"/>
                <a:ea typeface="+mn-ea"/>
              </a:rPr>
              <a:t>：</a:t>
            </a:r>
            <a:r>
              <a:rPr lang="zh-CN" altLang="en-US" sz="1600" b="0" dirty="0" smtClean="0">
                <a:latin typeface="+mn-ea"/>
                <a:ea typeface="+mn-ea"/>
              </a:rPr>
              <a:t>提供给客户的服务是运营商运行在云计算基础设施上的应用程序，用户可以在各种设备上通过客户端界面访问，如浏览器。消费者不需要管理或控制任何云计算基础设施，包括网络、服务器、操作系统、存储等等；</a:t>
            </a:r>
            <a:endParaRPr lang="zh-CN" altLang="en-US" sz="1600" b="0" dirty="0" smtClean="0">
              <a:latin typeface="+mn-ea"/>
              <a:ea typeface="+mn-ea"/>
            </a:endParaRPr>
          </a:p>
          <a:p>
            <a:r>
              <a:rPr lang="en-US" altLang="zh-CN" sz="1600" dirty="0" smtClean="0">
                <a:latin typeface="+mn-ea"/>
                <a:ea typeface="+mn-ea"/>
              </a:rPr>
              <a:t>2. </a:t>
            </a:r>
            <a:r>
              <a:rPr lang="en-US" altLang="zh-CN" sz="1600" dirty="0" err="1" smtClean="0">
                <a:latin typeface="+mn-ea"/>
                <a:ea typeface="+mn-ea"/>
              </a:rPr>
              <a:t>PaaS</a:t>
            </a:r>
            <a:r>
              <a:rPr lang="zh-CN" altLang="en-US" sz="1600" dirty="0" smtClean="0">
                <a:latin typeface="+mn-ea"/>
                <a:ea typeface="+mn-ea"/>
              </a:rPr>
              <a:t>：</a:t>
            </a:r>
            <a:r>
              <a:rPr lang="zh-CN" altLang="en-US" sz="1600" b="0" dirty="0" smtClean="0">
                <a:latin typeface="+mn-ea"/>
                <a:ea typeface="+mn-ea"/>
              </a:rPr>
              <a:t>提供给消费者的服务是把客户采用提供的开发语言和工具（例如</a:t>
            </a:r>
            <a:r>
              <a:rPr lang="en-US" altLang="zh-CN" sz="1600" b="0" dirty="0" smtClean="0">
                <a:latin typeface="+mn-ea"/>
                <a:ea typeface="+mn-ea"/>
              </a:rPr>
              <a:t>Java</a:t>
            </a:r>
            <a:r>
              <a:rPr lang="zh-CN" altLang="en-US" sz="1600" b="0" dirty="0" smtClean="0">
                <a:latin typeface="+mn-ea"/>
                <a:ea typeface="+mn-ea"/>
              </a:rPr>
              <a:t>，</a:t>
            </a:r>
            <a:r>
              <a:rPr lang="en-US" altLang="zh-CN" sz="1600" b="0" dirty="0" smtClean="0">
                <a:latin typeface="+mn-ea"/>
                <a:ea typeface="+mn-ea"/>
              </a:rPr>
              <a:t>python, </a:t>
            </a:r>
            <a:r>
              <a:rPr lang="en-US" altLang="zh-CN" sz="1600" b="0" dirty="0" err="1" smtClean="0">
                <a:latin typeface="+mn-ea"/>
                <a:ea typeface="+mn-ea"/>
              </a:rPr>
              <a:t>.Net</a:t>
            </a:r>
            <a:r>
              <a:rPr lang="zh-CN" altLang="en-US" sz="1600" b="0" dirty="0" smtClean="0">
                <a:latin typeface="+mn-ea"/>
                <a:ea typeface="+mn-ea"/>
              </a:rPr>
              <a:t>等）开发的</a:t>
            </a:r>
            <a:endParaRPr lang="zh-CN" altLang="en-US" sz="1600" b="0" dirty="0" smtClean="0">
              <a:latin typeface="+mn-ea"/>
              <a:ea typeface="+mn-ea"/>
            </a:endParaRPr>
          </a:p>
          <a:p>
            <a:r>
              <a:rPr lang="zh-CN" altLang="en-US" sz="1600" b="0" dirty="0" smtClean="0">
                <a:latin typeface="+mn-ea"/>
                <a:ea typeface="+mn-ea"/>
              </a:rPr>
              <a:t>或收购的应用程序部署到供应商的云计算基础设施上去。客户不需要管理或控制底层的云基础设施，包括网络、服务器、操作系统、存储等，但客户能控制部署的应用程序，也可能控制运行应用程序的托管环境配置；</a:t>
            </a:r>
            <a:endParaRPr lang="zh-CN" altLang="en-US" sz="1600" b="0" dirty="0" smtClean="0">
              <a:latin typeface="+mn-ea"/>
              <a:ea typeface="+mn-ea"/>
            </a:endParaRPr>
          </a:p>
          <a:p>
            <a:r>
              <a:rPr lang="en-US" altLang="zh-CN" sz="1600" dirty="0" smtClean="0">
                <a:latin typeface="+mn-ea"/>
                <a:ea typeface="+mn-ea"/>
              </a:rPr>
              <a:t>3. </a:t>
            </a:r>
            <a:r>
              <a:rPr lang="en-US" altLang="zh-CN" sz="1600" dirty="0" err="1" smtClean="0">
                <a:latin typeface="+mn-ea"/>
                <a:ea typeface="+mn-ea"/>
              </a:rPr>
              <a:t>IaaS</a:t>
            </a:r>
            <a:r>
              <a:rPr lang="zh-CN" altLang="en-US" sz="1600" dirty="0" smtClean="0">
                <a:latin typeface="+mn-ea"/>
                <a:ea typeface="+mn-ea"/>
              </a:rPr>
              <a:t>：</a:t>
            </a:r>
            <a:r>
              <a:rPr lang="zh-CN" altLang="en-US" sz="1600" b="0" dirty="0" smtClean="0">
                <a:latin typeface="+mn-ea"/>
                <a:ea typeface="+mn-ea"/>
              </a:rPr>
              <a:t>提供给消费者的服务是对所有计算基础设施的利用，包括处理</a:t>
            </a:r>
            <a:r>
              <a:rPr lang="en-US" altLang="zh-CN" sz="1600" b="0" dirty="0" smtClean="0">
                <a:latin typeface="+mn-ea"/>
                <a:ea typeface="+mn-ea"/>
              </a:rPr>
              <a:t>CPU</a:t>
            </a:r>
            <a:r>
              <a:rPr lang="zh-CN" altLang="en-US" sz="1600" b="0" dirty="0" smtClean="0">
                <a:latin typeface="+mn-ea"/>
                <a:ea typeface="+mn-ea"/>
              </a:rPr>
              <a:t>、内存、存储、网络和其它基本的计算资源，用户能够部署和运行任意软件，包括操作系统和应用程序。消费者不管理或控制任何云计算基础设施，但能控制操作系统的选择、存储空间、部署的应用，也有可能获得有限制的网络组件（例如路由器、，防火墙，、负载均衡器等）的控制。</a:t>
            </a:r>
            <a:endParaRPr lang="zh-CN" altLang="en-US" sz="1600" b="0" dirty="0">
              <a:latin typeface="+mn-ea"/>
              <a:ea typeface="+mn-ea"/>
            </a:endParaRPr>
          </a:p>
        </p:txBody>
      </p:sp>
    </p:spTree>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5400">
          <a:solidFill>
            <a:srgbClr val="A5A5A5"/>
          </a:solidFill>
          <a:prstDash val="solid"/>
          <a:round/>
        </a:ln>
      </a:spPr>
      <a:bodyPr anchor="ctr"/>
      <a:lstStyle>
        <a:defPPr algn="ctr" eaLnBrk="0" hangingPunct="0">
          <a:defRPr>
            <a:solidFill>
              <a:srgbClr val="1F497D"/>
            </a:solidFill>
            <a:latin typeface="微软雅黑" panose="020B0503020204020204" pitchFamily="34" charset="-122"/>
            <a:ea typeface="微软雅黑" panose="020B0503020204020204" pitchFamily="34" charset="-122"/>
            <a:sym typeface="微软雅黑" panose="020B0503020204020204" pitchFamily="34" charset="-122"/>
          </a:defRPr>
        </a:defPPr>
      </a:lstStyle>
    </a:spDef>
    <a:lnDef>
      <a:spPr bwMode="auto">
        <a:noFill/>
        <a:ln w="28575">
          <a:solidFill>
            <a:schemeClr val="accent1"/>
          </a:solidFill>
          <a:round/>
          <a:tailEnd type="triangle" w="med" len="med"/>
        </a:ln>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21617</Words>
  <Application>WPS 演示</Application>
  <PresentationFormat>全屏显示(4:3)</PresentationFormat>
  <Paragraphs>999</Paragraphs>
  <Slides>74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74</vt:i4>
      </vt:variant>
    </vt:vector>
  </HeadingPairs>
  <TitlesOfParts>
    <vt:vector size="89" baseType="lpstr">
      <vt:lpstr>Arial</vt:lpstr>
      <vt:lpstr>宋体</vt:lpstr>
      <vt:lpstr>Wingdings</vt:lpstr>
      <vt:lpstr>Times New Roman</vt:lpstr>
      <vt:lpstr>微软雅黑</vt:lpstr>
      <vt:lpstr>黑体</vt:lpstr>
      <vt:lpstr>Arial Unicode MS</vt:lpstr>
      <vt:lpstr>Helvetica</vt:lpstr>
      <vt:lpstr>punctuation</vt:lpstr>
      <vt:lpstr>Helvetica Neue</vt:lpstr>
      <vt:lpstr>PingFang SC</vt:lpstr>
      <vt:lpstr>Impact</vt:lpstr>
      <vt:lpstr>Verdana</vt:lpstr>
      <vt:lpstr>Segoe Print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dc:creator>
  <cp:lastModifiedBy>Administrator</cp:lastModifiedBy>
  <cp:revision>1866</cp:revision>
  <dcterms:created xsi:type="dcterms:W3CDTF">2012-08-22T03:51:00Z</dcterms:created>
  <dcterms:modified xsi:type="dcterms:W3CDTF">2018-02-02T08:42:43Z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2052-10.1.0.6929</vt:lpwstr>
  </property>
</Properties>
</file>