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85" r:id="rId23"/>
    <p:sldId id="286" r:id="rId24"/>
    <p:sldId id="287" r:id="rId25"/>
    <p:sldId id="288" r:id="rId26"/>
    <p:sldId id="284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319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20" r:id="rId48"/>
    <p:sldId id="321" r:id="rId49"/>
    <p:sldId id="322" r:id="rId50"/>
    <p:sldId id="323" r:id="rId51"/>
    <p:sldId id="324" r:id="rId52"/>
    <p:sldId id="325" r:id="rId5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F225-C429-2B40-80D1-FC140FFE7CC9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CAD9B-B7DC-6A4B-B1D2-335F84117E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277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CAD9B-B7DC-6A4B-B1D2-335F84117EC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36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CAD9B-B7DC-6A4B-B1D2-335F84117ECA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25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CAD9B-B7DC-6A4B-B1D2-335F84117ECA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30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CAD9B-B7DC-6A4B-B1D2-335F84117ECA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73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CAD9B-B7DC-6A4B-B1D2-335F84117ECA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694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CAD9B-B7DC-6A4B-B1D2-335F84117ECA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5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8A3-C24C-924B-9902-5819BDF7C981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71FE-65C2-5C42-B8EC-9E4F9CD341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4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8A3-C24C-924B-9902-5819BDF7C981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71FE-65C2-5C42-B8EC-9E4F9CD341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36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8A3-C24C-924B-9902-5819BDF7C981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71FE-65C2-5C42-B8EC-9E4F9CD341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6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8A3-C24C-924B-9902-5819BDF7C981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71FE-65C2-5C42-B8EC-9E4F9CD341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19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8A3-C24C-924B-9902-5819BDF7C981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71FE-65C2-5C42-B8EC-9E4F9CD341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0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8A3-C24C-924B-9902-5819BDF7C981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71FE-65C2-5C42-B8EC-9E4F9CD341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75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8A3-C24C-924B-9902-5819BDF7C981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71FE-65C2-5C42-B8EC-9E4F9CD341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65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8A3-C24C-924B-9902-5819BDF7C981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71FE-65C2-5C42-B8EC-9E4F9CD341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31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8A3-C24C-924B-9902-5819BDF7C981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71FE-65C2-5C42-B8EC-9E4F9CD341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64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8A3-C24C-924B-9902-5819BDF7C981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71FE-65C2-5C42-B8EC-9E4F9CD341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33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8A3-C24C-924B-9902-5819BDF7C981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71FE-65C2-5C42-B8EC-9E4F9CD341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3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118A3-C24C-924B-9902-5819BDF7C981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871FE-65C2-5C42-B8EC-9E4F9CD341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50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AY0OjwgjBU4&amp;feature=youtu.be" TargetMode="External"/><Relationship Id="rId3" Type="http://schemas.openxmlformats.org/officeDocument/2006/relationships/hyperlink" Target="https://www.youtube.com/watch?v=8TqlOahgPo0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Avenir Book" charset="0"/>
                <a:ea typeface="Avenir Book" charset="0"/>
                <a:cs typeface="Avenir Book" charset="0"/>
              </a:rPr>
              <a:t>SF2528 : </a:t>
            </a:r>
            <a:r>
              <a:rPr lang="fr-FR" sz="3600" dirty="0" err="1" smtClean="0">
                <a:latin typeface="Avenir Book" charset="0"/>
                <a:ea typeface="Avenir Book" charset="0"/>
                <a:cs typeface="Avenir Book" charset="0"/>
              </a:rPr>
              <a:t>Parallel</a:t>
            </a:r>
            <a:r>
              <a:rPr lang="fr-FR" sz="3600" dirty="0" smtClean="0">
                <a:latin typeface="Avenir Book" charset="0"/>
                <a:ea typeface="Avenir Book" charset="0"/>
                <a:cs typeface="Avenir Book" charset="0"/>
              </a:rPr>
              <a:t> Computations for large </a:t>
            </a:r>
            <a:r>
              <a:rPr lang="fr-FR" sz="3600" dirty="0" err="1" smtClean="0">
                <a:latin typeface="Avenir Book" charset="0"/>
                <a:ea typeface="Avenir Book" charset="0"/>
                <a:cs typeface="Avenir Book" charset="0"/>
              </a:rPr>
              <a:t>scale</a:t>
            </a:r>
            <a:r>
              <a:rPr lang="fr-FR" sz="36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3600" dirty="0" err="1" smtClean="0">
                <a:latin typeface="Avenir Book" charset="0"/>
                <a:ea typeface="Avenir Book" charset="0"/>
                <a:cs typeface="Avenir Book" charset="0"/>
              </a:rPr>
              <a:t>problems</a:t>
            </a:r>
            <a:r>
              <a:rPr lang="fr-FR" sz="36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fr-FR" sz="36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36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fr-FR" sz="36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3600" b="1" dirty="0" smtClean="0">
                <a:latin typeface="Avenir Book" charset="0"/>
                <a:ea typeface="Avenir Book" charset="0"/>
                <a:cs typeface="Avenir Book" charset="0"/>
              </a:rPr>
              <a:t>N-Body </a:t>
            </a:r>
            <a:r>
              <a:rPr lang="fr-FR" sz="3600" b="1" dirty="0" err="1" smtClean="0">
                <a:latin typeface="Avenir Book" charset="0"/>
                <a:ea typeface="Avenir Book" charset="0"/>
                <a:cs typeface="Avenir Book" charset="0"/>
              </a:rPr>
              <a:t>Problem</a:t>
            </a:r>
            <a:endParaRPr lang="fr-FR" sz="36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09195" y="4909977"/>
            <a:ext cx="9144000" cy="1655762"/>
          </a:xfrm>
        </p:spPr>
        <p:txBody>
          <a:bodyPr/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Mathurin LAGREE –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Hanlin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SUN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357090" y="554542"/>
            <a:ext cx="11130023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now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have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tree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-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depth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                 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- up to N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leaves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at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deepest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stage ;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259" y="1429238"/>
            <a:ext cx="1308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357090" y="554542"/>
            <a:ext cx="11130023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now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have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tree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-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depth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                 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- up to N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leaves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at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deepest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stage 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fr-FR" b="1" dirty="0" smtClean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GOAL :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compute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all contributions/forces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applied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on the N particules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fr-FR" b="1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fr-FR" b="1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259" y="1429238"/>
            <a:ext cx="1308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57090" y="554542"/>
                <a:ext cx="11130023" cy="6127612"/>
              </a:xfrm>
            </p:spPr>
            <p:txBody>
              <a:bodyPr>
                <a:norm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None/>
                  <a:tabLst/>
                  <a:defRPr/>
                </a:pP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We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now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have a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tree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with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:</a:t>
                </a: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None/>
                  <a:tabLst/>
                  <a:defRPr/>
                </a:pPr>
                <a:endParaRPr lang="fr-FR" dirty="0" smtClean="0">
                  <a:latin typeface="Avenir Book" charset="0"/>
                  <a:ea typeface="Avenir Book" charset="0"/>
                  <a:cs typeface="Avenir Book" charset="0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None/>
                  <a:tabLst/>
                  <a:defRPr/>
                </a:pPr>
                <a:r>
                  <a:rPr lang="fr-FR" dirty="0">
                    <a:latin typeface="Avenir Book" charset="0"/>
                    <a:ea typeface="Avenir Book" charset="0"/>
                    <a:cs typeface="Avenir Book" charset="0"/>
                  </a:rPr>
                  <a:t>	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- a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depth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of                  ;</a:t>
                </a: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None/>
                  <a:tabLst/>
                  <a:defRPr/>
                </a:pPr>
                <a:r>
                  <a:rPr lang="fr-FR" dirty="0">
                    <a:latin typeface="Avenir Book" charset="0"/>
                    <a:ea typeface="Avenir Book" charset="0"/>
                    <a:cs typeface="Avenir Book" charset="0"/>
                  </a:rPr>
                  <a:t>	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- up to N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leaves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at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deepest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stage ;</a:t>
                </a: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None/>
                  <a:tabLst/>
                  <a:defRPr/>
                </a:pPr>
                <a:endParaRPr lang="fr-FR" dirty="0">
                  <a:latin typeface="Avenir Book" charset="0"/>
                  <a:ea typeface="Avenir Book" charset="0"/>
                  <a:cs typeface="Avenir Book" charset="0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None/>
                  <a:tabLst/>
                  <a:defRPr/>
                </a:pPr>
                <a:endParaRPr lang="fr-FR" b="1" dirty="0" smtClean="0">
                  <a:solidFill>
                    <a:srgbClr val="8C2517"/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None/>
                  <a:tabLst/>
                  <a:defRPr/>
                </a:pPr>
                <a:r>
                  <a:rPr lang="fr-FR" b="1" dirty="0" smtClean="0">
                    <a:solidFill>
                      <a:srgbClr val="8C2517"/>
                    </a:solidFill>
                    <a:latin typeface="Avenir Book" charset="0"/>
                    <a:ea typeface="Avenir Book" charset="0"/>
                    <a:cs typeface="Avenir Book" charset="0"/>
                  </a:rPr>
                  <a:t>GOAL :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compute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all contributions/forces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applied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on the N particules</a:t>
                </a: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None/>
                  <a:tabLst/>
                  <a:defRPr/>
                </a:pPr>
                <a:endParaRPr lang="fr-FR" dirty="0">
                  <a:latin typeface="Avenir Book" charset="0"/>
                  <a:ea typeface="Avenir Book" charset="0"/>
                  <a:cs typeface="Avenir Book" charset="0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None/>
                  <a:tabLst/>
                  <a:defRPr/>
                </a:pP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 </a:t>
                </a:r>
                <a:r>
                  <a:rPr lang="fr-FR" i="1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Naive</a:t>
                </a:r>
                <a:r>
                  <a:rPr lang="fr-FR" i="1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</a:t>
                </a:r>
                <a:r>
                  <a:rPr lang="fr-FR" i="1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way</a:t>
                </a:r>
                <a:r>
                  <a:rPr lang="fr-FR" i="1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: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for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each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N particules,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compute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</a:t>
                </a:r>
                <a:r>
                  <a:rPr lang="fr-FR" b="1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ALL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contributions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from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other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N-1 particules. </a:t>
                </a:r>
                <a:r>
                  <a:rPr lang="fr-FR" i="1" dirty="0" err="1" smtClean="0">
                    <a:solidFill>
                      <a:srgbClr val="8C2517"/>
                    </a:solidFill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Very</a:t>
                </a:r>
                <a:r>
                  <a:rPr lang="fr-FR" i="1" dirty="0" smtClean="0">
                    <a:solidFill>
                      <a:srgbClr val="8C2517"/>
                    </a:solidFill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</a:t>
                </a:r>
                <a:r>
                  <a:rPr lang="fr-FR" i="1" dirty="0" err="1" smtClean="0">
                    <a:solidFill>
                      <a:srgbClr val="8C2517"/>
                    </a:solidFill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costly</a:t>
                </a:r>
                <a:r>
                  <a:rPr lang="fr-FR" i="1" dirty="0" smtClean="0">
                    <a:solidFill>
                      <a:srgbClr val="8C2517"/>
                    </a:solidFill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: </a:t>
                </a:r>
                <a:r>
                  <a:rPr lang="fr-FR" i="1" dirty="0" err="1" smtClean="0">
                    <a:solidFill>
                      <a:srgbClr val="8C2517"/>
                    </a:solidFill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complexity</a:t>
                </a:r>
                <a:r>
                  <a:rPr lang="fr-FR" i="1" dirty="0" smtClean="0">
                    <a:solidFill>
                      <a:srgbClr val="8C2517"/>
                    </a:solidFill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rgbClr val="8C2517"/>
                            </a:solidFill>
                            <a:latin typeface="Cambria Math" charset="0"/>
                            <a:ea typeface="Avenir Book" charset="0"/>
                            <a:cs typeface="Avenir Book" charset="0"/>
                            <a:sym typeface="Wingdings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8C2517"/>
                            </a:solidFill>
                            <a:latin typeface="Cambria Math" charset="0"/>
                            <a:ea typeface="Avenir Book" charset="0"/>
                            <a:cs typeface="Avenir Book" charset="0"/>
                            <a:sym typeface="Wingdings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rgbClr val="8C2517"/>
                            </a:solidFill>
                            <a:latin typeface="Cambria Math" charset="0"/>
                            <a:ea typeface="Avenir Book" charset="0"/>
                            <a:cs typeface="Avenir Book" charset="0"/>
                            <a:sym typeface="Wingdings"/>
                          </a:rPr>
                          <m:t>𝑁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8C2517"/>
                            </a:solidFill>
                            <a:latin typeface="Cambria Math" charset="0"/>
                            <a:ea typeface="Avenir Book" charset="0"/>
                            <a:cs typeface="Avenir Book" charset="0"/>
                            <a:sym typeface="Wingdings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rgbClr val="8C2517"/>
                        </a:solidFill>
                        <a:latin typeface="Cambria Math" charset="0"/>
                        <a:ea typeface="Avenir Book" charset="0"/>
                        <a:cs typeface="Avenir Book" charset="0"/>
                        <a:sym typeface="Wingdings"/>
                      </a:rPr>
                      <m:t>)</m:t>
                    </m:r>
                  </m:oMath>
                </a14:m>
                <a:endParaRPr lang="fr-FR" i="1" dirty="0" smtClean="0">
                  <a:solidFill>
                    <a:srgbClr val="8C2517"/>
                  </a:solidFill>
                  <a:latin typeface="Avenir Book" charset="0"/>
                  <a:ea typeface="Avenir Book" charset="0"/>
                  <a:cs typeface="Avenir Book" charset="0"/>
                  <a:sym typeface="Wingdings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None/>
                  <a:tabLst/>
                  <a:defRPr/>
                </a:pPr>
                <a:endParaRPr lang="fr-FR" b="1" i="1" dirty="0">
                  <a:latin typeface="Avenir Book" charset="0"/>
                  <a:ea typeface="Avenir Book" charset="0"/>
                  <a:cs typeface="Avenir Book" charset="0"/>
                  <a:sym typeface="Wingdings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None/>
                  <a:tabLst/>
                  <a:defRPr/>
                </a:pPr>
                <a:endParaRPr lang="fr-FR" b="1" i="1" dirty="0" smtClean="0">
                  <a:latin typeface="Avenir Book" charset="0"/>
                  <a:ea typeface="Avenir Book" charset="0"/>
                  <a:cs typeface="Avenir Book" charset="0"/>
                  <a:sym typeface="Wingdings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None/>
                  <a:tabLst/>
                  <a:defRPr/>
                </a:pPr>
                <a:r>
                  <a:rPr lang="fr-FR" b="1" i="1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	  SOLUTION : CLUSTER APPROXIMATION </a:t>
                </a:r>
                <a:endParaRPr lang="fr-FR" b="1" i="1" dirty="0" smtClean="0">
                  <a:latin typeface="Avenir Book" charset="0"/>
                  <a:ea typeface="Avenir Book" charset="0"/>
                  <a:cs typeface="Avenir Book" charset="0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None/>
                  <a:tabLst/>
                  <a:defRPr/>
                </a:pPr>
                <a:endParaRPr lang="fr-FR" dirty="0" smtClean="0">
                  <a:latin typeface="Avenir Book" charset="0"/>
                  <a:ea typeface="Avenir Book" charset="0"/>
                  <a:cs typeface="Avenir Book" charset="0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None/>
                  <a:tabLst/>
                  <a:defRPr/>
                </a:pPr>
                <a:endParaRPr lang="fr-FR" b="1" dirty="0">
                  <a:solidFill>
                    <a:srgbClr val="8C2517"/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None/>
                  <a:tabLst/>
                  <a:defRPr/>
                </a:pPr>
                <a:endParaRPr lang="fr-FR" b="1" dirty="0">
                  <a:solidFill>
                    <a:srgbClr val="8C2517"/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4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090" y="554542"/>
                <a:ext cx="11130023" cy="6127612"/>
              </a:xfrm>
              <a:blipFill rotWithShape="0">
                <a:blip r:embed="rId2"/>
                <a:stretch>
                  <a:fillRect l="-1151" t="-1095" r="-1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259" y="1429238"/>
            <a:ext cx="1308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061982" y="3285278"/>
            <a:ext cx="1069144" cy="11319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7730655" y="38413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807609" y="40772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338972" y="36915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7688413" y="36409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7807610" y="35952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7567868" y="40315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7294420" y="38579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7613587" y="381917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1898962" y="33011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7613587" y="3334042"/>
            <a:ext cx="4273614" cy="5079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9481626" y="3285278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626" y="3285278"/>
                <a:ext cx="16696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7857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10569646" y="4846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458372" y="23988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Cluster approximation : </a:t>
            </a:r>
            <a:endParaRPr lang="fr-FR" sz="3600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54744" y="1825625"/>
            <a:ext cx="7193021" cy="435133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A cluster of distant bodies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can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be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approximated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as a single distant body 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endParaRPr lang="fr-FR" dirty="0" smtClean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7494202" y="2890436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202" y="2890436"/>
                <a:ext cx="19325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/>
          <p:cNvCxnSpPr/>
          <p:nvPr/>
        </p:nvCxnSpPr>
        <p:spPr>
          <a:xfrm>
            <a:off x="7074395" y="3167435"/>
            <a:ext cx="10326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458372" y="23988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Cluster approximation : </a:t>
            </a:r>
            <a:endParaRPr lang="fr-FR" sz="3600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54745" y="1825625"/>
            <a:ext cx="6868626" cy="435133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A cluster of distant bodies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can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be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approximated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as a single distant body :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endParaRPr lang="fr-FR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	</a:t>
            </a:r>
            <a:r>
              <a:rPr lang="fr-FR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particules of charge </a:t>
            </a:r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	1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particule of charge </a:t>
            </a:r>
            <a:r>
              <a:rPr lang="fr-FR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n</a:t>
            </a:r>
            <a:endParaRPr lang="fr-FR" b="1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  <a:sym typeface="Wingdings"/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2757268" y="3824625"/>
            <a:ext cx="309489" cy="474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7730655" y="38413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7807609" y="40772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7338972" y="36915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7688413" y="36409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7807610" y="35952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7567868" y="40315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7294420" y="38579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7613587" y="381917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11898962" y="33011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7613587" y="3334042"/>
            <a:ext cx="4273614" cy="5079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9481626" y="3285278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626" y="3285278"/>
                <a:ext cx="16696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7857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10569646" y="4846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7061982" y="3285278"/>
            <a:ext cx="1069144" cy="11319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7494202" y="2890436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202" y="2890436"/>
                <a:ext cx="19325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avec flèche 34"/>
          <p:cNvCxnSpPr/>
          <p:nvPr/>
        </p:nvCxnSpPr>
        <p:spPr>
          <a:xfrm>
            <a:off x="7074395" y="3167435"/>
            <a:ext cx="10326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458372" y="23988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Cluster approximation : </a:t>
            </a:r>
            <a:endParaRPr lang="fr-FR" sz="3600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54745" y="1825625"/>
            <a:ext cx="6868626" cy="5461440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A cluster of distant bodies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can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be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approximated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as a single distant body :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endParaRPr lang="fr-FR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	</a:t>
            </a:r>
            <a:r>
              <a:rPr lang="fr-FR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particules of charge </a:t>
            </a:r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	1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particule of charge </a:t>
            </a:r>
            <a:r>
              <a:rPr lang="fr-FR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</a:t>
            </a:r>
            <a:r>
              <a:rPr lang="fr-FR" b="1" dirty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Only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valid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when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: 				</a:t>
            </a:r>
            <a:endParaRPr lang="fr-FR" b="1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  <a:sym typeface="Wingdings"/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2757268" y="3824625"/>
            <a:ext cx="309489" cy="474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7730655" y="38413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7807609" y="40772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7338972" y="36915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7688413" y="36409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7807610" y="35952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7567868" y="40315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7294420" y="38579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7613587" y="381917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11898962" y="33011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7613587" y="3334042"/>
            <a:ext cx="4273614" cy="5079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9481626" y="3285278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626" y="3285278"/>
                <a:ext cx="16696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7857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10569646" y="4846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05" y="5414301"/>
            <a:ext cx="1117600" cy="9525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31" y="5719101"/>
            <a:ext cx="203200" cy="3429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567868" y="5719101"/>
            <a:ext cx="23936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fr-FR" sz="2200" dirty="0" err="1" smtClean="0">
                <a:latin typeface="Avenir Book" charset="0"/>
                <a:ea typeface="Avenir Book" charset="0"/>
                <a:cs typeface="Avenir Book" charset="0"/>
              </a:rPr>
              <a:t>parameter</a:t>
            </a:r>
            <a:endParaRPr lang="fr-FR" sz="22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sz="22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200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fr-FR" sz="2200" dirty="0" err="1" smtClean="0">
                <a:latin typeface="Avenir Book" charset="0"/>
                <a:ea typeface="Avenir Book" charset="0"/>
                <a:cs typeface="Avenir Book" charset="0"/>
              </a:rPr>
              <a:t>sub</a:t>
            </a:r>
            <a:r>
              <a:rPr lang="fr-FR" sz="2200" dirty="0" smtClean="0">
                <a:latin typeface="Avenir Book" charset="0"/>
                <a:ea typeface="Avenir Book" charset="0"/>
                <a:cs typeface="Avenir Book" charset="0"/>
              </a:rPr>
              <a:t>-cube </a:t>
            </a:r>
            <a:r>
              <a:rPr lang="fr-FR" sz="2200" dirty="0" err="1" smtClean="0">
                <a:latin typeface="Avenir Book" charset="0"/>
                <a:ea typeface="Avenir Book" charset="0"/>
                <a:cs typeface="Avenir Book" charset="0"/>
              </a:rPr>
              <a:t>length</a:t>
            </a:r>
            <a:endParaRPr lang="fr-FR" sz="22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391" y="6366801"/>
            <a:ext cx="228600" cy="3302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7061982" y="3285278"/>
            <a:ext cx="1069144" cy="11319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7494202" y="2890436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202" y="2890436"/>
                <a:ext cx="19325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avec flèche 34"/>
          <p:cNvCxnSpPr/>
          <p:nvPr/>
        </p:nvCxnSpPr>
        <p:spPr>
          <a:xfrm>
            <a:off x="7074395" y="3167435"/>
            <a:ext cx="10326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avec flèche 32"/>
          <p:cNvCxnSpPr/>
          <p:nvPr/>
        </p:nvCxnSpPr>
        <p:spPr>
          <a:xfrm flipH="1">
            <a:off x="1602826" y="2216998"/>
            <a:ext cx="1064871" cy="84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2332031" y="2216998"/>
            <a:ext cx="335667" cy="84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667697" y="2216998"/>
            <a:ext cx="428263" cy="84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667696" y="2216998"/>
            <a:ext cx="1145895" cy="84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1215073" y="3061950"/>
            <a:ext cx="29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mtClean="0"/>
              <a:t>…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2135261" y="3061950"/>
            <a:ext cx="29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mtClean="0"/>
              <a:t>…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3055449" y="3085094"/>
            <a:ext cx="29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952714" y="3594359"/>
            <a:ext cx="345314" cy="28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1151413" y="3611719"/>
            <a:ext cx="152400" cy="2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298028" y="3614611"/>
            <a:ext cx="140824" cy="27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1302846" y="3611718"/>
            <a:ext cx="351099" cy="26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1957779" y="3575085"/>
            <a:ext cx="345314" cy="28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2156478" y="3592445"/>
            <a:ext cx="152400" cy="2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303093" y="3595337"/>
            <a:ext cx="140824" cy="27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307911" y="3592444"/>
            <a:ext cx="351099" cy="26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2951276" y="3588574"/>
            <a:ext cx="345314" cy="28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H="1">
            <a:off x="3149975" y="3605934"/>
            <a:ext cx="152400" cy="2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3296590" y="3608826"/>
            <a:ext cx="140824" cy="27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3301408" y="3605933"/>
            <a:ext cx="351099" cy="26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3905226" y="3577978"/>
            <a:ext cx="345314" cy="28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H="1">
            <a:off x="4089857" y="3595338"/>
            <a:ext cx="152400" cy="2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4250540" y="3598230"/>
            <a:ext cx="140824" cy="27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4255358" y="3581269"/>
            <a:ext cx="351099" cy="26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2418357" y="1931863"/>
            <a:ext cx="13552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i="1" dirty="0" err="1" smtClean="0">
                <a:latin typeface="Avenir Book" charset="0"/>
                <a:ea typeface="Avenir Book" charset="0"/>
                <a:cs typeface="Avenir Book" charset="0"/>
              </a:rPr>
              <a:t>Root</a:t>
            </a:r>
            <a:endParaRPr lang="fr-FR" sz="1500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1849262" y="3992479"/>
            <a:ext cx="21360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i="1" dirty="0" err="1" smtClean="0">
                <a:latin typeface="Avenir Book" charset="0"/>
                <a:ea typeface="Avenir Book" charset="0"/>
                <a:cs typeface="Avenir Book" charset="0"/>
              </a:rPr>
              <a:t>Deepest</a:t>
            </a:r>
            <a:r>
              <a:rPr lang="fr-FR" sz="1500" i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1500" i="1" dirty="0" err="1" smtClean="0">
                <a:latin typeface="Avenir Book" charset="0"/>
                <a:ea typeface="Avenir Book" charset="0"/>
                <a:cs typeface="Avenir Book" charset="0"/>
              </a:rPr>
              <a:t>leaves</a:t>
            </a:r>
            <a:r>
              <a:rPr lang="fr-FR" sz="1500" i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endParaRPr lang="fr-FR" sz="1500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3975637" y="3081414"/>
            <a:ext cx="29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mtClean="0"/>
              <a:t>…</a:t>
            </a:r>
            <a:endParaRPr lang="fr-FR" dirty="0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7" y="1959149"/>
            <a:ext cx="260197" cy="268591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7" y="2799936"/>
            <a:ext cx="245638" cy="262014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0" y="3691562"/>
            <a:ext cx="804585" cy="313788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9" y="5520146"/>
            <a:ext cx="260197" cy="268591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01" y="5526723"/>
            <a:ext cx="245638" cy="262014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69" y="5540791"/>
            <a:ext cx="804585" cy="313788"/>
          </a:xfrm>
          <a:prstGeom prst="rect">
            <a:avLst/>
          </a:prstGeom>
        </p:spPr>
      </p:pic>
      <p:sp>
        <p:nvSpPr>
          <p:cNvPr id="71" name="Espace réservé du contenu 2"/>
          <p:cNvSpPr txBox="1">
            <a:spLocks/>
          </p:cNvSpPr>
          <p:nvPr/>
        </p:nvSpPr>
        <p:spPr>
          <a:xfrm>
            <a:off x="655544" y="5428838"/>
            <a:ext cx="6868626" cy="719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i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&gt;</a:t>
            </a:r>
            <a:endParaRPr lang="fr-FR" i="1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</p:txBody>
      </p:sp>
      <p:sp>
        <p:nvSpPr>
          <p:cNvPr id="72" name="Espace réservé du contenu 2"/>
          <p:cNvSpPr txBox="1">
            <a:spLocks/>
          </p:cNvSpPr>
          <p:nvPr/>
        </p:nvSpPr>
        <p:spPr>
          <a:xfrm>
            <a:off x="1438852" y="5451004"/>
            <a:ext cx="6868626" cy="719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i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&gt; </a:t>
            </a:r>
            <a:r>
              <a:rPr lang="is-IS" i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… &gt;</a:t>
            </a:r>
            <a:endParaRPr lang="fr-FR" i="1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922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/>
          <p:nvPr/>
        </p:nvCxnSpPr>
        <p:spPr>
          <a:xfrm flipH="1">
            <a:off x="1602826" y="2216998"/>
            <a:ext cx="1064871" cy="84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2332031" y="2216998"/>
            <a:ext cx="335667" cy="84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2667697" y="2216998"/>
            <a:ext cx="428263" cy="84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667696" y="2216998"/>
            <a:ext cx="1145895" cy="84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215073" y="3061950"/>
            <a:ext cx="29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135261" y="3061950"/>
            <a:ext cx="29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mtClean="0"/>
              <a:t>…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055449" y="3085094"/>
            <a:ext cx="29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952714" y="3594359"/>
            <a:ext cx="345314" cy="28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1151413" y="3611719"/>
            <a:ext cx="152400" cy="2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298028" y="3614611"/>
            <a:ext cx="140824" cy="27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302846" y="3611718"/>
            <a:ext cx="351099" cy="26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1957779" y="3575085"/>
            <a:ext cx="345314" cy="28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2156478" y="3592445"/>
            <a:ext cx="152400" cy="2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2303093" y="3595337"/>
            <a:ext cx="140824" cy="27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307911" y="3592444"/>
            <a:ext cx="351099" cy="26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2951276" y="3588574"/>
            <a:ext cx="345314" cy="28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3149975" y="3605934"/>
            <a:ext cx="152400" cy="2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296590" y="3608826"/>
            <a:ext cx="140824" cy="27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301408" y="3605933"/>
            <a:ext cx="351099" cy="26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3905226" y="3577978"/>
            <a:ext cx="345314" cy="28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4089857" y="3595338"/>
            <a:ext cx="152400" cy="2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250540" y="3598230"/>
            <a:ext cx="140824" cy="27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4255358" y="3581269"/>
            <a:ext cx="351099" cy="26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418357" y="1931863"/>
            <a:ext cx="13552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i="1" dirty="0" err="1" smtClean="0">
                <a:latin typeface="Avenir Book" charset="0"/>
                <a:ea typeface="Avenir Book" charset="0"/>
                <a:cs typeface="Avenir Book" charset="0"/>
              </a:rPr>
              <a:t>Root</a:t>
            </a:r>
            <a:endParaRPr lang="fr-FR" sz="1500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849262" y="3992479"/>
            <a:ext cx="21360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i="1" dirty="0" err="1" smtClean="0">
                <a:latin typeface="Avenir Book" charset="0"/>
                <a:ea typeface="Avenir Book" charset="0"/>
                <a:cs typeface="Avenir Book" charset="0"/>
              </a:rPr>
              <a:t>Deepest</a:t>
            </a:r>
            <a:r>
              <a:rPr lang="fr-FR" sz="1500" i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1500" i="1" dirty="0" err="1" smtClean="0">
                <a:latin typeface="Avenir Book" charset="0"/>
                <a:ea typeface="Avenir Book" charset="0"/>
                <a:cs typeface="Avenir Book" charset="0"/>
              </a:rPr>
              <a:t>leaves</a:t>
            </a:r>
            <a:r>
              <a:rPr lang="fr-FR" sz="1500" i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endParaRPr lang="fr-FR" sz="1500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975637" y="3081414"/>
            <a:ext cx="29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mtClean="0"/>
              <a:t>…</a:t>
            </a:r>
            <a:endParaRPr lang="fr-FR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612" y="313327"/>
            <a:ext cx="1117600" cy="952500"/>
          </a:xfrm>
          <a:prstGeom prst="rect">
            <a:avLst/>
          </a:prstGeom>
        </p:spPr>
      </p:pic>
      <p:sp>
        <p:nvSpPr>
          <p:cNvPr id="35" name="Espace réservé du contenu 2"/>
          <p:cNvSpPr txBox="1">
            <a:spLocks/>
          </p:cNvSpPr>
          <p:nvPr/>
        </p:nvSpPr>
        <p:spPr>
          <a:xfrm>
            <a:off x="5306899" y="589377"/>
            <a:ext cx="6868626" cy="719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i="1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Valid</a:t>
            </a:r>
            <a:r>
              <a:rPr lang="fr-FR" i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i="1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when</a:t>
            </a:r>
            <a:r>
              <a:rPr lang="fr-FR" i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: </a:t>
            </a:r>
            <a:endParaRPr lang="fr-FR" i="1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5306899" y="1659988"/>
                <a:ext cx="6868626" cy="5461440"/>
              </a:xfrm>
            </p:spPr>
            <p:txBody>
              <a:bodyPr/>
              <a:lstStyle/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Char char="à"/>
                  <a:tabLst/>
                  <a:defRPr/>
                </a:pPr>
                <a:r>
                  <a:rPr lang="fr-FR" b="1" dirty="0" smtClean="0">
                    <a:solidFill>
                      <a:srgbClr val="8C2517"/>
                    </a:solidFill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If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charset="0"/>
                        <a:ea typeface="Avenir Book" charset="0"/>
                        <a:cs typeface="Avenir Book" charset="0"/>
                        <a:sym typeface="Wingdings"/>
                      </a:rPr>
                      <m:t>𝜃</m:t>
                    </m:r>
                  </m:oMath>
                </a14:m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charset="0"/>
                        <a:ea typeface="Avenir Book" charset="0"/>
                        <a:cs typeface="Avenir Book" charset="0"/>
                        <a:sym typeface="Wingdings"/>
                      </a:rPr>
                      <m:t>=0</m:t>
                    </m:r>
                  </m:oMath>
                </a14:m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 </a:t>
                </a:r>
                <a:r>
                  <a:rPr lang="fr-FR" i="1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: </a:t>
                </a:r>
                <a:r>
                  <a:rPr lang="fr-FR" i="1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never</a:t>
                </a:r>
                <a:r>
                  <a:rPr lang="fr-FR" i="1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</a:t>
                </a:r>
                <a:r>
                  <a:rPr lang="fr-FR" i="1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true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.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We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will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traverse all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tree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for all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particles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. </a:t>
                </a:r>
              </a:p>
            </p:txBody>
          </p:sp>
        </mc:Choice>
        <mc:Fallback xmlns="">
          <p:sp>
            <p:nvSpPr>
              <p:cNvPr id="3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6899" y="1659988"/>
                <a:ext cx="6868626" cy="5461440"/>
              </a:xfrm>
              <a:blipFill rotWithShape="0">
                <a:blip r:embed="rId3"/>
                <a:stretch>
                  <a:fillRect l="-1599" t="-10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Imag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7" y="1959149"/>
            <a:ext cx="260197" cy="26859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7" y="2799936"/>
            <a:ext cx="245638" cy="262014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0" y="3691562"/>
            <a:ext cx="804585" cy="313788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9" y="5520146"/>
            <a:ext cx="260197" cy="2685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01" y="5526723"/>
            <a:ext cx="245638" cy="262014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69" y="5540791"/>
            <a:ext cx="804585" cy="313788"/>
          </a:xfrm>
          <a:prstGeom prst="rect">
            <a:avLst/>
          </a:prstGeom>
        </p:spPr>
      </p:pic>
      <p:sp>
        <p:nvSpPr>
          <p:cNvPr id="52" name="Espace réservé du contenu 2"/>
          <p:cNvSpPr txBox="1">
            <a:spLocks/>
          </p:cNvSpPr>
          <p:nvPr/>
        </p:nvSpPr>
        <p:spPr>
          <a:xfrm>
            <a:off x="655544" y="5428838"/>
            <a:ext cx="6868626" cy="719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i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&gt;</a:t>
            </a:r>
            <a:endParaRPr lang="fr-FR" i="1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</p:txBody>
      </p:sp>
      <p:sp>
        <p:nvSpPr>
          <p:cNvPr id="53" name="Espace réservé du contenu 2"/>
          <p:cNvSpPr txBox="1">
            <a:spLocks/>
          </p:cNvSpPr>
          <p:nvPr/>
        </p:nvSpPr>
        <p:spPr>
          <a:xfrm>
            <a:off x="1438852" y="5451004"/>
            <a:ext cx="6868626" cy="719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i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&gt; </a:t>
            </a:r>
            <a:r>
              <a:rPr lang="is-IS" i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… &gt;</a:t>
            </a:r>
            <a:endParaRPr lang="fr-FR" i="1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607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/>
          <p:nvPr/>
        </p:nvCxnSpPr>
        <p:spPr>
          <a:xfrm flipH="1">
            <a:off x="1602826" y="2216998"/>
            <a:ext cx="1064871" cy="84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2332031" y="2216998"/>
            <a:ext cx="335667" cy="84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2667697" y="2216998"/>
            <a:ext cx="428263" cy="84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667696" y="2216998"/>
            <a:ext cx="1145895" cy="84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215073" y="3061950"/>
            <a:ext cx="29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135261" y="3061950"/>
            <a:ext cx="29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mtClean="0"/>
              <a:t>…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055449" y="3085094"/>
            <a:ext cx="29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952714" y="3594359"/>
            <a:ext cx="345314" cy="28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1151413" y="3611719"/>
            <a:ext cx="152400" cy="2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298028" y="3614611"/>
            <a:ext cx="140824" cy="27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302846" y="3611718"/>
            <a:ext cx="351099" cy="26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1957779" y="3575085"/>
            <a:ext cx="345314" cy="28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2156478" y="3592445"/>
            <a:ext cx="152400" cy="2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2303093" y="3595337"/>
            <a:ext cx="140824" cy="27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307911" y="3592444"/>
            <a:ext cx="351099" cy="26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2951276" y="3588574"/>
            <a:ext cx="345314" cy="28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3149975" y="3605934"/>
            <a:ext cx="152400" cy="2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296590" y="3608826"/>
            <a:ext cx="140824" cy="27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301408" y="3605933"/>
            <a:ext cx="351099" cy="26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3905226" y="3577978"/>
            <a:ext cx="345314" cy="28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4089857" y="3595338"/>
            <a:ext cx="152400" cy="2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250540" y="3598230"/>
            <a:ext cx="140824" cy="27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4255358" y="3581269"/>
            <a:ext cx="351099" cy="26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418357" y="1931863"/>
            <a:ext cx="13552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i="1" dirty="0" err="1" smtClean="0">
                <a:latin typeface="Avenir Book" charset="0"/>
                <a:ea typeface="Avenir Book" charset="0"/>
                <a:cs typeface="Avenir Book" charset="0"/>
              </a:rPr>
              <a:t>Root</a:t>
            </a:r>
            <a:endParaRPr lang="fr-FR" sz="1500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849262" y="3992479"/>
            <a:ext cx="21360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i="1" dirty="0" err="1" smtClean="0">
                <a:latin typeface="Avenir Book" charset="0"/>
                <a:ea typeface="Avenir Book" charset="0"/>
                <a:cs typeface="Avenir Book" charset="0"/>
              </a:rPr>
              <a:t>Deepest</a:t>
            </a:r>
            <a:r>
              <a:rPr lang="fr-FR" sz="1500" i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1500" i="1" dirty="0" err="1" smtClean="0">
                <a:latin typeface="Avenir Book" charset="0"/>
                <a:ea typeface="Avenir Book" charset="0"/>
                <a:cs typeface="Avenir Book" charset="0"/>
              </a:rPr>
              <a:t>leaves</a:t>
            </a:r>
            <a:r>
              <a:rPr lang="fr-FR" sz="1500" i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endParaRPr lang="fr-FR" sz="1500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975637" y="3081414"/>
            <a:ext cx="29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mtClean="0"/>
              <a:t>…</a:t>
            </a:r>
            <a:endParaRPr lang="fr-FR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612" y="313327"/>
            <a:ext cx="1117600" cy="952500"/>
          </a:xfrm>
          <a:prstGeom prst="rect">
            <a:avLst/>
          </a:prstGeom>
        </p:spPr>
      </p:pic>
      <p:sp>
        <p:nvSpPr>
          <p:cNvPr id="35" name="Espace réservé du contenu 2"/>
          <p:cNvSpPr txBox="1">
            <a:spLocks/>
          </p:cNvSpPr>
          <p:nvPr/>
        </p:nvSpPr>
        <p:spPr>
          <a:xfrm>
            <a:off x="5306899" y="589377"/>
            <a:ext cx="6868626" cy="719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i="1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Valid</a:t>
            </a:r>
            <a:r>
              <a:rPr lang="fr-FR" i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i="1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when</a:t>
            </a:r>
            <a:r>
              <a:rPr lang="fr-FR" i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: </a:t>
            </a:r>
            <a:endParaRPr lang="fr-FR" i="1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5306899" y="1659988"/>
                <a:ext cx="6868626" cy="5461440"/>
              </a:xfrm>
            </p:spPr>
            <p:txBody>
              <a:bodyPr/>
              <a:lstStyle/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Char char="à"/>
                  <a:tabLst/>
                  <a:defRPr/>
                </a:pPr>
                <a:r>
                  <a:rPr lang="fr-FR" b="1" dirty="0" smtClean="0">
                    <a:solidFill>
                      <a:srgbClr val="8C2517"/>
                    </a:solidFill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If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charset="0"/>
                        <a:ea typeface="Avenir Book" charset="0"/>
                        <a:cs typeface="Avenir Book" charset="0"/>
                        <a:sym typeface="Wingdings"/>
                      </a:rPr>
                      <m:t>𝜃</m:t>
                    </m:r>
                  </m:oMath>
                </a14:m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charset="0"/>
                        <a:ea typeface="Avenir Book" charset="0"/>
                        <a:cs typeface="Avenir Book" charset="0"/>
                        <a:sym typeface="Wingdings"/>
                      </a:rPr>
                      <m:t>=0</m:t>
                    </m:r>
                  </m:oMath>
                </a14:m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 </a:t>
                </a:r>
                <a:r>
                  <a:rPr lang="fr-FR" i="1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: </a:t>
                </a:r>
                <a:r>
                  <a:rPr lang="fr-FR" i="1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never</a:t>
                </a:r>
                <a:r>
                  <a:rPr lang="fr-FR" i="1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</a:t>
                </a:r>
                <a:r>
                  <a:rPr lang="fr-FR" i="1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true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.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We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will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traverse all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tree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for all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particles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. 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Char char="à"/>
                  <a:tabLst/>
                  <a:defRPr/>
                </a:pPr>
                <a:endParaRPr lang="fr-FR" dirty="0">
                  <a:latin typeface="Avenir Book" charset="0"/>
                  <a:ea typeface="Avenir Book" charset="0"/>
                  <a:cs typeface="Avenir Book" charset="0"/>
                  <a:sym typeface="Wingdings"/>
                </a:endParaRP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Char char="à"/>
                  <a:tabLst/>
                  <a:defRPr/>
                </a:pPr>
                <a:endParaRPr lang="fr-FR" dirty="0" smtClean="0">
                  <a:latin typeface="Avenir Book" charset="0"/>
                  <a:ea typeface="Avenir Book" charset="0"/>
                  <a:cs typeface="Avenir Book" charset="0"/>
                  <a:sym typeface="Wingdings"/>
                </a:endParaRP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Char char="à"/>
                  <a:tabLst/>
                  <a:defRPr/>
                </a:pPr>
                <a:endParaRPr lang="fr-FR" dirty="0">
                  <a:latin typeface="Avenir Book" charset="0"/>
                  <a:ea typeface="Avenir Book" charset="0"/>
                  <a:cs typeface="Avenir Book" charset="0"/>
                  <a:sym typeface="Wingdings"/>
                </a:endParaRPr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  <a:buFont typeface="Wingdings" charset="2"/>
                  <a:buChar char="à"/>
                </a:pPr>
                <a:r>
                  <a:rPr lang="fr-FR" dirty="0" smtClean="0">
                    <a:solidFill>
                      <a:srgbClr val="8C2517"/>
                    </a:solidFill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if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charset="0"/>
                        <a:ea typeface="Avenir Book" charset="0"/>
                        <a:cs typeface="Avenir Book" charset="0"/>
                        <a:sym typeface="Wingdings"/>
                      </a:rPr>
                      <m:t>𝜃</m:t>
                    </m:r>
                  </m:oMath>
                </a14:m>
                <a:r>
                  <a:rPr lang="fr-FR" dirty="0" smtClean="0">
                    <a:solidFill>
                      <a:srgbClr val="8C2517"/>
                    </a:solidFill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</a:t>
                </a:r>
                <a:r>
                  <a:rPr lang="fr-FR" dirty="0" err="1" smtClean="0">
                    <a:solidFill>
                      <a:srgbClr val="8C2517"/>
                    </a:solidFill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is</a:t>
                </a:r>
                <a:r>
                  <a:rPr lang="fr-FR" dirty="0" smtClean="0">
                    <a:solidFill>
                      <a:srgbClr val="8C2517"/>
                    </a:solidFill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large </a:t>
                </a:r>
                <a:r>
                  <a:rPr lang="fr-FR" i="1" dirty="0" smtClean="0">
                    <a:solidFill>
                      <a:srgbClr val="8C2517"/>
                    </a:solidFill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: </a:t>
                </a:r>
                <a:r>
                  <a:rPr lang="fr-FR" i="1" dirty="0" err="1" smtClean="0">
                    <a:solidFill>
                      <a:srgbClr val="8C2517"/>
                    </a:solidFill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always</a:t>
                </a:r>
                <a:r>
                  <a:rPr lang="fr-FR" i="1" dirty="0" smtClean="0">
                    <a:solidFill>
                      <a:srgbClr val="8C2517"/>
                    </a:solidFill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</a:t>
                </a:r>
                <a:r>
                  <a:rPr lang="fr-FR" i="1" dirty="0" err="1" smtClean="0">
                    <a:solidFill>
                      <a:srgbClr val="8C2517"/>
                    </a:solidFill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true</a:t>
                </a:r>
                <a:r>
                  <a:rPr lang="fr-FR" dirty="0" smtClean="0">
                    <a:solidFill>
                      <a:srgbClr val="8C2517"/>
                    </a:solidFill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.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We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will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stop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very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  <a:sym typeface="Wingdings"/>
                  </a:rPr>
                  <a:t>early</a:t>
                </a:r>
                <a:endParaRPr lang="fr-FR" dirty="0" smtClean="0">
                  <a:solidFill>
                    <a:srgbClr val="8C2517"/>
                  </a:solidFill>
                  <a:latin typeface="Avenir Book" charset="0"/>
                  <a:ea typeface="Avenir Book" charset="0"/>
                  <a:cs typeface="Avenir Book" charset="0"/>
                  <a:sym typeface="Wingdings"/>
                </a:endParaRPr>
              </a:p>
            </p:txBody>
          </p:sp>
        </mc:Choice>
        <mc:Fallback xmlns="">
          <p:sp>
            <p:nvSpPr>
              <p:cNvPr id="3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6899" y="1659988"/>
                <a:ext cx="6868626" cy="5461440"/>
              </a:xfrm>
              <a:blipFill rotWithShape="0">
                <a:blip r:embed="rId3"/>
                <a:stretch>
                  <a:fillRect l="-1599" t="-10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Imag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7" y="1959149"/>
            <a:ext cx="260197" cy="26859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7" y="2799936"/>
            <a:ext cx="245638" cy="262014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0" y="3691562"/>
            <a:ext cx="804585" cy="313788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9" y="5520146"/>
            <a:ext cx="260197" cy="2685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01" y="5526723"/>
            <a:ext cx="245638" cy="262014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69" y="5540791"/>
            <a:ext cx="804585" cy="313788"/>
          </a:xfrm>
          <a:prstGeom prst="rect">
            <a:avLst/>
          </a:prstGeom>
        </p:spPr>
      </p:pic>
      <p:sp>
        <p:nvSpPr>
          <p:cNvPr id="52" name="Espace réservé du contenu 2"/>
          <p:cNvSpPr txBox="1">
            <a:spLocks/>
          </p:cNvSpPr>
          <p:nvPr/>
        </p:nvSpPr>
        <p:spPr>
          <a:xfrm>
            <a:off x="655544" y="5428838"/>
            <a:ext cx="6868626" cy="719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i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&gt;</a:t>
            </a:r>
            <a:endParaRPr lang="fr-FR" i="1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</p:txBody>
      </p:sp>
      <p:sp>
        <p:nvSpPr>
          <p:cNvPr id="53" name="Espace réservé du contenu 2"/>
          <p:cNvSpPr txBox="1">
            <a:spLocks/>
          </p:cNvSpPr>
          <p:nvPr/>
        </p:nvSpPr>
        <p:spPr>
          <a:xfrm>
            <a:off x="1438852" y="5451004"/>
            <a:ext cx="6868626" cy="719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i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&gt; </a:t>
            </a:r>
            <a:r>
              <a:rPr lang="is-IS" i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… &gt;</a:t>
            </a:r>
            <a:endParaRPr lang="fr-FR" i="1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167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(b) </a:t>
            </a:r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Structure </a:t>
            </a:r>
            <a:r>
              <a:rPr lang="fr-FR" dirty="0" err="1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used</a:t>
            </a:r>
            <a:endParaRPr lang="fr-FR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45" y="1859501"/>
            <a:ext cx="91948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Introduction</a:t>
            </a:r>
            <a:endParaRPr lang="fr-FR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0023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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Determining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trajectories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and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energy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distribution of N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electrons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(c) </a:t>
            </a:r>
            <a:r>
              <a:rPr lang="fr-FR" dirty="0" err="1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Parallel</a:t>
            </a:r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implementation</a:t>
            </a:r>
            <a:endParaRPr lang="fr-FR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530988" y="1839692"/>
            <a:ext cx="11834514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i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 About the </a:t>
            </a:r>
            <a:r>
              <a:rPr lang="fr-FR" i="1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tree</a:t>
            </a:r>
            <a:r>
              <a:rPr lang="fr-FR" i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construction.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Every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processors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will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have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entire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tree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.</a:t>
            </a:r>
            <a:endParaRPr lang="fr-FR" i="1" dirty="0" smtClean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i="1" dirty="0" smtClean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i="1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i="1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i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(c) </a:t>
            </a:r>
            <a:r>
              <a:rPr lang="fr-FR" dirty="0" err="1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Parallel</a:t>
            </a:r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implementation</a:t>
            </a:r>
            <a:endParaRPr lang="fr-FR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530988" y="1839692"/>
            <a:ext cx="11834514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 </a:t>
            </a:r>
            <a:r>
              <a:rPr lang="fr-FR" i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About the </a:t>
            </a:r>
            <a:r>
              <a:rPr lang="fr-FR" i="1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tree</a:t>
            </a:r>
            <a:r>
              <a:rPr lang="fr-FR" i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construction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.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Every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processors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will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have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entire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tree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r>
              <a:rPr lang="fr-FR" i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About the forces computation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: </a:t>
            </a:r>
            <a:b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</a:b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- </a:t>
            </a:r>
            <a:r>
              <a:rPr lang="fr-FR" b="1" dirty="0" err="1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divide</a:t>
            </a:r>
            <a:r>
              <a:rPr lang="fr-FR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b="1" dirty="0" err="1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linearly</a:t>
            </a:r>
            <a:r>
              <a:rPr lang="fr-FR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number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of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particles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between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the P processors</a:t>
            </a:r>
            <a:b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</a:b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-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compute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forces</a:t>
            </a:r>
            <a:b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</a:b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-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communicate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b="1" dirty="0" err="1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using</a:t>
            </a:r>
            <a:r>
              <a:rPr lang="fr-FR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b="1" dirty="0" err="1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recursive</a:t>
            </a:r>
            <a:r>
              <a:rPr lang="fr-FR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b="1" dirty="0" err="1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doubling</a:t>
            </a:r>
            <a:endParaRPr lang="fr-FR" b="1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08" y="4826000"/>
            <a:ext cx="6477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-56915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(c) </a:t>
            </a:r>
            <a:r>
              <a:rPr lang="fr-FR" sz="36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Pseudo code</a:t>
            </a:r>
            <a:endParaRPr lang="fr-FR" sz="3600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09489" y="1012868"/>
            <a:ext cx="140114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Declare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parameters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,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allocate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memory,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initialize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MPI</a:t>
            </a:r>
          </a:p>
          <a:p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 </a:t>
            </a:r>
          </a:p>
          <a:p>
            <a:r>
              <a:rPr lang="fr-FR" sz="2000" dirty="0">
                <a:latin typeface="Avenir Book" charset="0"/>
                <a:ea typeface="Avenir Book" charset="0"/>
                <a:cs typeface="Avenir Book" charset="0"/>
              </a:rPr>
              <a:t>	</a:t>
            </a:r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>
                <a:latin typeface="Avenir Book" charset="0"/>
                <a:ea typeface="Avenir Book" charset="0"/>
                <a:cs typeface="Avenir Book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224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-56915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(c) </a:t>
            </a:r>
            <a:r>
              <a:rPr lang="fr-FR" sz="36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Pseudo code</a:t>
            </a:r>
            <a:endParaRPr lang="fr-FR" sz="3600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09489" y="1012868"/>
            <a:ext cx="140114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Declare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parameters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,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allocate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memory,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initialize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MPI</a:t>
            </a:r>
          </a:p>
          <a:p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Define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data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partionning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between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different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processors</a:t>
            </a:r>
          </a:p>
          <a:p>
            <a:endParaRPr lang="fr-FR" sz="2000" b="1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 </a:t>
            </a:r>
          </a:p>
          <a:p>
            <a:r>
              <a:rPr lang="fr-FR" sz="2000" dirty="0">
                <a:latin typeface="Avenir Book" charset="0"/>
                <a:ea typeface="Avenir Book" charset="0"/>
                <a:cs typeface="Avenir Book" charset="0"/>
              </a:rPr>
              <a:t>	</a:t>
            </a:r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>
                <a:latin typeface="Avenir Book" charset="0"/>
                <a:ea typeface="Avenir Book" charset="0"/>
                <a:cs typeface="Avenir Book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15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-56915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(c) </a:t>
            </a:r>
            <a:r>
              <a:rPr lang="fr-FR" sz="36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Pseudo code</a:t>
            </a:r>
            <a:endParaRPr lang="fr-FR" sz="3600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09489" y="1012868"/>
            <a:ext cx="1401142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Declare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parameters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,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allocate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memory,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initialize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MPI</a:t>
            </a:r>
          </a:p>
          <a:p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Define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data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partionning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between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different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processors</a:t>
            </a:r>
          </a:p>
          <a:p>
            <a:endParaRPr lang="fr-FR" sz="2000" b="1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 FOR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time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step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r>
              <a:rPr lang="fr-FR" sz="2000" b="1" dirty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</a:t>
            </a:r>
            <a:endParaRPr lang="fr-FR" sz="2000" b="1" dirty="0" smtClean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Construct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tree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sz="2000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sz="2000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sz="2000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sz="2000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sz="2000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 ENDFOR</a:t>
            </a:r>
          </a:p>
          <a:p>
            <a:r>
              <a:rPr lang="fr-FR" sz="20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 </a:t>
            </a:r>
          </a:p>
          <a:p>
            <a:r>
              <a:rPr lang="fr-FR" sz="2000" dirty="0">
                <a:latin typeface="Avenir Book" charset="0"/>
                <a:ea typeface="Avenir Book" charset="0"/>
                <a:cs typeface="Avenir Book" charset="0"/>
              </a:rPr>
              <a:t>	</a:t>
            </a:r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>
                <a:latin typeface="Avenir Book" charset="0"/>
                <a:ea typeface="Avenir Book" charset="0"/>
                <a:cs typeface="Avenir Book" charset="0"/>
              </a:rPr>
              <a:t>	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422031" y="2560320"/>
            <a:ext cx="14067" cy="40092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-56915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(c) </a:t>
            </a:r>
            <a:r>
              <a:rPr lang="fr-FR" sz="36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Pseudo code</a:t>
            </a:r>
            <a:endParaRPr lang="fr-FR" sz="3600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09489" y="1012868"/>
            <a:ext cx="1401142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Declare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parameters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,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allocate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memory,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initialize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MPI</a:t>
            </a:r>
          </a:p>
          <a:p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Define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data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partionning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between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different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processors</a:t>
            </a:r>
          </a:p>
          <a:p>
            <a:endParaRPr lang="fr-FR" sz="2000" b="1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 FOR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time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step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r>
              <a:rPr lang="fr-FR" sz="2000" b="1" dirty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</a:t>
            </a:r>
            <a:endParaRPr lang="fr-FR" sz="2000" b="1" dirty="0" smtClean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Construct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tree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endParaRPr lang="fr-FR" sz="20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 FOR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particules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considered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by processor 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p</a:t>
            </a:r>
          </a:p>
          <a:p>
            <a:endParaRPr lang="fr-FR" sz="2000" b="1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	 . 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Compute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the forces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applied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on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particules / 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Update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their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velocity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and position</a:t>
            </a:r>
          </a:p>
          <a:p>
            <a:endParaRPr lang="fr-FR" sz="2000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r>
              <a:rPr lang="fr-FR" sz="20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ENDFOR </a:t>
            </a:r>
          </a:p>
          <a:p>
            <a:r>
              <a:rPr lang="fr-FR" sz="2000" dirty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</a:t>
            </a:r>
            <a:endParaRPr lang="fr-FR" sz="2000" dirty="0" smtClean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endParaRPr lang="fr-FR" sz="2000" dirty="0" smtClean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endParaRPr lang="fr-FR" sz="2000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endParaRPr lang="fr-FR" sz="2000" dirty="0" smtClean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 ENDFOR</a:t>
            </a:r>
            <a:endParaRPr lang="fr-FR" sz="2000" b="1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 </a:t>
            </a:r>
          </a:p>
          <a:p>
            <a:r>
              <a:rPr lang="fr-FR" sz="2000" dirty="0">
                <a:latin typeface="Avenir Book" charset="0"/>
                <a:ea typeface="Avenir Book" charset="0"/>
                <a:cs typeface="Avenir Book" charset="0"/>
              </a:rPr>
              <a:t>	</a:t>
            </a:r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>
                <a:latin typeface="Avenir Book" charset="0"/>
                <a:ea typeface="Avenir Book" charset="0"/>
                <a:cs typeface="Avenir Book" charset="0"/>
              </a:rPr>
              <a:t>	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422031" y="2560320"/>
            <a:ext cx="14067" cy="40092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348155" y="3866992"/>
            <a:ext cx="2343" cy="9582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7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-56915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(c) </a:t>
            </a:r>
            <a:r>
              <a:rPr lang="fr-FR" sz="36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Pseudo code</a:t>
            </a:r>
            <a:endParaRPr lang="fr-FR" sz="3600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09489" y="1012868"/>
            <a:ext cx="1401142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Declare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parameters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,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allocate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memory,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initialize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MPI</a:t>
            </a:r>
          </a:p>
          <a:p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Define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data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partionning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between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different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processors</a:t>
            </a:r>
          </a:p>
          <a:p>
            <a:endParaRPr lang="fr-FR" sz="2000" b="1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 FOR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time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step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r>
              <a:rPr lang="fr-FR" sz="2000" b="1" dirty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</a:t>
            </a:r>
            <a:endParaRPr lang="fr-FR" sz="2000" b="1" dirty="0" smtClean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Construct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tree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endParaRPr lang="fr-FR" sz="20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 FOR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particules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considered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by processor 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p</a:t>
            </a:r>
          </a:p>
          <a:p>
            <a:endParaRPr lang="fr-FR" sz="2000" b="1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	 . 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Compute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the forces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applied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on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particules / 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Update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their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velocity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and position</a:t>
            </a:r>
          </a:p>
          <a:p>
            <a:endParaRPr lang="fr-FR" sz="2000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r>
              <a:rPr lang="fr-FR" sz="20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ENDFOR </a:t>
            </a:r>
          </a:p>
          <a:p>
            <a:r>
              <a:rPr lang="fr-FR" sz="2000" dirty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</a:t>
            </a:r>
            <a:endParaRPr lang="fr-FR" sz="2000" dirty="0" smtClean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r>
              <a:rPr lang="fr-FR" sz="20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Communicate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the data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using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recursive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doubling</a:t>
            </a:r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</a:t>
            </a:r>
          </a:p>
          <a:p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 ENDFOR</a:t>
            </a:r>
            <a:endParaRPr lang="fr-FR" sz="2000" b="1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 </a:t>
            </a:r>
          </a:p>
          <a:p>
            <a:r>
              <a:rPr lang="fr-FR" sz="2000" dirty="0">
                <a:latin typeface="Avenir Book" charset="0"/>
                <a:ea typeface="Avenir Book" charset="0"/>
                <a:cs typeface="Avenir Book" charset="0"/>
              </a:rPr>
              <a:t>	</a:t>
            </a:r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>
                <a:latin typeface="Avenir Book" charset="0"/>
                <a:ea typeface="Avenir Book" charset="0"/>
                <a:cs typeface="Avenir Book" charset="0"/>
              </a:rPr>
              <a:t>	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422031" y="2560320"/>
            <a:ext cx="14067" cy="40092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348155" y="3866992"/>
            <a:ext cx="2343" cy="9582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-56915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(c) </a:t>
            </a:r>
            <a:r>
              <a:rPr lang="fr-FR" sz="36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Pseudo code</a:t>
            </a:r>
            <a:endParaRPr lang="fr-FR" sz="3600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09489" y="1012868"/>
            <a:ext cx="1401142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Declare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parameters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,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allocate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memory,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initialize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MPI</a:t>
            </a:r>
          </a:p>
          <a:p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Define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data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partionning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between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different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processors</a:t>
            </a:r>
          </a:p>
          <a:p>
            <a:endParaRPr lang="fr-FR" sz="2000" b="1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 FOR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time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step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r>
              <a:rPr lang="fr-FR" sz="2000" b="1" dirty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</a:t>
            </a:r>
            <a:endParaRPr lang="fr-FR" sz="2000" b="1" dirty="0" smtClean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Construct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tree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endParaRPr lang="fr-FR" sz="20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 FOR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particules </a:t>
            </a:r>
            <a:r>
              <a:rPr lang="fr-FR" sz="2000" b="1" dirty="0" err="1" smtClean="0">
                <a:latin typeface="Avenir Book" charset="0"/>
                <a:ea typeface="Avenir Book" charset="0"/>
                <a:cs typeface="Avenir Book" charset="0"/>
              </a:rPr>
              <a:t>considered</a:t>
            </a:r>
            <a:r>
              <a:rPr lang="fr-FR" sz="2000" b="1" dirty="0" smtClean="0">
                <a:latin typeface="Avenir Book" charset="0"/>
                <a:ea typeface="Avenir Book" charset="0"/>
                <a:cs typeface="Avenir Book" charset="0"/>
              </a:rPr>
              <a:t> by processor 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p</a:t>
            </a:r>
          </a:p>
          <a:p>
            <a:endParaRPr lang="fr-FR" sz="2000" b="1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	 . 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Compute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the forces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applied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on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particules / 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Update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their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velocity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and position</a:t>
            </a:r>
          </a:p>
          <a:p>
            <a:endParaRPr lang="fr-FR" sz="2000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r>
              <a:rPr lang="fr-FR" sz="20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ENDFOR </a:t>
            </a:r>
          </a:p>
          <a:p>
            <a:r>
              <a:rPr lang="fr-FR" sz="2000" dirty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</a:t>
            </a:r>
            <a:endParaRPr lang="fr-FR" sz="2000" dirty="0" smtClean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r>
              <a:rPr lang="fr-FR" sz="20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Communicate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the data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using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recursive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doubling</a:t>
            </a:r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</a:t>
            </a:r>
          </a:p>
          <a:p>
            <a:r>
              <a:rPr lang="fr-FR" sz="2000" dirty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r>
              <a:rPr lang="fr-FR" sz="20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Wait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for all processors to finish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their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time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step</a:t>
            </a:r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. ENDFOR</a:t>
            </a:r>
            <a:endParaRPr lang="fr-FR" sz="2000" b="1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	 </a:t>
            </a:r>
          </a:p>
          <a:p>
            <a:r>
              <a:rPr lang="fr-FR" sz="2000" dirty="0">
                <a:latin typeface="Avenir Book" charset="0"/>
                <a:ea typeface="Avenir Book" charset="0"/>
                <a:cs typeface="Avenir Book" charset="0"/>
              </a:rPr>
              <a:t>	</a:t>
            </a:r>
            <a:endParaRPr lang="fr-FR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sz="2000" dirty="0">
                <a:latin typeface="Avenir Book" charset="0"/>
                <a:ea typeface="Avenir Book" charset="0"/>
                <a:cs typeface="Avenir Book" charset="0"/>
              </a:rPr>
              <a:t>	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422031" y="2560320"/>
            <a:ext cx="14067" cy="40092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348155" y="3866992"/>
            <a:ext cx="2343" cy="9582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6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3.Implementation</a:t>
            </a:r>
            <a:endParaRPr lang="en-US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1825625"/>
            <a:ext cx="110009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endParaRPr lang="en-US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3.Implementation</a:t>
            </a:r>
            <a:endParaRPr lang="en-US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0843" y="1825625"/>
            <a:ext cx="11000935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(a) Videos to show simulation result</a:t>
            </a:r>
          </a:p>
        </p:txBody>
      </p:sp>
    </p:spTree>
    <p:extLst>
      <p:ext uri="{BB962C8B-B14F-4D97-AF65-F5344CB8AC3E}">
        <p14:creationId xmlns:p14="http://schemas.microsoft.com/office/powerpoint/2010/main" val="15824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Introduction</a:t>
            </a:r>
            <a:endParaRPr lang="fr-FR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0023" cy="435133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Determining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trajectories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and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energy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distribution of N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electrons</a:t>
            </a:r>
            <a:endParaRPr lang="fr-FR" dirty="0" smtClean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endParaRPr lang="fr-FR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Coulomb interaction :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endParaRPr lang="fr-FR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3525044"/>
            <a:ext cx="4610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2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3.Implementation</a:t>
            </a:r>
            <a:endParaRPr lang="en-US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0843" y="1825625"/>
            <a:ext cx="11000935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(a) Videos to show simulation result</a:t>
            </a:r>
          </a:p>
          <a:p>
            <a:endParaRPr lang="en-US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(b) Theoretical performance estimation</a:t>
            </a:r>
          </a:p>
        </p:txBody>
      </p:sp>
    </p:spTree>
    <p:extLst>
      <p:ext uri="{BB962C8B-B14F-4D97-AF65-F5344CB8AC3E}">
        <p14:creationId xmlns:p14="http://schemas.microsoft.com/office/powerpoint/2010/main" val="17533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3.Implementation</a:t>
            </a:r>
            <a:endParaRPr lang="en-US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0843" y="1825625"/>
            <a:ext cx="11000935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(a) Videos to show simulation result</a:t>
            </a:r>
          </a:p>
          <a:p>
            <a:endParaRPr lang="en-US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(b) Theoretical performance estimation</a:t>
            </a:r>
          </a:p>
          <a:p>
            <a:endParaRPr lang="en-US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(c) Real execution time (complexity) and parallel speed up on 2D</a:t>
            </a:r>
          </a:p>
        </p:txBody>
      </p:sp>
    </p:spTree>
    <p:extLst>
      <p:ext uri="{BB962C8B-B14F-4D97-AF65-F5344CB8AC3E}">
        <p14:creationId xmlns:p14="http://schemas.microsoft.com/office/powerpoint/2010/main" val="1415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3.Implementation</a:t>
            </a:r>
            <a:endParaRPr lang="en-US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0843" y="1825625"/>
            <a:ext cx="11000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(a) Videos to show simulation result</a:t>
            </a:r>
          </a:p>
          <a:p>
            <a:endParaRPr lang="en-US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(b) Theoretical performance estimation</a:t>
            </a:r>
          </a:p>
          <a:p>
            <a:endParaRPr lang="en-US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(c) Real execution time (complexity) and parallel speed up on 2D</a:t>
            </a:r>
          </a:p>
          <a:p>
            <a:endParaRPr lang="en-US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(d) Real execution time (complexity) and parallel speed up on 3D</a:t>
            </a:r>
          </a:p>
        </p:txBody>
      </p:sp>
    </p:spTree>
    <p:extLst>
      <p:ext uri="{BB962C8B-B14F-4D97-AF65-F5344CB8AC3E}">
        <p14:creationId xmlns:p14="http://schemas.microsoft.com/office/powerpoint/2010/main" val="3179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3.Implementation</a:t>
            </a:r>
            <a:endParaRPr lang="en-US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1814050"/>
            <a:ext cx="11000935" cy="47835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a) Videos to show simulation </a:t>
            </a:r>
            <a:r>
              <a:rPr lang="en-US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result</a:t>
            </a:r>
          </a:p>
          <a:p>
            <a:endParaRPr lang="en-US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(b) Theoretical </a:t>
            </a:r>
            <a:r>
              <a:rPr lang="en-US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performance </a:t>
            </a:r>
            <a:r>
              <a:rPr lang="en-US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estimation</a:t>
            </a:r>
          </a:p>
          <a:p>
            <a:endParaRPr lang="en-US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(c) Real execution time (complexity) and parallel speed up on 2D</a:t>
            </a:r>
          </a:p>
          <a:p>
            <a:endParaRPr lang="en-US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(d) Real execution time (complexity) and parallel speed up on 3D</a:t>
            </a:r>
          </a:p>
          <a:p>
            <a:endParaRPr lang="en-US" dirty="0" smtClean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(e) Physics problem in real case: An uniformly charged sphere</a:t>
            </a:r>
          </a:p>
          <a:p>
            <a:endParaRPr lang="en-US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(a) </a:t>
            </a:r>
            <a:r>
              <a:rPr lang="en-US" sz="2800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Videos </a:t>
            </a:r>
            <a:r>
              <a:rPr lang="en-US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of 2D and 3D version</a:t>
            </a:r>
            <a:endParaRPr lang="en-US" sz="2800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Action Button: Forward or Next 3">
            <a:hlinkClick r:id="rId2" highlightClick="1"/>
          </p:cNvPr>
          <p:cNvSpPr/>
          <p:nvPr/>
        </p:nvSpPr>
        <p:spPr>
          <a:xfrm>
            <a:off x="3080825" y="2639888"/>
            <a:ext cx="1406769" cy="13786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Forward or Next 6">
            <a:hlinkClick r:id="rId3" highlightClick="1"/>
          </p:cNvPr>
          <p:cNvSpPr/>
          <p:nvPr/>
        </p:nvSpPr>
        <p:spPr>
          <a:xfrm>
            <a:off x="7165145" y="2628313"/>
            <a:ext cx="1406769" cy="13786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80825" y="4234376"/>
            <a:ext cx="1252025" cy="37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2D version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19889" y="4234377"/>
            <a:ext cx="1252025" cy="37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D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(b) Theoretical performance estimation</a:t>
            </a:r>
            <a:endParaRPr lang="en-US" sz="2800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Sequential version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T(total) = T(construct the tree) + T(traverse the tree)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In Barnes-Hut algorithm, time of constructing the tree : Nlog</a:t>
            </a:r>
            <a:r>
              <a:rPr lang="en-US" baseline="-25000" dirty="0" smtClean="0">
                <a:latin typeface="Avenir Book" charset="0"/>
                <a:ea typeface="Avenir Book" charset="0"/>
                <a:cs typeface="Avenir Book" charset="0"/>
              </a:rPr>
              <a:t>4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Nt</a:t>
            </a:r>
            <a:r>
              <a:rPr lang="en-US" baseline="-25000" dirty="0" smtClean="0">
                <a:latin typeface="Avenir Book" charset="0"/>
                <a:ea typeface="Avenir Book" charset="0"/>
                <a:cs typeface="Avenir Book" charset="0"/>
              </a:rPr>
              <a:t>a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Time of traverse the tree :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Nt</a:t>
            </a:r>
            <a:r>
              <a:rPr lang="en-US" baseline="-25000" dirty="0" err="1" smtClean="0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to 2N(N-1)t</a:t>
            </a:r>
            <a:r>
              <a:rPr lang="en-US" baseline="-25000" dirty="0" smtClean="0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, depend on the parameter</a:t>
            </a:r>
          </a:p>
        </p:txBody>
      </p:sp>
    </p:spTree>
    <p:extLst>
      <p:ext uri="{BB962C8B-B14F-4D97-AF65-F5344CB8AC3E}">
        <p14:creationId xmlns:p14="http://schemas.microsoft.com/office/powerpoint/2010/main" val="10111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Sequential version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T(total) = T(construct the tree) + T(traverse the tree)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In Barnes-Hut algorithm, time of constructing the tree : Nlog</a:t>
            </a:r>
            <a:r>
              <a:rPr lang="en-US" baseline="-25000" dirty="0" smtClean="0">
                <a:latin typeface="Avenir Book" charset="0"/>
                <a:ea typeface="Avenir Book" charset="0"/>
                <a:cs typeface="Avenir Book" charset="0"/>
              </a:rPr>
              <a:t>4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Nt</a:t>
            </a:r>
            <a:r>
              <a:rPr lang="en-US" baseline="-25000" dirty="0" smtClean="0">
                <a:latin typeface="Avenir Book" charset="0"/>
                <a:ea typeface="Avenir Book" charset="0"/>
                <a:cs typeface="Avenir Book" charset="0"/>
              </a:rPr>
              <a:t>a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Time of traverse the tree :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Nt</a:t>
            </a:r>
            <a:r>
              <a:rPr lang="en-US" baseline="-25000" dirty="0" err="1" smtClean="0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to 2N(N-1)t</a:t>
            </a:r>
            <a:r>
              <a:rPr lang="en-US" baseline="-25000" dirty="0" smtClean="0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, depend on the parameter</a:t>
            </a:r>
          </a:p>
          <a:p>
            <a:r>
              <a:rPr lang="en-US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Parallel version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T(total) = T(construct the tree) + T(traverse the tree)</a:t>
            </a:r>
          </a:p>
          <a:p>
            <a:pPr lvl="1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ime of constructing the tree : Nlog</a:t>
            </a:r>
            <a:r>
              <a:rPr lang="en-US" baseline="-25000" dirty="0" smtClean="0">
                <a:latin typeface="Avenir Book" charset="0"/>
                <a:ea typeface="Avenir Book" charset="0"/>
                <a:cs typeface="Avenir Book" charset="0"/>
              </a:rPr>
              <a:t>4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Nt</a:t>
            </a:r>
            <a:r>
              <a:rPr lang="en-US" baseline="-25000" dirty="0" smtClean="0">
                <a:latin typeface="Avenir Book" charset="0"/>
                <a:ea typeface="Avenir Book" charset="0"/>
                <a:cs typeface="Avenir Book" charset="0"/>
              </a:rPr>
              <a:t>a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Time of traverse the tree: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Nt</a:t>
            </a:r>
            <a:r>
              <a:rPr lang="en-US" baseline="-25000" dirty="0" err="1" smtClean="0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/P to 2N(N-1)t</a:t>
            </a:r>
            <a:r>
              <a:rPr lang="en-US" baseline="-25000" dirty="0" smtClean="0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/P</a:t>
            </a:r>
            <a:r>
              <a:rPr lang="en-US" baseline="30000" dirty="0" smtClean="0">
                <a:latin typeface="Avenir Book" charset="0"/>
                <a:ea typeface="Avenir Book" charset="0"/>
                <a:cs typeface="Avenir Book" charset="0"/>
              </a:rPr>
              <a:t>2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, P is number of processor.</a:t>
            </a:r>
            <a:endParaRPr lang="en-US" baseline="30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Time of communication: log</a:t>
            </a:r>
            <a:r>
              <a:rPr lang="en-US" baseline="-25000" dirty="0" smtClean="0">
                <a:latin typeface="Avenir Book" charset="0"/>
                <a:ea typeface="Avenir Book" charset="0"/>
                <a:cs typeface="Avenir Book" charset="0"/>
              </a:rPr>
              <a:t>4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(P)(2t</a:t>
            </a:r>
            <a:r>
              <a:rPr lang="en-US" baseline="-25000" dirty="0" smtClean="0">
                <a:latin typeface="Avenir Book" charset="0"/>
                <a:ea typeface="Avenir Book" charset="0"/>
                <a:cs typeface="Avenir Book" charset="0"/>
              </a:rPr>
              <a:t>startup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+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Nt</a:t>
            </a:r>
            <a:r>
              <a:rPr lang="en-US" baseline="-25000" dirty="0" err="1" smtClean="0">
                <a:latin typeface="Avenir Book" charset="0"/>
                <a:ea typeface="Avenir Book" charset="0"/>
                <a:cs typeface="Avenir Book" charset="0"/>
              </a:rPr>
              <a:t>data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/P)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537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(b) Theoretical performance estimation</a:t>
            </a:r>
            <a:endParaRPr lang="en-US" sz="2800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9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49454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(c) Execution time and speed up (2D)</a:t>
            </a:r>
            <a:endParaRPr lang="en-US" sz="2800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25" y="1486754"/>
            <a:ext cx="7476124" cy="4351338"/>
          </a:xfrm>
        </p:spPr>
      </p:pic>
      <p:sp>
        <p:nvSpPr>
          <p:cNvPr id="5" name="TextBox 4"/>
          <p:cNvSpPr txBox="1"/>
          <p:nvPr/>
        </p:nvSpPr>
        <p:spPr>
          <a:xfrm>
            <a:off x="2883877" y="5838092"/>
            <a:ext cx="693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Fig.1 :Computational time</a:t>
            </a:r>
            <a:r>
              <a:rPr lang="el-GR" dirty="0" smtClean="0">
                <a:latin typeface="Avenir Book" charset="0"/>
                <a:ea typeface="Avenir Book" charset="0"/>
                <a:cs typeface="Avenir Book" charset="0"/>
              </a:rPr>
              <a:t> (μ</a:t>
            </a:r>
            <a:r>
              <a:rPr lang="en-US" altLang="zh-CN" dirty="0" smtClean="0">
                <a:latin typeface="Avenir Book" charset="0"/>
                <a:ea typeface="Avenir Book" charset="0"/>
                <a:cs typeface="Avenir Book" charset="0"/>
              </a:rPr>
              <a:t>s)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vs number of particles for parameter </a:t>
            </a:r>
            <a:r>
              <a:rPr lang="el-GR" dirty="0" smtClean="0">
                <a:latin typeface="Avenir Book" charset="0"/>
                <a:ea typeface="Avenir Book" charset="0"/>
                <a:cs typeface="Avenir Book" charset="0"/>
              </a:rPr>
              <a:t>θ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=0.2 and different number of processors.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38" y="1690688"/>
            <a:ext cx="7476124" cy="4351338"/>
          </a:xfrm>
        </p:spPr>
      </p:pic>
      <p:sp>
        <p:nvSpPr>
          <p:cNvPr id="5" name="TextBox 4"/>
          <p:cNvSpPr txBox="1"/>
          <p:nvPr/>
        </p:nvSpPr>
        <p:spPr>
          <a:xfrm>
            <a:off x="2883877" y="5838092"/>
            <a:ext cx="693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Fig.2 :Computational time</a:t>
            </a:r>
            <a:r>
              <a:rPr lang="el-GR" dirty="0" smtClean="0">
                <a:latin typeface="Avenir Book" charset="0"/>
                <a:ea typeface="Avenir Book" charset="0"/>
                <a:cs typeface="Avenir Book" charset="0"/>
              </a:rPr>
              <a:t> (μ</a:t>
            </a:r>
            <a:r>
              <a:rPr lang="en-US" altLang="zh-CN" dirty="0" smtClean="0">
                <a:latin typeface="Avenir Book" charset="0"/>
                <a:ea typeface="Avenir Book" charset="0"/>
                <a:cs typeface="Avenir Book" charset="0"/>
              </a:rPr>
              <a:t>s)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vs number of particles for parameter </a:t>
            </a:r>
            <a:r>
              <a:rPr lang="el-GR" dirty="0" smtClean="0">
                <a:latin typeface="Avenir Book" charset="0"/>
                <a:ea typeface="Avenir Book" charset="0"/>
                <a:cs typeface="Avenir Book" charset="0"/>
              </a:rPr>
              <a:t>θ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=0.5 and different number of processors.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49454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(c) Execution time and speed up (2D)</a:t>
            </a:r>
            <a:endParaRPr lang="en-US" sz="2800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38" y="1300992"/>
            <a:ext cx="7476124" cy="4351338"/>
          </a:xfrm>
        </p:spPr>
      </p:pic>
      <p:sp>
        <p:nvSpPr>
          <p:cNvPr id="5" name="TextBox 4"/>
          <p:cNvSpPr txBox="1"/>
          <p:nvPr/>
        </p:nvSpPr>
        <p:spPr>
          <a:xfrm>
            <a:off x="2574388" y="5657671"/>
            <a:ext cx="745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Fig.3 : Comparison between three different parameter </a:t>
            </a:r>
            <a:r>
              <a:rPr lang="el-GR" dirty="0" smtClean="0">
                <a:latin typeface="Avenir Book" charset="0"/>
                <a:ea typeface="Avenir Book" charset="0"/>
                <a:cs typeface="Avenir Book" charset="0"/>
              </a:rPr>
              <a:t>θ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= 0.2,0.5,1 for same number of processor (P = 8 here). Computational time </a:t>
            </a:r>
            <a:r>
              <a:rPr lang="el-GR" dirty="0" smtClean="0">
                <a:latin typeface="Avenir Book" charset="0"/>
                <a:ea typeface="Avenir Book" charset="0"/>
                <a:cs typeface="Avenir Book" charset="0"/>
              </a:rPr>
              <a:t>(μ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s) vs number of particles. Quadratic and linear bounds have also been plotted.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61494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(c) Execution time and speed up (2D)</a:t>
            </a:r>
            <a:endParaRPr lang="en-US" sz="2800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5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Introduction</a:t>
            </a:r>
            <a:endParaRPr lang="fr-FR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0023" cy="435133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Determining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trajectories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and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energy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distribution of N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electrons</a:t>
            </a:r>
            <a:endParaRPr lang="fr-FR" dirty="0" smtClean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endParaRPr lang="fr-FR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Coulomb interaction 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endParaRPr lang="fr-FR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endParaRPr lang="fr-FR" dirty="0" smtClean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endParaRPr lang="fr-FR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endParaRPr lang="fr-FR" dirty="0" smtClean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endParaRPr lang="fr-FR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Contributions : 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endParaRPr lang="fr-FR" dirty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04" y="5337126"/>
            <a:ext cx="3111500" cy="1422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3525044"/>
            <a:ext cx="4610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38" y="1586474"/>
            <a:ext cx="7476124" cy="4351338"/>
          </a:xfrm>
        </p:spPr>
      </p:pic>
      <p:sp>
        <p:nvSpPr>
          <p:cNvPr id="5" name="TextBox 4"/>
          <p:cNvSpPr txBox="1"/>
          <p:nvPr/>
        </p:nvSpPr>
        <p:spPr>
          <a:xfrm>
            <a:off x="2357938" y="5937812"/>
            <a:ext cx="769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Fig.4: Speedup vs number of particles for parameter </a:t>
            </a:r>
            <a:r>
              <a:rPr lang="el-GR" dirty="0" smtClean="0">
                <a:latin typeface="Avenir Book" charset="0"/>
                <a:ea typeface="Avenir Book" charset="0"/>
                <a:cs typeface="Avenir Book" charset="0"/>
              </a:rPr>
              <a:t>θ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=0.2 and different number of processors.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49454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(c) Execution time and speed up (2D)</a:t>
            </a:r>
            <a:endParaRPr lang="en-US" sz="2800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38" y="1459865"/>
            <a:ext cx="7476124" cy="4351338"/>
          </a:xfrm>
        </p:spPr>
      </p:pic>
      <p:sp>
        <p:nvSpPr>
          <p:cNvPr id="5" name="TextBox 4"/>
          <p:cNvSpPr txBox="1"/>
          <p:nvPr/>
        </p:nvSpPr>
        <p:spPr>
          <a:xfrm>
            <a:off x="2357938" y="5811203"/>
            <a:ext cx="769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Fig.5: Speedup vs number of particles for parameter </a:t>
            </a:r>
            <a:r>
              <a:rPr lang="el-GR" dirty="0" smtClean="0">
                <a:latin typeface="Avenir Book" charset="0"/>
                <a:ea typeface="Avenir Book" charset="0"/>
                <a:cs typeface="Avenir Book" charset="0"/>
              </a:rPr>
              <a:t>θ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=0.5 and different number of processors.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49454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(c) Execution time and speed up (2D)</a:t>
            </a:r>
            <a:endParaRPr lang="en-US" sz="2800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8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463352" cy="1325563"/>
          </a:xfrm>
        </p:spPr>
        <p:txBody>
          <a:bodyPr>
            <a:normAutofit/>
          </a:bodyPr>
          <a:lstStyle/>
          <a:p>
            <a:r>
              <a:rPr lang="de-DE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(d) </a:t>
            </a:r>
            <a:r>
              <a:rPr lang="en-US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Execution time and speed up (3D)</a:t>
            </a:r>
            <a:endParaRPr lang="en-US" sz="2800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99" y="1486754"/>
            <a:ext cx="7810602" cy="4351338"/>
          </a:xfrm>
        </p:spPr>
      </p:pic>
      <p:sp>
        <p:nvSpPr>
          <p:cNvPr id="5" name="TextBox 4"/>
          <p:cNvSpPr txBox="1"/>
          <p:nvPr/>
        </p:nvSpPr>
        <p:spPr>
          <a:xfrm>
            <a:off x="2883877" y="5838092"/>
            <a:ext cx="693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Fig.6 :Computational time</a:t>
            </a:r>
            <a:r>
              <a:rPr lang="el-GR" dirty="0" smtClean="0">
                <a:latin typeface="Avenir Book" charset="0"/>
                <a:ea typeface="Avenir Book" charset="0"/>
                <a:cs typeface="Avenir Book" charset="0"/>
              </a:rPr>
              <a:t> (μ</a:t>
            </a:r>
            <a:r>
              <a:rPr lang="en-US" altLang="zh-CN" dirty="0" smtClean="0">
                <a:latin typeface="Avenir Book" charset="0"/>
                <a:ea typeface="Avenir Book" charset="0"/>
                <a:cs typeface="Avenir Book" charset="0"/>
              </a:rPr>
              <a:t>s)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vs number of particles for parameter </a:t>
            </a:r>
            <a:r>
              <a:rPr lang="el-GR" dirty="0" smtClean="0">
                <a:latin typeface="Avenir Book" charset="0"/>
                <a:ea typeface="Avenir Book" charset="0"/>
                <a:cs typeface="Avenir Book" charset="0"/>
              </a:rPr>
              <a:t>θ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=0.5 and different number of processors.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3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54" y="1588721"/>
            <a:ext cx="7653692" cy="4351338"/>
          </a:xfrm>
        </p:spPr>
      </p:pic>
      <p:sp>
        <p:nvSpPr>
          <p:cNvPr id="5" name="TextBox 4"/>
          <p:cNvSpPr txBox="1"/>
          <p:nvPr/>
        </p:nvSpPr>
        <p:spPr>
          <a:xfrm>
            <a:off x="2883877" y="5838092"/>
            <a:ext cx="693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Fig.7 :Computational time</a:t>
            </a:r>
            <a:r>
              <a:rPr lang="el-GR" dirty="0" smtClean="0">
                <a:latin typeface="Avenir Book" charset="0"/>
                <a:ea typeface="Avenir Book" charset="0"/>
                <a:cs typeface="Avenir Book" charset="0"/>
              </a:rPr>
              <a:t> (μ</a:t>
            </a:r>
            <a:r>
              <a:rPr lang="en-US" altLang="zh-CN" dirty="0" smtClean="0">
                <a:latin typeface="Avenir Book" charset="0"/>
                <a:ea typeface="Avenir Book" charset="0"/>
                <a:cs typeface="Avenir Book" charset="0"/>
              </a:rPr>
              <a:t>s)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vs number of particles for parameter </a:t>
            </a:r>
            <a:r>
              <a:rPr lang="el-GR" dirty="0" smtClean="0">
                <a:latin typeface="Avenir Book" charset="0"/>
                <a:ea typeface="Avenir Book" charset="0"/>
                <a:cs typeface="Avenir Book" charset="0"/>
              </a:rPr>
              <a:t>θ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=1 and different number of processors.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199" y="365125"/>
            <a:ext cx="65588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(d) </a:t>
            </a:r>
            <a:r>
              <a:rPr lang="en-US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Execution time and speed up (3D)</a:t>
            </a:r>
            <a:endParaRPr lang="en-US" sz="2800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54" y="1437470"/>
            <a:ext cx="7653692" cy="4351338"/>
          </a:xfrm>
        </p:spPr>
      </p:pic>
      <p:sp>
        <p:nvSpPr>
          <p:cNvPr id="5" name="TextBox 4"/>
          <p:cNvSpPr txBox="1"/>
          <p:nvPr/>
        </p:nvSpPr>
        <p:spPr>
          <a:xfrm>
            <a:off x="2574388" y="5788808"/>
            <a:ext cx="7825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Fig.8 : Comparison between three different parameter </a:t>
            </a:r>
            <a:r>
              <a:rPr lang="el-GR" dirty="0" smtClean="0">
                <a:latin typeface="Avenir Book" charset="0"/>
                <a:ea typeface="Avenir Book" charset="0"/>
                <a:cs typeface="Avenir Book" charset="0"/>
              </a:rPr>
              <a:t>θ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= 0.5,1 for same number of processor (P = 8 here). Computational time </a:t>
            </a:r>
            <a:r>
              <a:rPr lang="el-GR" dirty="0" smtClean="0">
                <a:latin typeface="Avenir Book" charset="0"/>
                <a:ea typeface="Avenir Book" charset="0"/>
                <a:cs typeface="Avenir Book" charset="0"/>
              </a:rPr>
              <a:t>(μ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s) vs number of particles. Quadratic and linear bounds have also been plotted.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40522" cy="1325563"/>
          </a:xfrm>
        </p:spPr>
        <p:txBody>
          <a:bodyPr>
            <a:normAutofit/>
          </a:bodyPr>
          <a:lstStyle/>
          <a:p>
            <a:r>
              <a:rPr lang="de-DE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(d) </a:t>
            </a:r>
            <a:r>
              <a:rPr lang="en-US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Execution time and speed up (3D)</a:t>
            </a:r>
            <a:endParaRPr lang="en-US" sz="2800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99" y="1368425"/>
            <a:ext cx="7810602" cy="4351338"/>
          </a:xfrm>
        </p:spPr>
      </p:pic>
      <p:sp>
        <p:nvSpPr>
          <p:cNvPr id="5" name="TextBox 4"/>
          <p:cNvSpPr txBox="1"/>
          <p:nvPr/>
        </p:nvSpPr>
        <p:spPr>
          <a:xfrm>
            <a:off x="2357938" y="5937812"/>
            <a:ext cx="769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Fig.9: Speedup vs number of particles for parameter </a:t>
            </a:r>
            <a:r>
              <a:rPr lang="el-GR" dirty="0" smtClean="0">
                <a:latin typeface="Avenir Book" charset="0"/>
                <a:ea typeface="Avenir Book" charset="0"/>
                <a:cs typeface="Avenir Book" charset="0"/>
              </a:rPr>
              <a:t>θ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=0.5 and different number of processors.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422409" cy="1325563"/>
          </a:xfrm>
        </p:spPr>
        <p:txBody>
          <a:bodyPr>
            <a:normAutofit/>
          </a:bodyPr>
          <a:lstStyle/>
          <a:p>
            <a:r>
              <a:rPr lang="de-DE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(d) </a:t>
            </a:r>
            <a:r>
              <a:rPr lang="en-US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Execution time and speed up (3D)</a:t>
            </a:r>
            <a:endParaRPr lang="en-US" sz="2800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99" y="1463018"/>
            <a:ext cx="7810602" cy="4351338"/>
          </a:xfrm>
        </p:spPr>
      </p:pic>
      <p:sp>
        <p:nvSpPr>
          <p:cNvPr id="5" name="TextBox 4"/>
          <p:cNvSpPr txBox="1"/>
          <p:nvPr/>
        </p:nvSpPr>
        <p:spPr>
          <a:xfrm>
            <a:off x="2357938" y="5937812"/>
            <a:ext cx="769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Fig.10: Speedup vs number of particles for parameter </a:t>
            </a:r>
            <a:r>
              <a:rPr lang="el-GR" dirty="0" smtClean="0">
                <a:latin typeface="Avenir Book" charset="0"/>
                <a:ea typeface="Avenir Book" charset="0"/>
                <a:cs typeface="Avenir Book" charset="0"/>
              </a:rPr>
              <a:t>θ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=1 and different number of processors.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09012" cy="1325563"/>
          </a:xfrm>
        </p:spPr>
        <p:txBody>
          <a:bodyPr>
            <a:normAutofit/>
          </a:bodyPr>
          <a:lstStyle/>
          <a:p>
            <a:r>
              <a:rPr lang="de-DE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(d) </a:t>
            </a:r>
            <a:r>
              <a:rPr lang="en-US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Execution time and speed up (3D)</a:t>
            </a:r>
            <a:endParaRPr lang="en-US" sz="2800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17"/>
            <a:ext cx="10515600" cy="160490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(e) Physics problem in real case: An uniform charged sphere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</a:br>
            <a:endParaRPr lang="en-US" sz="2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just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Problem : An uniformly charged sphere consist by many particles. The particles will move under Coulomb force. We want to compute the kinetic energy distribution at a certain t.</a:t>
            </a: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17"/>
            <a:ext cx="10515600" cy="160490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8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(e) Physics problem in real case: An uniform charged sphere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</a:br>
            <a:endParaRPr lang="en-US" sz="2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just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Problem : An uniformly charged sphere consist by many particles. The particles will move under Coulomb force. We want to compute the kinetic energy distribution at a certain t.</a:t>
            </a: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algn="just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Analytical method: Gaussian Theorem and numerical integral</a:t>
            </a: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17"/>
            <a:ext cx="10515600" cy="16049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(e) Physics problem in real case: An uniform charged sphere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dirty="0" smtClean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just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Problem : An uniformly charged sphere consist by many particles. The particles will move under Coulomb force. We want to compute the kinetic energy distribution at a certain t.</a:t>
            </a:r>
          </a:p>
          <a:p>
            <a:pPr algn="just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algn="just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Analytical method: Gaussian Theorem and numerical integral</a:t>
            </a:r>
          </a:p>
          <a:p>
            <a:pPr algn="just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algn="just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Comparison: Theoretical result VS experimental result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Plan</a:t>
            </a:r>
            <a:endParaRPr lang="fr-FR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0023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[</a:t>
            </a:r>
            <a:r>
              <a:rPr lang="fr-FR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I</a:t>
            </a: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]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Algorithm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and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strategies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used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) Barnes-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Hut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algorithm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b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) Structures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used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de-DE" dirty="0" smtClean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de-DE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lang="de-DE" dirty="0" smtClean="0">
                <a:latin typeface="Avenir Book" charset="0"/>
                <a:ea typeface="Avenir Book" charset="0"/>
                <a:cs typeface="Avenir Book" charset="0"/>
              </a:rPr>
              <a:t>) Parallel </a:t>
            </a:r>
            <a:r>
              <a:rPr lang="de-DE" dirty="0" err="1" smtClean="0">
                <a:latin typeface="Avenir Book" charset="0"/>
                <a:ea typeface="Avenir Book" charset="0"/>
                <a:cs typeface="Avenir Book" charset="0"/>
              </a:rPr>
              <a:t>implementation</a:t>
            </a:r>
            <a:endParaRPr lang="de-DE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 smtClean="0">
                <a:latin typeface="Avenir Book" charset="0"/>
                <a:ea typeface="Avenir Book" charset="0"/>
                <a:cs typeface="Avenir Book" charset="0"/>
              </a:rPr>
              <a:t>	(</a:t>
            </a:r>
            <a:r>
              <a:rPr lang="de-DE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d</a:t>
            </a:r>
            <a:r>
              <a:rPr lang="de-DE" dirty="0" smtClean="0">
                <a:latin typeface="Avenir Book" charset="0"/>
                <a:ea typeface="Avenir Book" charset="0"/>
                <a:cs typeface="Avenir Book" charset="0"/>
              </a:rPr>
              <a:t>) Pseudo-code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fr-FR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fr-FR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[</a:t>
            </a:r>
            <a:r>
              <a:rPr lang="fr-FR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II</a:t>
            </a: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] 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2D version :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Results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and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complexity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[</a:t>
            </a:r>
            <a:r>
              <a:rPr lang="fr-FR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III</a:t>
            </a: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]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3D version :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Results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and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complexity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83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681" y="1342803"/>
            <a:ext cx="5964638" cy="4695391"/>
          </a:xfrm>
        </p:spPr>
      </p:pic>
      <p:sp>
        <p:nvSpPr>
          <p:cNvPr id="6" name="TextBox 5"/>
          <p:cNvSpPr txBox="1"/>
          <p:nvPr/>
        </p:nvSpPr>
        <p:spPr>
          <a:xfrm>
            <a:off x="3207497" y="6038194"/>
            <a:ext cx="674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Fig.11 : Number of particles with different energy </a:t>
            </a:r>
            <a:r>
              <a:rPr lang="el-GR" dirty="0" smtClean="0">
                <a:latin typeface="Avenir Book" charset="0"/>
                <a:ea typeface="Avenir Book" charset="0"/>
                <a:cs typeface="Avenir Book" charset="0"/>
              </a:rPr>
              <a:t>(θ=0.2)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220717"/>
            <a:ext cx="10515600" cy="160490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31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(e) Physics problem in real case: Experimental result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dirty="0" smtClean="0">
                <a:latin typeface="Avenir Book" charset="0"/>
                <a:ea typeface="Avenir Book" charset="0"/>
                <a:cs typeface="Avenir Book" charset="0"/>
              </a:rPr>
            </a:b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0" y="1229710"/>
            <a:ext cx="7243789" cy="4351338"/>
          </a:xfrm>
        </p:spPr>
      </p:pic>
      <p:sp>
        <p:nvSpPr>
          <p:cNvPr id="5" name="TextBox 4"/>
          <p:cNvSpPr txBox="1"/>
          <p:nvPr/>
        </p:nvSpPr>
        <p:spPr>
          <a:xfrm>
            <a:off x="2182759" y="5581048"/>
            <a:ext cx="5282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Fig.12 : Number of particles with different energy</a:t>
            </a:r>
          </a:p>
          <a:p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*NOTE : The values of x axis and y axis do not have any real meanings.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2759" y="1690688"/>
            <a:ext cx="3894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Possible reasons of differences:</a:t>
            </a:r>
          </a:p>
          <a:p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Parameter theta: Inaccuracy of computation.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Number of particle: The charges are not uniformly distributed perfectly.</a:t>
            </a: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20717"/>
            <a:ext cx="10515600" cy="16049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(e) Physics problem in real case: Theoretical result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dirty="0" smtClean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8C2517"/>
                </a:solidFill>
              </a:rPr>
              <a:t>Conclusion</a:t>
            </a:r>
            <a:endParaRPr lang="fr-FR" b="1" dirty="0">
              <a:solidFill>
                <a:srgbClr val="8C25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1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676400" y="2672227"/>
            <a:ext cx="10515600" cy="1325563"/>
          </a:xfrm>
        </p:spPr>
        <p:txBody>
          <a:bodyPr/>
          <a:lstStyle/>
          <a:p>
            <a:r>
              <a:rPr lang="fr-FR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[I] </a:t>
            </a:r>
            <a:r>
              <a:rPr lang="fr-FR" dirty="0" err="1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Algorithm</a:t>
            </a:r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 and </a:t>
            </a:r>
            <a:r>
              <a:rPr lang="fr-FR" dirty="0" err="1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strategies</a:t>
            </a:r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used</a:t>
            </a:r>
            <a:endParaRPr lang="fr-FR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(a) </a:t>
            </a:r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Barnes-</a:t>
            </a:r>
            <a:r>
              <a:rPr lang="fr-FR" dirty="0" err="1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Hut</a:t>
            </a:r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algorithm</a:t>
            </a:r>
            <a:endParaRPr lang="fr-FR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968" y="3281335"/>
            <a:ext cx="2581154" cy="2581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414725" y="47412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475979" y="54687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417714" y="42365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570114" y="33901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964808" y="57196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84952" y="478879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034393" y="4738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676363" y="5475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407963" y="3281326"/>
            <a:ext cx="0" cy="2579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490024" y="6006905"/>
            <a:ext cx="2650098" cy="65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155877" y="4478099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77" y="4478099"/>
                <a:ext cx="19325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718444" y="6019406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444" y="6019406"/>
                <a:ext cx="19325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328955" y="1806567"/>
            <a:ext cx="11130023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</a:t>
            </a:r>
            <a:r>
              <a:rPr lang="fr-FR" i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Goal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: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construct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tree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.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Deepest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leaves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are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particles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(a) </a:t>
            </a:r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Barnes-</a:t>
            </a:r>
            <a:r>
              <a:rPr lang="fr-FR" dirty="0" err="1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Hut</a:t>
            </a:r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algorithm</a:t>
            </a:r>
            <a:endParaRPr lang="fr-FR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968" y="3281335"/>
            <a:ext cx="2581154" cy="2581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414725" y="47412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475979" y="54687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417714" y="42365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570114" y="33901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964808" y="57196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84952" y="478879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034393" y="4738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676363" y="5475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407963" y="3281326"/>
            <a:ext cx="0" cy="2579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490024" y="6006905"/>
            <a:ext cx="2650098" cy="65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155877" y="4478099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77" y="4478099"/>
                <a:ext cx="19325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718444" y="6019406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444" y="6019406"/>
                <a:ext cx="19325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328955" y="1806567"/>
            <a:ext cx="11130023" cy="435133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r>
              <a:rPr lang="fr-FR" i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Goal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: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construct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tree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.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Deepest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leaves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represents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particles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endParaRPr lang="fr-FR" dirty="0" smtClean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Each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stage of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tree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represents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sub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-cube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78772" y="3281335"/>
            <a:ext cx="2581154" cy="2581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178772" y="4566122"/>
            <a:ext cx="1284791" cy="1296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463563" y="4566119"/>
            <a:ext cx="1296363" cy="1296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178772" y="3281326"/>
            <a:ext cx="1284791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5053078" y="47670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5114332" y="54945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056067" y="42623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6208467" y="341590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4271726" y="47770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4621167" y="47265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6347605" y="54757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6643023" y="57571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a droite 30"/>
          <p:cNvSpPr/>
          <p:nvPr/>
        </p:nvSpPr>
        <p:spPr>
          <a:xfrm>
            <a:off x="3485952" y="4397279"/>
            <a:ext cx="351693" cy="369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8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(a) </a:t>
            </a:r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Barnes-</a:t>
            </a:r>
            <a:r>
              <a:rPr lang="fr-FR" dirty="0" err="1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Hut</a:t>
            </a:r>
            <a:r>
              <a:rPr lang="fr-FR" dirty="0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solidFill>
                  <a:srgbClr val="8C2517"/>
                </a:solidFill>
                <a:latin typeface="Avenir Book" charset="0"/>
                <a:ea typeface="Avenir Book" charset="0"/>
                <a:cs typeface="Avenir Book" charset="0"/>
              </a:rPr>
              <a:t>algorithm</a:t>
            </a:r>
            <a:endParaRPr lang="fr-FR" dirty="0">
              <a:solidFill>
                <a:srgbClr val="8C2517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968" y="3281335"/>
            <a:ext cx="2581154" cy="2581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414725" y="47412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475979" y="54687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417714" y="42365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570114" y="33901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964808" y="57196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84952" y="478879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034393" y="4738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676363" y="5475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407963" y="3281326"/>
            <a:ext cx="0" cy="2579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490024" y="6006905"/>
            <a:ext cx="2650098" cy="65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155877" y="4478099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77" y="4478099"/>
                <a:ext cx="19325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718444" y="6019406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444" y="6019406"/>
                <a:ext cx="19325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328955" y="1806567"/>
            <a:ext cx="11130023" cy="435133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r>
              <a:rPr lang="fr-FR" i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Goal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: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construct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tree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.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Deepest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leaves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represents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particles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endParaRPr lang="fr-FR" dirty="0" smtClean="0">
              <a:latin typeface="Avenir Book" charset="0"/>
              <a:ea typeface="Avenir Book" charset="0"/>
              <a:cs typeface="Avenir Book" charset="0"/>
              <a:sym typeface="Wingding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à"/>
              <a:tabLst/>
              <a:defRPr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Each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stage of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tree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represents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sub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-cube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78772" y="3281335"/>
            <a:ext cx="2581154" cy="2581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178772" y="4566122"/>
            <a:ext cx="1284791" cy="1296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463563" y="4566119"/>
            <a:ext cx="1296363" cy="1296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178772" y="3281326"/>
            <a:ext cx="1284791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5053078" y="47670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5114332" y="54945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056067" y="42623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6208467" y="341590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4271726" y="47770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4621167" y="47265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6347605" y="54757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6643023" y="57571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a droite 30"/>
          <p:cNvSpPr/>
          <p:nvPr/>
        </p:nvSpPr>
        <p:spPr>
          <a:xfrm>
            <a:off x="3485952" y="4397279"/>
            <a:ext cx="351693" cy="369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8568725" y="3283599"/>
            <a:ext cx="2581154" cy="2581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8568725" y="4568386"/>
            <a:ext cx="1284791" cy="1296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9853516" y="4568384"/>
            <a:ext cx="1296363" cy="1296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8568725" y="3283590"/>
            <a:ext cx="1284791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8647789" y="47816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9426799" y="47411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8997230" y="47311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9488053" y="54686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10681464" y="54381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10429788" y="42364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10582188" y="33900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0976882" y="5719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9853516" y="4592632"/>
            <a:ext cx="664824" cy="625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10518341" y="4594977"/>
            <a:ext cx="630072" cy="623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10516876" y="5220930"/>
            <a:ext cx="641086" cy="64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9851170" y="5217287"/>
            <a:ext cx="671438" cy="646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9851169" y="3290014"/>
            <a:ext cx="671438" cy="646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10524074" y="3287668"/>
            <a:ext cx="621991" cy="648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10520260" y="3942495"/>
            <a:ext cx="635354" cy="638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9860717" y="3940150"/>
            <a:ext cx="659543" cy="64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8561464" y="4590235"/>
            <a:ext cx="671441" cy="63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9235836" y="4592631"/>
            <a:ext cx="624881" cy="632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9234371" y="5224931"/>
            <a:ext cx="623358" cy="650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8568665" y="5224924"/>
            <a:ext cx="665906" cy="650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8564512" y="4586234"/>
            <a:ext cx="334754" cy="323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8899266" y="4586234"/>
            <a:ext cx="336569" cy="323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8559798" y="4909572"/>
            <a:ext cx="339469" cy="315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/>
          <p:cNvSpPr/>
          <p:nvPr/>
        </p:nvSpPr>
        <p:spPr>
          <a:xfrm>
            <a:off x="8899266" y="4909572"/>
            <a:ext cx="340839" cy="315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/>
          <p:cNvSpPr/>
          <p:nvPr/>
        </p:nvSpPr>
        <p:spPr>
          <a:xfrm>
            <a:off x="10523556" y="5215188"/>
            <a:ext cx="315814" cy="323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10523556" y="5542527"/>
            <a:ext cx="321546" cy="328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10839370" y="5538526"/>
            <a:ext cx="309043" cy="332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Flèche vers la droite 94"/>
          <p:cNvSpPr/>
          <p:nvPr/>
        </p:nvSpPr>
        <p:spPr>
          <a:xfrm>
            <a:off x="8070448" y="4395955"/>
            <a:ext cx="351693" cy="369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lèche vers la droite 95"/>
          <p:cNvSpPr/>
          <p:nvPr/>
        </p:nvSpPr>
        <p:spPr>
          <a:xfrm>
            <a:off x="6994081" y="4398367"/>
            <a:ext cx="351693" cy="369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7477379" y="4342323"/>
            <a:ext cx="4058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500" dirty="0" smtClean="0"/>
              <a:t>…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2181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1355</Words>
  <Application>Microsoft Macintosh PowerPoint</Application>
  <PresentationFormat>Widescreen</PresentationFormat>
  <Paragraphs>347</Paragraphs>
  <Slides>52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Avenir Book</vt:lpstr>
      <vt:lpstr>Calibri</vt:lpstr>
      <vt:lpstr>Calibri Light</vt:lpstr>
      <vt:lpstr>Cambria Math</vt:lpstr>
      <vt:lpstr>Wingdings</vt:lpstr>
      <vt:lpstr>Arial</vt:lpstr>
      <vt:lpstr>Thème Office</vt:lpstr>
      <vt:lpstr>SF2528 : Parallel Computations for large scale problems  N-Body Problem</vt:lpstr>
      <vt:lpstr>Introduction</vt:lpstr>
      <vt:lpstr>Introduction</vt:lpstr>
      <vt:lpstr>Introduction</vt:lpstr>
      <vt:lpstr>Plan</vt:lpstr>
      <vt:lpstr>[I] Algorithm and strategies used</vt:lpstr>
      <vt:lpstr>(a) Barnes-Hut algorithm</vt:lpstr>
      <vt:lpstr>(a) Barnes-Hut algorithm</vt:lpstr>
      <vt:lpstr>(a) Barnes-Hut algorithm</vt:lpstr>
      <vt:lpstr>PowerPoint Presentation</vt:lpstr>
      <vt:lpstr>PowerPoint Presentation</vt:lpstr>
      <vt:lpstr>PowerPoint Presentation</vt:lpstr>
      <vt:lpstr>Cluster approximation : </vt:lpstr>
      <vt:lpstr>Cluster approximation : </vt:lpstr>
      <vt:lpstr>Cluster approximation : </vt:lpstr>
      <vt:lpstr>PowerPoint Presentation</vt:lpstr>
      <vt:lpstr>PowerPoint Presentation</vt:lpstr>
      <vt:lpstr>PowerPoint Presentation</vt:lpstr>
      <vt:lpstr>(b) Structure used</vt:lpstr>
      <vt:lpstr>(c) Parallel implementation</vt:lpstr>
      <vt:lpstr>(c) Parallel implementation</vt:lpstr>
      <vt:lpstr>(c) Pseudo code</vt:lpstr>
      <vt:lpstr>(c) Pseudo code</vt:lpstr>
      <vt:lpstr>(c) Pseudo code</vt:lpstr>
      <vt:lpstr>(c) Pseudo code</vt:lpstr>
      <vt:lpstr>(c) Pseudo code</vt:lpstr>
      <vt:lpstr>(c) Pseudo code</vt:lpstr>
      <vt:lpstr>3.Implementation</vt:lpstr>
      <vt:lpstr>3.Implementation</vt:lpstr>
      <vt:lpstr>3.Implementation</vt:lpstr>
      <vt:lpstr>3.Implementation</vt:lpstr>
      <vt:lpstr>3.Implementation</vt:lpstr>
      <vt:lpstr>3.Implementation</vt:lpstr>
      <vt:lpstr>(a) Videos of 2D and 3D version</vt:lpstr>
      <vt:lpstr>(b) Theoretical performance estimation</vt:lpstr>
      <vt:lpstr>PowerPoint Presentation</vt:lpstr>
      <vt:lpstr>(c) Execution time and speed up (2D)</vt:lpstr>
      <vt:lpstr>(c) Execution time and speed up (2D)</vt:lpstr>
      <vt:lpstr>PowerPoint Presentation</vt:lpstr>
      <vt:lpstr>(c) Execution time and speed up (2D)</vt:lpstr>
      <vt:lpstr>(c) Execution time and speed up (2D)</vt:lpstr>
      <vt:lpstr>(d) Execution time and speed up (3D)</vt:lpstr>
      <vt:lpstr>PowerPoint Presentation</vt:lpstr>
      <vt:lpstr>(d) Execution time and speed up (3D)</vt:lpstr>
      <vt:lpstr>(d) Execution time and speed up (3D)</vt:lpstr>
      <vt:lpstr>(d) Execution time and speed up (3D)</vt:lpstr>
      <vt:lpstr> (e) Physics problem in real case: An uniform charged sphere </vt:lpstr>
      <vt:lpstr> (e) Physics problem in real case: An uniform charged sphere </vt:lpstr>
      <vt:lpstr> (e) Physics problem in real case: An uniform charged sphere </vt:lpstr>
      <vt:lpstr> (e) Physics problem in real case: Experimental result </vt:lpstr>
      <vt:lpstr> (e) Physics problem in real case: Theoretical result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SF2528 : Parallel Computations for large scale problems  N-Body Problem</dc:title>
  <dc:creator>Utilisateur de Microsoft Office</dc:creator>
  <cp:lastModifiedBy>sunhanlin15@mails.ucas.ac.cn</cp:lastModifiedBy>
  <cp:revision>27</cp:revision>
  <dcterms:created xsi:type="dcterms:W3CDTF">2018-05-12T07:14:48Z</dcterms:created>
  <dcterms:modified xsi:type="dcterms:W3CDTF">2018-05-14T09:21:59Z</dcterms:modified>
</cp:coreProperties>
</file>