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366" autoAdjust="0"/>
  </p:normalViewPr>
  <p:slideViewPr>
    <p:cSldViewPr>
      <p:cViewPr varScale="1">
        <p:scale>
          <a:sx n="70" d="100"/>
          <a:sy n="70" d="100"/>
        </p:scale>
        <p:origin x="-8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D12DF-56A4-4FC1-9153-50F5540638B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EE30A-BE1B-4E3C-ACD3-467F706F4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1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EE30A-BE1B-4E3C-ACD3-467F706F40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7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DD750E1-5167-4FAD-B17A-280699E0A78E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50E1-5167-4FAD-B17A-280699E0A78E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50E1-5167-4FAD-B17A-280699E0A78E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DD750E1-5167-4FAD-B17A-280699E0A78E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DD750E1-5167-4FAD-B17A-280699E0A78E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50E1-5167-4FAD-B17A-280699E0A78E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50E1-5167-4FAD-B17A-280699E0A78E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D750E1-5167-4FAD-B17A-280699E0A78E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50E1-5167-4FAD-B17A-280699E0A78E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DD750E1-5167-4FAD-B17A-280699E0A78E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D750E1-5167-4FAD-B17A-280699E0A78E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DD750E1-5167-4FAD-B17A-280699E0A78E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1772816"/>
            <a:ext cx="6172200" cy="189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Pulse shaping filters applied to SC-FDMA systems considering the PAPR and BER.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5085184"/>
            <a:ext cx="6172200" cy="1371600"/>
          </a:xfrm>
        </p:spPr>
        <p:txBody>
          <a:bodyPr/>
          <a:lstStyle/>
          <a:p>
            <a:pPr algn="r"/>
            <a:r>
              <a:rPr lang="en-US" dirty="0" smtClean="0"/>
              <a:t>Jaime </a:t>
            </a:r>
            <a:r>
              <a:rPr lang="en-US" dirty="0" err="1" smtClean="0"/>
              <a:t>Aranda</a:t>
            </a:r>
            <a:endParaRPr lang="en-US" dirty="0" smtClean="0"/>
          </a:p>
          <a:p>
            <a:pPr algn="r"/>
            <a:r>
              <a:rPr lang="en-US" dirty="0" smtClean="0"/>
              <a:t>16 </a:t>
            </a:r>
            <a:r>
              <a:rPr lang="en-US" dirty="0" err="1" smtClean="0"/>
              <a:t>Noviembre</a:t>
            </a:r>
            <a:r>
              <a:rPr lang="en-US" dirty="0"/>
              <a:t> </a:t>
            </a:r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848" y="116632"/>
            <a:ext cx="3105685" cy="11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 applied to </a:t>
            </a:r>
            <a:r>
              <a:rPr lang="en-US" dirty="0" smtClean="0"/>
              <a:t>PS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to encode Shaping filters to GA ?</a:t>
            </a:r>
          </a:p>
          <a:p>
            <a:pPr lvl="1"/>
            <a:r>
              <a:rPr lang="en-US" dirty="0" smtClean="0"/>
              <a:t>Represent the filter with n-tap FIR filter</a:t>
            </a:r>
          </a:p>
          <a:p>
            <a:pPr lvl="1"/>
            <a:r>
              <a:rPr lang="en-US" dirty="0" smtClean="0"/>
              <a:t>If n=16, we encode every tap with a sequence of bits.</a:t>
            </a:r>
          </a:p>
          <a:p>
            <a:pPr lvl="1"/>
            <a:r>
              <a:rPr lang="en-US" dirty="0" smtClean="0"/>
              <a:t>If we decide to use 4 bits, and we decide to limit the maximum and minimum amplitude of pulse to {-1,1}</a:t>
            </a:r>
          </a:p>
          <a:p>
            <a:pPr lvl="1"/>
            <a:r>
              <a:rPr lang="en-US" dirty="0" smtClean="0"/>
              <a:t>The y-axis step of the filter would be 0.125 </a:t>
            </a:r>
          </a:p>
          <a:p>
            <a:pPr lvl="1"/>
            <a:r>
              <a:rPr lang="en-US" dirty="0" smtClean="0"/>
              <a:t>If we use 6 bits, the step would be 0.03125.</a:t>
            </a:r>
          </a:p>
          <a:p>
            <a:pPr lvl="1"/>
            <a:r>
              <a:rPr lang="en-US" dirty="0" smtClean="0"/>
              <a:t>After the algorithm proposed a solution, the pulse will look like step function.</a:t>
            </a:r>
          </a:p>
          <a:p>
            <a:pPr lvl="1"/>
            <a:r>
              <a:rPr lang="en-US" dirty="0" smtClean="0"/>
              <a:t>We need to applied low-pass filter.</a:t>
            </a:r>
          </a:p>
        </p:txBody>
      </p:sp>
    </p:spTree>
    <p:extLst>
      <p:ext uri="{BB962C8B-B14F-4D97-AF65-F5344CB8AC3E}">
        <p14:creationId xmlns:p14="http://schemas.microsoft.com/office/powerpoint/2010/main" val="42094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 applied to PS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We can use any fitness functions and mix of it. We can solve a multidimensional problem considering </a:t>
            </a:r>
            <a:r>
              <a:rPr lang="en-US" b="1" dirty="0" smtClean="0"/>
              <a:t>PAPR</a:t>
            </a:r>
            <a:r>
              <a:rPr lang="en-US" dirty="0" smtClean="0"/>
              <a:t> in the </a:t>
            </a:r>
            <a:r>
              <a:rPr lang="en-US" dirty="0" err="1" smtClean="0"/>
              <a:t>Tx</a:t>
            </a:r>
            <a:r>
              <a:rPr lang="en-US" dirty="0" smtClean="0"/>
              <a:t> and </a:t>
            </a:r>
            <a:r>
              <a:rPr lang="en-US" b="1" dirty="0" smtClean="0"/>
              <a:t>BER</a:t>
            </a:r>
            <a:r>
              <a:rPr lang="en-US" dirty="0" smtClean="0"/>
              <a:t> in the Rx. Also we can include the </a:t>
            </a:r>
            <a:r>
              <a:rPr lang="en-US" b="1" dirty="0" smtClean="0"/>
              <a:t>bandwidth</a:t>
            </a:r>
            <a:r>
              <a:rPr lang="en-US" dirty="0" smtClean="0"/>
              <a:t> used for the pulse.</a:t>
            </a:r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No mathematical expression for the optimized pulse.</a:t>
            </a:r>
          </a:p>
          <a:p>
            <a:pPr lvl="1"/>
            <a:r>
              <a:rPr lang="en-US" dirty="0" smtClean="0"/>
              <a:t>Can stop in local minima.</a:t>
            </a:r>
          </a:p>
          <a:p>
            <a:pPr lvl="1"/>
            <a:r>
              <a:rPr lang="en-US" dirty="0" smtClean="0"/>
              <a:t>No mathematical formalism ??	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365104"/>
            <a:ext cx="2711255" cy="218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5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Carta</a:t>
            </a:r>
            <a:r>
              <a:rPr lang="en-US" dirty="0" smtClean="0"/>
              <a:t> Gantt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556792"/>
            <a:ext cx="7704856" cy="487375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[1] </a:t>
            </a:r>
            <a:r>
              <a:rPr lang="en-US" sz="1800" dirty="0" err="1" smtClean="0"/>
              <a:t>Nisar</a:t>
            </a:r>
            <a:r>
              <a:rPr lang="en-US" sz="1800" dirty="0"/>
              <a:t>, M. D., </a:t>
            </a:r>
            <a:r>
              <a:rPr lang="en-US" sz="1800" dirty="0" err="1"/>
              <a:t>Nottensteiner</a:t>
            </a:r>
            <a:r>
              <a:rPr lang="en-US" sz="1800" dirty="0"/>
              <a:t>, H., &amp; </a:t>
            </a:r>
            <a:r>
              <a:rPr lang="en-US" sz="1800" dirty="0" err="1"/>
              <a:t>Hindelang</a:t>
            </a:r>
            <a:r>
              <a:rPr lang="en-US" sz="1800" dirty="0"/>
              <a:t>, T. (2007, July). On performance limits of DFT spread OFDM systems. In Mobile and Wireless Communications Summit, 2007. 16th IST (pp. 1-4). IEEE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[2] Wang, H., You, X., Jiang, B., &amp; </a:t>
            </a:r>
            <a:r>
              <a:rPr lang="en-US" sz="1800" dirty="0" err="1"/>
              <a:t>Gao</a:t>
            </a:r>
            <a:r>
              <a:rPr lang="en-US" sz="1800" dirty="0"/>
              <a:t>, X. (2008, May). Performance analysis of frequency domain equalization in SC-FDMA systems. In Communications, 2008. ICC'08. IEEE International Conference on (pp. 4342-4347). IEEE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[3] J. J. Sánchez-Sánchez, U. </a:t>
            </a:r>
            <a:r>
              <a:rPr lang="en-US" sz="1800" dirty="0" err="1"/>
              <a:t>Fernández-Plazaola</a:t>
            </a:r>
            <a:r>
              <a:rPr lang="en-US" sz="1800" dirty="0"/>
              <a:t>, M. C. </a:t>
            </a:r>
            <a:r>
              <a:rPr lang="en-US" sz="1800" dirty="0" err="1" smtClean="0"/>
              <a:t>Aguayo-Torres,and</a:t>
            </a:r>
            <a:r>
              <a:rPr lang="en-US" sz="1800" dirty="0" smtClean="0"/>
              <a:t> </a:t>
            </a:r>
            <a:r>
              <a:rPr lang="en-US" sz="1800" dirty="0"/>
              <a:t>J. </a:t>
            </a:r>
            <a:r>
              <a:rPr lang="en-US" sz="1800" dirty="0" err="1"/>
              <a:t>Entrambasaguas</a:t>
            </a:r>
            <a:r>
              <a:rPr lang="en-US" sz="1800" dirty="0"/>
              <a:t>, “Closed-form BER expression for </a:t>
            </a:r>
            <a:r>
              <a:rPr lang="en-US" sz="1800" dirty="0" err="1" smtClean="0"/>
              <a:t>interleavedSC</a:t>
            </a:r>
            <a:r>
              <a:rPr lang="en-US" sz="1800" dirty="0" smtClean="0"/>
              <a:t>-FDMA </a:t>
            </a:r>
            <a:r>
              <a:rPr lang="en-US" sz="1800" dirty="0"/>
              <a:t>with M-QAM,” in Proc. IEEE 70th VTC, 2009, pp. 1–5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[4] J. J. Sánchez-Sánchez, M. C. </a:t>
            </a:r>
            <a:r>
              <a:rPr lang="en-US" sz="1800" dirty="0" err="1"/>
              <a:t>Aguayo</a:t>
            </a:r>
            <a:r>
              <a:rPr lang="en-US" sz="1800" dirty="0"/>
              <a:t>-Torres, and U. </a:t>
            </a:r>
            <a:r>
              <a:rPr lang="en-US" sz="1800" dirty="0" err="1"/>
              <a:t>Fernández-Plazaola</a:t>
            </a:r>
            <a:r>
              <a:rPr lang="en-US" sz="1800" dirty="0" smtClean="0"/>
              <a:t>, “</a:t>
            </a:r>
            <a:r>
              <a:rPr lang="en-US" sz="1800" dirty="0"/>
              <a:t>BER analysis for zero-forcing SC-FDMA over </a:t>
            </a:r>
            <a:r>
              <a:rPr lang="en-US" sz="1800" dirty="0" err="1"/>
              <a:t>Nakagami</a:t>
            </a:r>
            <a:r>
              <a:rPr lang="en-US" sz="1800" dirty="0"/>
              <a:t>-m </a:t>
            </a:r>
            <a:r>
              <a:rPr lang="en-US" sz="1800" dirty="0" smtClean="0"/>
              <a:t>fading channels</a:t>
            </a:r>
            <a:r>
              <a:rPr lang="en-US" sz="1800" dirty="0"/>
              <a:t>,” IEEE Trans. </a:t>
            </a:r>
            <a:r>
              <a:rPr lang="en-US" sz="1800" dirty="0" err="1"/>
              <a:t>Veh</a:t>
            </a:r>
            <a:r>
              <a:rPr lang="en-US" sz="1800" dirty="0"/>
              <a:t>. Technol., vol. 60, no. 8, pp. </a:t>
            </a:r>
            <a:r>
              <a:rPr lang="en-US" sz="1800" dirty="0" smtClean="0"/>
              <a:t>4077–4081,Oct</a:t>
            </a:r>
            <a:r>
              <a:rPr lang="en-US" sz="1800" dirty="0"/>
              <a:t>. 2011</a:t>
            </a:r>
            <a:endParaRPr lang="en-US" sz="1800" dirty="0" smtClean="0"/>
          </a:p>
          <a:p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836912"/>
          </a:xfrm>
        </p:spPr>
        <p:txBody>
          <a:bodyPr>
            <a:normAutofit/>
          </a:bodyPr>
          <a:lstStyle/>
          <a:p>
            <a:r>
              <a:rPr lang="en-US" sz="1800" dirty="0"/>
              <a:t>[1] </a:t>
            </a:r>
            <a:r>
              <a:rPr lang="en-US" sz="1800" dirty="0" smtClean="0"/>
              <a:t>2007. Analytical expression of SER using: </a:t>
            </a:r>
            <a:r>
              <a:rPr lang="en-US" sz="1500" dirty="0" smtClean="0"/>
              <a:t>AWGN, Fading AWGN, Multipath.</a:t>
            </a:r>
          </a:p>
          <a:p>
            <a:r>
              <a:rPr lang="en-US" sz="1800" dirty="0" smtClean="0"/>
              <a:t>[2] 2008. Analytical expression of BER for MMSE and ZFE EQ for an AWGN channel.</a:t>
            </a:r>
          </a:p>
          <a:p>
            <a:r>
              <a:rPr lang="en-US" sz="1800" dirty="0" smtClean="0"/>
              <a:t>[3</a:t>
            </a:r>
            <a:r>
              <a:rPr lang="en-US" sz="1800" dirty="0"/>
              <a:t>] </a:t>
            </a:r>
            <a:r>
              <a:rPr lang="en-US" sz="1800" dirty="0" smtClean="0"/>
              <a:t>2009. Study </a:t>
            </a:r>
            <a:r>
              <a:rPr lang="en-US" sz="1800" dirty="0"/>
              <a:t>of the bit error rate </a:t>
            </a:r>
            <a:r>
              <a:rPr lang="en-US" sz="1800" dirty="0" smtClean="0"/>
              <a:t>over  </a:t>
            </a:r>
            <a:r>
              <a:rPr lang="en-US" sz="1800" dirty="0"/>
              <a:t>Rayleigh  fading  </a:t>
            </a:r>
            <a:r>
              <a:rPr lang="en-US" sz="1800" dirty="0" smtClean="0"/>
              <a:t>channels for BPSK and M-QAM modulations.</a:t>
            </a:r>
          </a:p>
          <a:p>
            <a:r>
              <a:rPr lang="en-US" sz="1800" dirty="0" smtClean="0"/>
              <a:t>[4</a:t>
            </a:r>
            <a:r>
              <a:rPr lang="en-US" sz="1800" dirty="0"/>
              <a:t>] </a:t>
            </a:r>
            <a:r>
              <a:rPr lang="en-US" sz="1800" dirty="0" smtClean="0"/>
              <a:t>2011. Study </a:t>
            </a:r>
            <a:r>
              <a:rPr lang="en-US" sz="1800" dirty="0"/>
              <a:t>of the bit error rate over  </a:t>
            </a:r>
            <a:r>
              <a:rPr lang="en-US" sz="1800" dirty="0" err="1" smtClean="0"/>
              <a:t>nakagami</a:t>
            </a:r>
            <a:r>
              <a:rPr lang="en-US" sz="1800" dirty="0" smtClean="0"/>
              <a:t>-m  </a:t>
            </a:r>
            <a:r>
              <a:rPr lang="en-US" sz="1800" dirty="0"/>
              <a:t>fading  channels for B</a:t>
            </a:r>
            <a:r>
              <a:rPr lang="en-US" sz="1800" dirty="0" smtClean="0"/>
              <a:t>PSK </a:t>
            </a:r>
            <a:r>
              <a:rPr lang="en-US" sz="1800" dirty="0"/>
              <a:t>and M-QAM </a:t>
            </a:r>
            <a:r>
              <a:rPr lang="en-US" sz="1800" dirty="0" smtClean="0"/>
              <a:t>modulations with ZF-equalization.</a:t>
            </a:r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762997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None of the above papers discuss the use of pulse shaping filters.</a:t>
            </a:r>
          </a:p>
          <a:p>
            <a:r>
              <a:rPr lang="en-US" dirty="0" smtClean="0"/>
              <a:t>* Derive analytical expression of BER over SC-FDMA in fading channels using PS, seems very difficult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7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>
                <a:latin typeface="Caladea" pitchFamily="18" charset="0"/>
              </a:rPr>
              <a:t>Introduction</a:t>
            </a:r>
            <a:endParaRPr lang="en-US" dirty="0">
              <a:latin typeface="Calade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sz="2000" dirty="0" smtClean="0">
                <a:latin typeface="Caladea" pitchFamily="18" charset="0"/>
              </a:rPr>
              <a:t>In </a:t>
            </a:r>
            <a:r>
              <a:rPr lang="es-CL" sz="2000" dirty="0" smtClean="0">
                <a:latin typeface="Caladea" pitchFamily="18" charset="0"/>
              </a:rPr>
              <a:t>[5] </a:t>
            </a:r>
            <a:r>
              <a:rPr lang="es-CL" sz="2000" dirty="0" smtClean="0">
                <a:latin typeface="Caladea" pitchFamily="18" charset="0"/>
              </a:rPr>
              <a:t>a </a:t>
            </a:r>
            <a:r>
              <a:rPr lang="es-CL" sz="2000" dirty="0" err="1" smtClean="0">
                <a:latin typeface="Caladea" pitchFamily="18" charset="0"/>
              </a:rPr>
              <a:t>hybrid</a:t>
            </a:r>
            <a:r>
              <a:rPr lang="es-CL" sz="2000" dirty="0" smtClean="0">
                <a:latin typeface="Caladea" pitchFamily="18" charset="0"/>
              </a:rPr>
              <a:t> </a:t>
            </a:r>
            <a:r>
              <a:rPr lang="es-CL" sz="2000" dirty="0" err="1" smtClean="0">
                <a:latin typeface="Caladea" pitchFamily="18" charset="0"/>
              </a:rPr>
              <a:t>filter</a:t>
            </a:r>
            <a:r>
              <a:rPr lang="es-CL" sz="2000" dirty="0" smtClean="0">
                <a:latin typeface="Caladea" pitchFamily="18" charset="0"/>
              </a:rPr>
              <a:t> </a:t>
            </a:r>
            <a:r>
              <a:rPr lang="es-CL" sz="2000" dirty="0" err="1" smtClean="0">
                <a:latin typeface="Caladea" pitchFamily="18" charset="0"/>
              </a:rPr>
              <a:t>to</a:t>
            </a:r>
            <a:r>
              <a:rPr lang="es-CL" sz="2000" dirty="0" smtClean="0">
                <a:latin typeface="Caladea" pitchFamily="18" charset="0"/>
              </a:rPr>
              <a:t> reduce </a:t>
            </a:r>
            <a:r>
              <a:rPr lang="es-CL" sz="2000" dirty="0" err="1" smtClean="0">
                <a:latin typeface="Caladea" pitchFamily="18" charset="0"/>
              </a:rPr>
              <a:t>the</a:t>
            </a:r>
            <a:r>
              <a:rPr lang="es-CL" sz="2000" dirty="0" smtClean="0">
                <a:latin typeface="Caladea" pitchFamily="18" charset="0"/>
              </a:rPr>
              <a:t> PAPR </a:t>
            </a:r>
            <a:r>
              <a:rPr lang="es-CL" sz="2000" dirty="0" err="1" smtClean="0">
                <a:latin typeface="Caladea" pitchFamily="18" charset="0"/>
              </a:rPr>
              <a:t>on</a:t>
            </a:r>
            <a:r>
              <a:rPr lang="es-CL" sz="2000" dirty="0" smtClean="0">
                <a:latin typeface="Caladea" pitchFamily="18" charset="0"/>
              </a:rPr>
              <a:t> </a:t>
            </a:r>
            <a:r>
              <a:rPr lang="es-CL" sz="2000" dirty="0" err="1" smtClean="0">
                <a:latin typeface="Caladea" pitchFamily="18" charset="0"/>
              </a:rPr>
              <a:t>the</a:t>
            </a:r>
            <a:r>
              <a:rPr lang="es-CL" sz="2000" dirty="0" smtClean="0">
                <a:latin typeface="Caladea" pitchFamily="18" charset="0"/>
              </a:rPr>
              <a:t> </a:t>
            </a:r>
            <a:r>
              <a:rPr lang="es-CL" sz="2000" dirty="0" err="1" smtClean="0">
                <a:latin typeface="Caladea" pitchFamily="18" charset="0"/>
              </a:rPr>
              <a:t>Tx</a:t>
            </a:r>
            <a:r>
              <a:rPr lang="es-CL" sz="2000" dirty="0" smtClean="0">
                <a:latin typeface="Caladea" pitchFamily="18" charset="0"/>
              </a:rPr>
              <a:t> </a:t>
            </a:r>
            <a:r>
              <a:rPr lang="es-CL" sz="2000" dirty="0" err="1" smtClean="0">
                <a:latin typeface="Caladea" pitchFamily="18" charset="0"/>
              </a:rPr>
              <a:t>side</a:t>
            </a:r>
            <a:r>
              <a:rPr lang="es-CL" sz="2000" dirty="0" smtClean="0">
                <a:latin typeface="Caladea" pitchFamily="18" charset="0"/>
              </a:rPr>
              <a:t> </a:t>
            </a:r>
            <a:r>
              <a:rPr lang="es-CL" sz="2000" dirty="0" err="1" smtClean="0">
                <a:latin typeface="Caladea" pitchFamily="18" charset="0"/>
              </a:rPr>
              <a:t>was</a:t>
            </a:r>
            <a:r>
              <a:rPr lang="es-CL" sz="2000" dirty="0" smtClean="0">
                <a:latin typeface="Caladea" pitchFamily="18" charset="0"/>
              </a:rPr>
              <a:t> </a:t>
            </a:r>
            <a:r>
              <a:rPr lang="es-CL" sz="2000" dirty="0" err="1" smtClean="0">
                <a:latin typeface="Caladea" pitchFamily="18" charset="0"/>
              </a:rPr>
              <a:t>proposed</a:t>
            </a:r>
            <a:r>
              <a:rPr lang="es-CL" sz="2000" dirty="0" smtClean="0">
                <a:latin typeface="Caladea" pitchFamily="18" charset="0"/>
              </a:rPr>
              <a:t>.</a:t>
            </a:r>
          </a:p>
          <a:p>
            <a:pPr marL="0" indent="0">
              <a:buNone/>
            </a:pPr>
            <a:endParaRPr lang="es-CL" sz="2000" dirty="0" smtClean="0">
              <a:latin typeface="Caladea" pitchFamily="18" charset="0"/>
            </a:endParaRPr>
          </a:p>
          <a:p>
            <a:r>
              <a:rPr lang="es-CL" sz="2000" dirty="0" err="1" smtClean="0">
                <a:latin typeface="Caladea" pitchFamily="18" charset="0"/>
              </a:rPr>
              <a:t>The</a:t>
            </a:r>
            <a:r>
              <a:rPr lang="es-CL" sz="2000" dirty="0" smtClean="0">
                <a:latin typeface="Caladea" pitchFamily="18" charset="0"/>
              </a:rPr>
              <a:t> </a:t>
            </a:r>
            <a:r>
              <a:rPr lang="es-CL" sz="2000" dirty="0" err="1" smtClean="0">
                <a:latin typeface="Caladea" pitchFamily="18" charset="0"/>
              </a:rPr>
              <a:t>design</a:t>
            </a:r>
            <a:r>
              <a:rPr lang="es-CL" sz="2000" dirty="0" smtClean="0">
                <a:latin typeface="Caladea" pitchFamily="18" charset="0"/>
              </a:rPr>
              <a:t> of </a:t>
            </a:r>
            <a:r>
              <a:rPr lang="es-CL" sz="2000" dirty="0" err="1" smtClean="0">
                <a:latin typeface="Caladea" pitchFamily="18" charset="0"/>
              </a:rPr>
              <a:t>the</a:t>
            </a:r>
            <a:r>
              <a:rPr lang="es-CL" sz="2000" dirty="0" smtClean="0">
                <a:latin typeface="Caladea" pitchFamily="18" charset="0"/>
              </a:rPr>
              <a:t> </a:t>
            </a:r>
            <a:r>
              <a:rPr lang="es-CL" sz="2000" dirty="0" err="1" smtClean="0">
                <a:latin typeface="Caladea" pitchFamily="18" charset="0"/>
              </a:rPr>
              <a:t>filter</a:t>
            </a:r>
            <a:r>
              <a:rPr lang="es-CL" sz="2000" dirty="0" smtClean="0">
                <a:latin typeface="Caladea" pitchFamily="18" charset="0"/>
              </a:rPr>
              <a:t> </a:t>
            </a:r>
            <a:r>
              <a:rPr lang="es-CL" sz="2000" dirty="0" err="1" smtClean="0">
                <a:latin typeface="Caladea" pitchFamily="18" charset="0"/>
              </a:rPr>
              <a:t>is</a:t>
            </a:r>
            <a:r>
              <a:rPr lang="es-CL" sz="2000" dirty="0" smtClean="0">
                <a:latin typeface="Caladea" pitchFamily="18" charset="0"/>
              </a:rPr>
              <a:t> </a:t>
            </a:r>
            <a:r>
              <a:rPr lang="es-CL" sz="2000" dirty="0" err="1" smtClean="0">
                <a:latin typeface="Caladea" pitchFamily="18" charset="0"/>
              </a:rPr>
              <a:t>based</a:t>
            </a:r>
            <a:r>
              <a:rPr lang="es-CL" sz="2000" dirty="0" smtClean="0">
                <a:latin typeface="Caladea" pitchFamily="18" charset="0"/>
              </a:rPr>
              <a:t> in 2 </a:t>
            </a:r>
            <a:r>
              <a:rPr lang="es-CL" sz="2000" dirty="0" err="1" smtClean="0">
                <a:latin typeface="Caladea" pitchFamily="18" charset="0"/>
              </a:rPr>
              <a:t>key</a:t>
            </a:r>
            <a:r>
              <a:rPr lang="es-CL" sz="2000" dirty="0" smtClean="0">
                <a:latin typeface="Caladea" pitchFamily="18" charset="0"/>
              </a:rPr>
              <a:t> </a:t>
            </a:r>
            <a:r>
              <a:rPr lang="es-CL" sz="2000" dirty="0" err="1" smtClean="0">
                <a:latin typeface="Caladea" pitchFamily="18" charset="0"/>
              </a:rPr>
              <a:t>components</a:t>
            </a:r>
            <a:r>
              <a:rPr lang="es-CL" sz="2000" dirty="0" smtClean="0">
                <a:latin typeface="Caladea" pitchFamily="18" charset="0"/>
              </a:rPr>
              <a:t>: FIR </a:t>
            </a:r>
            <a:r>
              <a:rPr lang="es-CL" sz="2000" dirty="0" err="1" smtClean="0">
                <a:latin typeface="Caladea" pitchFamily="18" charset="0"/>
              </a:rPr>
              <a:t>filter</a:t>
            </a:r>
            <a:r>
              <a:rPr lang="es-CL" sz="2000" dirty="0" smtClean="0">
                <a:latin typeface="Caladea" pitchFamily="18" charset="0"/>
              </a:rPr>
              <a:t> + Nyquist-I pulse.</a:t>
            </a:r>
          </a:p>
          <a:p>
            <a:pPr marL="0" indent="0">
              <a:buNone/>
            </a:pPr>
            <a:endParaRPr lang="es-CL" sz="2000" dirty="0" smtClean="0">
              <a:latin typeface="Caladea" pitchFamily="18" charset="0"/>
            </a:endParaRPr>
          </a:p>
          <a:p>
            <a:r>
              <a:rPr lang="es-CL" sz="2000" dirty="0" err="1" smtClean="0">
                <a:latin typeface="Caladea" pitchFamily="18" charset="0"/>
              </a:rPr>
              <a:t>An</a:t>
            </a:r>
            <a:r>
              <a:rPr lang="es-CL" sz="2000" dirty="0" smtClean="0">
                <a:latin typeface="Caladea" pitchFamily="18" charset="0"/>
              </a:rPr>
              <a:t> </a:t>
            </a:r>
            <a:r>
              <a:rPr lang="es-CL" sz="2000" dirty="0" err="1" smtClean="0">
                <a:latin typeface="Caladea" pitchFamily="18" charset="0"/>
              </a:rPr>
              <a:t>envelope</a:t>
            </a:r>
            <a:r>
              <a:rPr lang="es-CL" sz="2000" dirty="0" smtClean="0">
                <a:latin typeface="Caladea" pitchFamily="18" charset="0"/>
              </a:rPr>
              <a:t> </a:t>
            </a:r>
            <a:r>
              <a:rPr lang="es-CL" sz="2000" dirty="0" err="1" smtClean="0">
                <a:latin typeface="Caladea" pitchFamily="18" charset="0"/>
              </a:rPr>
              <a:t>constrain</a:t>
            </a:r>
            <a:r>
              <a:rPr lang="es-CL" sz="2000" dirty="0" smtClean="0">
                <a:latin typeface="Caladea" pitchFamily="18" charset="0"/>
              </a:rPr>
              <a:t> (EC) </a:t>
            </a:r>
            <a:r>
              <a:rPr lang="es-CL" sz="2000" dirty="0" err="1" smtClean="0">
                <a:latin typeface="Caladea" pitchFamily="18" charset="0"/>
              </a:rPr>
              <a:t>is</a:t>
            </a:r>
            <a:r>
              <a:rPr lang="es-CL" sz="2000" dirty="0">
                <a:latin typeface="Caladea" pitchFamily="18" charset="0"/>
              </a:rPr>
              <a:t> </a:t>
            </a:r>
            <a:r>
              <a:rPr lang="es-CL" sz="2000" dirty="0" err="1" smtClean="0">
                <a:latin typeface="Caladea" pitchFamily="18" charset="0"/>
              </a:rPr>
              <a:t>used</a:t>
            </a:r>
            <a:r>
              <a:rPr lang="es-CL" sz="2000" dirty="0" smtClean="0">
                <a:latin typeface="Caladea" pitchFamily="18" charset="0"/>
              </a:rPr>
              <a:t> </a:t>
            </a:r>
            <a:r>
              <a:rPr lang="es-CL" sz="2000" dirty="0" err="1" smtClean="0">
                <a:latin typeface="Caladea" pitchFamily="18" charset="0"/>
              </a:rPr>
              <a:t>to</a:t>
            </a:r>
            <a:r>
              <a:rPr lang="es-CL" sz="2000" dirty="0" smtClean="0">
                <a:latin typeface="Caladea" pitchFamily="18" charset="0"/>
              </a:rPr>
              <a:t> </a:t>
            </a:r>
            <a:r>
              <a:rPr lang="es-CL" sz="2000" dirty="0" err="1" smtClean="0">
                <a:latin typeface="Caladea" pitchFamily="18" charset="0"/>
              </a:rPr>
              <a:t>optimize</a:t>
            </a:r>
            <a:r>
              <a:rPr lang="es-CL" sz="2000" dirty="0" smtClean="0">
                <a:latin typeface="Caladea" pitchFamily="18" charset="0"/>
              </a:rPr>
              <a:t> </a:t>
            </a:r>
            <a:r>
              <a:rPr lang="es-CL" sz="2000" dirty="0" err="1" smtClean="0">
                <a:latin typeface="Caladea" pitchFamily="18" charset="0"/>
              </a:rPr>
              <a:t>the</a:t>
            </a:r>
            <a:r>
              <a:rPr lang="es-CL" sz="2000" dirty="0" smtClean="0">
                <a:latin typeface="Caladea" pitchFamily="18" charset="0"/>
              </a:rPr>
              <a:t> impulse response of </a:t>
            </a:r>
            <a:r>
              <a:rPr lang="es-CL" sz="2000" dirty="0" err="1" smtClean="0">
                <a:latin typeface="Caladea" pitchFamily="18" charset="0"/>
              </a:rPr>
              <a:t>the</a:t>
            </a:r>
            <a:r>
              <a:rPr lang="es-CL" sz="2000" dirty="0" smtClean="0">
                <a:latin typeface="Caladea" pitchFamily="18" charset="0"/>
              </a:rPr>
              <a:t> </a:t>
            </a:r>
            <a:r>
              <a:rPr lang="es-CL" sz="2000" dirty="0" err="1" smtClean="0">
                <a:latin typeface="Caladea" pitchFamily="18" charset="0"/>
              </a:rPr>
              <a:t>filter</a:t>
            </a:r>
            <a:r>
              <a:rPr lang="es-CL" sz="2000" dirty="0" smtClean="0">
                <a:latin typeface="Caladea" pitchFamily="18" charset="0"/>
              </a:rPr>
              <a:t> in </a:t>
            </a:r>
            <a:r>
              <a:rPr lang="es-CL" sz="2000" dirty="0" err="1" smtClean="0">
                <a:latin typeface="Caladea" pitchFamily="18" charset="0"/>
              </a:rPr>
              <a:t>terms</a:t>
            </a:r>
            <a:r>
              <a:rPr lang="es-CL" sz="2000" dirty="0" smtClean="0">
                <a:latin typeface="Caladea" pitchFamily="18" charset="0"/>
              </a:rPr>
              <a:t> of </a:t>
            </a:r>
            <a:r>
              <a:rPr lang="es-CL" sz="2000" b="1" dirty="0" smtClean="0">
                <a:latin typeface="Caladea" pitchFamily="18" charset="0"/>
              </a:rPr>
              <a:t>PAPR.  </a:t>
            </a:r>
          </a:p>
          <a:p>
            <a:endParaRPr lang="es-CL" sz="2000" b="1" dirty="0" smtClean="0">
              <a:latin typeface="Caladea" pitchFamily="18" charset="0"/>
            </a:endParaRPr>
          </a:p>
          <a:p>
            <a:r>
              <a:rPr lang="es-CL" sz="2000" dirty="0" err="1" smtClean="0">
                <a:latin typeface="Caladea" pitchFamily="18" charset="0"/>
              </a:rPr>
              <a:t>How</a:t>
            </a:r>
            <a:r>
              <a:rPr lang="es-CL" sz="2000" dirty="0" smtClean="0">
                <a:latin typeface="Caladea" pitchFamily="18" charset="0"/>
              </a:rPr>
              <a:t> </a:t>
            </a:r>
            <a:r>
              <a:rPr lang="es-CL" sz="2000" dirty="0">
                <a:latin typeface="Caladea" pitchFamily="18" charset="0"/>
              </a:rPr>
              <a:t>? </a:t>
            </a:r>
            <a:r>
              <a:rPr lang="es-CL" sz="2000" dirty="0" err="1">
                <a:latin typeface="Caladea" pitchFamily="18" charset="0"/>
              </a:rPr>
              <a:t>Decreasing</a:t>
            </a:r>
            <a:r>
              <a:rPr lang="es-CL" sz="2000" dirty="0">
                <a:latin typeface="Caladea" pitchFamily="18" charset="0"/>
              </a:rPr>
              <a:t> </a:t>
            </a:r>
            <a:r>
              <a:rPr lang="es-CL" sz="2000" dirty="0" err="1">
                <a:latin typeface="Caladea" pitchFamily="18" charset="0"/>
              </a:rPr>
              <a:t>the</a:t>
            </a:r>
            <a:r>
              <a:rPr lang="es-CL" sz="2000" dirty="0">
                <a:latin typeface="Caladea" pitchFamily="18" charset="0"/>
              </a:rPr>
              <a:t> </a:t>
            </a:r>
            <a:r>
              <a:rPr lang="es-CL" sz="2000" dirty="0" err="1" smtClean="0">
                <a:latin typeface="Caladea" pitchFamily="18" charset="0"/>
              </a:rPr>
              <a:t>magnitude</a:t>
            </a:r>
            <a:r>
              <a:rPr lang="es-CL" sz="2000" dirty="0" smtClean="0">
                <a:latin typeface="Caladea" pitchFamily="18" charset="0"/>
              </a:rPr>
              <a:t> of </a:t>
            </a:r>
            <a:r>
              <a:rPr lang="es-CL" sz="2000" dirty="0" err="1" smtClean="0">
                <a:latin typeface="Caladea" pitchFamily="18" charset="0"/>
              </a:rPr>
              <a:t>the</a:t>
            </a:r>
            <a:r>
              <a:rPr lang="es-CL" sz="2000" dirty="0" smtClean="0">
                <a:latin typeface="Caladea" pitchFamily="18" charset="0"/>
              </a:rPr>
              <a:t> output </a:t>
            </a:r>
            <a:r>
              <a:rPr lang="es-CL" sz="2000" dirty="0" err="1" smtClean="0">
                <a:latin typeface="Caladea" pitchFamily="18" charset="0"/>
              </a:rPr>
              <a:t>side</a:t>
            </a:r>
            <a:r>
              <a:rPr lang="es-CL" sz="2000" dirty="0" smtClean="0">
                <a:latin typeface="Caladea" pitchFamily="18" charset="0"/>
              </a:rPr>
              <a:t> </a:t>
            </a:r>
            <a:r>
              <a:rPr lang="es-CL" sz="2000" dirty="0" err="1" smtClean="0">
                <a:latin typeface="Caladea" pitchFamily="18" charset="0"/>
              </a:rPr>
              <a:t>lobes</a:t>
            </a:r>
            <a:r>
              <a:rPr lang="es-CL" sz="2000" dirty="0" smtClean="0">
                <a:latin typeface="Caladea" pitchFamily="18" charset="0"/>
              </a:rPr>
              <a:t> of </a:t>
            </a:r>
            <a:r>
              <a:rPr lang="es-CL" sz="2000" dirty="0" err="1" smtClean="0">
                <a:latin typeface="Caladea" pitchFamily="18" charset="0"/>
              </a:rPr>
              <a:t>the</a:t>
            </a:r>
            <a:r>
              <a:rPr lang="es-CL" sz="2000" dirty="0" smtClean="0">
                <a:latin typeface="Caladea" pitchFamily="18" charset="0"/>
              </a:rPr>
              <a:t> impulse response</a:t>
            </a:r>
            <a:endParaRPr lang="es-CL" sz="2000" dirty="0">
              <a:latin typeface="Caladea" pitchFamily="18" charset="0"/>
            </a:endParaRPr>
          </a:p>
          <a:p>
            <a:endParaRPr lang="en-US" b="1" dirty="0">
              <a:latin typeface="Calade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784" y="6029083"/>
            <a:ext cx="827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latin typeface="Caladea" pitchFamily="18" charset="0"/>
              </a:rPr>
              <a:t>[5] </a:t>
            </a:r>
            <a:r>
              <a:rPr lang="es-CL" dirty="0" err="1" smtClean="0">
                <a:latin typeface="Caladea" pitchFamily="18" charset="0"/>
              </a:rPr>
              <a:t>Kamal</a:t>
            </a:r>
            <a:r>
              <a:rPr lang="es-CL" dirty="0" smtClean="0">
                <a:latin typeface="Caladea" pitchFamily="18" charset="0"/>
              </a:rPr>
              <a:t>, S., Meza, C. A. A., </a:t>
            </a:r>
            <a:r>
              <a:rPr lang="es-CL" dirty="0" err="1" smtClean="0">
                <a:latin typeface="Caladea" pitchFamily="18" charset="0"/>
              </a:rPr>
              <a:t>Tran</a:t>
            </a:r>
            <a:r>
              <a:rPr lang="es-CL" dirty="0" smtClean="0">
                <a:latin typeface="Caladea" pitchFamily="18" charset="0"/>
              </a:rPr>
              <a:t>, N. H., &amp; Lee, K. (2017). </a:t>
            </a:r>
            <a:r>
              <a:rPr lang="es-CL" dirty="0" err="1" smtClean="0">
                <a:latin typeface="Caladea" pitchFamily="18" charset="0"/>
              </a:rPr>
              <a:t>Low</a:t>
            </a:r>
            <a:r>
              <a:rPr lang="es-CL" dirty="0" smtClean="0">
                <a:latin typeface="Caladea" pitchFamily="18" charset="0"/>
              </a:rPr>
              <a:t>-PAPR </a:t>
            </a:r>
            <a:r>
              <a:rPr lang="es-CL" dirty="0" err="1" smtClean="0">
                <a:latin typeface="Caladea" pitchFamily="18" charset="0"/>
              </a:rPr>
              <a:t>Hybrid</a:t>
            </a:r>
            <a:r>
              <a:rPr lang="es-CL" dirty="0" smtClean="0">
                <a:latin typeface="Caladea" pitchFamily="18" charset="0"/>
              </a:rPr>
              <a:t> </a:t>
            </a:r>
            <a:r>
              <a:rPr lang="es-CL" dirty="0" err="1" smtClean="0">
                <a:latin typeface="Caladea" pitchFamily="18" charset="0"/>
              </a:rPr>
              <a:t>Filter</a:t>
            </a:r>
            <a:r>
              <a:rPr lang="es-CL" dirty="0" smtClean="0">
                <a:latin typeface="Caladea" pitchFamily="18" charset="0"/>
              </a:rPr>
              <a:t> </a:t>
            </a:r>
            <a:r>
              <a:rPr lang="es-CL" dirty="0" err="1" smtClean="0">
                <a:latin typeface="Caladea" pitchFamily="18" charset="0"/>
              </a:rPr>
              <a:t>for</a:t>
            </a:r>
            <a:r>
              <a:rPr lang="es-CL" dirty="0" smtClean="0">
                <a:latin typeface="Caladea" pitchFamily="18" charset="0"/>
              </a:rPr>
              <a:t> SC-FDMA. IEEE </a:t>
            </a:r>
            <a:r>
              <a:rPr lang="es-CL" dirty="0" err="1" smtClean="0">
                <a:latin typeface="Caladea" pitchFamily="18" charset="0"/>
              </a:rPr>
              <a:t>Communications</a:t>
            </a:r>
            <a:r>
              <a:rPr lang="es-CL" dirty="0" smtClean="0">
                <a:latin typeface="Caladea" pitchFamily="18" charset="0"/>
              </a:rPr>
              <a:t> </a:t>
            </a:r>
            <a:r>
              <a:rPr lang="es-CL" dirty="0" err="1" smtClean="0">
                <a:latin typeface="Caladea" pitchFamily="18" charset="0"/>
              </a:rPr>
              <a:t>Letters</a:t>
            </a:r>
            <a:r>
              <a:rPr lang="es-CL" dirty="0" smtClean="0">
                <a:latin typeface="Caladea" pitchFamily="18" charset="0"/>
              </a:rPr>
              <a:t>, 21(4), 905-908.</a:t>
            </a:r>
            <a:endParaRPr lang="en-US" dirty="0">
              <a:latin typeface="Calade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System</a:t>
            </a:r>
            <a:r>
              <a:rPr lang="es-CL" dirty="0" smtClean="0"/>
              <a:t> </a:t>
            </a:r>
            <a:r>
              <a:rPr lang="es-CL" dirty="0" err="1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96" y="1556792"/>
            <a:ext cx="7811579" cy="377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97" y="5589240"/>
            <a:ext cx="6000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Elbow Connector 12"/>
          <p:cNvCxnSpPr/>
          <p:nvPr/>
        </p:nvCxnSpPr>
        <p:spPr>
          <a:xfrm rot="16200000" flipH="1">
            <a:off x="3825143" y="3933055"/>
            <a:ext cx="1872211" cy="1440162"/>
          </a:xfrm>
          <a:prstGeom prst="bentConnector3">
            <a:avLst>
              <a:gd name="adj1" fmla="val -113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88024" y="5661248"/>
            <a:ext cx="1224136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/>
          <p:nvPr/>
        </p:nvCxnSpPr>
        <p:spPr>
          <a:xfrm rot="16200000" flipH="1">
            <a:off x="3577522" y="5458858"/>
            <a:ext cx="260766" cy="1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059832" y="5589242"/>
            <a:ext cx="1701414" cy="432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12160" y="5625245"/>
            <a:ext cx="1368152" cy="432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>
            <a:endCxn id="29" idx="0"/>
          </p:cNvCxnSpPr>
          <p:nvPr/>
        </p:nvCxnSpPr>
        <p:spPr>
          <a:xfrm>
            <a:off x="3707906" y="5311682"/>
            <a:ext cx="2988330" cy="313563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041167" y="4077072"/>
            <a:ext cx="720079" cy="57606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457" y="2986163"/>
            <a:ext cx="1782672" cy="602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64113" y="2986163"/>
            <a:ext cx="1737360" cy="5486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9" grpId="0" animBg="1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3056"/>
            <a:ext cx="7467600" cy="203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08720"/>
            <a:ext cx="36861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83568" y="1600200"/>
                <a:ext cx="3816424" cy="224222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CL" sz="2000" dirty="0" smtClean="0">
                    <a:latin typeface="Caladea" pitchFamily="18" charset="0"/>
                  </a:rPr>
                  <a:t>How </a:t>
                </a:r>
                <a:r>
                  <a:rPr lang="es-CL" sz="2000" dirty="0" err="1" smtClean="0">
                    <a:latin typeface="Caladea" pitchFamily="18" charset="0"/>
                  </a:rPr>
                  <a:t>optimal</a:t>
                </a:r>
                <a:r>
                  <a:rPr lang="es-CL" sz="2000" dirty="0">
                    <a:latin typeface="Caladea" pitchFamily="18" charset="0"/>
                  </a:rPr>
                  <a:t> </a:t>
                </a:r>
                <a:r>
                  <a:rPr lang="es-CL" sz="2000" dirty="0" smtClean="0">
                    <a:latin typeface="Caladea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s-CL" sz="2000" dirty="0" smtClean="0">
                    <a:latin typeface="Caladea" pitchFamily="18" charset="0"/>
                  </a:rPr>
                  <a:t> </a:t>
                </a:r>
                <a:r>
                  <a:rPr lang="es-CL" sz="2000" dirty="0" err="1" smtClean="0">
                    <a:latin typeface="Caladea" pitchFamily="18" charset="0"/>
                  </a:rPr>
                  <a:t>was</a:t>
                </a:r>
                <a:r>
                  <a:rPr lang="es-CL" sz="2000" dirty="0" smtClean="0">
                    <a:latin typeface="Caladea" pitchFamily="18" charset="0"/>
                  </a:rPr>
                  <a:t> </a:t>
                </a:r>
                <a:r>
                  <a:rPr lang="es-CL" sz="2000" dirty="0" err="1" smtClean="0">
                    <a:latin typeface="Caladea" pitchFamily="18" charset="0"/>
                  </a:rPr>
                  <a:t>founded</a:t>
                </a:r>
                <a:r>
                  <a:rPr lang="es-CL" sz="2000" dirty="0" smtClean="0">
                    <a:latin typeface="Caladea" pitchFamily="18" charset="0"/>
                  </a:rPr>
                  <a:t> ?</a:t>
                </a:r>
              </a:p>
              <a:p>
                <a:endParaRPr lang="es-CL" sz="2000" dirty="0">
                  <a:latin typeface="Caladea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𝛽</m:t>
                    </m:r>
                    <m:r>
                      <a:rPr lang="en-US" sz="2000" b="0" i="0" smtClean="0">
                        <a:latin typeface="Cambria Math"/>
                      </a:rPr>
                      <m:t>={</m:t>
                    </m:r>
                  </m:oMath>
                </a14:m>
                <a:r>
                  <a:rPr lang="es-CL" sz="2000" dirty="0" smtClean="0">
                    <a:latin typeface="Caladea" pitchFamily="18" charset="0"/>
                  </a:rPr>
                  <a:t>0.5, 1}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𝛽</m:t>
                    </m:r>
                    <m:r>
                      <a:rPr lang="en-US" sz="2000" b="0" i="1" smtClean="0">
                        <a:latin typeface="Cambria Math"/>
                      </a:rPr>
                      <m:t>=0.1</m:t>
                    </m:r>
                  </m:oMath>
                </a14:m>
                <a:endParaRPr lang="es-CL" sz="2000" dirty="0" smtClean="0">
                  <a:latin typeface="Caladea" pitchFamily="18" charset="0"/>
                </a:endParaRPr>
              </a:p>
              <a:p>
                <a:pPr marL="0" indent="0">
                  <a:buFont typeface="Wingdings"/>
                  <a:buNone/>
                </a:pPr>
                <a:endParaRPr lang="es-CL" sz="2000" dirty="0" smtClean="0">
                  <a:latin typeface="Caladea" pitchFamily="18" charset="0"/>
                </a:endParaRPr>
              </a:p>
              <a:p>
                <a:endParaRPr lang="en-US" b="1" dirty="0">
                  <a:latin typeface="Caladea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00200"/>
                <a:ext cx="3816424" cy="2242220"/>
              </a:xfrm>
              <a:prstGeom prst="rect">
                <a:avLst/>
              </a:prstGeom>
              <a:blipFill rotWithShape="1">
                <a:blip r:embed="rId4"/>
                <a:stretch>
                  <a:fillRect l="-1597" t="-1362" r="-1118" b="-1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32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Finally, it looks like the optimal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sz="2000" dirty="0" smtClean="0"/>
                  <a:t> was founded empirically.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Not knowledge about the relation between PAPR and SER.</a:t>
                </a:r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The analysis of the frequency response was not </a:t>
                </a:r>
                <a:r>
                  <a:rPr lang="en-US" sz="2000" dirty="0" err="1" smtClean="0"/>
                  <a:t>acomplished</a:t>
                </a:r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4"/>
                <a:stretch>
                  <a:fillRect t="-626" r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2339752" y="213285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55776" y="194819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Formulation of problem (min PAPR</a:t>
            </a:r>
            <a:r>
              <a:rPr lang="en-US" dirty="0" smtClean="0"/>
              <a:t>).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41850" y="4414138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85704" y="4221088"/>
            <a:ext cx="486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shape of the IR change every iteration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59632" y="3068960"/>
            <a:ext cx="628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Decrease the magnitude of the side lobes.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99592" y="325362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17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solucionar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de </a:t>
            </a:r>
            <a:r>
              <a:rPr lang="en-US" dirty="0" err="1" smtClean="0"/>
              <a:t>optimización</a:t>
            </a:r>
            <a:r>
              <a:rPr lang="en-US" dirty="0" smtClean="0"/>
              <a:t> </a:t>
            </a:r>
            <a:r>
              <a:rPr lang="en-US" dirty="0" err="1" smtClean="0"/>
              <a:t>complejos</a:t>
            </a:r>
            <a:r>
              <a:rPr lang="en-US" dirty="0" smtClean="0"/>
              <a:t> y </a:t>
            </a:r>
            <a:r>
              <a:rPr lang="en-US" dirty="0" err="1" smtClean="0"/>
              <a:t>multidimensionales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requiere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representación</a:t>
            </a:r>
            <a:r>
              <a:rPr lang="en-US" dirty="0" smtClean="0"/>
              <a:t> </a:t>
            </a:r>
            <a:r>
              <a:rPr lang="en-US" dirty="0" err="1" smtClean="0"/>
              <a:t>genética</a:t>
            </a:r>
            <a:r>
              <a:rPr lang="en-US" dirty="0" smtClean="0"/>
              <a:t> del </a:t>
            </a:r>
            <a:r>
              <a:rPr lang="en-US" dirty="0" err="1" smtClean="0"/>
              <a:t>dominio</a:t>
            </a:r>
            <a:r>
              <a:rPr lang="en-US" dirty="0" smtClean="0"/>
              <a:t> de </a:t>
            </a:r>
            <a:r>
              <a:rPr lang="en-US" dirty="0" err="1" smtClean="0"/>
              <a:t>soluciones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de fitness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evaluar</a:t>
            </a:r>
            <a:r>
              <a:rPr lang="en-US" dirty="0" smtClean="0"/>
              <a:t> la </a:t>
            </a:r>
            <a:r>
              <a:rPr lang="en-US" dirty="0" err="1" smtClean="0"/>
              <a:t>solución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Video !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Selection</a:t>
            </a:r>
          </a:p>
          <a:p>
            <a:pPr lvl="1"/>
            <a:r>
              <a:rPr lang="en-US" sz="1800" dirty="0" smtClean="0"/>
              <a:t>Retain the best subjects from one generation to the next</a:t>
            </a:r>
          </a:p>
          <a:p>
            <a:pPr lvl="2"/>
            <a:endParaRPr lang="en-US" sz="1600" dirty="0" smtClean="0"/>
          </a:p>
          <a:p>
            <a:endParaRPr lang="en-US" sz="1800" dirty="0" smtClean="0"/>
          </a:p>
          <a:p>
            <a:r>
              <a:rPr lang="en-US" sz="1800" dirty="0" smtClean="0"/>
              <a:t>Crossover: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1800" dirty="0" smtClean="0"/>
              <a:t>Mutation: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212" y="3047933"/>
            <a:ext cx="3019794" cy="1396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97183"/>
            <a:ext cx="3453952" cy="46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441730"/>
            <a:ext cx="22669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2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 applied to 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3888432" cy="401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60032" y="2132856"/>
            <a:ext cx="2592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Optimized by GA</a:t>
            </a:r>
            <a:endParaRPr lang="en-US" dirty="0"/>
          </a:p>
        </p:txBody>
      </p:sp>
      <p:cxnSp>
        <p:nvCxnSpPr>
          <p:cNvPr id="6" name="Elbow Connector 5"/>
          <p:cNvCxnSpPr/>
          <p:nvPr/>
        </p:nvCxnSpPr>
        <p:spPr>
          <a:xfrm rot="5400000">
            <a:off x="4321443" y="2608729"/>
            <a:ext cx="1941274" cy="1728192"/>
          </a:xfrm>
          <a:prstGeom prst="bentConnector3">
            <a:avLst>
              <a:gd name="adj1" fmla="val 9991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24216" y="5808874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Fitness function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4427984" y="5993540"/>
            <a:ext cx="10962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</p:cNvCxnSpPr>
          <p:nvPr/>
        </p:nvCxnSpPr>
        <p:spPr>
          <a:xfrm flipH="1" flipV="1">
            <a:off x="6588224" y="2502189"/>
            <a:ext cx="16112" cy="3306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739</TotalTime>
  <Words>762</Words>
  <Application>Microsoft Office PowerPoint</Application>
  <PresentationFormat>On-screen Show (4:3)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Pulse shaping filters applied to SC-FDMA systems considering the PAPR and BER.</vt:lpstr>
      <vt:lpstr>Literature Review</vt:lpstr>
      <vt:lpstr>Introduction</vt:lpstr>
      <vt:lpstr>System Model</vt:lpstr>
      <vt:lpstr>Results</vt:lpstr>
      <vt:lpstr>Drawbacks</vt:lpstr>
      <vt:lpstr>Genetic Algorithms</vt:lpstr>
      <vt:lpstr>Genetic algorithm (2)</vt:lpstr>
      <vt:lpstr>GA applied to PS</vt:lpstr>
      <vt:lpstr>GA applied to PS (2)</vt:lpstr>
      <vt:lpstr>GA applied to PS (2)</vt:lpstr>
      <vt:lpstr>Carta Gantt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</dc:creator>
  <cp:lastModifiedBy>ids-lab</cp:lastModifiedBy>
  <cp:revision>23</cp:revision>
  <dcterms:created xsi:type="dcterms:W3CDTF">2017-11-16T01:56:06Z</dcterms:created>
  <dcterms:modified xsi:type="dcterms:W3CDTF">2017-11-16T14:26:19Z</dcterms:modified>
</cp:coreProperties>
</file>