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57" r:id="rId3"/>
    <p:sldId id="263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6505" autoAdjust="0"/>
  </p:normalViewPr>
  <p:slideViewPr>
    <p:cSldViewPr snapToGrid="0">
      <p:cViewPr varScale="1">
        <p:scale>
          <a:sx n="98" d="100"/>
          <a:sy n="98" d="100"/>
        </p:scale>
        <p:origin x="69" y="4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3738-DFB5-4DCF-B6E5-8C004C5B84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BE75-B889-40D3-AD62-7579C5EF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ABE75-B889-40D3-AD62-7579C5EF6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lulu-0201/Unemployment_Ho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CC4D-F83B-89F5-6737-E19F97D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76" y="453938"/>
            <a:ext cx="4486656" cy="11414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8939-1D2D-6F48-58CE-ABF11E98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1" y="546350"/>
            <a:ext cx="4815840" cy="3086392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U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ystem-ui"/>
              </a:rPr>
              <a:t>nemployment rate goes up in recessions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Market usually goes down before or during recessions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Q1: Would there be a negative correlation between them?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Q2: Would there be any lagging effect between the movement? If so, how many months would that be? (Housing Price is a Predictor for Unemployment Rate)</a:t>
            </a:r>
          </a:p>
          <a:p>
            <a:pPr lvl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8F48-7BD5-6112-DF0C-336B859F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676" y="2089546"/>
            <a:ext cx="4544245" cy="3872288"/>
          </a:xfr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Exploratory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Correlation and Lags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Result with Lags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Reporting Process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Example Reports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8A70-CE0E-7362-4077-A3AD38747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17801"/>
            <a:ext cx="6096000" cy="270933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EC54B1-A5FE-2F2A-1C7E-78FCCED81BE4}"/>
              </a:ext>
            </a:extLst>
          </p:cNvPr>
          <p:cNvSpPr txBox="1">
            <a:spLocks/>
          </p:cNvSpPr>
          <p:nvPr/>
        </p:nvSpPr>
        <p:spPr>
          <a:xfrm>
            <a:off x="6605081" y="3824369"/>
            <a:ext cx="5468368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Time Series Plot of Unemployment Rate vs. Median Housing Price (Bottom)</a:t>
            </a:r>
          </a:p>
        </p:txBody>
      </p:sp>
    </p:spTree>
    <p:extLst>
      <p:ext uri="{BB962C8B-B14F-4D97-AF65-F5344CB8AC3E}">
        <p14:creationId xmlns:p14="http://schemas.microsoft.com/office/powerpoint/2010/main" val="977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355-0B2A-655A-EF68-0F595191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9C28B10-78E1-E31C-5E42-BEF4AD376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"/>
          <a:stretch/>
        </p:blipFill>
        <p:spPr>
          <a:xfrm>
            <a:off x="8605134" y="1452101"/>
            <a:ext cx="2946973" cy="306612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370264-F2FA-02AF-BF7D-2BBE2117E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6502"/>
              </p:ext>
            </p:extLst>
          </p:nvPr>
        </p:nvGraphicFramePr>
        <p:xfrm>
          <a:off x="449215" y="1824045"/>
          <a:ext cx="4206047" cy="194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3859">
                  <a:extLst>
                    <a:ext uri="{9D8B030D-6E8A-4147-A177-3AD203B41FA5}">
                      <a16:colId xmlns:a16="http://schemas.microsoft.com/office/drawing/2014/main" val="2418092927"/>
                    </a:ext>
                  </a:extLst>
                </a:gridCol>
                <a:gridCol w="1172183">
                  <a:extLst>
                    <a:ext uri="{9D8B030D-6E8A-4147-A177-3AD203B41FA5}">
                      <a16:colId xmlns:a16="http://schemas.microsoft.com/office/drawing/2014/main" val="747626670"/>
                    </a:ext>
                  </a:extLst>
                </a:gridCol>
                <a:gridCol w="1250005">
                  <a:extLst>
                    <a:ext uri="{9D8B030D-6E8A-4147-A177-3AD203B41FA5}">
                      <a16:colId xmlns:a16="http://schemas.microsoft.com/office/drawing/2014/main" val="2555339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27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Unemployment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81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Median Housing Price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non-stationary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6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First diff of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5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Return of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0.000023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63845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2416495-B204-A1DF-F4C2-239EECC0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516" y="4518228"/>
            <a:ext cx="2946974" cy="216059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84D50-8467-68BB-8E68-8326FA4A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" y="4412715"/>
            <a:ext cx="4863076" cy="21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58B52-ACB1-9181-18CE-DE1A3D38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998" y="2001850"/>
            <a:ext cx="3439145" cy="1811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Stationary Test: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If P-Value &lt; 0.05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  <a:sym typeface="Wingdings" panose="05000000000000000000" pitchFamily="2" charset="2"/>
              </a:rPr>
              <a:t> Stationary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ystem-ui"/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Price is not stationary, remove the trends and seasonality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0957B1-A822-E54F-882B-322500A6C29A}"/>
              </a:ext>
            </a:extLst>
          </p:cNvPr>
          <p:cNvSpPr txBox="1">
            <a:spLocks/>
          </p:cNvSpPr>
          <p:nvPr/>
        </p:nvSpPr>
        <p:spPr>
          <a:xfrm>
            <a:off x="-111868" y="4093963"/>
            <a:ext cx="5468368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Time Series Plot of Unemployment Rate vs. Median Housing Price 1</a:t>
            </a:r>
            <a:r>
              <a:rPr lang="en-US" sz="1200" baseline="30000" dirty="0">
                <a:latin typeface="system-ui"/>
              </a:rPr>
              <a:t>st</a:t>
            </a:r>
            <a:r>
              <a:rPr lang="en-US" sz="1200" dirty="0">
                <a:latin typeface="system-ui"/>
              </a:rPr>
              <a:t> Difference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40BCA11-596F-F613-0B8F-F7F9514DF9E7}"/>
              </a:ext>
            </a:extLst>
          </p:cNvPr>
          <p:cNvSpPr txBox="1">
            <a:spLocks/>
          </p:cNvSpPr>
          <p:nvPr/>
        </p:nvSpPr>
        <p:spPr>
          <a:xfrm>
            <a:off x="1505148" y="1530613"/>
            <a:ext cx="2081719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Stationary Summary Table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3BCE513-4308-FBEF-DB41-C81D24F9E663}"/>
              </a:ext>
            </a:extLst>
          </p:cNvPr>
          <p:cNvSpPr txBox="1">
            <a:spLocks/>
          </p:cNvSpPr>
          <p:nvPr/>
        </p:nvSpPr>
        <p:spPr>
          <a:xfrm>
            <a:off x="5136430" y="4387395"/>
            <a:ext cx="3439145" cy="181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Correlation of Stationary Data: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No significant correlation can be found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Correlation plot (Upper Right)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Correlation Matrix (Lower Right)</a:t>
            </a:r>
          </a:p>
        </p:txBody>
      </p:sp>
    </p:spTree>
    <p:extLst>
      <p:ext uri="{BB962C8B-B14F-4D97-AF65-F5344CB8AC3E}">
        <p14:creationId xmlns:p14="http://schemas.microsoft.com/office/powerpoint/2010/main" val="118355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0EFC-4329-6274-69E1-478548AF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D454-43BF-FDAC-DEA7-467BE7F4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437" y="337744"/>
            <a:ext cx="5452093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and Lags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E8656-46D1-6F58-E165-663B344C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7" y="3336587"/>
            <a:ext cx="3683313" cy="33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25097BE-5793-552D-82AA-317E33AC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15" y="2300366"/>
            <a:ext cx="3508215" cy="35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2705-0128-5D26-4736-797049E7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37" y="807395"/>
            <a:ext cx="4440675" cy="2621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Granger Causality: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H1: Past values of Housing Price have a statistically significant effect on the current value of Unemployment Rate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Price is the granger cause to Unemployment rate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P-value&lt;0.05 starting at 11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 lags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12305-22CD-802F-79FA-350F546869A6}"/>
              </a:ext>
            </a:extLst>
          </p:cNvPr>
          <p:cNvSpPr txBox="1">
            <a:spLocks/>
          </p:cNvSpPr>
          <p:nvPr/>
        </p:nvSpPr>
        <p:spPr>
          <a:xfrm>
            <a:off x="4670770" y="2615133"/>
            <a:ext cx="3389166" cy="31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Regression Test: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Run Regression adding different # of lags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Adding lags significantly increases the R2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R2 is more flat and stable after 11 lags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Change in R2 is minimal after 11 lags</a:t>
            </a:r>
          </a:p>
        </p:txBody>
      </p:sp>
    </p:spTree>
    <p:extLst>
      <p:ext uri="{BB962C8B-B14F-4D97-AF65-F5344CB8AC3E}">
        <p14:creationId xmlns:p14="http://schemas.microsoft.com/office/powerpoint/2010/main" val="29598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6C9B-5895-4BC6-6F0F-40ED7CBB0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1839-6B06-FC68-05CD-A777EA6D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with lags</a:t>
            </a: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C5D8237-9CF9-10CE-C094-AF60B5D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t="9798"/>
          <a:stretch/>
        </p:blipFill>
        <p:spPr>
          <a:xfrm>
            <a:off x="-1" y="3065988"/>
            <a:ext cx="3973749" cy="3792012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CD15BFB-C6E4-E1B9-3953-66C663F81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0" r="12183"/>
          <a:stretch/>
        </p:blipFill>
        <p:spPr>
          <a:xfrm>
            <a:off x="3674080" y="4071026"/>
            <a:ext cx="4487426" cy="2786974"/>
          </a:xfrm>
          <a:prstGeom prst="rect">
            <a:avLst/>
          </a:prstGeom>
        </p:spPr>
      </p:pic>
      <p:pic>
        <p:nvPicPr>
          <p:cNvPr id="9" name="Picture 8" descr="A graph showing a number of graphs&#10;&#10;Description automatically generated with medium confidence">
            <a:extLst>
              <a:ext uri="{FF2B5EF4-FFF2-40B4-BE49-F238E27FC236}">
                <a16:creationId xmlns:a16="http://schemas.microsoft.com/office/drawing/2014/main" id="{5AC04EFC-9520-1B32-9CD0-568F8479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56" y="1429964"/>
            <a:ext cx="5954444" cy="26464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0C3B-55FB-974C-360D-DE8A037ACE41}"/>
              </a:ext>
            </a:extLst>
          </p:cNvPr>
          <p:cNvSpPr txBox="1">
            <a:spLocks/>
          </p:cNvSpPr>
          <p:nvPr/>
        </p:nvSpPr>
        <p:spPr>
          <a:xfrm>
            <a:off x="690627" y="1429964"/>
            <a:ext cx="5405373" cy="163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Moving Averages to includes information from all past months: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 months, 12 months, 24 months, 36 months, 48 months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Significantly Increase in Negative Correlation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2D1E2-27D5-FFA5-6EAE-94F8687B86A9}"/>
              </a:ext>
            </a:extLst>
          </p:cNvPr>
          <p:cNvSpPr/>
          <p:nvPr/>
        </p:nvSpPr>
        <p:spPr>
          <a:xfrm>
            <a:off x="76531" y="3032597"/>
            <a:ext cx="807395" cy="36065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CD43B-C1A1-9467-CFF3-B66EE64DF40D}"/>
              </a:ext>
            </a:extLst>
          </p:cNvPr>
          <p:cNvSpPr/>
          <p:nvPr/>
        </p:nvSpPr>
        <p:spPr>
          <a:xfrm>
            <a:off x="3746078" y="4124528"/>
            <a:ext cx="1122616" cy="26378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25EED-CF65-7028-6A86-D21520EC8B51}"/>
              </a:ext>
            </a:extLst>
          </p:cNvPr>
          <p:cNvSpPr txBox="1">
            <a:spLocks/>
          </p:cNvSpPr>
          <p:nvPr/>
        </p:nvSpPr>
        <p:spPr>
          <a:xfrm>
            <a:off x="8271975" y="4350959"/>
            <a:ext cx="3683960" cy="163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Housing Price with12 months lags (Smoothed) over unemployment rate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Unemployment rate peaks matches the housing price trough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EAB659-A1B8-3B79-4A11-878D9062BA1D}"/>
              </a:ext>
            </a:extLst>
          </p:cNvPr>
          <p:cNvSpPr txBox="1">
            <a:spLocks/>
          </p:cNvSpPr>
          <p:nvPr/>
        </p:nvSpPr>
        <p:spPr>
          <a:xfrm>
            <a:off x="1182195" y="3284857"/>
            <a:ext cx="2679686" cy="69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Correlation Plot of Unemployment Rate Against Different Moving Averages Months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DC4553-0948-1BC3-4FAB-63D4A2016579}"/>
              </a:ext>
            </a:extLst>
          </p:cNvPr>
          <p:cNvSpPr txBox="1">
            <a:spLocks/>
          </p:cNvSpPr>
          <p:nvPr/>
        </p:nvSpPr>
        <p:spPr>
          <a:xfrm>
            <a:off x="4979163" y="4225739"/>
            <a:ext cx="2679685" cy="68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Correlation Matrix of Unemployment Rate Against Different Moving Averages Months </a:t>
            </a:r>
          </a:p>
        </p:txBody>
      </p:sp>
    </p:spTree>
    <p:extLst>
      <p:ext uri="{BB962C8B-B14F-4D97-AF65-F5344CB8AC3E}">
        <p14:creationId xmlns:p14="http://schemas.microsoft.com/office/powerpoint/2010/main" val="98923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01DBF-BDCD-028A-0A3A-76944CFD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D78B-8C88-B343-C15D-B043B864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799A8-ED68-FA44-3972-C60F496E5B68}"/>
              </a:ext>
            </a:extLst>
          </p:cNvPr>
          <p:cNvSpPr/>
          <p:nvPr/>
        </p:nvSpPr>
        <p:spPr>
          <a:xfrm>
            <a:off x="778082" y="3394953"/>
            <a:ext cx="1546698" cy="817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Env</a:t>
            </a:r>
          </a:p>
          <a:p>
            <a:pPr algn="ctr"/>
            <a:r>
              <a:rPr lang="en-US" dirty="0"/>
              <a:t>(Virtual Env)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783F2A-0F21-9315-771F-CB865F49C016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>
            <a:off x="1551431" y="2978837"/>
            <a:ext cx="0" cy="416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4209B8-A953-6DAF-16F1-D261317041EE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V="1">
            <a:off x="1551431" y="4212076"/>
            <a:ext cx="0" cy="603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2EA4D-C0D8-C5F1-5749-67D72F6489CA}"/>
              </a:ext>
            </a:extLst>
          </p:cNvPr>
          <p:cNvSpPr/>
          <p:nvPr/>
        </p:nvSpPr>
        <p:spPr>
          <a:xfrm>
            <a:off x="612712" y="2035258"/>
            <a:ext cx="1877438" cy="9435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in csv file</a:t>
            </a:r>
          </a:p>
          <a:p>
            <a:pPr algn="ctr"/>
            <a:r>
              <a:rPr lang="en-US" sz="1400" dirty="0"/>
              <a:t>(Or replaced with Database Connection to auto-refresh)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C6142-0916-C88F-F235-C84721EDF5A1}"/>
              </a:ext>
            </a:extLst>
          </p:cNvPr>
          <p:cNvSpPr/>
          <p:nvPr/>
        </p:nvSpPr>
        <p:spPr>
          <a:xfrm>
            <a:off x="612712" y="4815181"/>
            <a:ext cx="1877438" cy="8171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Input configs/</a:t>
            </a:r>
            <a:r>
              <a:rPr lang="en-US" sz="1400" dirty="0" err="1"/>
              <a:t>args</a:t>
            </a:r>
            <a:endParaRPr lang="en-US" sz="1400" dirty="0"/>
          </a:p>
          <a:p>
            <a:pPr algn="ctr"/>
            <a:r>
              <a:rPr lang="en-US" sz="1400" dirty="0"/>
              <a:t>(Date, directory, etc..)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6EEAD0-186E-226B-8346-86AC8B5A367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2324780" y="3803511"/>
            <a:ext cx="588523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13080F-A571-59E3-88FB-293122B6F886}"/>
              </a:ext>
            </a:extLst>
          </p:cNvPr>
          <p:cNvSpPr/>
          <p:nvPr/>
        </p:nvSpPr>
        <p:spPr>
          <a:xfrm>
            <a:off x="2913303" y="3338212"/>
            <a:ext cx="1830422" cy="930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user selected report in config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023CC5-6CBE-8417-5591-79CD2CBA1FAE}"/>
              </a:ext>
            </a:extLst>
          </p:cNvPr>
          <p:cNvSpPr/>
          <p:nvPr/>
        </p:nvSpPr>
        <p:spPr>
          <a:xfrm>
            <a:off x="5298201" y="3229581"/>
            <a:ext cx="1830422" cy="1147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Manipulation and Analysis in Python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F9B97-2D60-333E-CAB2-84D0A2CE1723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4743725" y="3803511"/>
            <a:ext cx="55447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378A3B-292B-780B-DDFC-01E046082AE1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7128623" y="3803512"/>
            <a:ext cx="2226013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FD6B4BE-C756-9D77-19FB-0DFB2CC761F0}"/>
              </a:ext>
            </a:extLst>
          </p:cNvPr>
          <p:cNvCxnSpPr>
            <a:cxnSpLocks/>
            <a:stCxn id="30" idx="0"/>
            <a:endCxn id="56" idx="1"/>
          </p:cNvCxnSpPr>
          <p:nvPr/>
        </p:nvCxnSpPr>
        <p:spPr>
          <a:xfrm rot="5400000" flipH="1" flipV="1">
            <a:off x="6715595" y="1639506"/>
            <a:ext cx="1087893" cy="2092258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C116F9-4CF8-010A-0D3E-B01AFE0A5E6D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>
            <a:off x="6213412" y="4377444"/>
            <a:ext cx="21077" cy="9095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A72531-FABD-293F-E39B-AEBF735E8743}"/>
              </a:ext>
            </a:extLst>
          </p:cNvPr>
          <p:cNvSpPr/>
          <p:nvPr/>
        </p:nvSpPr>
        <p:spPr>
          <a:xfrm>
            <a:off x="9354636" y="3446847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Report</a:t>
            </a:r>
          </a:p>
          <a:p>
            <a:pPr algn="ctr"/>
            <a:r>
              <a:rPr lang="en-US" dirty="0"/>
              <a:t>(Interactive)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0C784D4-7650-6B00-0477-ABD668AE1BCE}"/>
              </a:ext>
            </a:extLst>
          </p:cNvPr>
          <p:cNvSpPr/>
          <p:nvPr/>
        </p:nvSpPr>
        <p:spPr>
          <a:xfrm>
            <a:off x="8305670" y="1785023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Report</a:t>
            </a:r>
          </a:p>
          <a:p>
            <a:pPr algn="ctr"/>
            <a:r>
              <a:rPr lang="en-US" dirty="0"/>
              <a:t>(Non-Interactive)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39A8F2-0319-D28D-5C18-CA829E409A71}"/>
              </a:ext>
            </a:extLst>
          </p:cNvPr>
          <p:cNvSpPr/>
          <p:nvPr/>
        </p:nvSpPr>
        <p:spPr>
          <a:xfrm>
            <a:off x="5319278" y="5286981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Report</a:t>
            </a:r>
          </a:p>
          <a:p>
            <a:pPr algn="ctr"/>
            <a:r>
              <a:rPr lang="en-US" dirty="0"/>
              <a:t>(Non-Interactive)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EF9643-2DDA-A8D2-25BE-55A17E3CC941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7149700" y="5643646"/>
            <a:ext cx="1155970" cy="324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3E6B86-0F98-EA0F-E658-F277654246DE}"/>
              </a:ext>
            </a:extLst>
          </p:cNvPr>
          <p:cNvSpPr/>
          <p:nvPr/>
        </p:nvSpPr>
        <p:spPr>
          <a:xfrm>
            <a:off x="8305670" y="5290223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Report</a:t>
            </a:r>
          </a:p>
          <a:p>
            <a:pPr algn="ctr"/>
            <a:r>
              <a:rPr lang="en-US" dirty="0"/>
              <a:t>(Interactive)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3643CB-7B2D-5BAB-E734-628E70D6FD77}"/>
              </a:ext>
            </a:extLst>
          </p:cNvPr>
          <p:cNvSpPr txBox="1"/>
          <p:nvPr/>
        </p:nvSpPr>
        <p:spPr>
          <a:xfrm>
            <a:off x="5225244" y="1450483"/>
            <a:ext cx="216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User define which report to generate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F16EB7-B6B6-2EFA-5A2F-A41ADC9F5A02}"/>
              </a:ext>
            </a:extLst>
          </p:cNvPr>
          <p:cNvSpPr txBox="1"/>
          <p:nvPr/>
        </p:nvSpPr>
        <p:spPr>
          <a:xfrm>
            <a:off x="6643796" y="4596239"/>
            <a:ext cx="216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Or let Tableau connect with Database Directly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CB678-412B-572B-B31D-295EA511DA61}"/>
              </a:ext>
            </a:extLst>
          </p:cNvPr>
          <p:cNvSpPr txBox="1"/>
          <p:nvPr/>
        </p:nvSpPr>
        <p:spPr>
          <a:xfrm>
            <a:off x="336185" y="6431601"/>
            <a:ext cx="9654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Check All Examples at My GitHub: </a:t>
            </a:r>
            <a:r>
              <a:rPr lang="en-US" sz="1400" dirty="0">
                <a:hlinkClick r:id="rId2"/>
              </a:rPr>
              <a:t>https://github.com/hanlulu-0201/Unemployment_House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1D7FD-D0CE-1869-F686-1F13D8386F41}"/>
              </a:ext>
            </a:extLst>
          </p:cNvPr>
          <p:cNvSpPr txBox="1">
            <a:spLocks/>
          </p:cNvSpPr>
          <p:nvPr/>
        </p:nvSpPr>
        <p:spPr>
          <a:xfrm>
            <a:off x="187428" y="228926"/>
            <a:ext cx="2081719" cy="157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spcBef>
                <a:spcPts val="0"/>
              </a:spcBef>
              <a:buNone/>
            </a:pPr>
            <a:r>
              <a:rPr lang="en-US" sz="1200" b="1" u="sng" dirty="0">
                <a:latin typeface="system-ui"/>
              </a:rPr>
              <a:t>Package Used: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Numpy</a:t>
            </a:r>
            <a:r>
              <a:rPr lang="en-US" sz="1200" dirty="0">
                <a:latin typeface="system-ui"/>
              </a:rPr>
              <a:t>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Pandas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Matplotlib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Statsmodels</a:t>
            </a:r>
            <a:endParaRPr lang="en-US" sz="1200" dirty="0">
              <a:latin typeface="system-ui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Seaborn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Plotly</a:t>
            </a:r>
            <a:endParaRPr lang="en-US" sz="1200" dirty="0">
              <a:latin typeface="system-ui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MiKTeX</a:t>
            </a:r>
            <a:endParaRPr lang="en-US" sz="1200" dirty="0">
              <a:latin typeface="system-ui"/>
            </a:endParaRPr>
          </a:p>
          <a:p>
            <a:pPr lvl="1">
              <a:buAutoNum type="arabicPeriod"/>
            </a:pPr>
            <a:endParaRPr lang="en-US" sz="1200" dirty="0">
              <a:latin typeface="system-u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E3640-9AB1-3060-CBA1-1AA41AC79560}"/>
              </a:ext>
            </a:extLst>
          </p:cNvPr>
          <p:cNvSpPr txBox="1"/>
          <p:nvPr/>
        </p:nvSpPr>
        <p:spPr>
          <a:xfrm>
            <a:off x="2737944" y="2675295"/>
            <a:ext cx="2283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Add more available report options if needed</a:t>
            </a:r>
          </a:p>
        </p:txBody>
      </p:sp>
    </p:spTree>
    <p:extLst>
      <p:ext uri="{BB962C8B-B14F-4D97-AF65-F5344CB8AC3E}">
        <p14:creationId xmlns:p14="http://schemas.microsoft.com/office/powerpoint/2010/main" val="12679313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119</TotalTime>
  <Words>438</Words>
  <Application>Microsoft Office PowerPoint</Application>
  <PresentationFormat>Widescreen</PresentationFormat>
  <Paragraphs>88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system-ui</vt:lpstr>
      <vt:lpstr>Aptos</vt:lpstr>
      <vt:lpstr>Arial</vt:lpstr>
      <vt:lpstr>Courier New</vt:lpstr>
      <vt:lpstr>Gill Sans MT</vt:lpstr>
      <vt:lpstr>Parcel</vt:lpstr>
      <vt:lpstr>Agenda</vt:lpstr>
      <vt:lpstr>Exploratory Analysis</vt:lpstr>
      <vt:lpstr>Correlation and Lags</vt:lpstr>
      <vt:lpstr>Result with lags</vt:lpstr>
      <vt:lpstr>Reporting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</dc:creator>
  <cp:lastModifiedBy>HX</cp:lastModifiedBy>
  <cp:revision>20</cp:revision>
  <dcterms:created xsi:type="dcterms:W3CDTF">2024-12-03T00:43:07Z</dcterms:created>
  <dcterms:modified xsi:type="dcterms:W3CDTF">2024-12-03T06:12:43Z</dcterms:modified>
</cp:coreProperties>
</file>