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1" r:id="rId2"/>
    <p:sldId id="257" r:id="rId3"/>
    <p:sldId id="263" r:id="rId4"/>
    <p:sldId id="262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6505" autoAdjust="0"/>
  </p:normalViewPr>
  <p:slideViewPr>
    <p:cSldViewPr snapToGrid="0">
      <p:cViewPr varScale="1">
        <p:scale>
          <a:sx n="98" d="100"/>
          <a:sy n="98" d="100"/>
        </p:scale>
        <p:origin x="69" y="4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93738-DFB5-4DCF-B6E5-8C004C5B8495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ABE75-B889-40D3-AD62-7579C5EF6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47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ABE75-B889-40D3-AD62-7579C5EF66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F680-B878-406A-967D-99BF7C4F1E5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8ED5-F944-427B-AE18-9D1A90B81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41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F680-B878-406A-967D-99BF7C4F1E5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8ED5-F944-427B-AE18-9D1A90B81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01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F680-B878-406A-967D-99BF7C4F1E5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8ED5-F944-427B-AE18-9D1A90B81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0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F680-B878-406A-967D-99BF7C4F1E5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8ED5-F944-427B-AE18-9D1A90B81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9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F680-B878-406A-967D-99BF7C4F1E5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8ED5-F944-427B-AE18-9D1A90B81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79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F680-B878-406A-967D-99BF7C4F1E5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8ED5-F944-427B-AE18-9D1A90B81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02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F680-B878-406A-967D-99BF7C4F1E5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8ED5-F944-427B-AE18-9D1A90B815E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73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F680-B878-406A-967D-99BF7C4F1E5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8ED5-F944-427B-AE18-9D1A90B81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64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F680-B878-406A-967D-99BF7C4F1E5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8ED5-F944-427B-AE18-9D1A90B81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61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F680-B878-406A-967D-99BF7C4F1E5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8ED5-F944-427B-AE18-9D1A90B81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50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65BF680-B878-406A-967D-99BF7C4F1E5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8ED5-F944-427B-AE18-9D1A90B81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2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65BF680-B878-406A-967D-99BF7C4F1E5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8838ED5-F944-427B-AE18-9D1A90B81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32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nlulu-0201/Unemployment_Hous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0CC4D-F83B-89F5-6737-E19F97D0A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676" y="453938"/>
            <a:ext cx="4486656" cy="114149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A8939-1D2D-6F48-58CE-ABF11E98C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081" y="546350"/>
            <a:ext cx="4815840" cy="3086392"/>
          </a:xfrm>
        </p:spPr>
        <p:txBody>
          <a:bodyPr/>
          <a:lstStyle/>
          <a:p>
            <a:r>
              <a:rPr lang="en-US" dirty="0"/>
              <a:t>Problem Statement: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ystem-ui"/>
              </a:rPr>
              <a:t>U</a:t>
            </a:r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system-ui"/>
              </a:rPr>
              <a:t>nemployment rate goes up in recessions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ystem-ui"/>
              </a:rPr>
              <a:t>Housing Market usually goes down before or during recessions</a:t>
            </a:r>
          </a:p>
          <a:p>
            <a:pPr lvl="1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system-ui"/>
              </a:rPr>
              <a:t>Q1: Would there be a negative correlation between them? </a:t>
            </a:r>
          </a:p>
          <a:p>
            <a:pPr lvl="1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system-ui"/>
              </a:rPr>
              <a:t>Q2: Would there be any lagging effect between the movement? If so, how many months would that be? (Housing Price is a Predictor for Unemployment Rate)</a:t>
            </a:r>
          </a:p>
          <a:p>
            <a:pPr lvl="1"/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98F48-7BD5-6112-DF0C-336B859F8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1676" y="2089546"/>
            <a:ext cx="4544245" cy="3872288"/>
          </a:xfr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txBody>
          <a:bodyPr>
            <a:normAutofit/>
          </a:bodyPr>
          <a:lstStyle/>
          <a:p>
            <a:pPr marL="342900" indent="-342900" algn="l">
              <a:buFont typeface="+mj-lt"/>
              <a:buAutoNum type="arabicPeriod"/>
            </a:pPr>
            <a:endParaRPr lang="en-US" sz="1800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endParaRPr lang="en-US" sz="18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Problem Statement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Exploratory Analysis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Correlation and Lags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Result with Lags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Reporting Process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Example Reports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528A70-CE0E-7362-4077-A3AD38747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4117801"/>
            <a:ext cx="6096000" cy="2709333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AEC54B1-A5FE-2F2A-1C7E-78FCCED81BE4}"/>
              </a:ext>
            </a:extLst>
          </p:cNvPr>
          <p:cNvSpPr txBox="1">
            <a:spLocks/>
          </p:cNvSpPr>
          <p:nvPr/>
        </p:nvSpPr>
        <p:spPr>
          <a:xfrm>
            <a:off x="6605081" y="3824369"/>
            <a:ext cx="5468368" cy="293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None/>
            </a:pPr>
            <a:r>
              <a:rPr lang="en-US" sz="1200" dirty="0">
                <a:latin typeface="system-ui"/>
              </a:rPr>
              <a:t>Time Series Plot of Unemployment Rate vs. Median Housing Price (Bottom)</a:t>
            </a:r>
          </a:p>
        </p:txBody>
      </p:sp>
    </p:spTree>
    <p:extLst>
      <p:ext uri="{BB962C8B-B14F-4D97-AF65-F5344CB8AC3E}">
        <p14:creationId xmlns:p14="http://schemas.microsoft.com/office/powerpoint/2010/main" val="977815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41355-0B2A-655A-EF68-0F5951919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4833" y="497764"/>
            <a:ext cx="7057158" cy="713329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Exploratory Analysis</a:t>
            </a:r>
          </a:p>
        </p:txBody>
      </p:sp>
      <p:pic>
        <p:nvPicPr>
          <p:cNvPr id="7" name="Picture 6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B9C28B10-78E1-E31C-5E42-BEF4AD376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85"/>
          <a:stretch/>
        </p:blipFill>
        <p:spPr>
          <a:xfrm>
            <a:off x="8605134" y="1452101"/>
            <a:ext cx="2946973" cy="3066127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A370264-F2FA-02AF-BF7D-2BBE2117E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66502"/>
              </p:ext>
            </p:extLst>
          </p:nvPr>
        </p:nvGraphicFramePr>
        <p:xfrm>
          <a:off x="449215" y="1824045"/>
          <a:ext cx="4206047" cy="1940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83859">
                  <a:extLst>
                    <a:ext uri="{9D8B030D-6E8A-4147-A177-3AD203B41FA5}">
                      <a16:colId xmlns:a16="http://schemas.microsoft.com/office/drawing/2014/main" val="2418092927"/>
                    </a:ext>
                  </a:extLst>
                </a:gridCol>
                <a:gridCol w="1172183">
                  <a:extLst>
                    <a:ext uri="{9D8B030D-6E8A-4147-A177-3AD203B41FA5}">
                      <a16:colId xmlns:a16="http://schemas.microsoft.com/office/drawing/2014/main" val="747626670"/>
                    </a:ext>
                  </a:extLst>
                </a:gridCol>
                <a:gridCol w="1250005">
                  <a:extLst>
                    <a:ext uri="{9D8B030D-6E8A-4147-A177-3AD203B41FA5}">
                      <a16:colId xmlns:a16="http://schemas.microsoft.com/office/drawing/2014/main" val="2555339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>
                          <a:effectLst/>
                        </a:rPr>
                        <a:t>P-Value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>
                          <a:effectLst/>
                        </a:rPr>
                        <a:t>Result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5274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Unemployment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0.017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stationary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0815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Median Housing Price Over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0.997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non-stationary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1866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First diff of housing Price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0.000001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stationary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150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Return of housing Price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0.000023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stationary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3638450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B2416495-B204-A1DF-F4C2-239EECC0E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516" y="4518228"/>
            <a:ext cx="2946974" cy="2160595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7A84D50-8467-68BB-8E68-8326FA4AE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71" y="4412715"/>
            <a:ext cx="4863076" cy="214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2058B52-ACB1-9181-18CE-DE1A3D38A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998" y="2001850"/>
            <a:ext cx="3439145" cy="18113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Stationary Test: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ystem-ui"/>
              </a:rPr>
              <a:t>If P-Value &lt; 0.05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ystem-ui"/>
                <a:sym typeface="Wingdings" panose="05000000000000000000" pitchFamily="2" charset="2"/>
              </a:rPr>
              <a:t> Stationary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system-ui"/>
            </a:endParaRP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ystem-ui"/>
              </a:rPr>
              <a:t>Housing Price is not stationary, remove the trends and seasonality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A0957B1-A822-E54F-882B-322500A6C29A}"/>
              </a:ext>
            </a:extLst>
          </p:cNvPr>
          <p:cNvSpPr txBox="1">
            <a:spLocks/>
          </p:cNvSpPr>
          <p:nvPr/>
        </p:nvSpPr>
        <p:spPr>
          <a:xfrm>
            <a:off x="-111868" y="4093963"/>
            <a:ext cx="5468368" cy="293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None/>
            </a:pPr>
            <a:r>
              <a:rPr lang="en-US" sz="1200" dirty="0">
                <a:latin typeface="system-ui"/>
              </a:rPr>
              <a:t>Time Series Plot of Unemployment Rate vs. Median Housing Price 1</a:t>
            </a:r>
            <a:r>
              <a:rPr lang="en-US" sz="1200" baseline="30000" dirty="0">
                <a:latin typeface="system-ui"/>
              </a:rPr>
              <a:t>st</a:t>
            </a:r>
            <a:r>
              <a:rPr lang="en-US" sz="1200" dirty="0">
                <a:latin typeface="system-ui"/>
              </a:rPr>
              <a:t> Difference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40BCA11-596F-F613-0B8F-F7F9514DF9E7}"/>
              </a:ext>
            </a:extLst>
          </p:cNvPr>
          <p:cNvSpPr txBox="1">
            <a:spLocks/>
          </p:cNvSpPr>
          <p:nvPr/>
        </p:nvSpPr>
        <p:spPr>
          <a:xfrm>
            <a:off x="1505148" y="1530613"/>
            <a:ext cx="2081719" cy="293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None/>
            </a:pPr>
            <a:r>
              <a:rPr lang="en-US" sz="1200" dirty="0">
                <a:latin typeface="system-ui"/>
              </a:rPr>
              <a:t>Stationary Summary Table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3BCE513-4308-FBEF-DB41-C81D24F9E663}"/>
              </a:ext>
            </a:extLst>
          </p:cNvPr>
          <p:cNvSpPr txBox="1">
            <a:spLocks/>
          </p:cNvSpPr>
          <p:nvPr/>
        </p:nvSpPr>
        <p:spPr>
          <a:xfrm>
            <a:off x="5136430" y="4387395"/>
            <a:ext cx="3439145" cy="1811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Correlation of Stationary Data: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ystem-ui"/>
              </a:rPr>
              <a:t>No significant correlation can be found 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ystem-ui"/>
              </a:rPr>
              <a:t>Correlation plot (Upper Right)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ystem-ui"/>
              </a:rPr>
              <a:t>Correlation Matrix (Lower Right)</a:t>
            </a:r>
          </a:p>
        </p:txBody>
      </p:sp>
    </p:spTree>
    <p:extLst>
      <p:ext uri="{BB962C8B-B14F-4D97-AF65-F5344CB8AC3E}">
        <p14:creationId xmlns:p14="http://schemas.microsoft.com/office/powerpoint/2010/main" val="1183556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620EFC-4329-6274-69E1-478548AF0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D454-43BF-FDAC-DEA7-467BE7F4B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9437" y="337744"/>
            <a:ext cx="5452093" cy="713329"/>
          </a:xfrm>
        </p:spPr>
        <p:txBody>
          <a:bodyPr>
            <a:normAutofit fontScale="90000"/>
          </a:bodyPr>
          <a:lstStyle/>
          <a:p>
            <a:r>
              <a:rPr lang="en-US" dirty="0"/>
              <a:t>Correlation and Lags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62E8656-46D1-6F58-E165-663B344CB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37" y="3336587"/>
            <a:ext cx="3683313" cy="338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25097BE-5793-552D-82AA-317E33AC2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315" y="2300366"/>
            <a:ext cx="3508215" cy="350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C2705-0128-5D26-4736-797049E71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37" y="807395"/>
            <a:ext cx="4440675" cy="26216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Granger Causality: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ystem-ui"/>
              </a:rPr>
              <a:t>H1: Past values of Housing Price have a statistically significant effect on the current value of Unemployment Rate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ystem-ui"/>
              </a:rPr>
              <a:t>Housing Price is the granger cause to Unemployment rate 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ystem-ui"/>
              </a:rPr>
              <a:t>P-value&lt;0.05 starting at 11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  <a:latin typeface="system-ui"/>
              </a:rPr>
              <a:t>th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ystem-ui"/>
              </a:rPr>
              <a:t> lags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AC12305-22CD-802F-79FA-350F546869A6}"/>
              </a:ext>
            </a:extLst>
          </p:cNvPr>
          <p:cNvSpPr txBox="1">
            <a:spLocks/>
          </p:cNvSpPr>
          <p:nvPr/>
        </p:nvSpPr>
        <p:spPr>
          <a:xfrm>
            <a:off x="4670770" y="2615133"/>
            <a:ext cx="3389166" cy="3135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Regression Test: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ystem-ui"/>
              </a:rPr>
              <a:t>Run Regression adding different # of lags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ystem-ui"/>
              </a:rPr>
              <a:t>Adding lags significantly increases the R2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ystem-ui"/>
              </a:rPr>
              <a:t>R2 is more flat and stable after 11 lags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ystem-ui"/>
              </a:rPr>
              <a:t>Change in R2 is minimal after 11 lags</a:t>
            </a:r>
          </a:p>
        </p:txBody>
      </p:sp>
    </p:spTree>
    <p:extLst>
      <p:ext uri="{BB962C8B-B14F-4D97-AF65-F5344CB8AC3E}">
        <p14:creationId xmlns:p14="http://schemas.microsoft.com/office/powerpoint/2010/main" val="2959807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D6C9B-5895-4BC6-6F0F-40ED7CBB0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B1839-6B06-FC68-05CD-A777EA6D7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4833" y="497764"/>
            <a:ext cx="7057158" cy="713329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 with lags</a:t>
            </a:r>
          </a:p>
        </p:txBody>
      </p:sp>
      <p:pic>
        <p:nvPicPr>
          <p:cNvPr id="4" name="Picture 3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EC5D8237-9CF9-10CE-C094-AF60B5D18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4" t="9798"/>
          <a:stretch/>
        </p:blipFill>
        <p:spPr>
          <a:xfrm>
            <a:off x="-1" y="3065988"/>
            <a:ext cx="3973749" cy="3792012"/>
          </a:xfrm>
          <a:prstGeom prst="rect">
            <a:avLst/>
          </a:prstGeom>
        </p:spPr>
      </p:pic>
      <p:pic>
        <p:nvPicPr>
          <p:cNvPr id="6" name="Picture 5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ECD15BFB-C6E4-E1B9-3953-66C663F812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00" r="12183"/>
          <a:stretch/>
        </p:blipFill>
        <p:spPr>
          <a:xfrm>
            <a:off x="3674080" y="4071026"/>
            <a:ext cx="4487426" cy="2786974"/>
          </a:xfrm>
          <a:prstGeom prst="rect">
            <a:avLst/>
          </a:prstGeom>
        </p:spPr>
      </p:pic>
      <p:pic>
        <p:nvPicPr>
          <p:cNvPr id="9" name="Picture 8" descr="A graph showing a number of graphs&#10;&#10;Description automatically generated with medium confidence">
            <a:extLst>
              <a:ext uri="{FF2B5EF4-FFF2-40B4-BE49-F238E27FC236}">
                <a16:creationId xmlns:a16="http://schemas.microsoft.com/office/drawing/2014/main" id="{5AC04EFC-9520-1B32-9CD0-568F84794C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556" y="1429964"/>
            <a:ext cx="5954444" cy="264642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80C3B-55FB-974C-360D-DE8A037ACE41}"/>
              </a:ext>
            </a:extLst>
          </p:cNvPr>
          <p:cNvSpPr txBox="1">
            <a:spLocks/>
          </p:cNvSpPr>
          <p:nvPr/>
        </p:nvSpPr>
        <p:spPr>
          <a:xfrm>
            <a:off x="690627" y="1429964"/>
            <a:ext cx="5405373" cy="1636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Using Moving Averages to includes information from all past months: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6 months, 12 months, 24 months, 36 months, 48 months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Significantly Increase in Negative Correlation</a:t>
            </a:r>
          </a:p>
          <a:p>
            <a:pPr lvl="1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62D1E2-27D5-FFA5-6EAE-94F8687B86A9}"/>
              </a:ext>
            </a:extLst>
          </p:cNvPr>
          <p:cNvSpPr/>
          <p:nvPr/>
        </p:nvSpPr>
        <p:spPr>
          <a:xfrm>
            <a:off x="76531" y="3032597"/>
            <a:ext cx="807395" cy="360653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FCD43B-C1A1-9467-CFF3-B66EE64DF40D}"/>
              </a:ext>
            </a:extLst>
          </p:cNvPr>
          <p:cNvSpPr/>
          <p:nvPr/>
        </p:nvSpPr>
        <p:spPr>
          <a:xfrm>
            <a:off x="3746078" y="4124528"/>
            <a:ext cx="1122616" cy="263781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1925EED-CF65-7028-6A86-D21520EC8B51}"/>
              </a:ext>
            </a:extLst>
          </p:cNvPr>
          <p:cNvSpPr txBox="1">
            <a:spLocks/>
          </p:cNvSpPr>
          <p:nvPr/>
        </p:nvSpPr>
        <p:spPr>
          <a:xfrm>
            <a:off x="8271975" y="4350959"/>
            <a:ext cx="3683960" cy="1636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Housing Price with12 months lags (Smoothed) over unemployment rate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Unemployment rate peaks matches the housing price trough 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FEAB659-A1B8-3B79-4A11-878D9062BA1D}"/>
              </a:ext>
            </a:extLst>
          </p:cNvPr>
          <p:cNvSpPr txBox="1">
            <a:spLocks/>
          </p:cNvSpPr>
          <p:nvPr/>
        </p:nvSpPr>
        <p:spPr>
          <a:xfrm>
            <a:off x="1182195" y="3284857"/>
            <a:ext cx="2679686" cy="690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None/>
            </a:pPr>
            <a:r>
              <a:rPr lang="en-US" sz="1200" dirty="0">
                <a:latin typeface="system-ui"/>
              </a:rPr>
              <a:t>Correlation Plot of Unemployment Rate Against Different Moving Averages Months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CDC4553-0948-1BC3-4FAB-63D4A2016579}"/>
              </a:ext>
            </a:extLst>
          </p:cNvPr>
          <p:cNvSpPr txBox="1">
            <a:spLocks/>
          </p:cNvSpPr>
          <p:nvPr/>
        </p:nvSpPr>
        <p:spPr>
          <a:xfrm>
            <a:off x="4979163" y="4225739"/>
            <a:ext cx="2679685" cy="687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None/>
            </a:pPr>
            <a:r>
              <a:rPr lang="en-US" sz="1200" dirty="0">
                <a:latin typeface="system-ui"/>
              </a:rPr>
              <a:t>Correlation Matrix of Unemployment Rate Against Different Moving Averages Months </a:t>
            </a:r>
          </a:p>
        </p:txBody>
      </p:sp>
    </p:spTree>
    <p:extLst>
      <p:ext uri="{BB962C8B-B14F-4D97-AF65-F5344CB8AC3E}">
        <p14:creationId xmlns:p14="http://schemas.microsoft.com/office/powerpoint/2010/main" val="989239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001DBF-BDCD-028A-0A3A-76944CFD5F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4D78B-8C88-B343-C15D-B043B8643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4833" y="497764"/>
            <a:ext cx="7057158" cy="713329"/>
          </a:xfrm>
        </p:spPr>
        <p:txBody>
          <a:bodyPr>
            <a:normAutofit fontScale="90000"/>
          </a:bodyPr>
          <a:lstStyle/>
          <a:p>
            <a:r>
              <a:rPr lang="en-US" dirty="0"/>
              <a:t>Reporting Process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6799A8-ED68-FA44-3972-C60F496E5B68}"/>
              </a:ext>
            </a:extLst>
          </p:cNvPr>
          <p:cNvSpPr/>
          <p:nvPr/>
        </p:nvSpPr>
        <p:spPr>
          <a:xfrm>
            <a:off x="778082" y="3394953"/>
            <a:ext cx="1546698" cy="8171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 Env</a:t>
            </a:r>
          </a:p>
          <a:p>
            <a:pPr algn="ctr"/>
            <a:r>
              <a:rPr lang="en-US" dirty="0"/>
              <a:t>(Virtual Env)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783F2A-0F21-9315-771F-CB865F49C016}"/>
              </a:ext>
            </a:extLst>
          </p:cNvPr>
          <p:cNvCxnSpPr>
            <a:cxnSpLocks/>
            <a:stCxn id="11" idx="2"/>
            <a:endCxn id="3" idx="0"/>
          </p:cNvCxnSpPr>
          <p:nvPr/>
        </p:nvCxnSpPr>
        <p:spPr>
          <a:xfrm>
            <a:off x="1551431" y="2978837"/>
            <a:ext cx="0" cy="4161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A4209B8-A953-6DAF-16F1-D261317041EE}"/>
              </a:ext>
            </a:extLst>
          </p:cNvPr>
          <p:cNvCxnSpPr>
            <a:cxnSpLocks/>
            <a:stCxn id="17" idx="0"/>
            <a:endCxn id="3" idx="2"/>
          </p:cNvCxnSpPr>
          <p:nvPr/>
        </p:nvCxnSpPr>
        <p:spPr>
          <a:xfrm flipV="1">
            <a:off x="1551431" y="4212076"/>
            <a:ext cx="0" cy="6031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5C2EA4D-C0D8-C5F1-5749-67D72F6489CA}"/>
              </a:ext>
            </a:extLst>
          </p:cNvPr>
          <p:cNvSpPr/>
          <p:nvPr/>
        </p:nvSpPr>
        <p:spPr>
          <a:xfrm>
            <a:off x="612712" y="2035258"/>
            <a:ext cx="1877438" cy="94357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Read in csv file</a:t>
            </a:r>
          </a:p>
          <a:p>
            <a:pPr algn="ctr"/>
            <a:r>
              <a:rPr lang="en-US" sz="1400" dirty="0"/>
              <a:t>(Or replaced with Database Connection to auto-refresh)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1C6142-0916-C88F-F235-C84721EDF5A1}"/>
              </a:ext>
            </a:extLst>
          </p:cNvPr>
          <p:cNvSpPr/>
          <p:nvPr/>
        </p:nvSpPr>
        <p:spPr>
          <a:xfrm>
            <a:off x="612712" y="4815181"/>
            <a:ext cx="1877438" cy="81712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Input configs/</a:t>
            </a:r>
            <a:r>
              <a:rPr lang="en-US" sz="1400" dirty="0" err="1"/>
              <a:t>args</a:t>
            </a:r>
            <a:endParaRPr lang="en-US" sz="1400" dirty="0"/>
          </a:p>
          <a:p>
            <a:pPr algn="ctr"/>
            <a:r>
              <a:rPr lang="en-US" sz="1400" dirty="0"/>
              <a:t>(Date, directory, etc..)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E6EEAD0-186E-226B-8346-86AC8B5A367A}"/>
              </a:ext>
            </a:extLst>
          </p:cNvPr>
          <p:cNvCxnSpPr>
            <a:cxnSpLocks/>
            <a:stCxn id="3" idx="3"/>
            <a:endCxn id="22" idx="1"/>
          </p:cNvCxnSpPr>
          <p:nvPr/>
        </p:nvCxnSpPr>
        <p:spPr>
          <a:xfrm flipV="1">
            <a:off x="2324780" y="3803511"/>
            <a:ext cx="588523" cy="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C13080F-A571-59E3-88FB-293122B6F886}"/>
              </a:ext>
            </a:extLst>
          </p:cNvPr>
          <p:cNvSpPr/>
          <p:nvPr/>
        </p:nvSpPr>
        <p:spPr>
          <a:xfrm>
            <a:off x="2913303" y="3338212"/>
            <a:ext cx="1830422" cy="9305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user selected report in config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B023CC5-6CBE-8417-5591-79CD2CBA1FAE}"/>
              </a:ext>
            </a:extLst>
          </p:cNvPr>
          <p:cNvSpPr/>
          <p:nvPr/>
        </p:nvSpPr>
        <p:spPr>
          <a:xfrm>
            <a:off x="5298201" y="3229581"/>
            <a:ext cx="1830422" cy="11478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Manipulation and Analysis in Python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AEF9B97-2D60-333E-CAB2-84D0A2CE1723}"/>
              </a:ext>
            </a:extLst>
          </p:cNvPr>
          <p:cNvCxnSpPr>
            <a:cxnSpLocks/>
            <a:stCxn id="22" idx="3"/>
            <a:endCxn id="30" idx="1"/>
          </p:cNvCxnSpPr>
          <p:nvPr/>
        </p:nvCxnSpPr>
        <p:spPr>
          <a:xfrm>
            <a:off x="4743725" y="3803511"/>
            <a:ext cx="554476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6378A3B-292B-780B-DDFC-01E046082AE1}"/>
              </a:ext>
            </a:extLst>
          </p:cNvPr>
          <p:cNvCxnSpPr>
            <a:cxnSpLocks/>
            <a:stCxn id="30" idx="3"/>
            <a:endCxn id="53" idx="1"/>
          </p:cNvCxnSpPr>
          <p:nvPr/>
        </p:nvCxnSpPr>
        <p:spPr>
          <a:xfrm flipV="1">
            <a:off x="7128623" y="3803512"/>
            <a:ext cx="2226013" cy="1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EFD6B4BE-C756-9D77-19FB-0DFB2CC761F0}"/>
              </a:ext>
            </a:extLst>
          </p:cNvPr>
          <p:cNvCxnSpPr>
            <a:cxnSpLocks/>
            <a:stCxn id="30" idx="0"/>
            <a:endCxn id="56" idx="1"/>
          </p:cNvCxnSpPr>
          <p:nvPr/>
        </p:nvCxnSpPr>
        <p:spPr>
          <a:xfrm rot="5400000" flipH="1" flipV="1">
            <a:off x="6715595" y="1639506"/>
            <a:ext cx="1087893" cy="2092258"/>
          </a:xfrm>
          <a:prstGeom prst="bentConnector2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2C116F9-4CF8-010A-0D3E-B01AFE0A5E6D}"/>
              </a:ext>
            </a:extLst>
          </p:cNvPr>
          <p:cNvCxnSpPr>
            <a:cxnSpLocks/>
            <a:stCxn id="30" idx="2"/>
            <a:endCxn id="58" idx="0"/>
          </p:cNvCxnSpPr>
          <p:nvPr/>
        </p:nvCxnSpPr>
        <p:spPr>
          <a:xfrm>
            <a:off x="6213412" y="4377444"/>
            <a:ext cx="21077" cy="909537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BBA72531-FABD-293F-E39B-AEBF735E8743}"/>
              </a:ext>
            </a:extLst>
          </p:cNvPr>
          <p:cNvSpPr/>
          <p:nvPr/>
        </p:nvSpPr>
        <p:spPr>
          <a:xfrm>
            <a:off x="9354636" y="3446847"/>
            <a:ext cx="1830422" cy="71332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Report</a:t>
            </a:r>
          </a:p>
          <a:p>
            <a:pPr algn="ctr"/>
            <a:r>
              <a:rPr lang="en-US" dirty="0"/>
              <a:t>(Interactive)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0C784D4-7650-6B00-0477-ABD668AE1BCE}"/>
              </a:ext>
            </a:extLst>
          </p:cNvPr>
          <p:cNvSpPr/>
          <p:nvPr/>
        </p:nvSpPr>
        <p:spPr>
          <a:xfrm>
            <a:off x="8305670" y="1785023"/>
            <a:ext cx="1830422" cy="71332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PDF Report</a:t>
            </a:r>
          </a:p>
          <a:p>
            <a:pPr algn="ctr"/>
            <a:r>
              <a:rPr lang="en-US" dirty="0"/>
              <a:t>(Non-Interactive)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939A8F2-0319-D28D-5C18-CA829E409A71}"/>
              </a:ext>
            </a:extLst>
          </p:cNvPr>
          <p:cNvSpPr/>
          <p:nvPr/>
        </p:nvSpPr>
        <p:spPr>
          <a:xfrm>
            <a:off x="5319278" y="5286981"/>
            <a:ext cx="1830422" cy="71332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Excel Report</a:t>
            </a:r>
          </a:p>
          <a:p>
            <a:pPr algn="ctr"/>
            <a:r>
              <a:rPr lang="en-US" dirty="0"/>
              <a:t>(Non-Interactive)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6EF9643-2DDA-A8D2-25BE-55A17E3CC941}"/>
              </a:ext>
            </a:extLst>
          </p:cNvPr>
          <p:cNvCxnSpPr>
            <a:cxnSpLocks/>
            <a:stCxn id="58" idx="3"/>
            <a:endCxn id="67" idx="1"/>
          </p:cNvCxnSpPr>
          <p:nvPr/>
        </p:nvCxnSpPr>
        <p:spPr>
          <a:xfrm>
            <a:off x="7149700" y="5643646"/>
            <a:ext cx="1155970" cy="3242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133E6B86-0F98-EA0F-E658-F277654246DE}"/>
              </a:ext>
            </a:extLst>
          </p:cNvPr>
          <p:cNvSpPr/>
          <p:nvPr/>
        </p:nvSpPr>
        <p:spPr>
          <a:xfrm>
            <a:off x="8305670" y="5290223"/>
            <a:ext cx="1830422" cy="71332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Tableau Report</a:t>
            </a:r>
          </a:p>
          <a:p>
            <a:pPr algn="ctr"/>
            <a:r>
              <a:rPr lang="en-US" dirty="0"/>
              <a:t>(Interactive)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23643CB-7B2D-5BAB-E734-628E70D6FD77}"/>
              </a:ext>
            </a:extLst>
          </p:cNvPr>
          <p:cNvSpPr txBox="1"/>
          <p:nvPr/>
        </p:nvSpPr>
        <p:spPr>
          <a:xfrm>
            <a:off x="5225244" y="1450483"/>
            <a:ext cx="21677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User define which report to generate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DF16EB7-B6B6-2EFA-5A2F-A41ADC9F5A02}"/>
              </a:ext>
            </a:extLst>
          </p:cNvPr>
          <p:cNvSpPr txBox="1"/>
          <p:nvPr/>
        </p:nvSpPr>
        <p:spPr>
          <a:xfrm>
            <a:off x="6643796" y="4596239"/>
            <a:ext cx="21677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Or let Tableau connect with Database Directly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8ACB678-412B-572B-B31D-295EA511DA61}"/>
              </a:ext>
            </a:extLst>
          </p:cNvPr>
          <p:cNvSpPr txBox="1"/>
          <p:nvPr/>
        </p:nvSpPr>
        <p:spPr>
          <a:xfrm>
            <a:off x="336185" y="6431601"/>
            <a:ext cx="96541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Check All Examples at My GitHub: </a:t>
            </a:r>
            <a:r>
              <a:rPr lang="en-US" sz="1400" dirty="0">
                <a:hlinkClick r:id="rId2"/>
              </a:rPr>
              <a:t>https://github.com/hanlulu-0201/Unemployment_House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8A1D7FD-D0CE-1869-F686-1F13D8386F41}"/>
              </a:ext>
            </a:extLst>
          </p:cNvPr>
          <p:cNvSpPr txBox="1">
            <a:spLocks/>
          </p:cNvSpPr>
          <p:nvPr/>
        </p:nvSpPr>
        <p:spPr>
          <a:xfrm>
            <a:off x="187428" y="228926"/>
            <a:ext cx="2081719" cy="1571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spcBef>
                <a:spcPts val="0"/>
              </a:spcBef>
              <a:buNone/>
            </a:pPr>
            <a:r>
              <a:rPr lang="en-US" sz="1200" b="1" u="sng" dirty="0">
                <a:latin typeface="system-ui"/>
              </a:rPr>
              <a:t>Package Used: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200" dirty="0" err="1">
                <a:latin typeface="system-ui"/>
              </a:rPr>
              <a:t>Numpy</a:t>
            </a:r>
            <a:r>
              <a:rPr lang="en-US" sz="1200" dirty="0">
                <a:latin typeface="system-ui"/>
              </a:rPr>
              <a:t> 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200" dirty="0">
                <a:latin typeface="system-ui"/>
              </a:rPr>
              <a:t>Pandas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200" dirty="0">
                <a:latin typeface="system-ui"/>
              </a:rPr>
              <a:t>Matplotlib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200" dirty="0" err="1">
                <a:latin typeface="system-ui"/>
              </a:rPr>
              <a:t>Statsmodels</a:t>
            </a:r>
            <a:endParaRPr lang="en-US" sz="1200" dirty="0">
              <a:latin typeface="system-ui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200" dirty="0">
                <a:latin typeface="system-ui"/>
              </a:rPr>
              <a:t>Seaborn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200" dirty="0" err="1">
                <a:latin typeface="system-ui"/>
              </a:rPr>
              <a:t>Plotly</a:t>
            </a:r>
            <a:endParaRPr lang="en-US" sz="1200" dirty="0">
              <a:latin typeface="system-ui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200" dirty="0" err="1">
                <a:latin typeface="system-ui"/>
              </a:rPr>
              <a:t>MiKTeX</a:t>
            </a:r>
            <a:endParaRPr lang="en-US" sz="1200" dirty="0">
              <a:latin typeface="system-ui"/>
            </a:endParaRPr>
          </a:p>
          <a:p>
            <a:pPr lvl="1">
              <a:buAutoNum type="arabicPeriod"/>
            </a:pPr>
            <a:endParaRPr lang="en-US" sz="1200" dirty="0">
              <a:latin typeface="system-u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8E3640-9AB1-3060-CBA1-1AA41AC79560}"/>
              </a:ext>
            </a:extLst>
          </p:cNvPr>
          <p:cNvSpPr txBox="1"/>
          <p:nvPr/>
        </p:nvSpPr>
        <p:spPr>
          <a:xfrm>
            <a:off x="2737944" y="2675295"/>
            <a:ext cx="22830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Add more available report options if needed</a:t>
            </a:r>
          </a:p>
        </p:txBody>
      </p:sp>
    </p:spTree>
    <p:extLst>
      <p:ext uri="{BB962C8B-B14F-4D97-AF65-F5344CB8AC3E}">
        <p14:creationId xmlns:p14="http://schemas.microsoft.com/office/powerpoint/2010/main" val="126793138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119</TotalTime>
  <Words>438</Words>
  <Application>Microsoft Office PowerPoint</Application>
  <PresentationFormat>Widescreen</PresentationFormat>
  <Paragraphs>88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system-ui</vt:lpstr>
      <vt:lpstr>Aptos</vt:lpstr>
      <vt:lpstr>Arial</vt:lpstr>
      <vt:lpstr>Courier New</vt:lpstr>
      <vt:lpstr>Gill Sans MT</vt:lpstr>
      <vt:lpstr>Parcel</vt:lpstr>
      <vt:lpstr>Agenda</vt:lpstr>
      <vt:lpstr>Exploratory Analysis</vt:lpstr>
      <vt:lpstr>Correlation and Lags</vt:lpstr>
      <vt:lpstr>Result with lags</vt:lpstr>
      <vt:lpstr>Reporting Process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Siv</dc:creator>
  <cp:lastModifiedBy>HX</cp:lastModifiedBy>
  <cp:revision>20</cp:revision>
  <dcterms:created xsi:type="dcterms:W3CDTF">2024-12-03T00:43:07Z</dcterms:created>
  <dcterms:modified xsi:type="dcterms:W3CDTF">2024-12-03T06:13:21Z</dcterms:modified>
</cp:coreProperties>
</file>