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1" r:id="rId1"/>
  </p:sldMasterIdLst>
  <p:notesMasterIdLst>
    <p:notesMasterId r:id="rId17"/>
  </p:notesMasterIdLst>
  <p:sldIdLst>
    <p:sldId id="256" r:id="rId2"/>
    <p:sldId id="286" r:id="rId3"/>
    <p:sldId id="287" r:id="rId4"/>
    <p:sldId id="294" r:id="rId5"/>
    <p:sldId id="302" r:id="rId6"/>
    <p:sldId id="291" r:id="rId7"/>
    <p:sldId id="300" r:id="rId8"/>
    <p:sldId id="289" r:id="rId9"/>
    <p:sldId id="299" r:id="rId10"/>
    <p:sldId id="303" r:id="rId11"/>
    <p:sldId id="298" r:id="rId12"/>
    <p:sldId id="293" r:id="rId13"/>
    <p:sldId id="297" r:id="rId14"/>
    <p:sldId id="288" r:id="rId15"/>
    <p:sldId id="30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85568" autoAdjust="0"/>
  </p:normalViewPr>
  <p:slideViewPr>
    <p:cSldViewPr snapToGrid="0">
      <p:cViewPr>
        <p:scale>
          <a:sx n="70" d="100"/>
          <a:sy n="70" d="100"/>
        </p:scale>
        <p:origin x="117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7E32F0-930A-44E6-8941-235E88E9C716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59CD70-93A7-41A1-9B03-754D54A8F9E8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5405312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E" dirty="0" smtClean="0"/>
              <a:t>Analytical solution.</a:t>
            </a:r>
          </a:p>
          <a:p>
            <a:r>
              <a:rPr lang="en-IE" dirty="0" smtClean="0"/>
              <a:t>Closed</a:t>
            </a:r>
            <a:r>
              <a:rPr lang="en-IE" baseline="0" dirty="0" smtClean="0"/>
              <a:t> form solution to the posterior given the </a:t>
            </a:r>
            <a:r>
              <a:rPr lang="en-IE" baseline="0" dirty="0" err="1" smtClean="0"/>
              <a:t>poisson</a:t>
            </a:r>
            <a:r>
              <a:rPr lang="en-IE" baseline="0" dirty="0" smtClean="0"/>
              <a:t>-gamma conjugacy. </a:t>
            </a:r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7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13994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59CD70-93A7-41A1-9B03-754D54A8F9E8}" type="slidenum">
              <a:rPr lang="en-IE" smtClean="0"/>
              <a:t>10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05059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27212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4786270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11020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32914"/>
            <a:ext cx="10515600" cy="106532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IE" dirty="0" smtClean="0"/>
              <a:t>Overview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2470"/>
            <a:ext cx="10515600" cy="4614493"/>
          </a:xfrm>
        </p:spPr>
        <p:txBody>
          <a:bodyPr/>
          <a:lstStyle>
            <a:lvl1pPr>
              <a:defRPr sz="2200"/>
            </a:lvl1pPr>
          </a:lstStyle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IE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61612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02573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9930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79891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92855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17133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23787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090617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97B097-996D-432D-9C37-1E937D04D218}" type="datetimeFigureOut">
              <a:rPr lang="en-IE" smtClean="0"/>
              <a:t>03/08/2021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8372D-A394-4E49-A802-F3F056C0E9F6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20547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0" Type="http://schemas.openxmlformats.org/officeDocument/2006/relationships/image" Target="../media/image18.png"/><Relationship Id="rId9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Bayesian </a:t>
            </a:r>
            <a:br>
              <a:rPr lang="en-IE" sz="4500" dirty="0" smtClean="0"/>
            </a:br>
            <a:r>
              <a:rPr lang="en-IE" sz="4500" dirty="0" smtClean="0"/>
              <a:t>Epidemic Modelling </a:t>
            </a:r>
            <a:endParaRPr lang="en-IE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377485"/>
            <a:ext cx="9144000" cy="1655762"/>
          </a:xfrm>
        </p:spPr>
        <p:txBody>
          <a:bodyPr>
            <a:normAutofit/>
          </a:bodyPr>
          <a:lstStyle/>
          <a:p>
            <a:pPr algn="l"/>
            <a:r>
              <a:rPr lang="en-IE" dirty="0" smtClean="0"/>
              <a:t>Hannah Craddock</a:t>
            </a:r>
          </a:p>
          <a:p>
            <a:pPr algn="l"/>
            <a:r>
              <a:rPr lang="en-IE" dirty="0" smtClean="0"/>
              <a:t>Supervisors: Dr Simon Spencer,  Prof Xavier </a:t>
            </a:r>
            <a:r>
              <a:rPr lang="en-IE" dirty="0" err="1" smtClean="0"/>
              <a:t>Didelot</a:t>
            </a:r>
            <a:r>
              <a:rPr lang="en-IE" dirty="0" smtClean="0"/>
              <a:t> </a:t>
            </a:r>
          </a:p>
          <a:p>
            <a:pPr algn="l"/>
            <a:r>
              <a:rPr lang="en-IE" dirty="0" smtClean="0"/>
              <a:t>Date: </a:t>
            </a:r>
            <a:r>
              <a:rPr lang="en-IE" smtClean="0"/>
              <a:t>Wednesday August 18</a:t>
            </a:r>
            <a:r>
              <a:rPr lang="en-IE" baseline="30000" smtClean="0"/>
              <a:t>th</a:t>
            </a:r>
            <a:r>
              <a:rPr lang="en-IE" smtClean="0"/>
              <a:t> </a:t>
            </a:r>
            <a:r>
              <a:rPr lang="en-IE" dirty="0" smtClean="0"/>
              <a:t>2021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709448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- Adaptive </a:t>
            </a:r>
            <a:r>
              <a:rPr lang="en-IE" sz="3000" dirty="0" smtClean="0"/>
              <a:t>Scaling Monte </a:t>
            </a:r>
            <a:r>
              <a:rPr lang="en-IE" sz="3000" dirty="0" smtClean="0"/>
              <a:t>Carlo</a:t>
            </a:r>
            <a:endParaRPr lang="en-IE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593470" y="970690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= </a:t>
                </a:r>
                <a:r>
                  <a:rPr lang="en-IE" sz="2200" b="1" dirty="0" smtClean="0">
                    <a:solidFill>
                      <a:srgbClr val="FFC000"/>
                    </a:solidFill>
                  </a:rPr>
                  <a:t>2.75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470" y="970690"/>
                <a:ext cx="3806721" cy="430887"/>
              </a:xfrm>
              <a:prstGeom prst="rect">
                <a:avLst/>
              </a:prstGeom>
              <a:blipFill>
                <a:blip r:embed="rId3"/>
                <a:stretch>
                  <a:fillRect t="-9859" r="-1603" b="-28169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368" y="1562100"/>
            <a:ext cx="4841571" cy="387967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1550" y="1605643"/>
            <a:ext cx="4127441" cy="40727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97732" y="397329"/>
            <a:ext cx="2875671" cy="283186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97732" y="3501935"/>
            <a:ext cx="2827578" cy="2888837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07367" y="3774336"/>
            <a:ext cx="4685441" cy="160850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9019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147" y="172940"/>
            <a:ext cx="10226950" cy="1104153"/>
          </a:xfrm>
        </p:spPr>
        <p:txBody>
          <a:bodyPr>
            <a:normAutofit/>
          </a:bodyPr>
          <a:lstStyle/>
          <a:p>
            <a:r>
              <a:rPr lang="en-IE" sz="3000" dirty="0" smtClean="0"/>
              <a:t>Results </a:t>
            </a:r>
            <a:r>
              <a:rPr lang="en-IE" sz="3000" dirty="0" smtClean="0"/>
              <a:t>– Original Adaptive </a:t>
            </a:r>
            <a:r>
              <a:rPr lang="en-IE" sz="3000" dirty="0" smtClean="0"/>
              <a:t>Monte Carlo</a:t>
            </a:r>
            <a:endParaRPr lang="en-IE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sz="2200" b="1" i="1" smtClean="0">
                            <a:solidFill>
                              <a:srgbClr val="FFC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IE" sz="2200" b="1" dirty="0" smtClean="0">
                    <a:solidFill>
                      <a:srgbClr val="FFC000"/>
                    </a:solidFill>
                  </a:rPr>
                  <a:t> of simulated data = 3.5 </a:t>
                </a:r>
                <a:endParaRPr lang="en-IE" sz="2200" b="1" dirty="0">
                  <a:solidFill>
                    <a:srgbClr val="FFC00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356" y="1155491"/>
                <a:ext cx="3806721" cy="430887"/>
              </a:xfrm>
              <a:prstGeom prst="rect">
                <a:avLst/>
              </a:prstGeom>
              <a:blipFill>
                <a:blip r:embed="rId6"/>
                <a:stretch>
                  <a:fillRect t="-10000" b="-28571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5889" y="2326551"/>
            <a:ext cx="3132543" cy="2622293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135889" y="4117572"/>
            <a:ext cx="3163818" cy="133004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rgbClr val="FFC000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72599" y="1687484"/>
            <a:ext cx="4882097" cy="486017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62702" y="911412"/>
            <a:ext cx="2688783" cy="26681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62702" y="3579513"/>
            <a:ext cx="2711883" cy="2787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719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7556" y="332914"/>
            <a:ext cx="10515600" cy="1065320"/>
          </a:xfrm>
        </p:spPr>
        <p:txBody>
          <a:bodyPr/>
          <a:lstStyle/>
          <a:p>
            <a:r>
              <a:rPr lang="en-IE" dirty="0" smtClean="0"/>
              <a:t>Super-Spreading Events Model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556" y="1318298"/>
            <a:ext cx="5674300" cy="52497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293" y="1398234"/>
            <a:ext cx="5525037" cy="2065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4764" y="3623673"/>
            <a:ext cx="5538745" cy="1619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549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0242" y="86395"/>
            <a:ext cx="10226950" cy="1104153"/>
          </a:xfrm>
        </p:spPr>
        <p:txBody>
          <a:bodyPr>
            <a:normAutofit/>
          </a:bodyPr>
          <a:lstStyle/>
          <a:p>
            <a:pPr algn="ctr"/>
            <a:r>
              <a:rPr lang="en-IE" sz="3000" dirty="0" smtClean="0"/>
              <a:t>Super-Spreading Events Simulation</a:t>
            </a:r>
            <a:endParaRPr lang="en-IE" sz="30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4051" y="1799616"/>
            <a:ext cx="5806665" cy="47407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799616"/>
            <a:ext cx="5698063" cy="4572448"/>
          </a:xfrm>
          <a:prstGeom prst="rect">
            <a:avLst/>
          </a:prstGeom>
        </p:spPr>
      </p:pic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664580" y="1286682"/>
            <a:ext cx="10515600" cy="416800"/>
          </a:xfrm>
        </p:spPr>
        <p:txBody>
          <a:bodyPr/>
          <a:lstStyle/>
          <a:p>
            <a:r>
              <a:rPr lang="en-IE" dirty="0" smtClean="0"/>
              <a:t>Parameter values :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174655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Possible Future Directions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Further develop super-spreading events &amp; super-spreaders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Integration with Data</a:t>
            </a:r>
          </a:p>
          <a:p>
            <a:pPr marL="514350" indent="-514350">
              <a:buFont typeface="+mj-lt"/>
              <a:buAutoNum type="romanLcPeriod"/>
            </a:pPr>
            <a:r>
              <a:rPr lang="en-IE" dirty="0" smtClean="0"/>
              <a:t>Model Checking/Influence 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146095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0051" y="681258"/>
            <a:ext cx="10058400" cy="3566160"/>
          </a:xfrm>
        </p:spPr>
        <p:txBody>
          <a:bodyPr>
            <a:normAutofit/>
          </a:bodyPr>
          <a:lstStyle/>
          <a:p>
            <a:pPr algn="l"/>
            <a:r>
              <a:rPr lang="en-IE" sz="4500" dirty="0" smtClean="0"/>
              <a:t>Thank you for listening!</a:t>
            </a:r>
            <a:endParaRPr lang="en-IE" sz="4500" dirty="0"/>
          </a:p>
        </p:txBody>
      </p:sp>
    </p:spTree>
    <p:extLst>
      <p:ext uri="{BB962C8B-B14F-4D97-AF65-F5344CB8AC3E}">
        <p14:creationId xmlns:p14="http://schemas.microsoft.com/office/powerpoint/2010/main" val="361602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Contents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Overview/Introduction</a:t>
                </a:r>
              </a:p>
              <a:p>
                <a:r>
                  <a:rPr lang="en-IE" dirty="0" smtClean="0"/>
                  <a:t>Model </a:t>
                </a:r>
              </a:p>
              <a:p>
                <a:r>
                  <a:rPr lang="en-IE" dirty="0"/>
                  <a:t>Simulations </a:t>
                </a:r>
                <a:endParaRPr lang="en-IE" dirty="0" smtClean="0"/>
              </a:p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 smtClean="0"/>
              </a:p>
              <a:p>
                <a:r>
                  <a:rPr lang="en-IE" dirty="0" smtClean="0"/>
                  <a:t>Modified Monte Carlo</a:t>
                </a:r>
              </a:p>
              <a:p>
                <a:r>
                  <a:rPr lang="en-IE" dirty="0" smtClean="0"/>
                  <a:t>Results </a:t>
                </a:r>
              </a:p>
              <a:p>
                <a:r>
                  <a:rPr lang="en-IE" dirty="0" smtClean="0"/>
                  <a:t>Super spreading Model</a:t>
                </a:r>
              </a:p>
              <a:p>
                <a:r>
                  <a:rPr lang="en-IE" dirty="0" smtClean="0"/>
                  <a:t>Results?</a:t>
                </a:r>
              </a:p>
              <a:p>
                <a:r>
                  <a:rPr lang="en-IE" dirty="0" smtClean="0"/>
                  <a:t>Possible Future Directions </a:t>
                </a:r>
                <a:endParaRPr lang="en-I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62629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Introduction</a:t>
            </a:r>
            <a:endParaRPr lang="en-I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smtClean="0"/>
              <a:t>Importance/use of epidemic modelling</a:t>
            </a: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091502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E" dirty="0" smtClean="0"/>
                  <a:t>Discrete time model with branching process characteristics (Start with one infected)</a:t>
                </a:r>
              </a:p>
              <a:p>
                <a:r>
                  <a:rPr lang="en-IE" dirty="0" smtClean="0"/>
                  <a:t>Unique model characteristic; </a:t>
                </a:r>
                <a:r>
                  <a:rPr lang="en-IE" b="1" dirty="0" smtClean="0"/>
                  <a:t>Time-varying infectivity </a:t>
                </a:r>
              </a:p>
              <a:p>
                <a:r>
                  <a:rPr lang="en-IE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 = Number of infected in the </a:t>
                </a:r>
                <a:r>
                  <a:rPr lang="en-IE" dirty="0" smtClean="0"/>
                  <a:t>epidemic at time </a:t>
                </a:r>
                <a:r>
                  <a:rPr lang="en-IE" i="1" dirty="0" smtClean="0"/>
                  <a:t>t</a:t>
                </a:r>
                <a:endParaRPr lang="en-IE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𝑃𝑜𝑖𝑠𝑠𝑜𝑛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IE" b="0" i="1" smtClean="0">
                        <a:latin typeface="Cambria Math" panose="02040503050406030204" pitchFamily="18" charset="0"/>
                      </a:rPr>
                      <m:t>0 ∙ </m:t>
                    </m:r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 smtClean="0"/>
              </a:p>
              <a:p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ℙ</m:t>
                    </m:r>
                    <m:d>
                      <m:d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E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 ∙ </m:t>
                            </m:r>
                            <m:sSub>
                              <m:sSubPr>
                                <m:ctrlP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sup>
                        </m:sSup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exp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⁡(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IE" i="1">
                            <a:latin typeface="Cambria Math" panose="02040503050406030204" pitchFamily="18" charset="0"/>
                          </a:rPr>
                          <m:t>0 ∙ </m:t>
                        </m:r>
                        <m:sSub>
                          <m:sSub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!</m:t>
                        </m:r>
                      </m:den>
                    </m:f>
                  </m:oMath>
                </a14:m>
                <a:endParaRPr lang="en-IE" b="0" dirty="0" smtClean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IE" dirty="0" smtClean="0"/>
                  <a:t>    With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IE" dirty="0" smtClean="0"/>
                  <a:t> representing the ‘infectious pressure’ of the entire population, </a:t>
                </a:r>
              </a:p>
              <a:p>
                <a:pPr marL="0" indent="0">
                  <a:buNone/>
                </a:pPr>
                <a:r>
                  <a:rPr lang="en-IE" dirty="0"/>
                  <a:t> </a:t>
                </a:r>
                <a:r>
                  <a:rPr lang="en-IE" dirty="0" smtClean="0"/>
                  <a:t>    </a:t>
                </a:r>
                <a:r>
                  <a:rPr lang="en-IE" dirty="0" err="1" smtClean="0"/>
                  <a:t>i.e</a:t>
                </a:r>
                <a:r>
                  <a:rPr lang="en-IE" dirty="0" smtClean="0"/>
                  <a:t> the sum of the infectiousness curve of each individual;</a:t>
                </a:r>
                <a:endParaRPr lang="en-IE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b>
                          <m:sSub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∙(</m:t>
                        </m:r>
                        <m:r>
                          <m:rPr>
                            <m:sty m:val="p"/>
                          </m:rPr>
                          <a:rPr lang="el-G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−</m:t>
                        </m:r>
                        <m:r>
                          <m:rPr>
                            <m:sty m:val="p"/>
                          </m:rPr>
                          <a:rPr lang="el-G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Γ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;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m:rPr>
                            <m:nor/>
                          </m:rPr>
                          <a:rPr lang="en-IE" dirty="0"/>
                          <m:t> </m:t>
                        </m:r>
                        <m:r>
                          <a:rPr lang="en-IE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IE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585" r="-174" b="-541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0049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Model </a:t>
            </a:r>
            <a:endParaRPr lang="en-I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57670"/>
            <a:ext cx="10515600" cy="4614493"/>
          </a:xfrm>
        </p:spPr>
        <p:txBody>
          <a:bodyPr/>
          <a:lstStyle/>
          <a:p>
            <a:r>
              <a:rPr lang="en-IE" sz="2000" dirty="0" smtClean="0"/>
              <a:t>Discrete time model with Branching process characteristics </a:t>
            </a:r>
          </a:p>
          <a:p>
            <a:r>
              <a:rPr lang="en-IE" sz="2000" dirty="0" smtClean="0"/>
              <a:t>Unique model characteristic; </a:t>
            </a:r>
            <a:r>
              <a:rPr lang="en-IE" sz="2000" b="1" dirty="0" smtClean="0">
                <a:solidFill>
                  <a:srgbClr val="FFC000"/>
                </a:solidFill>
              </a:rPr>
              <a:t>Time-varying infectivity </a:t>
            </a:r>
          </a:p>
          <a:p>
            <a:pPr marL="0" indent="0">
              <a:buNone/>
            </a:pPr>
            <a:endParaRPr lang="en-IE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5401" y="2240203"/>
            <a:ext cx="4953915" cy="328498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517" y="2201935"/>
            <a:ext cx="5702138" cy="38276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45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Simulations of Epidemics</a:t>
            </a:r>
            <a:endParaRPr lang="en-IE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575" y="1226916"/>
            <a:ext cx="5821324" cy="371671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6920" y="2818435"/>
            <a:ext cx="6217207" cy="40395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2171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b="0" i="1" smtClean="0">
                        <a:latin typeface="Cambria Math" panose="02040503050406030204" pitchFamily="18" charset="0"/>
                      </a:rPr>
                      <m:t> − </m:t>
                    </m:r>
                  </m:oMath>
                </a14:m>
                <a:r>
                  <a:rPr lang="en-IE" dirty="0" smtClean="0"/>
                  <a:t>MLE &amp; Bayesian Inference  </a:t>
                </a:r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938" y="1501230"/>
            <a:ext cx="5214851" cy="268424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8200" y="4288473"/>
            <a:ext cx="2044324" cy="215029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62547" y="1474124"/>
            <a:ext cx="5492342" cy="394222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561209" y="5630180"/>
            <a:ext cx="3402676" cy="923330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 rtlCol="0">
            <a:spAutoFit/>
          </a:bodyPr>
          <a:lstStyle/>
          <a:p>
            <a:r>
              <a:rPr lang="en-IE" b="1" dirty="0" smtClean="0">
                <a:solidFill>
                  <a:srgbClr val="FFC000"/>
                </a:solidFill>
              </a:rPr>
              <a:t>Closed form </a:t>
            </a:r>
            <a:r>
              <a:rPr lang="en-IE" b="1" dirty="0" smtClean="0">
                <a:solidFill>
                  <a:srgbClr val="FFC000"/>
                </a:solidFill>
              </a:rPr>
              <a:t>– WRONG – SEE LATEXT REPORT</a:t>
            </a:r>
            <a:endParaRPr lang="en-IE" b="1" dirty="0" smtClean="0">
              <a:solidFill>
                <a:srgbClr val="FFC000"/>
              </a:solidFill>
            </a:endParaRPr>
          </a:p>
          <a:p>
            <a:r>
              <a:rPr lang="en-IE" b="1" dirty="0" smtClean="0">
                <a:solidFill>
                  <a:srgbClr val="FFC000"/>
                </a:solidFill>
              </a:rPr>
              <a:t>Analytical solution available </a:t>
            </a:r>
            <a:endParaRPr lang="en-IE" b="1" dirty="0">
              <a:solidFill>
                <a:srgbClr val="FFC000"/>
              </a:solidFill>
            </a:endParaRPr>
          </a:p>
        </p:txBody>
      </p:sp>
      <p:cxnSp>
        <p:nvCxnSpPr>
          <p:cNvPr id="10" name="Straight Arrow Connector 9"/>
          <p:cNvCxnSpPr>
            <a:stCxn id="8" idx="1"/>
            <a:endCxn id="6" idx="3"/>
          </p:cNvCxnSpPr>
          <p:nvPr/>
        </p:nvCxnSpPr>
        <p:spPr>
          <a:xfrm flipH="1" flipV="1">
            <a:off x="2882524" y="5363620"/>
            <a:ext cx="1678685" cy="728225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8" idx="3"/>
          </p:cNvCxnSpPr>
          <p:nvPr/>
        </p:nvCxnSpPr>
        <p:spPr>
          <a:xfrm flipV="1">
            <a:off x="7963885" y="5416348"/>
            <a:ext cx="454137" cy="675497"/>
          </a:xfrm>
          <a:prstGeom prst="straightConnector1">
            <a:avLst/>
          </a:prstGeom>
          <a:ln w="1905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0008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IE" dirty="0" smtClean="0"/>
                  <a:t>MCMC Inference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IE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1507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IE" dirty="0" smtClean="0"/>
                  <a:t>     </a:t>
                </a:r>
                <a:r>
                  <a:rPr lang="en-IE" i="1" dirty="0" smtClean="0"/>
                  <a:t>Metropolis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1, 2, … 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(0, </m:t>
                    </m:r>
                    <m:sSup>
                      <m:sSupPr>
                        <m:ctrlP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/>
                  <a:t>Compute;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d>
                              <m:d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sup>
                        </m:sSub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IE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IE" dirty="0" smtClean="0"/>
                  <a:t> =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54" t="-1585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1011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 smtClean="0"/>
              <a:t>Simple Adaptive Monte Carlo</a:t>
            </a:r>
            <a:endParaRPr lang="en-I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IE" i="1" dirty="0" smtClean="0"/>
                  <a:t>     Algorithm </a:t>
                </a:r>
              </a:p>
              <a:p>
                <a:r>
                  <a:rPr lang="en-IE" dirty="0" smtClean="0"/>
                  <a:t>Starting with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 b="0" i="0" smtClean="0"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</m:oMath>
                </a14:m>
                <a:r>
                  <a:rPr lang="en-IE" dirty="0" smtClean="0"/>
                  <a:t> = 0 iterate for t = 2, …, T</a:t>
                </a:r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Draw  </a:t>
                </a:r>
                <a14:m>
                  <m:oMath xmlns:m="http://schemas.openxmlformats.org/officeDocument/2006/math">
                    <m:r>
                      <a:rPr lang="en-IE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~ 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(0,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and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IE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IE" b="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endParaRPr lang="en-IE" dirty="0" smtClean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Compute</a:t>
                </a:r>
                <a:r>
                  <a:rPr lang="en-IE" dirty="0"/>
                  <a:t>;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</m:e>
                        </m:d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i="1">
                        <a:latin typeface="Cambria Math" panose="02040503050406030204" pitchFamily="18" charset="0"/>
                      </a:rPr>
                      <m:t> }</m:t>
                    </m:r>
                  </m:oMath>
                </a14:m>
                <a:r>
                  <a:rPr lang="en-IE" dirty="0"/>
                  <a:t> </a:t>
                </a:r>
              </a:p>
              <a:p>
                <a:pPr marL="1828800" lvl="4" indent="0">
                  <a:buNone/>
                </a:pPr>
                <a14:m>
                  <m:oMath xmlns:m="http://schemas.openxmlformats.org/officeDocument/2006/math"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)=</m:t>
                    </m:r>
                    <m:r>
                      <m:rPr>
                        <m:sty m:val="p"/>
                      </m:rPr>
                      <a:rPr lang="en-IE">
                        <a:latin typeface="Cambria Math" panose="02040503050406030204" pitchFamily="18" charset="0"/>
                      </a:rPr>
                      <m:t>min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⁡{1,  </m:t>
                    </m:r>
                    <m:f>
                      <m:f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E" i="1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endChr m:val="|"/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IE" i="1">
                            <a:latin typeface="Cambria Math" panose="02040503050406030204" pitchFamily="18" charset="0"/>
                          </a:rPr>
                          <m:t>𝑙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  <m:r>
                              <a:rPr lang="en-IE" b="1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 , 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IE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 </m:t>
                            </m:r>
                            <m:sSup>
                              <m:sSupPr>
                                <m:ctrlP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IE" b="1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p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1:</m:t>
                                </m:r>
                                <m:r>
                                  <a:rPr lang="en-IE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</m:e>
                        </m:d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 </m:t>
                        </m:r>
                        <m: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IE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IE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IE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d>
                                  <m:dPr>
                                    <m:ctrlP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IE" i="1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</m:d>
                              </m:sup>
                            </m:sSubSup>
                          </m:e>
                        </m:d>
                      </m:den>
                    </m:f>
                    <m:r>
                      <a:rPr lang="en-IE" b="0" i="1" smtClean="0">
                        <a:latin typeface="Cambria Math" panose="02040503050406030204" pitchFamily="18" charset="0"/>
                      </a:rPr>
                      <m:t> }</m:t>
                    </m:r>
                    <m:r>
                      <a:rPr lang="en-IE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E" dirty="0" smtClean="0"/>
                  <a:t> </a:t>
                </a:r>
                <a:endParaRPr lang="en-IE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IE" dirty="0" smtClean="0"/>
                  <a:t>With probability </a:t>
                </a:r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endChr m:val="|"/>
                        <m:ctrlPr>
                          <a:rPr lang="en-IE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IE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IE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  <m:r>
                          <a:rPr lang="en-IE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E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E" dirty="0" smtClean="0"/>
                  <a:t>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 smtClean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IE" dirty="0" smtClean="0"/>
                  <a:t>, </a:t>
                </a:r>
              </a:p>
              <a:p>
                <a:pPr marL="0" indent="0">
                  <a:buNone/>
                </a:pPr>
                <a:r>
                  <a:rPr lang="en-IE" dirty="0"/>
                  <a:t>	</a:t>
                </a:r>
                <a:r>
                  <a:rPr lang="en-IE" dirty="0" smtClean="0"/>
                  <a:t>   Otherwise 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IE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IE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IE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IE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IE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IE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endParaRPr lang="en-IE" dirty="0" smtClean="0"/>
              </a:p>
              <a:p>
                <a:pPr marL="457200" indent="-457200">
                  <a:buAutoNum type="arabicPeriod" startAt="4"/>
                </a:pPr>
                <a:r>
                  <a:rPr lang="en-IE" dirty="0" smtClean="0"/>
                  <a:t>If t = 0.1*T (~burn in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IE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= </m:t>
                    </m:r>
                    <m:r>
                      <a:rPr lang="en-IE" i="1" dirty="0" err="1">
                        <a:latin typeface="Cambria Math" panose="02040503050406030204" pitchFamily="18" charset="0"/>
                      </a:rPr>
                      <m:t>𝑣𝑎𝑟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IE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IE" b="1" i="1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d>
                          <m:dPr>
                            <m:ctrlPr>
                              <a:rPr lang="en-IE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E" b="0" i="0" smtClean="0">
                                <a:latin typeface="Cambria Math" panose="02040503050406030204" pitchFamily="18" charset="0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n-IE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  <m:r>
                      <a:rPr lang="en-IE" i="1" dirty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IE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2.38</m:t>
                        </m:r>
                      </m:e>
                      <m:sup>
                        <m:r>
                          <a:rPr lang="en-IE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IE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E" dirty="0"/>
              </a:p>
              <a:p>
                <a:pPr marL="1828800" lvl="4" indent="0">
                  <a:buNone/>
                </a:pPr>
                <a:endParaRPr lang="en-IE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54" t="-2246"/>
                </a:stretch>
              </a:blipFill>
            </p:spPr>
            <p:txBody>
              <a:bodyPr/>
              <a:lstStyle/>
              <a:p>
                <a:r>
                  <a:rPr lang="en-I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38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Cambria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62673</TotalTime>
  <Words>151</Words>
  <Application>Microsoft Office PowerPoint</Application>
  <PresentationFormat>Widescreen</PresentationFormat>
  <Paragraphs>69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</vt:lpstr>
      <vt:lpstr>Cambria Math</vt:lpstr>
      <vt:lpstr>Office Theme</vt:lpstr>
      <vt:lpstr>Bayesian  Epidemic Modelling </vt:lpstr>
      <vt:lpstr>Contents</vt:lpstr>
      <vt:lpstr>Introduction</vt:lpstr>
      <vt:lpstr>Model </vt:lpstr>
      <vt:lpstr>Model </vt:lpstr>
      <vt:lpstr>Simulations of Epidemics</vt:lpstr>
      <vt:lpstr>R_0  - MLE &amp; Bayesian Inference  </vt:lpstr>
      <vt:lpstr>MCMC Inference for R_0</vt:lpstr>
      <vt:lpstr>Simple Adaptive Monte Carlo</vt:lpstr>
      <vt:lpstr>Results - Adaptive Scaling Monte Carlo</vt:lpstr>
      <vt:lpstr>Results – Original Adaptive Monte Carlo</vt:lpstr>
      <vt:lpstr>Super-Spreading Events Model</vt:lpstr>
      <vt:lpstr>Super-Spreading Events Simulation</vt:lpstr>
      <vt:lpstr>Possible Future Directions</vt:lpstr>
      <vt:lpstr>Thank you for listening!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Bayesian Epidemic Modelling</dc:title>
  <dc:creator>Trish MacKeogh</dc:creator>
  <cp:lastModifiedBy>Trish MacKeogh</cp:lastModifiedBy>
  <cp:revision>105</cp:revision>
  <dcterms:created xsi:type="dcterms:W3CDTF">2021-06-08T18:48:28Z</dcterms:created>
  <dcterms:modified xsi:type="dcterms:W3CDTF">2021-08-18T12:47:05Z</dcterms:modified>
</cp:coreProperties>
</file>