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56" r:id="rId2"/>
    <p:sldId id="286" r:id="rId3"/>
    <p:sldId id="287" r:id="rId4"/>
    <p:sldId id="294" r:id="rId5"/>
    <p:sldId id="302" r:id="rId6"/>
    <p:sldId id="291" r:id="rId7"/>
    <p:sldId id="300" r:id="rId8"/>
    <p:sldId id="289" r:id="rId9"/>
    <p:sldId id="299" r:id="rId10"/>
    <p:sldId id="298" r:id="rId11"/>
    <p:sldId id="303" r:id="rId12"/>
    <p:sldId id="293" r:id="rId13"/>
    <p:sldId id="297" r:id="rId14"/>
    <p:sldId id="28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568" autoAdjust="0"/>
  </p:normalViewPr>
  <p:slideViewPr>
    <p:cSldViewPr snapToGrid="0">
      <p:cViewPr>
        <p:scale>
          <a:sx n="70" d="100"/>
          <a:sy n="70" d="100"/>
        </p:scale>
        <p:origin x="117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Analytical solution.</a:t>
            </a:r>
          </a:p>
          <a:p>
            <a:r>
              <a:rPr lang="en-IE" dirty="0" smtClean="0"/>
              <a:t>Closed</a:t>
            </a:r>
            <a:r>
              <a:rPr lang="en-IE" baseline="0" dirty="0" smtClean="0"/>
              <a:t> form solution to the posterior given the </a:t>
            </a:r>
            <a:r>
              <a:rPr lang="en-IE" baseline="0" dirty="0" err="1" smtClean="0"/>
              <a:t>poisson</a:t>
            </a:r>
            <a:r>
              <a:rPr lang="en-IE" baseline="0" dirty="0" smtClean="0"/>
              <a:t>-gamma conjugacy.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99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2914"/>
            <a:ext cx="10515600" cy="10653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Thursday July 8</a:t>
            </a:r>
            <a:r>
              <a:rPr lang="en-IE" baseline="30000" dirty="0" smtClean="0"/>
              <a:t>th</a:t>
            </a:r>
            <a:r>
              <a:rPr lang="en-IE" dirty="0" smtClean="0"/>
              <a:t> 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Adaptive Monte Carlo</a:t>
            </a:r>
            <a:endParaRPr lang="en-I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3.5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89" y="2326551"/>
            <a:ext cx="3132543" cy="2622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889" y="4117572"/>
            <a:ext cx="3163818" cy="1330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599" y="1687484"/>
            <a:ext cx="4882097" cy="48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702" y="911412"/>
            <a:ext cx="2688783" cy="2668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2702" y="3579513"/>
            <a:ext cx="2711883" cy="27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Adaptive </a:t>
            </a:r>
            <a:r>
              <a:rPr lang="en-IE" sz="3000" dirty="0" smtClean="0"/>
              <a:t>Scaling Monte </a:t>
            </a:r>
            <a:r>
              <a:rPr lang="en-IE" sz="3000" dirty="0" smtClean="0"/>
              <a:t>Carlo</a:t>
            </a:r>
            <a:endParaRPr lang="en-I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3.5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89" y="2326551"/>
            <a:ext cx="3132543" cy="2622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889" y="4117572"/>
            <a:ext cx="3163818" cy="1330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599" y="1687484"/>
            <a:ext cx="4882097" cy="48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702" y="911412"/>
            <a:ext cx="2688783" cy="2668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2702" y="3579513"/>
            <a:ext cx="2711883" cy="2787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932214" y="1370934"/>
            <a:ext cx="6124010" cy="49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56" y="332914"/>
            <a:ext cx="10515600" cy="1065320"/>
          </a:xfrm>
        </p:spPr>
        <p:txBody>
          <a:bodyPr/>
          <a:lstStyle/>
          <a:p>
            <a:r>
              <a:rPr lang="en-IE" dirty="0" smtClean="0"/>
              <a:t>Super-Spreading Events Model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" y="1318298"/>
            <a:ext cx="5674300" cy="524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93" y="1398234"/>
            <a:ext cx="5525037" cy="2065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4" y="3623673"/>
            <a:ext cx="5538745" cy="16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42" y="86395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Super-Spreading Events Simulation</a:t>
            </a:r>
            <a:endParaRPr lang="en-IE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51" y="1799616"/>
            <a:ext cx="5806665" cy="4740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616"/>
            <a:ext cx="5698063" cy="45724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80" y="1286682"/>
            <a:ext cx="10515600" cy="416800"/>
          </a:xfrm>
        </p:spPr>
        <p:txBody>
          <a:bodyPr/>
          <a:lstStyle/>
          <a:p>
            <a:r>
              <a:rPr lang="en-IE" dirty="0" smtClean="0"/>
              <a:t>Parameter values 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Future 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Further develop super-spreading events &amp; super-spreaders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Integration with Data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Model Checking/Influence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Thank you for listening!</a:t>
            </a:r>
            <a:endParaRPr lang="en-IE" sz="4500" dirty="0"/>
          </a:p>
        </p:txBody>
      </p:sp>
    </p:spTree>
    <p:extLst>
      <p:ext uri="{BB962C8B-B14F-4D97-AF65-F5344CB8AC3E}">
        <p14:creationId xmlns:p14="http://schemas.microsoft.com/office/powerpoint/2010/main" val="3616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Overview/Introduction</a:t>
                </a:r>
              </a:p>
              <a:p>
                <a:r>
                  <a:rPr lang="en-IE" dirty="0" smtClean="0"/>
                  <a:t>Model </a:t>
                </a:r>
              </a:p>
              <a:p>
                <a:r>
                  <a:rPr lang="en-IE" dirty="0"/>
                  <a:t>Simulations </a:t>
                </a:r>
                <a:endParaRPr lang="en-IE" dirty="0" smtClean="0"/>
              </a:p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r>
                  <a:rPr lang="en-IE" dirty="0" smtClean="0"/>
                  <a:t>Modified Monte Carlo</a:t>
                </a:r>
              </a:p>
              <a:p>
                <a:r>
                  <a:rPr lang="en-IE" dirty="0" smtClean="0"/>
                  <a:t>Results </a:t>
                </a:r>
              </a:p>
              <a:p>
                <a:r>
                  <a:rPr lang="en-IE" dirty="0" smtClean="0"/>
                  <a:t>Super spreading Model</a:t>
                </a:r>
              </a:p>
              <a:p>
                <a:r>
                  <a:rPr lang="en-IE" dirty="0" smtClean="0"/>
                  <a:t>Results?</a:t>
                </a:r>
              </a:p>
              <a:p>
                <a:r>
                  <a:rPr lang="en-IE" dirty="0" smtClean="0"/>
                  <a:t>Possible Future Directions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Importance/use of epidemic modelling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1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Discrete time model with branching process characteristics (Start with one infected)</a:t>
                </a:r>
              </a:p>
              <a:p>
                <a:r>
                  <a:rPr lang="en-IE" dirty="0" smtClean="0"/>
                  <a:t>Unique model characteristic; </a:t>
                </a:r>
                <a:r>
                  <a:rPr lang="en-IE" b="1" dirty="0" smtClean="0"/>
                  <a:t>Time-varying infectivity </a:t>
                </a:r>
              </a:p>
              <a:p>
                <a:r>
                  <a:rPr lang="en-IE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 = Number of infected in the </a:t>
                </a:r>
                <a:r>
                  <a:rPr lang="en-IE" dirty="0" smtClean="0"/>
                  <a:t>epidemic at time </a:t>
                </a:r>
                <a:r>
                  <a:rPr lang="en-IE" i="1" dirty="0" smtClean="0"/>
                  <a:t>t</a:t>
                </a:r>
                <a:endParaRPr lang="en-I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 ∙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 ∙ 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0 ∙ 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 smtClean="0"/>
                  <a:t>   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representing the ‘infectious pressure’ of the entire population, 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</a:t>
                </a:r>
                <a:r>
                  <a:rPr lang="en-IE" dirty="0" err="1" smtClean="0"/>
                  <a:t>i.e</a:t>
                </a:r>
                <a:r>
                  <a:rPr lang="en-IE" dirty="0" smtClean="0"/>
                  <a:t> the sum of the infectiousness curve of each individual;</a:t>
                </a:r>
                <a:endParaRPr lang="en-I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 r="-174" b="-54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70"/>
            <a:ext cx="10515600" cy="4614493"/>
          </a:xfrm>
        </p:spPr>
        <p:txBody>
          <a:bodyPr/>
          <a:lstStyle/>
          <a:p>
            <a:r>
              <a:rPr lang="en-IE" sz="2000" dirty="0" smtClean="0"/>
              <a:t>Discrete time model with Branching process characteristics </a:t>
            </a:r>
          </a:p>
          <a:p>
            <a:r>
              <a:rPr lang="en-IE" sz="2000" dirty="0" smtClean="0"/>
              <a:t>Unique model characteristic; </a:t>
            </a:r>
            <a:r>
              <a:rPr lang="en-IE" sz="2000" b="1" dirty="0" smtClean="0">
                <a:solidFill>
                  <a:srgbClr val="FFC000"/>
                </a:solidFill>
              </a:rPr>
              <a:t>Time-varying infectivity 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1" y="2240203"/>
            <a:ext cx="4953915" cy="328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17" y="2201935"/>
            <a:ext cx="5702138" cy="38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226916"/>
            <a:ext cx="5821324" cy="371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0" y="2818435"/>
            <a:ext cx="6217207" cy="40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IE" dirty="0" smtClean="0"/>
                  <a:t>MLE &amp; Bayesian Inference  </a:t>
                </a:r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38" y="1501230"/>
            <a:ext cx="5214851" cy="2684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88473"/>
            <a:ext cx="2044324" cy="2150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547" y="1474124"/>
            <a:ext cx="5492342" cy="3942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1209" y="5630180"/>
            <a:ext cx="3402676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rgbClr val="FFC000"/>
                </a:solidFill>
              </a:rPr>
              <a:t>Closed form </a:t>
            </a:r>
            <a:r>
              <a:rPr lang="en-IE" b="1" dirty="0" smtClean="0">
                <a:solidFill>
                  <a:srgbClr val="FFC000"/>
                </a:solidFill>
              </a:rPr>
              <a:t>– WRONG – SEE LATEXT REPORT</a:t>
            </a:r>
            <a:endParaRPr lang="en-IE" b="1" dirty="0" smtClean="0">
              <a:solidFill>
                <a:srgbClr val="FFC000"/>
              </a:solidFill>
            </a:endParaRPr>
          </a:p>
          <a:p>
            <a:r>
              <a:rPr lang="en-IE" b="1" dirty="0" smtClean="0">
                <a:solidFill>
                  <a:srgbClr val="FFC000"/>
                </a:solidFill>
              </a:rPr>
              <a:t>Analytical solution available </a:t>
            </a:r>
            <a:endParaRPr lang="en-IE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 flipV="1">
            <a:off x="2882524" y="5363620"/>
            <a:ext cx="1678685" cy="7282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7963885" y="5416348"/>
            <a:ext cx="454137" cy="67549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     </a:t>
                </a:r>
                <a:r>
                  <a:rPr lang="en-IE" i="1" dirty="0" smtClean="0"/>
                  <a:t>Metropolis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1, 2, …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/>
                  <a:t>Compute;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E" dirty="0" smtClean="0"/>
                  <a:t> =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Adaptive Monte Carlo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i="1" dirty="0" smtClean="0"/>
                  <a:t>    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2, …,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Compute</a:t>
                </a:r>
                <a:r>
                  <a:rPr lang="en-IE" dirty="0"/>
                  <a:t>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 smtClean="0"/>
                  <a:t>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457200" indent="-457200">
                  <a:buAutoNum type="arabicPeriod" startAt="4"/>
                </a:pPr>
                <a:r>
                  <a:rPr lang="en-IE" dirty="0" smtClean="0"/>
                  <a:t>If t = 0.1*T (~burn in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E" i="1" dirty="0" err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0" smtClean="0">
                                <a:latin typeface="Cambria Math" panose="02040503050406030204" pitchFamily="18" charset="0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2.38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61515</TotalTime>
  <Words>149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Office Theme</vt:lpstr>
      <vt:lpstr>Bayesian  Epidemic Modelling </vt:lpstr>
      <vt:lpstr>Contents</vt:lpstr>
      <vt:lpstr>Introduction</vt:lpstr>
      <vt:lpstr>Model </vt:lpstr>
      <vt:lpstr>Model </vt:lpstr>
      <vt:lpstr>Simulations of Epidemics</vt:lpstr>
      <vt:lpstr>R_0  - MLE &amp; Bayesian Inference  </vt:lpstr>
      <vt:lpstr>MCMC Inference for R_0</vt:lpstr>
      <vt:lpstr>Simple Adaptive Monte Carlo</vt:lpstr>
      <vt:lpstr>Results - Adaptive Monte Carlo</vt:lpstr>
      <vt:lpstr>Results - Adaptive Scaling Monte Carlo</vt:lpstr>
      <vt:lpstr>Super-Spreading Events Model</vt:lpstr>
      <vt:lpstr>Super-Spreading Events Simulation</vt:lpstr>
      <vt:lpstr>Possible Future Directions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98</cp:revision>
  <dcterms:created xsi:type="dcterms:W3CDTF">2021-06-08T18:48:28Z</dcterms:created>
  <dcterms:modified xsi:type="dcterms:W3CDTF">2021-08-17T17:29:08Z</dcterms:modified>
</cp:coreProperties>
</file>