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5"/>
  </p:notesMasterIdLst>
  <p:sldIdLst>
    <p:sldId id="256" r:id="rId2"/>
    <p:sldId id="286" r:id="rId3"/>
    <p:sldId id="302" r:id="rId4"/>
    <p:sldId id="291" r:id="rId5"/>
    <p:sldId id="304" r:id="rId6"/>
    <p:sldId id="300" r:id="rId7"/>
    <p:sldId id="289" r:id="rId8"/>
    <p:sldId id="299" r:id="rId9"/>
    <p:sldId id="298" r:id="rId10"/>
    <p:sldId id="293" r:id="rId11"/>
    <p:sldId id="303" r:id="rId12"/>
    <p:sldId id="288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083" autoAdjust="0"/>
  </p:normalViewPr>
  <p:slideViewPr>
    <p:cSldViewPr snapToGrid="0">
      <p:cViewPr>
        <p:scale>
          <a:sx n="80" d="100"/>
          <a:sy n="80" d="100"/>
        </p:scale>
        <p:origin x="787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32F0-930A-44E6-8941-235E88E9C716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CD70-93A7-41A1-9B03-754D54A8F9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53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Hi everyone, thanks for taking</a:t>
            </a:r>
            <a:r>
              <a:rPr lang="en-IE" baseline="0" dirty="0" smtClean="0"/>
              <a:t> the time out today.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So I’m working under the sup of Simon &amp; Xavier &amp; working on Epidemic modelling.</a:t>
            </a:r>
          </a:p>
          <a:p>
            <a:endParaRPr lang="en-IE" baseline="0" dirty="0" smtClean="0"/>
          </a:p>
          <a:p>
            <a:r>
              <a:rPr lang="en-IE" baseline="0" dirty="0" smtClean="0"/>
              <a:t>So just to give an overview of what I’ll talk through today.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have started building up the models starting with a simple baseline model so I’ll firstly talk you through that. MCMC scheme </a:t>
            </a:r>
          </a:p>
          <a:p>
            <a:r>
              <a:rPr lang="en-IE" baseline="0" dirty="0" smtClean="0"/>
              <a:t> and recently looking into super-spreading models. 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 real aim is to look into the influence of certain </a:t>
            </a:r>
            <a:r>
              <a:rPr lang="en-IE" baseline="0" dirty="0" err="1" smtClean="0"/>
              <a:t>datapoints</a:t>
            </a:r>
            <a:r>
              <a:rPr lang="en-IE" baseline="0" dirty="0" smtClean="0"/>
              <a:t> individuals or </a:t>
            </a:r>
            <a:r>
              <a:rPr lang="en-IE" baseline="0" dirty="0" err="1" smtClean="0"/>
              <a:t>ss</a:t>
            </a:r>
            <a:r>
              <a:rPr lang="en-IE" baseline="0" dirty="0" smtClean="0"/>
              <a:t> events. </a:t>
            </a:r>
          </a:p>
          <a:p>
            <a:endParaRPr lang="en-IE" baseline="0" dirty="0" smtClean="0"/>
          </a:p>
          <a:p>
            <a:r>
              <a:rPr lang="en-IE" baseline="0" dirty="0" smtClean="0"/>
              <a:t>Recent </a:t>
            </a:r>
            <a:r>
              <a:rPr lang="en-IE" baseline="0" dirty="0" err="1" smtClean="0"/>
              <a:t>covid</a:t>
            </a:r>
            <a:r>
              <a:rPr lang="en-IE" baseline="0" dirty="0" smtClean="0"/>
              <a:t> pandemic has really shone light on the importance of epidemic modelling,  and as you are all aware there are </a:t>
            </a:r>
          </a:p>
          <a:p>
            <a:r>
              <a:rPr lang="en-IE" baseline="0" dirty="0" smtClean="0"/>
              <a:t>the data &amp; </a:t>
            </a:r>
            <a:r>
              <a:rPr lang="en-IE" baseline="0" dirty="0" err="1" smtClean="0"/>
              <a:t>scenariors</a:t>
            </a:r>
            <a:r>
              <a:rPr lang="en-IE" baseline="0" dirty="0" smtClean="0"/>
              <a:t> are constantly changing and we think it would be nice to be able to quantify what effect these changes are having on the model parameters </a:t>
            </a:r>
          </a:p>
          <a:p>
            <a:endParaRPr lang="en-IE" baseline="0" dirty="0" smtClean="0"/>
          </a:p>
          <a:p>
            <a:r>
              <a:rPr lang="en-IE" baseline="0" dirty="0" smtClean="0"/>
              <a:t>To do</a:t>
            </a:r>
          </a:p>
          <a:p>
            <a:r>
              <a:rPr lang="en-IE" baseline="0" dirty="0" smtClean="0"/>
              <a:t>Format presentation?</a:t>
            </a:r>
          </a:p>
          <a:p>
            <a:endParaRPr lang="en-IE" baseline="0" dirty="0" smtClean="0"/>
          </a:p>
          <a:p>
            <a:r>
              <a:rPr lang="en-IE" baseline="0" dirty="0" smtClean="0"/>
              <a:t>Plots == orange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1354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SS</a:t>
            </a:r>
            <a:r>
              <a:rPr lang="en-IE" baseline="0" dirty="0" smtClean="0"/>
              <a:t> as before </a:t>
            </a:r>
          </a:p>
          <a:p>
            <a:endParaRPr lang="en-IE" baseline="0" dirty="0" smtClean="0"/>
          </a:p>
          <a:p>
            <a:r>
              <a:rPr lang="en-IE" baseline="0" dirty="0" smtClean="0"/>
              <a:t>Replaced r0 with alpha </a:t>
            </a:r>
          </a:p>
          <a:p>
            <a:endParaRPr lang="en-IE" baseline="0" dirty="0" smtClean="0"/>
          </a:p>
          <a:p>
            <a:r>
              <a:rPr lang="en-IE" baseline="0" dirty="0" smtClean="0"/>
              <a:t>Prop to </a:t>
            </a:r>
            <a:r>
              <a:rPr lang="en-IE" baseline="0" dirty="0" err="1" smtClean="0"/>
              <a:t>num</a:t>
            </a:r>
            <a:r>
              <a:rPr lang="en-IE" baseline="0" dirty="0" smtClean="0"/>
              <a:t> of infections </a:t>
            </a:r>
          </a:p>
          <a:p>
            <a:endParaRPr lang="en-IE" baseline="0" dirty="0" smtClean="0"/>
          </a:p>
          <a:p>
            <a:r>
              <a:rPr lang="en-IE" baseline="0" dirty="0" err="1" smtClean="0"/>
              <a:t>Neyman</a:t>
            </a:r>
            <a:r>
              <a:rPr lang="en-IE" baseline="0" dirty="0" smtClean="0"/>
              <a:t> type A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8381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SS –</a:t>
            </a:r>
            <a:r>
              <a:rPr lang="en-IE" baseline="0" dirty="0" smtClean="0"/>
              <a:t> orange, a, b, r0?? </a:t>
            </a:r>
          </a:p>
          <a:p>
            <a:endParaRPr lang="en-IE" baseline="0" dirty="0" smtClean="0"/>
          </a:p>
          <a:p>
            <a:r>
              <a:rPr lang="en-IE" baseline="0" dirty="0" smtClean="0"/>
              <a:t>See the numbers jump up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1484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**Reference papers </a:t>
            </a:r>
          </a:p>
          <a:p>
            <a:endParaRPr lang="en-IE" dirty="0" smtClean="0"/>
          </a:p>
          <a:p>
            <a:r>
              <a:rPr lang="en-IE" dirty="0" smtClean="0"/>
              <a:t>As before </a:t>
            </a:r>
          </a:p>
          <a:p>
            <a:endParaRPr lang="en-IE" dirty="0" smtClean="0"/>
          </a:p>
          <a:p>
            <a:r>
              <a:rPr lang="en-IE" dirty="0" smtClean="0"/>
              <a:t>Regression </a:t>
            </a:r>
          </a:p>
          <a:p>
            <a:r>
              <a:rPr lang="en-IE" dirty="0" smtClean="0"/>
              <a:t>Reweighing</a:t>
            </a:r>
            <a:r>
              <a:rPr lang="en-IE" baseline="0" dirty="0" smtClean="0"/>
              <a:t> posterior</a:t>
            </a:r>
          </a:p>
          <a:p>
            <a:endParaRPr lang="en-IE" baseline="0" dirty="0" smtClean="0"/>
          </a:p>
          <a:p>
            <a:r>
              <a:rPr lang="en-IE" baseline="0" dirty="0" smtClean="0"/>
              <a:t>Latent residuals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932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r>
              <a:rPr lang="en-IE" baseline="0" dirty="0" smtClean="0"/>
              <a:t>R_0 which I think we all know is the expected number of secondary people each infected subsequently infects. </a:t>
            </a:r>
          </a:p>
          <a:p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So just to give an overview of what I’ll talk through today.</a:t>
            </a:r>
          </a:p>
          <a:p>
            <a:endParaRPr lang="en-I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 smtClean="0"/>
              <a:t>Start</a:t>
            </a:r>
            <a:r>
              <a:rPr lang="en-IE" baseline="0" dirty="0" smtClean="0"/>
              <a:t> by introducing our first baseline model, MCMC inference for R_0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have started building up the models starting with a simple baseline model so I’ll firstly talk you through that. </a:t>
            </a:r>
          </a:p>
          <a:p>
            <a:r>
              <a:rPr lang="en-IE" baseline="0" dirty="0" smtClean="0"/>
              <a:t>Also developed a simple MCMC scheme </a:t>
            </a:r>
          </a:p>
          <a:p>
            <a:r>
              <a:rPr lang="en-IE" baseline="0" dirty="0" smtClean="0"/>
              <a:t> and recently looking into super-spreading models so I’ll take you through that model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The real aim is to look into the influence of certain </a:t>
            </a:r>
            <a:r>
              <a:rPr lang="en-IE" baseline="0" dirty="0" err="1" smtClean="0"/>
              <a:t>datapoints</a:t>
            </a:r>
            <a:r>
              <a:rPr lang="en-IE" baseline="0" dirty="0" smtClean="0"/>
              <a:t> individuals or </a:t>
            </a:r>
            <a:r>
              <a:rPr lang="en-IE" baseline="0" dirty="0" err="1" smtClean="0"/>
              <a:t>ss</a:t>
            </a:r>
            <a:r>
              <a:rPr lang="en-IE" baseline="0" dirty="0" smtClean="0"/>
              <a:t> events. </a:t>
            </a:r>
          </a:p>
          <a:p>
            <a:endParaRPr lang="en-IE" baseline="0" dirty="0" smtClean="0"/>
          </a:p>
          <a:p>
            <a:r>
              <a:rPr lang="en-IE" baseline="0" dirty="0" smtClean="0"/>
              <a:t>Recent </a:t>
            </a:r>
            <a:r>
              <a:rPr lang="en-IE" baseline="0" dirty="0" err="1" smtClean="0"/>
              <a:t>covid</a:t>
            </a:r>
            <a:r>
              <a:rPr lang="en-IE" baseline="0" dirty="0" smtClean="0"/>
              <a:t> pandemic has really shone light on the importance of epidemic modelling,  and as you are all aware there are many researchers </a:t>
            </a:r>
            <a:r>
              <a:rPr lang="en-IE" baseline="0" dirty="0" err="1" smtClean="0"/>
              <a:t>tiredlessly</a:t>
            </a:r>
            <a:r>
              <a:rPr lang="en-IE" baseline="0" dirty="0" smtClean="0"/>
              <a:t> working on models.</a:t>
            </a:r>
          </a:p>
          <a:p>
            <a:endParaRPr lang="en-IE" baseline="0" dirty="0" smtClean="0"/>
          </a:p>
          <a:p>
            <a:r>
              <a:rPr lang="en-IE" baseline="0" dirty="0" smtClean="0"/>
              <a:t>And since the data &amp; </a:t>
            </a:r>
            <a:r>
              <a:rPr lang="en-IE" baseline="0" dirty="0" err="1" smtClean="0"/>
              <a:t>scenariors</a:t>
            </a:r>
            <a:r>
              <a:rPr lang="en-IE" baseline="0" dirty="0" smtClean="0"/>
              <a:t> are constantly changing and we think it would be useful to be able to quantify what effect such changes are having on the model parameters </a:t>
            </a:r>
          </a:p>
          <a:p>
            <a:endParaRPr lang="en-IE" baseline="0" dirty="0" smtClean="0"/>
          </a:p>
          <a:p>
            <a:endParaRPr lang="en-IE" dirty="0" smtClean="0"/>
          </a:p>
          <a:p>
            <a:endParaRPr lang="en-IE" baseline="0" dirty="0" smtClean="0"/>
          </a:p>
          <a:p>
            <a:endParaRPr lang="en-IE" baseline="0" dirty="0" smtClean="0"/>
          </a:p>
          <a:p>
            <a:r>
              <a:rPr lang="en-IE" baseline="0" dirty="0" smtClean="0"/>
              <a:t>Results</a:t>
            </a:r>
          </a:p>
          <a:p>
            <a:endParaRPr lang="en-IE" baseline="0" dirty="0" smtClean="0"/>
          </a:p>
          <a:p>
            <a:r>
              <a:rPr lang="en-IE" baseline="0" dirty="0" err="1" smtClean="0"/>
              <a:t>Superspreading</a:t>
            </a:r>
            <a:r>
              <a:rPr lang="en-IE" baseline="0" dirty="0" smtClean="0"/>
              <a:t> model</a:t>
            </a:r>
          </a:p>
          <a:p>
            <a:endParaRPr lang="en-IE" baseline="0" dirty="0" smtClean="0"/>
          </a:p>
          <a:p>
            <a:r>
              <a:rPr lang="en-IE" baseline="0" dirty="0" smtClean="0"/>
              <a:t>Future directions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411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Discrete time model with branching process characteristics (Start with one infected)</a:t>
            </a:r>
          </a:p>
          <a:p>
            <a:r>
              <a:rPr lang="en-IE" dirty="0" smtClean="0"/>
              <a:t>Unique model characteristic; </a:t>
            </a:r>
            <a:r>
              <a:rPr lang="en-IE" b="1" dirty="0" smtClean="0"/>
              <a:t>Time-varying infectivity </a:t>
            </a:r>
          </a:p>
          <a:p>
            <a:endParaRPr lang="en-IE" b="1" dirty="0" smtClean="0"/>
          </a:p>
          <a:p>
            <a:r>
              <a:rPr lang="en-IE" b="1" dirty="0" smtClean="0"/>
              <a:t>More realistic</a:t>
            </a:r>
          </a:p>
          <a:p>
            <a:endParaRPr lang="en-IE" b="1" dirty="0" smtClean="0"/>
          </a:p>
          <a:p>
            <a:r>
              <a:rPr lang="en-IE" baseline="0" dirty="0" smtClean="0"/>
              <a:t>R_0 which I think we all know is the average number of additional people each infected subsequently infects in a completely </a:t>
            </a:r>
            <a:r>
              <a:rPr lang="en-IE" baseline="0" dirty="0" err="1" smtClean="0"/>
              <a:t>susceptibe</a:t>
            </a:r>
            <a:r>
              <a:rPr lang="en-IE" baseline="0" dirty="0" smtClean="0"/>
              <a:t> population </a:t>
            </a:r>
            <a:endParaRPr lang="en-IE" b="0" dirty="0" smtClean="0"/>
          </a:p>
          <a:p>
            <a:endParaRPr lang="en-IE" b="0" dirty="0" smtClean="0"/>
          </a:p>
          <a:p>
            <a:r>
              <a:rPr lang="en-IE" b="0" dirty="0" smtClean="0"/>
              <a:t>But the choice</a:t>
            </a:r>
            <a:r>
              <a:rPr lang="en-IE" b="0" baseline="0" dirty="0" smtClean="0"/>
              <a:t> of gamma is flexible &amp; not restricted to a gamma distribution . Different variants </a:t>
            </a:r>
          </a:p>
          <a:p>
            <a:r>
              <a:rPr lang="en-IE" b="0" baseline="0" dirty="0" smtClean="0"/>
              <a:t>With 2 peaks, for example HIV. d</a:t>
            </a:r>
          </a:p>
          <a:p>
            <a:endParaRPr lang="en-IE" b="0" baseline="0" dirty="0" smtClean="0"/>
          </a:p>
          <a:p>
            <a:r>
              <a:rPr lang="en-IE" b="0" baseline="0" dirty="0" smtClean="0"/>
              <a:t>References?</a:t>
            </a:r>
            <a:endParaRPr lang="en-IE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245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Mulitple</a:t>
            </a:r>
            <a:r>
              <a:rPr lang="en-IE" baseline="0" dirty="0" smtClean="0"/>
              <a:t> plots!! </a:t>
            </a:r>
            <a:r>
              <a:rPr lang="en-IE" dirty="0" smtClean="0"/>
              <a:t> – Different r0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003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 smtClean="0"/>
              <a:t>Mulitple</a:t>
            </a:r>
            <a:r>
              <a:rPr lang="en-IE" baseline="0" dirty="0" smtClean="0"/>
              <a:t> plots!! </a:t>
            </a:r>
            <a:r>
              <a:rPr lang="en-IE" dirty="0" smtClean="0"/>
              <a:t> – Different r0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795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Analytical solution.</a:t>
            </a:r>
          </a:p>
          <a:p>
            <a:r>
              <a:rPr lang="en-IE" dirty="0" smtClean="0"/>
              <a:t>Closed</a:t>
            </a:r>
            <a:r>
              <a:rPr lang="en-IE" baseline="0" dirty="0" smtClean="0"/>
              <a:t> form solution to the posterior given the </a:t>
            </a:r>
            <a:r>
              <a:rPr lang="en-IE" baseline="0" dirty="0" err="1" smtClean="0"/>
              <a:t>poisson</a:t>
            </a:r>
            <a:r>
              <a:rPr lang="en-IE" baseline="0" dirty="0" smtClean="0"/>
              <a:t>-gamma conjugacy. </a:t>
            </a:r>
          </a:p>
          <a:p>
            <a:endParaRPr lang="en-IE" baseline="0" dirty="0" smtClean="0"/>
          </a:p>
          <a:p>
            <a:r>
              <a:rPr lang="en-IE" baseline="0" dirty="0" smtClean="0"/>
              <a:t>Shape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399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So</a:t>
            </a:r>
            <a:r>
              <a:rPr lang="en-IE" baseline="0" dirty="0" smtClean="0"/>
              <a:t> looking at the MCMC scheme for R0, </a:t>
            </a:r>
            <a:r>
              <a:rPr lang="en-IE" baseline="0" dirty="0" err="1" smtClean="0"/>
              <a:t>i.e</a:t>
            </a:r>
            <a:r>
              <a:rPr lang="en-IE" baseline="0" dirty="0" smtClean="0"/>
              <a:t> the Metropolis alg.</a:t>
            </a:r>
          </a:p>
          <a:p>
            <a:endParaRPr lang="en-IE" baseline="0" dirty="0" smtClean="0"/>
          </a:p>
          <a:p>
            <a:r>
              <a:rPr lang="en-IE" baseline="0" dirty="0" smtClean="0"/>
              <a:t>Simply a computational exercise as we have </a:t>
            </a:r>
          </a:p>
          <a:p>
            <a:r>
              <a:rPr lang="en-IE" baseline="0" dirty="0" smtClean="0"/>
              <a:t>And this is </a:t>
            </a:r>
            <a:r>
              <a:rPr lang="en-IE" baseline="0" dirty="0" err="1" smtClean="0"/>
              <a:t>merly</a:t>
            </a:r>
            <a:r>
              <a:rPr lang="en-IE" baseline="0" dirty="0" smtClean="0"/>
              <a:t> just a comp. exercise given that we have an analytical solution for R0 already </a:t>
            </a:r>
          </a:p>
          <a:p>
            <a:r>
              <a:rPr lang="en-IE" baseline="0" dirty="0" smtClean="0"/>
              <a:t>Set up for the more complicated models</a:t>
            </a:r>
          </a:p>
          <a:p>
            <a:endParaRPr lang="en-IE" baseline="0" dirty="0" smtClean="0"/>
          </a:p>
          <a:p>
            <a:r>
              <a:rPr lang="en-IE" baseline="0" dirty="0" smtClean="0"/>
              <a:t>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0206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Simple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5944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Results</a:t>
            </a:r>
          </a:p>
          <a:p>
            <a:endParaRPr lang="en-IE" dirty="0" smtClean="0"/>
          </a:p>
          <a:p>
            <a:r>
              <a:rPr lang="en-IE" dirty="0" smtClean="0"/>
              <a:t>Trace. Nice trace – exploring the space.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311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21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62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10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32914"/>
            <a:ext cx="10515600" cy="10653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61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25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989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8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71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787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061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B097-996D-432D-9C37-1E937D04D218}" type="datetimeFigureOut">
              <a:rPr lang="en-IE" smtClean="0"/>
              <a:t>01/07/2021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54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226" y="290992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Epidemic </a:t>
            </a:r>
            <a:r>
              <a:rPr lang="en-IE" sz="4500" dirty="0" smtClean="0"/>
              <a:t>Modelling </a:t>
            </a:r>
            <a:endParaRPr lang="en-IE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8138" y="394912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E" dirty="0" smtClean="0"/>
              <a:t>Hannah Craddock</a:t>
            </a:r>
          </a:p>
          <a:p>
            <a:pPr algn="l"/>
            <a:r>
              <a:rPr lang="en-IE" dirty="0" smtClean="0"/>
              <a:t>Supervisors: Dr Simon Spencer,  Prof Xavier </a:t>
            </a:r>
            <a:r>
              <a:rPr lang="en-IE" dirty="0" err="1" smtClean="0"/>
              <a:t>Didelot</a:t>
            </a:r>
            <a:r>
              <a:rPr lang="en-IE" dirty="0" smtClean="0"/>
              <a:t> </a:t>
            </a:r>
          </a:p>
          <a:p>
            <a:pPr algn="l"/>
            <a:r>
              <a:rPr lang="en-IE" dirty="0" smtClean="0"/>
              <a:t>Date: Thursday July 8</a:t>
            </a:r>
            <a:r>
              <a:rPr lang="en-IE" baseline="30000" dirty="0" smtClean="0"/>
              <a:t>th</a:t>
            </a:r>
            <a:r>
              <a:rPr lang="en-IE" dirty="0" smtClean="0"/>
              <a:t> 2021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94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56" y="332914"/>
            <a:ext cx="10515600" cy="1065320"/>
          </a:xfrm>
        </p:spPr>
        <p:txBody>
          <a:bodyPr/>
          <a:lstStyle/>
          <a:p>
            <a:r>
              <a:rPr lang="en-IE" dirty="0" smtClean="0"/>
              <a:t>Super-Spreading Events Model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55" y="1229277"/>
            <a:ext cx="5785387" cy="5352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588" y="1466850"/>
            <a:ext cx="5621764" cy="21015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430" y="3780835"/>
            <a:ext cx="5720080" cy="16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56" y="332914"/>
            <a:ext cx="10515600" cy="1065320"/>
          </a:xfrm>
        </p:spPr>
        <p:txBody>
          <a:bodyPr/>
          <a:lstStyle/>
          <a:p>
            <a:r>
              <a:rPr lang="en-IE" dirty="0" smtClean="0"/>
              <a:t>Super-Spreading Events Model</a:t>
            </a:r>
            <a:endParaRPr lang="en-I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1296066"/>
            <a:ext cx="3939128" cy="1945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18" y="3330372"/>
            <a:ext cx="5569842" cy="670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75" y="1171495"/>
            <a:ext cx="5729286" cy="47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Future </a:t>
            </a:r>
            <a:r>
              <a:rPr lang="en-IE" dirty="0" smtClean="0"/>
              <a:t>Directions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234"/>
            <a:ext cx="10515600" cy="4614493"/>
          </a:xfrm>
        </p:spPr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IE" sz="2300" dirty="0" smtClean="0"/>
              <a:t>Super-spreading events model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E" sz="2000" dirty="0"/>
              <a:t>Investigate effect of model parameters on </a:t>
            </a:r>
            <a:r>
              <a:rPr lang="en-IE" sz="2000" dirty="0" smtClean="0"/>
              <a:t>pandemic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E" sz="2000" dirty="0"/>
              <a:t>I</a:t>
            </a:r>
            <a:r>
              <a:rPr lang="en-IE" sz="2000" dirty="0" smtClean="0"/>
              <a:t>nfer model parameters via MCMC </a:t>
            </a:r>
          </a:p>
          <a:p>
            <a:pPr marL="514350" indent="-514350">
              <a:buFont typeface="+mj-lt"/>
              <a:buAutoNum type="romanLcPeriod"/>
            </a:pPr>
            <a:r>
              <a:rPr lang="en-IE" sz="2300" dirty="0" smtClean="0"/>
              <a:t>Super-spreading individuals </a:t>
            </a:r>
            <a:endParaRPr lang="en-IE" sz="2300" dirty="0" smtClean="0"/>
          </a:p>
          <a:p>
            <a:pPr marL="514350" indent="-514350">
              <a:buFont typeface="+mj-lt"/>
              <a:buAutoNum type="romanLcPeriod"/>
            </a:pPr>
            <a:r>
              <a:rPr lang="en-IE" sz="2300" dirty="0" smtClean="0"/>
              <a:t>Model Checking, Influence &amp; Diagnostics</a:t>
            </a:r>
          </a:p>
          <a:p>
            <a:pPr lvl="1"/>
            <a:r>
              <a:rPr lang="en-IE" sz="2100" dirty="0" smtClean="0"/>
              <a:t>Influence of individual events &amp; individuals </a:t>
            </a:r>
          </a:p>
          <a:p>
            <a:pPr lvl="1"/>
            <a:r>
              <a:rPr lang="en-IE" sz="2100" dirty="0" smtClean="0"/>
              <a:t>Influence of time within epidemic on data &amp; model </a:t>
            </a:r>
            <a:endParaRPr lang="en-IE" sz="2100" dirty="0" smtClean="0"/>
          </a:p>
          <a:p>
            <a:pPr lvl="1"/>
            <a:r>
              <a:rPr lang="en-IE" sz="2100" dirty="0" smtClean="0"/>
              <a:t>Importance sampling – reweight posterior with point removed</a:t>
            </a:r>
          </a:p>
          <a:p>
            <a:pPr marL="514350" indent="-514350">
              <a:buFont typeface="+mj-lt"/>
              <a:buAutoNum type="romanLcPeriod"/>
            </a:pPr>
            <a:r>
              <a:rPr lang="en-IE" sz="2300" dirty="0" smtClean="0"/>
              <a:t>Integration </a:t>
            </a:r>
            <a:r>
              <a:rPr lang="en-IE" sz="2300" dirty="0" smtClean="0"/>
              <a:t>with </a:t>
            </a:r>
            <a:r>
              <a:rPr lang="en-IE" sz="2300" dirty="0" smtClean="0"/>
              <a:t>Data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E" sz="2100" dirty="0" smtClean="0"/>
              <a:t>Contract tracing data (</a:t>
            </a:r>
            <a:r>
              <a:rPr lang="en-IE" sz="2100" dirty="0" err="1" smtClean="0"/>
              <a:t>inc</a:t>
            </a:r>
            <a:r>
              <a:rPr lang="en-IE" sz="2100" dirty="0" smtClean="0"/>
              <a:t> super-spreading events)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E" sz="2100" dirty="0" smtClean="0"/>
              <a:t>Spatial data </a:t>
            </a:r>
            <a:endParaRPr lang="en-IE" sz="21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334780"/>
            <a:ext cx="7758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*Lau</a:t>
            </a:r>
            <a:r>
              <a:rPr lang="en-GB" sz="1000" dirty="0"/>
              <a:t>, Max SY, et al. "New model diagnostics for </a:t>
            </a:r>
            <a:r>
              <a:rPr lang="en-GB" sz="1000" dirty="0" err="1"/>
              <a:t>spatio</a:t>
            </a:r>
            <a:r>
              <a:rPr lang="en-GB" sz="1000" dirty="0"/>
              <a:t>-temporal systems in epidemiology and ecology." </a:t>
            </a:r>
            <a:r>
              <a:rPr lang="en-GB" sz="1000" i="1" dirty="0"/>
              <a:t>Journal of The Royal Society Interface</a:t>
            </a:r>
            <a:r>
              <a:rPr lang="en-GB" sz="1000" dirty="0"/>
              <a:t> 11.93 (2014): 20131093</a:t>
            </a:r>
            <a:r>
              <a:rPr lang="en-GB" dirty="0"/>
              <a:t>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0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Thank you for listening.</a:t>
            </a:r>
            <a:endParaRPr lang="en-IE" sz="4500" dirty="0"/>
          </a:p>
        </p:txBody>
      </p:sp>
    </p:spTree>
    <p:extLst>
      <p:ext uri="{BB962C8B-B14F-4D97-AF65-F5344CB8AC3E}">
        <p14:creationId xmlns:p14="http://schemas.microsoft.com/office/powerpoint/2010/main" val="36160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Contents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48145"/>
                <a:ext cx="10515600" cy="461449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E" dirty="0" smtClean="0"/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IE" dirty="0" smtClean="0"/>
                  <a:t>Baseline Model 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IE" dirty="0"/>
                  <a:t>Simulations </a:t>
                </a:r>
                <a:endParaRPr lang="en-IE" dirty="0" smtClean="0"/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IE" smtClean="0"/>
                  <a:t>Bayesian model </a:t>
                </a:r>
                <a:endParaRPr lang="en-IE" dirty="0" smtClean="0"/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IE" dirty="0" smtClean="0"/>
                  <a:t>MCMC Inference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E" dirty="0" smtClean="0"/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IE" dirty="0" smtClean="0"/>
                  <a:t>Simple Adaptive Monte Carlo </a:t>
                </a:r>
                <a:r>
                  <a:rPr lang="en-IE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E" dirty="0" smtClean="0"/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IE" dirty="0" smtClean="0"/>
                  <a:t>MCMC Results </a:t>
                </a:r>
                <a:endParaRPr lang="en-IE" dirty="0" smtClean="0"/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IE" dirty="0" smtClean="0"/>
                  <a:t>Super spreading Model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IE" dirty="0" smtClean="0"/>
                  <a:t>Future </a:t>
                </a:r>
                <a:r>
                  <a:rPr lang="en-IE" dirty="0" smtClean="0"/>
                  <a:t>Directions </a:t>
                </a:r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48145"/>
                <a:ext cx="10515600" cy="4614493"/>
              </a:xfrm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6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 smtClean="0"/>
              <a:t>Model 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670"/>
            <a:ext cx="10515600" cy="4614493"/>
          </a:xfrm>
        </p:spPr>
        <p:txBody>
          <a:bodyPr/>
          <a:lstStyle/>
          <a:p>
            <a:r>
              <a:rPr lang="en-IE" sz="2000" dirty="0" smtClean="0"/>
              <a:t>Discrete time model with Branching process characteristics </a:t>
            </a:r>
          </a:p>
          <a:p>
            <a:r>
              <a:rPr lang="en-IE" sz="2000" dirty="0" smtClean="0"/>
              <a:t>Unique model characteristic; </a:t>
            </a:r>
            <a:r>
              <a:rPr lang="en-IE" sz="2000" b="1" dirty="0" smtClean="0">
                <a:solidFill>
                  <a:srgbClr val="FFC000"/>
                </a:solidFill>
              </a:rPr>
              <a:t>Time-varying infectivity </a:t>
            </a:r>
          </a:p>
          <a:p>
            <a:pPr marL="0" indent="0">
              <a:buNone/>
            </a:pPr>
            <a:endParaRPr lang="en-IE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17" y="2201935"/>
            <a:ext cx="5702138" cy="38276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965401" y="5330092"/>
                <a:ext cx="4875675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15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5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IE" sz="15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IE" sz="1500" b="1" dirty="0">
                    <a:solidFill>
                      <a:srgbClr val="FFC000"/>
                    </a:solidFill>
                  </a:rPr>
                  <a:t> </a:t>
                </a:r>
                <a:r>
                  <a:rPr lang="en-IE" sz="1500" b="1" dirty="0" smtClean="0">
                    <a:solidFill>
                      <a:srgbClr val="FFC000"/>
                    </a:solidFill>
                  </a:rPr>
                  <a:t>represents </a:t>
                </a:r>
                <a:r>
                  <a:rPr lang="en-IE" sz="1500" b="1" dirty="0">
                    <a:solidFill>
                      <a:srgbClr val="FFC000"/>
                    </a:solidFill>
                  </a:rPr>
                  <a:t>the ‘infectious pressure’ of the entire population, </a:t>
                </a:r>
                <a:r>
                  <a:rPr lang="en-IE" sz="1500" b="1" dirty="0" err="1" smtClean="0">
                    <a:solidFill>
                      <a:srgbClr val="FFC000"/>
                    </a:solidFill>
                  </a:rPr>
                  <a:t>i.e</a:t>
                </a:r>
                <a:r>
                  <a:rPr lang="en-IE" sz="1500" b="1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IE" sz="1500" b="1" dirty="0">
                    <a:solidFill>
                      <a:srgbClr val="FFC000"/>
                    </a:solidFill>
                  </a:rPr>
                  <a:t>the sum of the infectiousness curve of </a:t>
                </a:r>
                <a:r>
                  <a:rPr lang="en-IE" sz="1500" b="1" dirty="0" smtClean="0">
                    <a:solidFill>
                      <a:srgbClr val="FFC000"/>
                    </a:solidFill>
                  </a:rPr>
                  <a:t>all individuals</a:t>
                </a:r>
                <a:endParaRPr lang="en-IE" sz="15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01" y="5330092"/>
                <a:ext cx="4875675" cy="784830"/>
              </a:xfrm>
              <a:prstGeom prst="rect">
                <a:avLst/>
              </a:prstGeom>
              <a:blipFill>
                <a:blip r:embed="rId4"/>
                <a:stretch>
                  <a:fillRect l="-500" t="-1550" b="-775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377" y="2108551"/>
            <a:ext cx="4914900" cy="326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Simulations of Epidemics</a:t>
            </a:r>
            <a:endParaRPr lang="en-I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8" y="1265083"/>
            <a:ext cx="5845465" cy="45880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8234"/>
            <a:ext cx="5948363" cy="46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Simulations of Epidemics</a:t>
            </a:r>
            <a:endParaRPr lang="en-I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8" y="1265083"/>
            <a:ext cx="5845465" cy="45880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8234"/>
            <a:ext cx="5948363" cy="462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608" y="4488320"/>
            <a:ext cx="2695573" cy="198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IE" dirty="0" smtClean="0"/>
                  <a:t>MLE &amp; Bayesian Inference  </a:t>
                </a:r>
                <a:endParaRPr lang="en-IE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61" y="1398234"/>
            <a:ext cx="5214851" cy="2684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07921"/>
            <a:ext cx="2044324" cy="2150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1209" y="5630180"/>
            <a:ext cx="340267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rgbClr val="FFC000"/>
                </a:solidFill>
              </a:rPr>
              <a:t>Closed form </a:t>
            </a:r>
          </a:p>
          <a:p>
            <a:r>
              <a:rPr lang="en-IE" b="1" dirty="0" smtClean="0">
                <a:solidFill>
                  <a:srgbClr val="FFC000"/>
                </a:solidFill>
              </a:rPr>
              <a:t>Analytical solution available </a:t>
            </a:r>
            <a:endParaRPr lang="en-IE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 flipV="1">
            <a:off x="2882524" y="5283068"/>
            <a:ext cx="1678685" cy="67027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7963885" y="5416348"/>
            <a:ext cx="454137" cy="53699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063" y="1275804"/>
            <a:ext cx="5386388" cy="400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E" dirty="0" smtClean="0"/>
                  <a:t>MCMC Inference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dirty="0" smtClean="0"/>
                  <a:t>     </a:t>
                </a:r>
                <a:r>
                  <a:rPr lang="en-IE" b="1" i="1" dirty="0" smtClean="0">
                    <a:solidFill>
                      <a:srgbClr val="FFC000"/>
                    </a:solidFill>
                  </a:rPr>
                  <a:t>Metropolis Algorithm </a:t>
                </a:r>
                <a:endParaRPr lang="en-IE" b="1" i="1" dirty="0" smtClean="0">
                  <a:solidFill>
                    <a:srgbClr val="FFC000"/>
                  </a:solidFill>
                </a:endParaRPr>
              </a:p>
              <a:p>
                <a:r>
                  <a:rPr lang="en-IE" dirty="0" smtClean="0"/>
                  <a:t>Starting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IE" dirty="0" smtClean="0"/>
                  <a:t> = 0 iterate for t = 1, 2, … 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Draw </a:t>
                </a:r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I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/>
                  <a:t>Compute;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E" dirty="0"/>
                  <a:t> 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IE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sSup>
                              <m:sSupPr>
                                <m:ctrlP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E" dirty="0" smtClean="0"/>
                  <a:t> = </a:t>
                </a:r>
                <a:endParaRPr lang="en-I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E" dirty="0" smtClean="0"/>
                  <a:t>, 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  Otherwise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IE" dirty="0" smtClean="0"/>
              </a:p>
              <a:p>
                <a:pPr marL="1828800" lvl="4" indent="0">
                  <a:buNone/>
                </a:pPr>
                <a:endParaRPr lang="en-I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54" t="-15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Simple Adaptive Monte Carlo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7240" y="1313088"/>
                <a:ext cx="10515600" cy="461449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E" i="1" dirty="0" smtClean="0"/>
                  <a:t>     </a:t>
                </a:r>
                <a:r>
                  <a:rPr lang="en-IE" b="1" i="1" dirty="0" smtClean="0">
                    <a:solidFill>
                      <a:srgbClr val="FFC000"/>
                    </a:solidFill>
                  </a:rPr>
                  <a:t>Algorithm </a:t>
                </a:r>
                <a:endParaRPr lang="en-IE" b="1" i="1" dirty="0" smtClean="0">
                  <a:solidFill>
                    <a:srgbClr val="FFC000"/>
                  </a:solidFill>
                </a:endParaRPr>
              </a:p>
              <a:p>
                <a:r>
                  <a:rPr lang="en-IE" dirty="0" smtClean="0"/>
                  <a:t>Starting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IE" dirty="0" smtClean="0"/>
                  <a:t> = 0 iterate for t = 2, …, 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Draw </a:t>
                </a:r>
                <a:r>
                  <a:rPr lang="en-IE" dirty="0" smtClean="0"/>
                  <a:t>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I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Compute</a:t>
                </a:r>
                <a:r>
                  <a:rPr lang="en-IE" dirty="0"/>
                  <a:t>;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E" dirty="0"/>
                  <a:t> 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IE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sSup>
                              <m:sSupPr>
                                <m:ctrlP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b="0" i="1" smtClean="0">
                        <a:latin typeface="Cambria Math" panose="02040503050406030204" pitchFamily="18" charset="0"/>
                      </a:rPr>
                      <m:t> }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 smtClean="0"/>
                  <a:t> </a:t>
                </a:r>
                <a:endParaRPr lang="en-I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E" dirty="0" smtClean="0"/>
                  <a:t>, 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  Otherwise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IE" dirty="0" smtClean="0"/>
              </a:p>
              <a:p>
                <a:pPr marL="457200" indent="-457200">
                  <a:buAutoNum type="arabicPeriod" startAt="4"/>
                </a:pPr>
                <a:r>
                  <a:rPr lang="en-IE" dirty="0" smtClean="0"/>
                  <a:t>If t = 0.1*T (~burn in 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IE" i="1" dirty="0" err="1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d>
                          <m:dPr>
                            <m:ctrlPr>
                              <a:rPr lang="en-IE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0" smtClean="0">
                                <a:latin typeface="Cambria Math" panose="02040503050406030204" pitchFamily="18" charset="0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lang="en-IE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2.38</m:t>
                        </m:r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/>
              </a:p>
              <a:p>
                <a:pPr marL="1828800" lvl="4" indent="0">
                  <a:buNone/>
                </a:pPr>
                <a:endParaRPr lang="en-I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240" y="1313088"/>
                <a:ext cx="10515600" cy="4614493"/>
              </a:xfrm>
              <a:blipFill>
                <a:blip r:embed="rId3"/>
                <a:stretch>
                  <a:fillRect l="-754" t="-22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72" y="266781"/>
            <a:ext cx="10226950" cy="1104153"/>
          </a:xfrm>
        </p:spPr>
        <p:txBody>
          <a:bodyPr>
            <a:normAutofit/>
          </a:bodyPr>
          <a:lstStyle/>
          <a:p>
            <a:r>
              <a:rPr lang="en-IE" sz="3000" dirty="0" smtClean="0"/>
              <a:t>Results - </a:t>
            </a:r>
            <a:r>
              <a:rPr lang="en-IE" sz="3000" dirty="0" smtClean="0"/>
              <a:t>Adaptive </a:t>
            </a:r>
            <a:r>
              <a:rPr lang="en-IE" sz="3000" dirty="0" smtClean="0"/>
              <a:t>Monte Carlo</a:t>
            </a:r>
            <a:endParaRPr lang="en-IE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604356" y="1155491"/>
                <a:ext cx="38067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E" sz="2200" b="1" dirty="0" smtClean="0">
                    <a:solidFill>
                      <a:srgbClr val="FFC000"/>
                    </a:solidFill>
                  </a:rPr>
                  <a:t> of simulated data </a:t>
                </a:r>
                <a:r>
                  <a:rPr lang="en-IE" sz="2200" b="1" dirty="0" smtClean="0">
                    <a:solidFill>
                      <a:srgbClr val="FFC000"/>
                    </a:solidFill>
                  </a:rPr>
                  <a:t>= 3.5 </a:t>
                </a:r>
                <a:endParaRPr lang="en-IE" sz="22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56" y="1155491"/>
                <a:ext cx="3806721" cy="430887"/>
              </a:xfrm>
              <a:prstGeom prst="rect">
                <a:avLst/>
              </a:prstGeom>
              <a:blipFill>
                <a:blip r:embed="rId3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75" y="2326551"/>
            <a:ext cx="3132543" cy="26222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0775" y="4117572"/>
            <a:ext cx="3163818" cy="13300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249" y="1687484"/>
            <a:ext cx="4882097" cy="4860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702" y="911412"/>
            <a:ext cx="2688783" cy="26681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2702" y="3579513"/>
            <a:ext cx="2711883" cy="27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22053</TotalTime>
  <Words>691</Words>
  <Application>Microsoft Office PowerPoint</Application>
  <PresentationFormat>Widescreen</PresentationFormat>
  <Paragraphs>163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Cambria Math</vt:lpstr>
      <vt:lpstr>Office Theme</vt:lpstr>
      <vt:lpstr>Epidemic Modelling </vt:lpstr>
      <vt:lpstr>Contents</vt:lpstr>
      <vt:lpstr>Model </vt:lpstr>
      <vt:lpstr>Simulations of Epidemics</vt:lpstr>
      <vt:lpstr>Simulations of Epidemics</vt:lpstr>
      <vt:lpstr>R_0  - MLE &amp; Bayesian Inference  </vt:lpstr>
      <vt:lpstr>MCMC Inference for R_0</vt:lpstr>
      <vt:lpstr>Simple Adaptive Monte Carlo</vt:lpstr>
      <vt:lpstr>Results - Adaptive Monte Carlo</vt:lpstr>
      <vt:lpstr>Super-Spreading Events Model</vt:lpstr>
      <vt:lpstr>Super-Spreading Events Model</vt:lpstr>
      <vt:lpstr>Future Directions</vt:lpstr>
      <vt:lpstr>Thank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Epidemic Modelling</dc:title>
  <dc:creator>Trish MacKeogh</dc:creator>
  <cp:lastModifiedBy>Trish MacKeogh</cp:lastModifiedBy>
  <cp:revision>131</cp:revision>
  <dcterms:created xsi:type="dcterms:W3CDTF">2021-06-08T18:48:28Z</dcterms:created>
  <dcterms:modified xsi:type="dcterms:W3CDTF">2021-07-08T13:59:42Z</dcterms:modified>
</cp:coreProperties>
</file>