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sldIdLst>
    <p:sldId id="256" r:id="rId2"/>
    <p:sldId id="286" r:id="rId3"/>
    <p:sldId id="287" r:id="rId4"/>
    <p:sldId id="294" r:id="rId5"/>
    <p:sldId id="291" r:id="rId6"/>
    <p:sldId id="300" r:id="rId7"/>
    <p:sldId id="289" r:id="rId8"/>
    <p:sldId id="299" r:id="rId9"/>
    <p:sldId id="290" r:id="rId10"/>
    <p:sldId id="298" r:id="rId11"/>
    <p:sldId id="293" r:id="rId12"/>
    <p:sldId id="297" r:id="rId13"/>
    <p:sldId id="288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121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2914"/>
            <a:ext cx="10515600" cy="10653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Thursday July 8</a:t>
            </a:r>
            <a:r>
              <a:rPr lang="en-IE" baseline="30000" dirty="0" smtClean="0"/>
              <a:t>th</a:t>
            </a:r>
            <a:r>
              <a:rPr lang="en-IE" dirty="0" smtClean="0"/>
              <a:t> 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Modified Monte Carlo</a:t>
            </a:r>
            <a:endParaRPr lang="en-IE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1" y="1219962"/>
            <a:ext cx="3806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200" b="1" dirty="0" smtClean="0"/>
              <a:t>R0 (simulated data) = 3.5 </a:t>
            </a:r>
            <a:endParaRPr lang="en-IE" sz="22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3390" y="1617902"/>
            <a:ext cx="10515600" cy="61443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Optimal Acceptance Rate ~23%? </a:t>
            </a:r>
            <a:endParaRPr lang="en-IE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0" y="2232340"/>
            <a:ext cx="4529380" cy="37916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889" y="4824228"/>
            <a:ext cx="4623679" cy="193249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57" y="1944176"/>
            <a:ext cx="4056947" cy="4038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452" y="716438"/>
            <a:ext cx="2743076" cy="27219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812858" y="1925121"/>
            <a:ext cx="1454458" cy="28991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262" y="3668428"/>
            <a:ext cx="2625365" cy="26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Super-spreading model results –infer for small m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" y="1308184"/>
            <a:ext cx="5650651" cy="652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922" y="1353899"/>
            <a:ext cx="7867763" cy="54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42" y="86395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Super-Spreading Events Simulation</a:t>
            </a:r>
            <a:endParaRPr lang="en-IE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51" y="1799616"/>
            <a:ext cx="5806665" cy="4740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616"/>
            <a:ext cx="5698063" cy="45724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80" y="1286682"/>
            <a:ext cx="10515600" cy="416800"/>
          </a:xfrm>
        </p:spPr>
        <p:txBody>
          <a:bodyPr/>
          <a:lstStyle/>
          <a:p>
            <a:r>
              <a:rPr lang="en-IE" dirty="0" smtClean="0"/>
              <a:t>Parameter values 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Future 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Further </a:t>
            </a:r>
            <a:r>
              <a:rPr lang="en-IE" dirty="0" smtClean="0"/>
              <a:t>develop </a:t>
            </a:r>
            <a:r>
              <a:rPr lang="en-IE" dirty="0" smtClean="0"/>
              <a:t>super-spreading events &amp; super-spreaders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Integration with Data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Model Checking/Influence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Thank you for listening!</a:t>
            </a:r>
            <a:endParaRPr lang="en-IE" sz="4500" dirty="0"/>
          </a:p>
        </p:txBody>
      </p:sp>
    </p:spTree>
    <p:extLst>
      <p:ext uri="{BB962C8B-B14F-4D97-AF65-F5344CB8AC3E}">
        <p14:creationId xmlns:p14="http://schemas.microsoft.com/office/powerpoint/2010/main" val="3616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Overview/Introduction</a:t>
                </a:r>
              </a:p>
              <a:p>
                <a:r>
                  <a:rPr lang="en-IE" dirty="0" smtClean="0"/>
                  <a:t>Model </a:t>
                </a:r>
              </a:p>
              <a:p>
                <a:r>
                  <a:rPr lang="en-IE" dirty="0"/>
                  <a:t>Simulations </a:t>
                </a:r>
                <a:endParaRPr lang="en-IE" dirty="0" smtClean="0"/>
              </a:p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r>
                  <a:rPr lang="en-IE" dirty="0" smtClean="0"/>
                  <a:t>Modified Monte Carlo</a:t>
                </a:r>
                <a:endParaRPr lang="en-IE" dirty="0" smtClean="0"/>
              </a:p>
              <a:p>
                <a:r>
                  <a:rPr lang="en-IE" dirty="0" smtClean="0"/>
                  <a:t>Results </a:t>
                </a:r>
                <a:endParaRPr lang="en-IE" dirty="0" smtClean="0"/>
              </a:p>
              <a:p>
                <a:r>
                  <a:rPr lang="en-IE" dirty="0" smtClean="0"/>
                  <a:t>Super spreading Model</a:t>
                </a:r>
              </a:p>
              <a:p>
                <a:r>
                  <a:rPr lang="en-IE" dirty="0" smtClean="0"/>
                  <a:t>Results?</a:t>
                </a:r>
              </a:p>
              <a:p>
                <a:r>
                  <a:rPr lang="en-IE" dirty="0" smtClean="0"/>
                  <a:t>Possible Future Directions 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Importance/use of epidemic modelling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1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 = Number of infected in the epidemic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 ∙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 ∙ 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0 ∙ 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 smtClean="0"/>
                  <a:t>   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representing the ‘infectious pressure’ of the entire population, </a:t>
                </a: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</a:t>
                </a:r>
                <a:r>
                  <a:rPr lang="en-IE" dirty="0" err="1" smtClean="0"/>
                  <a:t>i.e</a:t>
                </a:r>
                <a:r>
                  <a:rPr lang="en-IE" dirty="0" smtClean="0"/>
                  <a:t> </a:t>
                </a:r>
                <a:r>
                  <a:rPr lang="en-IE" dirty="0" smtClean="0"/>
                  <a:t>the sum of the infectiousness curve of each </a:t>
                </a:r>
                <a:r>
                  <a:rPr lang="en-IE" dirty="0" smtClean="0"/>
                  <a:t>individual;</a:t>
                </a:r>
                <a:endParaRPr lang="en-I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226916"/>
            <a:ext cx="5821324" cy="371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0" y="2818435"/>
            <a:ext cx="6217207" cy="40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Bayesian Inference  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    </a:t>
                </a:r>
                <a:r>
                  <a:rPr lang="en-IE" i="1" dirty="0" smtClean="0"/>
                  <a:t>Likelihood</a:t>
                </a:r>
                <a:endParaRPr lang="en-IE" i="1" dirty="0" smtClean="0"/>
              </a:p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∏"/>
                        <m:ctrlP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𝒅𝒂𝒚𝒔</m:t>
                        </m:r>
                      </m:sup>
                      <m:e>
                        <m:f>
                          <m:f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∙ 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  <m:r>
                              <m:rPr>
                                <m:nor/>
                              </m:rPr>
                              <a:rPr lang="en-IE" dirty="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∙ 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IE" b="1" dirty="0" smtClean="0"/>
                  <a:t> </a:t>
                </a:r>
                <a:endParaRPr lang="en-IE" b="1" dirty="0" smtClean="0"/>
              </a:p>
              <a:p>
                <a:pPr marL="0" indent="0">
                  <a:buNone/>
                </a:pPr>
                <a:r>
                  <a:rPr lang="en-IE" i="1" dirty="0" smtClean="0"/>
                  <a:t>   Priors</a:t>
                </a:r>
                <a:endParaRPr lang="en-I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     </a:t>
                </a:r>
                <a:r>
                  <a:rPr lang="en-IE" i="1" dirty="0" smtClean="0"/>
                  <a:t>Metropolis Algorithm </a:t>
                </a:r>
                <a:endParaRPr lang="en-IE" i="1" dirty="0" smtClean="0"/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1, 2, …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/>
                  <a:t>Compute;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E" dirty="0" smtClean="0"/>
                  <a:t> =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Adaptive Monte Carlo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i="1" dirty="0" smtClean="0"/>
                  <a:t>     Algorithm </a:t>
                </a:r>
                <a:endParaRPr lang="en-IE" i="1" dirty="0" smtClean="0"/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2, …,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Compute</a:t>
                </a:r>
                <a:r>
                  <a:rPr lang="en-IE" dirty="0"/>
                  <a:t>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 smtClean="0"/>
                  <a:t>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457200" indent="-457200">
                  <a:buAutoNum type="arabicPeriod" startAt="4"/>
                </a:pPr>
                <a:r>
                  <a:rPr lang="en-IE" dirty="0" smtClean="0"/>
                  <a:t>If t = 0.1*T (~burn in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E" i="1" dirty="0" err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en-IE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0" smtClean="0">
                                <a:latin typeface="Cambria Math" panose="02040503050406030204" pitchFamily="18" charset="0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2.38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of MCMC for R0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84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20564</TotalTime>
  <Words>112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Office Theme</vt:lpstr>
      <vt:lpstr>Bayesian  Epidemic Modelling </vt:lpstr>
      <vt:lpstr>Contents</vt:lpstr>
      <vt:lpstr>Introduction</vt:lpstr>
      <vt:lpstr>Model </vt:lpstr>
      <vt:lpstr>Simulations of Epidemics</vt:lpstr>
      <vt:lpstr>Bayesian Inference  </vt:lpstr>
      <vt:lpstr>MCMC Inference for R_0</vt:lpstr>
      <vt:lpstr>Simple Adaptive Monte Carlo</vt:lpstr>
      <vt:lpstr>Results of MCMC for R0</vt:lpstr>
      <vt:lpstr>Results - Modified Monte Carlo</vt:lpstr>
      <vt:lpstr>Super-spreading model results –infer for small m</vt:lpstr>
      <vt:lpstr>Super-Spreading Events Simulation</vt:lpstr>
      <vt:lpstr>Possible Future Directions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80</cp:revision>
  <dcterms:created xsi:type="dcterms:W3CDTF">2021-06-08T18:48:28Z</dcterms:created>
  <dcterms:modified xsi:type="dcterms:W3CDTF">2021-07-07T13:11:08Z</dcterms:modified>
</cp:coreProperties>
</file>