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6" r:id="rId2"/>
    <p:sldId id="295" r:id="rId3"/>
    <p:sldId id="298" r:id="rId4"/>
    <p:sldId id="297" r:id="rId5"/>
    <p:sldId id="299" r:id="rId6"/>
    <p:sldId id="300" r:id="rId7"/>
    <p:sldId id="303" r:id="rId8"/>
    <p:sldId id="304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555" y="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</a:t>
            </a:r>
            <a:r>
              <a:rPr lang="en-IE" dirty="0" smtClean="0"/>
              <a:t>Wednesday </a:t>
            </a:r>
            <a:r>
              <a:rPr lang="en-IE" dirty="0" smtClean="0"/>
              <a:t>October </a:t>
            </a:r>
            <a:r>
              <a:rPr lang="en-IE" dirty="0" smtClean="0"/>
              <a:t>20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smtClean="0"/>
              <a:t>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Results of MCMC</a:t>
            </a:r>
            <a:endParaRPr lang="en-IE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" y="2046276"/>
            <a:ext cx="4088524" cy="2846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75" y="2046276"/>
            <a:ext cx="4138611" cy="29373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30875" y="1325563"/>
            <a:ext cx="654050" cy="39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700" dirty="0"/>
              <a:t>γ</a:t>
            </a:r>
            <a:endParaRPr lang="en-IE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74" y="2158638"/>
            <a:ext cx="3825875" cy="28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8500" y="1270119"/>
            <a:ext cx="2762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b="1" dirty="0"/>
              <a:t>γ </a:t>
            </a:r>
            <a:r>
              <a:rPr lang="en-IE" sz="1600" b="1" dirty="0" smtClean="0"/>
              <a:t>= 10,  </a:t>
            </a:r>
            <a:r>
              <a:rPr lang="el-GR" sz="1600" b="1" dirty="0" smtClean="0"/>
              <a:t>β</a:t>
            </a:r>
            <a:r>
              <a:rPr lang="en-IE" sz="1600" b="1" dirty="0" smtClean="0"/>
              <a:t> = 0.05 (constants)</a:t>
            </a:r>
            <a:endParaRPr lang="el-GR" sz="16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0" y="808454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 smtClean="0">
                <a:solidFill>
                  <a:srgbClr val="92D050"/>
                </a:solidFill>
              </a:rPr>
              <a:t>α</a:t>
            </a:r>
            <a:r>
              <a:rPr lang="en-IE" sz="2400" b="1" dirty="0" smtClean="0">
                <a:solidFill>
                  <a:srgbClr val="92D050"/>
                </a:solidFill>
              </a:rPr>
              <a:t>; </a:t>
            </a:r>
            <a:r>
              <a:rPr lang="en-IE" sz="2400" b="1" dirty="0" err="1">
                <a:solidFill>
                  <a:srgbClr val="92D050"/>
                </a:solidFill>
              </a:rPr>
              <a:t>mcmc</a:t>
            </a:r>
            <a:r>
              <a:rPr lang="en-IE" sz="2400" b="1" dirty="0">
                <a:solidFill>
                  <a:srgbClr val="92D050"/>
                </a:solidFill>
              </a:rPr>
              <a:t> </a:t>
            </a:r>
            <a:r>
              <a:rPr lang="en-IE" sz="2400" b="1" dirty="0" smtClean="0">
                <a:solidFill>
                  <a:srgbClr val="92D050"/>
                </a:solidFill>
              </a:rPr>
              <a:t>sample</a:t>
            </a:r>
            <a:endParaRPr lang="en-IE" sz="2400" b="1" dirty="0">
              <a:solidFill>
                <a:srgbClr val="92D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23812" y="0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Results </a:t>
            </a:r>
            <a:r>
              <a:rPr lang="en-IE" sz="3000" dirty="0" smtClean="0"/>
              <a:t>– MCMC S. Spreading </a:t>
            </a:r>
            <a:r>
              <a:rPr lang="en-IE" sz="1400" dirty="0" smtClean="0"/>
              <a:t>(Single parameter)</a:t>
            </a:r>
            <a:endParaRPr lang="en-IE" sz="1400" dirty="0"/>
          </a:p>
        </p:txBody>
      </p:sp>
      <p:sp>
        <p:nvSpPr>
          <p:cNvPr id="14" name="AutoShape 2" descr="http://127.0.0.1:47222/graphics/227c28d7-763d-4714-9483-19666783f97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" y="2349500"/>
            <a:ext cx="4016092" cy="29336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50" y="2245242"/>
            <a:ext cx="4189711" cy="3122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17" y="2133933"/>
            <a:ext cx="3592530" cy="32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08500" y="1270119"/>
            <a:ext cx="2673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b="1" dirty="0" smtClean="0"/>
              <a:t>α</a:t>
            </a:r>
            <a:r>
              <a:rPr lang="en-IE" sz="1600" b="1" dirty="0" smtClean="0"/>
              <a:t> = 2, </a:t>
            </a:r>
            <a:r>
              <a:rPr lang="el-GR" sz="1600" b="1" dirty="0" smtClean="0"/>
              <a:t>γ </a:t>
            </a:r>
            <a:r>
              <a:rPr lang="en-IE" sz="1600" b="1" dirty="0" smtClean="0"/>
              <a:t>= 10 (constants)</a:t>
            </a:r>
            <a:endParaRPr lang="el-GR" sz="16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0" y="808454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 smtClean="0">
                <a:solidFill>
                  <a:srgbClr val="92D050"/>
                </a:solidFill>
              </a:rPr>
              <a:t>β</a:t>
            </a:r>
            <a:r>
              <a:rPr lang="en-IE" sz="2400" b="1" dirty="0" smtClean="0">
                <a:solidFill>
                  <a:srgbClr val="92D050"/>
                </a:solidFill>
              </a:rPr>
              <a:t>; </a:t>
            </a:r>
            <a:r>
              <a:rPr lang="en-IE" sz="2400" b="1" dirty="0" err="1">
                <a:solidFill>
                  <a:srgbClr val="92D050"/>
                </a:solidFill>
              </a:rPr>
              <a:t>mcmc</a:t>
            </a:r>
            <a:r>
              <a:rPr lang="en-IE" sz="2400" b="1" dirty="0">
                <a:solidFill>
                  <a:srgbClr val="92D050"/>
                </a:solidFill>
              </a:rPr>
              <a:t> sample</a:t>
            </a:r>
            <a:endParaRPr lang="en-IE" sz="2400" b="1" dirty="0">
              <a:solidFill>
                <a:srgbClr val="92D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23812" y="0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Results </a:t>
            </a:r>
            <a:r>
              <a:rPr lang="en-IE" sz="3000" dirty="0" smtClean="0"/>
              <a:t>– MCMC S. Spreading </a:t>
            </a:r>
            <a:r>
              <a:rPr lang="en-IE" sz="1400" dirty="0" smtClean="0"/>
              <a:t>(Single parameter)</a:t>
            </a:r>
            <a:endParaRPr lang="en-IE" sz="1400" dirty="0"/>
          </a:p>
        </p:txBody>
      </p:sp>
      <p:sp>
        <p:nvSpPr>
          <p:cNvPr id="14" name="AutoShape 2" descr="http://127.0.0.1:47222/graphics/227c28d7-763d-4714-9483-19666783f97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089150"/>
            <a:ext cx="3984245" cy="3107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97" y="1877476"/>
            <a:ext cx="3780052" cy="3318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49" y="1797473"/>
            <a:ext cx="3994150" cy="35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" y="2108200"/>
            <a:ext cx="3936892" cy="318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7769" y="1365763"/>
            <a:ext cx="2635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b="1" dirty="0" smtClean="0"/>
              <a:t>α</a:t>
            </a:r>
            <a:r>
              <a:rPr lang="en-IE" sz="1600" b="1" dirty="0" smtClean="0"/>
              <a:t> = 2, </a:t>
            </a:r>
            <a:r>
              <a:rPr lang="el-GR" sz="1600" b="1" dirty="0" smtClean="0"/>
              <a:t>β</a:t>
            </a:r>
            <a:r>
              <a:rPr lang="en-IE" sz="1600" b="1" dirty="0" smtClean="0"/>
              <a:t> = 0.05 (constants)</a:t>
            </a:r>
            <a:endParaRPr lang="el-GR" sz="16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56150" y="904098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solidFill>
                  <a:srgbClr val="92D050"/>
                </a:solidFill>
              </a:rPr>
              <a:t>γ</a:t>
            </a:r>
            <a:r>
              <a:rPr lang="en-IE" sz="2400" b="1" dirty="0">
                <a:solidFill>
                  <a:srgbClr val="92D050"/>
                </a:solidFill>
              </a:rPr>
              <a:t>; </a:t>
            </a:r>
            <a:r>
              <a:rPr lang="en-IE" sz="2400" b="1" dirty="0" err="1">
                <a:solidFill>
                  <a:srgbClr val="92D050"/>
                </a:solidFill>
              </a:rPr>
              <a:t>mcmc</a:t>
            </a:r>
            <a:r>
              <a:rPr lang="en-IE" sz="2400" b="1" dirty="0">
                <a:solidFill>
                  <a:srgbClr val="92D050"/>
                </a:solidFill>
              </a:rPr>
              <a:t> sample</a:t>
            </a:r>
            <a:endParaRPr lang="en-IE" sz="2400" b="1" dirty="0">
              <a:solidFill>
                <a:srgbClr val="92D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23812" y="0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Results </a:t>
            </a:r>
            <a:r>
              <a:rPr lang="en-IE" sz="3000" dirty="0" smtClean="0"/>
              <a:t>– MCMC S. Spreading </a:t>
            </a:r>
            <a:r>
              <a:rPr lang="en-IE" sz="1400" dirty="0" smtClean="0"/>
              <a:t>(Single parameter)</a:t>
            </a:r>
            <a:endParaRPr lang="en-IE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1" y="2079239"/>
            <a:ext cx="3993532" cy="3216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683" y="2138741"/>
            <a:ext cx="3898146" cy="31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400" dirty="0"/>
              <a:t>Comparison; Original likelihood + R package </a:t>
            </a:r>
            <a:r>
              <a:rPr lang="en-IE" sz="4400" dirty="0" smtClean="0"/>
              <a:t>functions (</a:t>
            </a:r>
            <a:r>
              <a:rPr lang="en-IE" sz="4400" dirty="0" err="1" smtClean="0"/>
              <a:t>dnbinom</a:t>
            </a:r>
            <a:r>
              <a:rPr lang="en-IE" sz="4400" dirty="0" smtClean="0"/>
              <a:t>, </a:t>
            </a:r>
            <a:r>
              <a:rPr lang="en-IE" sz="4400" dirty="0" err="1" smtClean="0"/>
              <a:t>dpois</a:t>
            </a:r>
            <a:r>
              <a:rPr lang="en-IE" sz="4400" dirty="0" smtClean="0"/>
              <a:t>)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26574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Comparison; Original + R package functions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0" y="1174750"/>
            <a:ext cx="10204450" cy="502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200" dirty="0" smtClean="0"/>
              <a:t>Absolute difference</a:t>
            </a:r>
            <a:endParaRPr lang="en-IE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524396"/>
            <a:ext cx="6757193" cy="48779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9450" y="1295796"/>
            <a:ext cx="4476750" cy="267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200" b="1" dirty="0" smtClean="0"/>
              <a:t>Absolute difference </a:t>
            </a:r>
            <a:r>
              <a:rPr lang="en-IE" sz="2200" dirty="0" smtClean="0"/>
              <a:t>between the log of the acceptance probability generated using;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smtClean="0"/>
              <a:t>Original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smtClean="0"/>
              <a:t>R package functions (</a:t>
            </a:r>
            <a:r>
              <a:rPr lang="en-IE" sz="2200" dirty="0" err="1" smtClean="0"/>
              <a:t>dnbinom</a:t>
            </a:r>
            <a:r>
              <a:rPr lang="en-IE" sz="2200" dirty="0" smtClean="0"/>
              <a:t>, </a:t>
            </a:r>
            <a:r>
              <a:rPr lang="en-IE" sz="2200" dirty="0" err="1" smtClean="0"/>
              <a:t>dpois</a:t>
            </a:r>
            <a:r>
              <a:rPr lang="en-IE" sz="2200" dirty="0" smtClean="0"/>
              <a:t>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err="1" smtClean="0"/>
              <a:t>I.e</a:t>
            </a:r>
            <a:r>
              <a:rPr lang="en-IE" sz="2200" dirty="0" smtClean="0"/>
              <a:t> There is a </a:t>
            </a:r>
            <a:r>
              <a:rPr lang="en-IE" sz="2200" b="1" dirty="0" smtClean="0"/>
              <a:t>Mistake</a:t>
            </a:r>
            <a:r>
              <a:rPr lang="en-IE" sz="2200" dirty="0" smtClean="0"/>
              <a:t>!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31277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Comparison; Original + R package functions</a:t>
            </a:r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450" y="1295796"/>
            <a:ext cx="4476750" cy="267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200" dirty="0" smtClean="0"/>
              <a:t>Two values shown; the </a:t>
            </a:r>
            <a:r>
              <a:rPr lang="en-IE" sz="2200" b="1" dirty="0" smtClean="0"/>
              <a:t>log of the acceptance probability</a:t>
            </a:r>
            <a:r>
              <a:rPr lang="en-IE" sz="2200" dirty="0" smtClean="0"/>
              <a:t> generated using;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smtClean="0"/>
              <a:t>Original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smtClean="0"/>
              <a:t>R package functions (</a:t>
            </a:r>
            <a:r>
              <a:rPr lang="en-IE" sz="2200" dirty="0" err="1" smtClean="0"/>
              <a:t>dnbinom</a:t>
            </a:r>
            <a:r>
              <a:rPr lang="en-IE" sz="2200" dirty="0" smtClean="0"/>
              <a:t>, </a:t>
            </a:r>
            <a:r>
              <a:rPr lang="en-IE" sz="2200" dirty="0" err="1" smtClean="0"/>
              <a:t>dpois</a:t>
            </a:r>
            <a:r>
              <a:rPr lang="en-IE" sz="2200" dirty="0" smtClean="0"/>
              <a:t>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200" dirty="0" err="1"/>
              <a:t>I.e</a:t>
            </a:r>
            <a:r>
              <a:rPr lang="en-IE" sz="2200" dirty="0"/>
              <a:t> There is a </a:t>
            </a:r>
            <a:r>
              <a:rPr lang="en-IE" sz="2200" b="1" dirty="0"/>
              <a:t>Mistake</a:t>
            </a:r>
            <a:r>
              <a:rPr lang="en-IE" sz="2200" dirty="0" smtClean="0"/>
              <a:t>! </a:t>
            </a:r>
            <a:endParaRPr lang="en-IE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83" y="1173163"/>
            <a:ext cx="7035341" cy="54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Results of MCMC (From this run)</a:t>
            </a:r>
            <a:endParaRPr lang="en-IE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" y="2361009"/>
            <a:ext cx="4088524" cy="2846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802" y="2361009"/>
            <a:ext cx="3917950" cy="2744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580" y="2361009"/>
            <a:ext cx="3687958" cy="26328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30875" y="1640296"/>
            <a:ext cx="654050" cy="39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700" dirty="0" smtClean="0"/>
              <a:t>α</a:t>
            </a:r>
            <a:endParaRPr lang="en-IE" sz="27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350" y="1035446"/>
            <a:ext cx="4476750" cy="2674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200" dirty="0" smtClean="0"/>
              <a:t>All three parameters allowed to vary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1061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Results of MCMC</a:t>
            </a:r>
            <a:endParaRPr lang="en-IE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" y="2208399"/>
            <a:ext cx="4088524" cy="2846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2208399"/>
            <a:ext cx="4256087" cy="297860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30875" y="1487686"/>
            <a:ext cx="654050" cy="39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700" dirty="0" smtClean="0"/>
              <a:t>β</a:t>
            </a:r>
            <a:endParaRPr lang="en-IE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2278583"/>
            <a:ext cx="3774278" cy="27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23813</TotalTime>
  <Words>199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Office Theme</vt:lpstr>
      <vt:lpstr>Bayesian  Epidemic Modelling </vt:lpstr>
      <vt:lpstr>Results – MCMC S. Spreading (Single parameter)</vt:lpstr>
      <vt:lpstr>Results – MCMC S. Spreading (Single parameter)</vt:lpstr>
      <vt:lpstr>Results – MCMC S. Spreading (Single parameter)</vt:lpstr>
      <vt:lpstr>Comparison; Original likelihood + R package functions (dnbinom, dpois)</vt:lpstr>
      <vt:lpstr>Comparison; Original + R package functions</vt:lpstr>
      <vt:lpstr>Comparison; Original + R package functions</vt:lpstr>
      <vt:lpstr>Results of MCMC (From this run)</vt:lpstr>
      <vt:lpstr>Results of MCMC</vt:lpstr>
      <vt:lpstr>Results of MCMC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77</cp:revision>
  <dcterms:created xsi:type="dcterms:W3CDTF">2021-06-08T18:48:28Z</dcterms:created>
  <dcterms:modified xsi:type="dcterms:W3CDTF">2021-10-20T07:58:31Z</dcterms:modified>
</cp:coreProperties>
</file>