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7"/>
  </p:notesMasterIdLst>
  <p:sldIdLst>
    <p:sldId id="256" r:id="rId2"/>
    <p:sldId id="288" r:id="rId3"/>
    <p:sldId id="283" r:id="rId4"/>
    <p:sldId id="294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1555" y="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32F0-930A-44E6-8941-235E88E9C716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9CD70-93A7-41A1-9B03-754D54A8F9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053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CD70-93A7-41A1-9B03-754D54A8F9E8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203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CD70-93A7-41A1-9B03-754D54A8F9E8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228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721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862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10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612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25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93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989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285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713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787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061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B097-996D-432D-9C37-1E937D04D218}" type="datetimeFigureOut">
              <a:rPr lang="en-IE" smtClean="0"/>
              <a:t>13/10/2021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054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81258"/>
            <a:ext cx="10058400" cy="3566160"/>
          </a:xfrm>
        </p:spPr>
        <p:txBody>
          <a:bodyPr>
            <a:normAutofit/>
          </a:bodyPr>
          <a:lstStyle/>
          <a:p>
            <a:pPr algn="l"/>
            <a:r>
              <a:rPr lang="en-IE" sz="4500" dirty="0" smtClean="0"/>
              <a:t>Bayesian </a:t>
            </a:r>
            <a:br>
              <a:rPr lang="en-IE" sz="4500" dirty="0" smtClean="0"/>
            </a:br>
            <a:r>
              <a:rPr lang="en-IE" sz="4500" dirty="0" smtClean="0"/>
              <a:t>Epidemic Modelling </a:t>
            </a:r>
            <a:endParaRPr lang="en-IE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7748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E" dirty="0" smtClean="0"/>
              <a:t>Hannah Craddock</a:t>
            </a:r>
          </a:p>
          <a:p>
            <a:pPr algn="l"/>
            <a:r>
              <a:rPr lang="en-IE" dirty="0" smtClean="0"/>
              <a:t>Supervisors: Dr Simon Spencer,  Prof Xavier </a:t>
            </a:r>
            <a:r>
              <a:rPr lang="en-IE" dirty="0" err="1" smtClean="0"/>
              <a:t>Didelot</a:t>
            </a:r>
            <a:r>
              <a:rPr lang="en-IE" dirty="0" smtClean="0"/>
              <a:t> </a:t>
            </a:r>
          </a:p>
          <a:p>
            <a:pPr algn="l"/>
            <a:r>
              <a:rPr lang="en-IE" dirty="0" smtClean="0"/>
              <a:t>Date: </a:t>
            </a:r>
            <a:r>
              <a:rPr lang="en-IE" dirty="0" smtClean="0"/>
              <a:t>Wed </a:t>
            </a:r>
            <a:r>
              <a:rPr lang="en-IE" dirty="0" smtClean="0"/>
              <a:t>October </a:t>
            </a:r>
            <a:r>
              <a:rPr lang="en-IE" dirty="0" smtClean="0"/>
              <a:t>13</a:t>
            </a:r>
            <a:r>
              <a:rPr lang="en-IE" baseline="30000" dirty="0" smtClean="0"/>
              <a:t>th</a:t>
            </a:r>
            <a:r>
              <a:rPr lang="en-IE" dirty="0" smtClean="0"/>
              <a:t> </a:t>
            </a:r>
            <a:r>
              <a:rPr lang="en-IE" dirty="0" smtClean="0"/>
              <a:t>2021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094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81997"/>
            <a:ext cx="10515600" cy="1325563"/>
          </a:xfrm>
        </p:spPr>
        <p:txBody>
          <a:bodyPr>
            <a:normAutofit/>
          </a:bodyPr>
          <a:lstStyle/>
          <a:p>
            <a:r>
              <a:rPr lang="en-IE" sz="3600" dirty="0" smtClean="0"/>
              <a:t>MCMC Super-Spreading </a:t>
            </a:r>
            <a:r>
              <a:rPr lang="en-IE" sz="3600" dirty="0"/>
              <a:t>M</a:t>
            </a:r>
            <a:r>
              <a:rPr lang="en-IE" sz="3600" dirty="0" smtClean="0"/>
              <a:t>odel </a:t>
            </a:r>
            <a:endParaRPr lang="en-I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92045"/>
            <a:ext cx="7611443" cy="459080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IE" sz="1800" dirty="0" smtClean="0"/>
              <a:t>Simulated </a:t>
            </a:r>
            <a:r>
              <a:rPr lang="en-IE" sz="1800" dirty="0" smtClean="0"/>
              <a:t>data for alpha =  {1.0, 1.5, 2.0, 2.5, 3, 3.5</a:t>
            </a:r>
            <a:r>
              <a:rPr lang="en-IE" sz="1800" dirty="0" smtClean="0"/>
              <a:t>}, beta = 3, gamma = 3</a:t>
            </a:r>
          </a:p>
          <a:p>
            <a:pPr>
              <a:spcBef>
                <a:spcPts val="1200"/>
              </a:spcBef>
            </a:pPr>
            <a:r>
              <a:rPr lang="en-IE" sz="1800" dirty="0" smtClean="0"/>
              <a:t>MCMC – One parameter at a time</a:t>
            </a:r>
            <a:endParaRPr lang="en-IE" sz="1800" dirty="0"/>
          </a:p>
          <a:p>
            <a:pPr>
              <a:spcBef>
                <a:spcPts val="1200"/>
              </a:spcBef>
            </a:pPr>
            <a:r>
              <a:rPr lang="en-IE" sz="1800" dirty="0" smtClean="0"/>
              <a:t>Results;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E" sz="1800" dirty="0" smtClean="0"/>
              <a:t>                                   </a:t>
            </a:r>
            <a:endParaRPr lang="en-IE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21" y="2656727"/>
            <a:ext cx="10229781" cy="24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62" y="-34629"/>
            <a:ext cx="10226950" cy="1104153"/>
          </a:xfrm>
        </p:spPr>
        <p:txBody>
          <a:bodyPr>
            <a:normAutofit/>
          </a:bodyPr>
          <a:lstStyle/>
          <a:p>
            <a:pPr algn="ctr"/>
            <a:r>
              <a:rPr lang="en-IE" sz="3000" dirty="0" smtClean="0"/>
              <a:t>Results </a:t>
            </a:r>
            <a:r>
              <a:rPr lang="en-IE" sz="3000" dirty="0" smtClean="0"/>
              <a:t>– MCMC S. Spreading </a:t>
            </a:r>
            <a:r>
              <a:rPr lang="en-IE" sz="1400" dirty="0" smtClean="0"/>
              <a:t>(Single parameter)</a:t>
            </a:r>
            <a:endParaRPr lang="en-IE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-693693" y="96996"/>
            <a:ext cx="3806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/>
              <a:t>α</a:t>
            </a:r>
            <a:r>
              <a:rPr lang="en-IE" sz="1400" dirty="0" smtClean="0"/>
              <a:t> (simulated data) = 2.5</a:t>
            </a:r>
          </a:p>
          <a:p>
            <a:pPr algn="ctr"/>
            <a:endParaRPr lang="en-IE" sz="1400" dirty="0"/>
          </a:p>
        </p:txBody>
      </p:sp>
      <p:sp>
        <p:nvSpPr>
          <p:cNvPr id="7" name="Rectangle 6"/>
          <p:cNvSpPr/>
          <p:nvPr/>
        </p:nvSpPr>
        <p:spPr>
          <a:xfrm>
            <a:off x="2018942" y="703289"/>
            <a:ext cx="478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dirty="0"/>
              <a:t>α</a:t>
            </a:r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5801039" y="703289"/>
            <a:ext cx="478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dirty="0" smtClean="0"/>
              <a:t>β</a:t>
            </a:r>
            <a:endParaRPr lang="en-I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69" y="1675817"/>
            <a:ext cx="2641125" cy="2581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62" y="4297893"/>
            <a:ext cx="2653360" cy="260579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668" y="1622240"/>
            <a:ext cx="2644740" cy="26056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8668" y="4337195"/>
            <a:ext cx="2723927" cy="268744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2882" y="1530300"/>
            <a:ext cx="2838390" cy="272676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523021" y="501798"/>
            <a:ext cx="478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dirty="0" smtClean="0"/>
              <a:t>γ</a:t>
            </a:r>
            <a:endParaRPr lang="en-IE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4896" y="4356116"/>
            <a:ext cx="2706376" cy="26685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2713" y="1092351"/>
            <a:ext cx="1802385" cy="4205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7725" y="999011"/>
            <a:ext cx="1902689" cy="48653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7588" y="930433"/>
            <a:ext cx="2071095" cy="4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7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81997"/>
            <a:ext cx="10515600" cy="1325563"/>
          </a:xfrm>
        </p:spPr>
        <p:txBody>
          <a:bodyPr>
            <a:normAutofit/>
          </a:bodyPr>
          <a:lstStyle/>
          <a:p>
            <a:r>
              <a:rPr lang="en-IE" sz="3600" dirty="0" smtClean="0"/>
              <a:t>MCMC Super-spreading model  </a:t>
            </a:r>
            <a:r>
              <a:rPr lang="en-IE" sz="1600" dirty="0" smtClean="0"/>
              <a:t>(All parameters at once)</a:t>
            </a:r>
            <a:endParaRPr lang="en-IE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92045"/>
            <a:ext cx="7611443" cy="459080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IE" sz="1800" dirty="0" smtClean="0"/>
              <a:t>Simulated </a:t>
            </a:r>
            <a:r>
              <a:rPr lang="en-IE" sz="1800" dirty="0" smtClean="0"/>
              <a:t>data for alpha =  {1.0, 1.5, 2.0, 2.5, 3, 3.5</a:t>
            </a:r>
            <a:r>
              <a:rPr lang="en-IE" sz="1800" dirty="0" smtClean="0"/>
              <a:t>}, beta = 3, gamma = 3</a:t>
            </a:r>
          </a:p>
          <a:p>
            <a:pPr>
              <a:spcBef>
                <a:spcPts val="1200"/>
              </a:spcBef>
            </a:pPr>
            <a:r>
              <a:rPr lang="en-IE" sz="1800" dirty="0" smtClean="0"/>
              <a:t>MCMC – One parameter at a time</a:t>
            </a:r>
            <a:endParaRPr lang="en-IE" sz="1800" dirty="0"/>
          </a:p>
          <a:p>
            <a:pPr>
              <a:spcBef>
                <a:spcPts val="1200"/>
              </a:spcBef>
            </a:pPr>
            <a:r>
              <a:rPr lang="en-IE" sz="1800" dirty="0" smtClean="0"/>
              <a:t>Results;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E" sz="1800" dirty="0" smtClean="0"/>
              <a:t>                                   </a:t>
            </a:r>
            <a:endParaRPr lang="en-IE" sz="18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675089"/>
            <a:ext cx="7361237" cy="268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62" y="-34629"/>
            <a:ext cx="10226950" cy="1104153"/>
          </a:xfrm>
        </p:spPr>
        <p:txBody>
          <a:bodyPr>
            <a:normAutofit/>
          </a:bodyPr>
          <a:lstStyle/>
          <a:p>
            <a:pPr algn="ctr"/>
            <a:r>
              <a:rPr lang="en-IE" sz="3000" dirty="0" smtClean="0"/>
              <a:t>Results </a:t>
            </a:r>
            <a:r>
              <a:rPr lang="en-IE" sz="3000" dirty="0" smtClean="0"/>
              <a:t>– MCMC S. Spreading </a:t>
            </a:r>
            <a:r>
              <a:rPr lang="en-IE" sz="1400" dirty="0" smtClean="0"/>
              <a:t>(All parameters at once)</a:t>
            </a:r>
            <a:endParaRPr lang="en-IE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-693693" y="96996"/>
            <a:ext cx="38067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 smtClean="0"/>
              <a:t>α</a:t>
            </a:r>
            <a:r>
              <a:rPr lang="en-IE" sz="1400" dirty="0" smtClean="0"/>
              <a:t> (simulated data) = 1.5</a:t>
            </a:r>
          </a:p>
          <a:p>
            <a:pPr algn="ctr"/>
            <a:r>
              <a:rPr lang="en-IE" sz="1400" dirty="0" smtClean="0"/>
              <a:t>Acceptance rate = 26%</a:t>
            </a:r>
            <a:endParaRPr lang="en-IE" sz="1400" dirty="0" smtClean="0"/>
          </a:p>
          <a:p>
            <a:pPr algn="ctr"/>
            <a:endParaRPr lang="en-IE" sz="1400" dirty="0"/>
          </a:p>
        </p:txBody>
      </p:sp>
      <p:sp>
        <p:nvSpPr>
          <p:cNvPr id="7" name="Rectangle 6"/>
          <p:cNvSpPr/>
          <p:nvPr/>
        </p:nvSpPr>
        <p:spPr>
          <a:xfrm>
            <a:off x="2407397" y="729175"/>
            <a:ext cx="478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dirty="0"/>
              <a:t>α</a:t>
            </a:r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6029823" y="686464"/>
            <a:ext cx="478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dirty="0" smtClean="0"/>
              <a:t>β</a:t>
            </a:r>
            <a:endParaRPr lang="en-IE" dirty="0"/>
          </a:p>
        </p:txBody>
      </p:sp>
      <p:sp>
        <p:nvSpPr>
          <p:cNvPr id="24" name="Rectangle 23"/>
          <p:cNvSpPr/>
          <p:nvPr/>
        </p:nvSpPr>
        <p:spPr>
          <a:xfrm>
            <a:off x="9542319" y="568520"/>
            <a:ext cx="478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1" dirty="0" smtClean="0"/>
              <a:t>γ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62" y="1124095"/>
            <a:ext cx="3140238" cy="2968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76" y="3998178"/>
            <a:ext cx="2867442" cy="2859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900" y="1009106"/>
            <a:ext cx="2951846" cy="29153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420" y="4018539"/>
            <a:ext cx="2854768" cy="28394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7541" y="928405"/>
            <a:ext cx="3135320" cy="30697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5858" y="4063819"/>
            <a:ext cx="2854325" cy="279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3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14037</TotalTime>
  <Words>149</Words>
  <Application>Microsoft Office PowerPoint</Application>
  <PresentationFormat>Widescreen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Office Theme</vt:lpstr>
      <vt:lpstr>Bayesian  Epidemic Modelling </vt:lpstr>
      <vt:lpstr>MCMC Super-Spreading Model </vt:lpstr>
      <vt:lpstr>Results – MCMC S. Spreading (Single parameter)</vt:lpstr>
      <vt:lpstr>MCMC Super-spreading model  (All parameters at once)</vt:lpstr>
      <vt:lpstr>Results – MCMC S. Spreading (All parameters at once)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Epidemic Modelling</dc:title>
  <dc:creator>Trish MacKeogh</dc:creator>
  <cp:lastModifiedBy>Trish MacKeogh</cp:lastModifiedBy>
  <cp:revision>60</cp:revision>
  <dcterms:created xsi:type="dcterms:W3CDTF">2021-06-08T18:48:28Z</dcterms:created>
  <dcterms:modified xsi:type="dcterms:W3CDTF">2021-10-13T13:01:42Z</dcterms:modified>
</cp:coreProperties>
</file>