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57" r:id="rId3"/>
    <p:sldId id="258" r:id="rId4"/>
    <p:sldId id="274" r:id="rId5"/>
    <p:sldId id="275" r:id="rId6"/>
    <p:sldId id="276" r:id="rId7"/>
    <p:sldId id="277" r:id="rId8"/>
    <p:sldId id="278" r:id="rId9"/>
    <p:sldId id="259" r:id="rId10"/>
    <p:sldId id="279" r:id="rId11"/>
    <p:sldId id="273" r:id="rId12"/>
    <p:sldId id="280" r:id="rId13"/>
    <p:sldId id="281" r:id="rId14"/>
    <p:sldId id="282" r:id="rId15"/>
    <p:sldId id="283" r:id="rId16"/>
    <p:sldId id="284"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55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3/18/2018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3/18/2018</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362200"/>
            <a:ext cx="7504430" cy="807913"/>
          </a:xfrm>
          <a:prstGeom prst="rect">
            <a:avLst/>
          </a:prstGeom>
        </p:spPr>
        <p:txBody>
          <a:bodyPr vert="horz" wrap="square" lIns="0" tIns="12700" rIns="0" bIns="0" rtlCol="0">
            <a:spAutoFit/>
          </a:bodyPr>
          <a:lstStyle/>
          <a:p>
            <a:pPr marL="5080" algn="ctr">
              <a:lnSpc>
                <a:spcPts val="6155"/>
              </a:lnSpc>
              <a:spcBef>
                <a:spcPts val="100"/>
              </a:spcBef>
            </a:pPr>
            <a:r>
              <a:rPr lang="en-US" sz="5400" spc="-45" dirty="0" smtClean="0">
                <a:latin typeface="Cambria"/>
                <a:cs typeface="Cambria"/>
              </a:rPr>
              <a:t>Hospital Rating Syste</a:t>
            </a:r>
            <a:r>
              <a:rPr lang="en-US" sz="5400" spc="-45" dirty="0">
                <a:latin typeface="Cambria"/>
                <a:cs typeface="Cambria"/>
              </a:rPr>
              <a:t>m</a:t>
            </a:r>
            <a:endParaRPr sz="5400" dirty="0">
              <a:latin typeface="Cambria"/>
              <a:cs typeface="Cambria"/>
            </a:endParaRPr>
          </a:p>
        </p:txBody>
      </p:sp>
      <p:sp>
        <p:nvSpPr>
          <p:cNvPr id="3" name="object 3"/>
          <p:cNvSpPr txBox="1"/>
          <p:nvPr/>
        </p:nvSpPr>
        <p:spPr>
          <a:xfrm>
            <a:off x="9906000" y="4267200"/>
            <a:ext cx="2035509" cy="2226892"/>
          </a:xfrm>
          <a:prstGeom prst="rect">
            <a:avLst/>
          </a:prstGeom>
        </p:spPr>
        <p:txBody>
          <a:bodyPr vert="horz" wrap="square" lIns="0" tIns="104775" rIns="0" bIns="0" rtlCol="0">
            <a:spAutoFit/>
          </a:bodyPr>
          <a:lstStyle/>
          <a:p>
            <a:pPr marL="12700">
              <a:lnSpc>
                <a:spcPct val="100000"/>
              </a:lnSpc>
              <a:spcBef>
                <a:spcPts val="825"/>
              </a:spcBef>
            </a:pPr>
            <a:r>
              <a:rPr lang="en-US" i="1" spc="-10" dirty="0" smtClean="0">
                <a:latin typeface="Calibri"/>
                <a:cs typeface="Calibri"/>
              </a:rPr>
              <a:t>- Developed </a:t>
            </a:r>
            <a:r>
              <a:rPr i="1" spc="-10" dirty="0" smtClean="0">
                <a:latin typeface="Calibri"/>
                <a:cs typeface="Calibri"/>
              </a:rPr>
              <a:t>by</a:t>
            </a:r>
            <a:r>
              <a:rPr i="1" spc="-10" dirty="0">
                <a:latin typeface="Calibri"/>
                <a:cs typeface="Calibri"/>
              </a:rPr>
              <a:t>:</a:t>
            </a:r>
            <a:endParaRPr dirty="0">
              <a:latin typeface="Calibri"/>
              <a:cs typeface="Calibri"/>
            </a:endParaRPr>
          </a:p>
          <a:p>
            <a:pPr marL="180340" marR="139065" indent="1270">
              <a:lnSpc>
                <a:spcPct val="124600"/>
              </a:lnSpc>
              <a:spcBef>
                <a:spcPts val="10"/>
              </a:spcBef>
            </a:pPr>
            <a:r>
              <a:rPr lang="en-US" spc="-10" dirty="0" smtClean="0">
                <a:latin typeface="Calibri"/>
                <a:cs typeface="Calibri"/>
              </a:rPr>
              <a:t>Lakshmi Narayan</a:t>
            </a:r>
            <a:r>
              <a:rPr spc="-10" dirty="0" smtClean="0">
                <a:latin typeface="Calibri"/>
                <a:cs typeface="Calibri"/>
              </a:rPr>
              <a:t> </a:t>
            </a:r>
            <a:endParaRPr lang="en-US" spc="-10" dirty="0" smtClean="0">
              <a:latin typeface="Calibri"/>
              <a:cs typeface="Calibri"/>
            </a:endParaRPr>
          </a:p>
          <a:p>
            <a:pPr marL="180340" marR="139065" indent="1270">
              <a:lnSpc>
                <a:spcPct val="124600"/>
              </a:lnSpc>
              <a:spcBef>
                <a:spcPts val="10"/>
              </a:spcBef>
            </a:pPr>
            <a:r>
              <a:rPr lang="en-US" spc="-10" dirty="0" err="1" smtClean="0">
                <a:latin typeface="Calibri"/>
                <a:cs typeface="Calibri"/>
              </a:rPr>
              <a:t>Pradeep</a:t>
            </a:r>
            <a:r>
              <a:rPr lang="en-US" spc="-10" dirty="0" smtClean="0">
                <a:latin typeface="Calibri"/>
                <a:cs typeface="Calibri"/>
              </a:rPr>
              <a:t> </a:t>
            </a:r>
            <a:r>
              <a:rPr lang="en-US" spc="-10" dirty="0" err="1" smtClean="0">
                <a:latin typeface="Calibri"/>
                <a:cs typeface="Calibri"/>
              </a:rPr>
              <a:t>Dubhasi</a:t>
            </a:r>
            <a:endParaRPr lang="en-US" spc="-10" dirty="0" smtClean="0">
              <a:latin typeface="Calibri"/>
              <a:cs typeface="Calibri"/>
            </a:endParaRPr>
          </a:p>
          <a:p>
            <a:pPr marL="180340" marR="139065" indent="1270">
              <a:lnSpc>
                <a:spcPct val="124600"/>
              </a:lnSpc>
              <a:spcBef>
                <a:spcPts val="10"/>
              </a:spcBef>
            </a:pPr>
            <a:r>
              <a:rPr lang="en-US" spc="-10" dirty="0" err="1" smtClean="0">
                <a:latin typeface="Calibri"/>
                <a:cs typeface="Calibri"/>
              </a:rPr>
              <a:t>Meena</a:t>
            </a:r>
            <a:r>
              <a:rPr lang="en-US" spc="-10" dirty="0" smtClean="0">
                <a:latin typeface="Calibri"/>
                <a:cs typeface="Calibri"/>
              </a:rPr>
              <a:t> </a:t>
            </a:r>
            <a:r>
              <a:rPr lang="en-US" spc="-10" dirty="0" err="1" smtClean="0">
                <a:latin typeface="Calibri"/>
                <a:cs typeface="Calibri"/>
              </a:rPr>
              <a:t>Madhuri</a:t>
            </a:r>
            <a:r>
              <a:rPr spc="-15" dirty="0" smtClean="0">
                <a:latin typeface="Calibri"/>
                <a:cs typeface="Calibri"/>
              </a:rPr>
              <a:t>  </a:t>
            </a:r>
            <a:r>
              <a:rPr spc="-5" dirty="0">
                <a:latin typeface="Calibri"/>
                <a:cs typeface="Calibri"/>
              </a:rPr>
              <a:t>Sudhansu</a:t>
            </a:r>
            <a:r>
              <a:rPr spc="-10" dirty="0">
                <a:latin typeface="Calibri"/>
                <a:cs typeface="Calibri"/>
              </a:rPr>
              <a:t> </a:t>
            </a:r>
            <a:r>
              <a:rPr spc="-5" dirty="0">
                <a:latin typeface="Calibri"/>
                <a:cs typeface="Calibri"/>
              </a:rPr>
              <a:t>Dash</a:t>
            </a:r>
            <a:endParaRPr dirty="0">
              <a:latin typeface="Calibri"/>
              <a:cs typeface="Calibri"/>
            </a:endParaRPr>
          </a:p>
          <a:p>
            <a:pPr marL="180340">
              <a:lnSpc>
                <a:spcPct val="100000"/>
              </a:lnSpc>
              <a:spcBef>
                <a:spcPts val="715"/>
              </a:spcBef>
            </a:pPr>
            <a:endParaRPr sz="24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Supervised Learning-Based Rating System: </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5400" y="1524000"/>
            <a:ext cx="6058055"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1524000"/>
            <a:ext cx="4038600" cy="4801314"/>
          </a:xfrm>
          <a:prstGeom prst="rect">
            <a:avLst/>
          </a:prstGeom>
          <a:noFill/>
        </p:spPr>
        <p:txBody>
          <a:bodyPr wrap="square" rtlCol="0">
            <a:spAutoFit/>
          </a:bodyPr>
          <a:lstStyle/>
          <a:p>
            <a:r>
              <a:rPr lang="en-US" dirty="0" smtClean="0"/>
              <a:t>Initial parameters of Random Forest model :</a:t>
            </a:r>
          </a:p>
          <a:p>
            <a:endParaRPr lang="en-US" dirty="0"/>
          </a:p>
          <a:p>
            <a:r>
              <a:rPr lang="en-US" dirty="0" err="1" smtClean="0"/>
              <a:t>ntree</a:t>
            </a:r>
            <a:r>
              <a:rPr lang="en-US" dirty="0" smtClean="0"/>
              <a:t> = 400</a:t>
            </a:r>
          </a:p>
          <a:p>
            <a:r>
              <a:rPr lang="en-US" dirty="0" err="1" smtClean="0"/>
              <a:t>mtry</a:t>
            </a:r>
            <a:r>
              <a:rPr lang="en-US" dirty="0" smtClean="0"/>
              <a:t> = 15</a:t>
            </a:r>
          </a:p>
          <a:p>
            <a:endParaRPr lang="en-US" dirty="0"/>
          </a:p>
          <a:p>
            <a:r>
              <a:rPr lang="en-US" dirty="0" smtClean="0"/>
              <a:t>After finding out the OOB error with respect to </a:t>
            </a:r>
            <a:r>
              <a:rPr lang="en-US" dirty="0" err="1" smtClean="0"/>
              <a:t>mtry</a:t>
            </a:r>
            <a:r>
              <a:rPr lang="en-US" dirty="0" smtClean="0"/>
              <a:t> value, the optimal value which minimizes the OOB error comes to be 22.</a:t>
            </a:r>
          </a:p>
          <a:p>
            <a:endParaRPr lang="en-US" dirty="0"/>
          </a:p>
          <a:p>
            <a:r>
              <a:rPr lang="en-US" dirty="0" smtClean="0"/>
              <a:t>The final model has been built with below parameters.</a:t>
            </a:r>
          </a:p>
          <a:p>
            <a:endParaRPr lang="en-US" dirty="0"/>
          </a:p>
          <a:p>
            <a:r>
              <a:rPr lang="en-US" dirty="0" err="1"/>
              <a:t>ntree</a:t>
            </a:r>
            <a:r>
              <a:rPr lang="en-US" dirty="0"/>
              <a:t> = 400</a:t>
            </a:r>
          </a:p>
          <a:p>
            <a:r>
              <a:rPr lang="en-US" dirty="0" err="1"/>
              <a:t>mtry</a:t>
            </a:r>
            <a:r>
              <a:rPr lang="en-US" dirty="0"/>
              <a:t> = </a:t>
            </a:r>
            <a:r>
              <a:rPr lang="en-US" dirty="0" smtClean="0"/>
              <a:t>22</a:t>
            </a:r>
            <a:endParaRPr lang="en-US" dirty="0"/>
          </a:p>
          <a:p>
            <a:endParaRPr lang="en-US" dirty="0"/>
          </a:p>
        </p:txBody>
      </p:sp>
    </p:spTree>
    <p:extLst>
      <p:ext uri="{BB962C8B-B14F-4D97-AF65-F5344CB8AC3E}">
        <p14:creationId xmlns:p14="http://schemas.microsoft.com/office/powerpoint/2010/main" val="271667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11506200" cy="643766"/>
          </a:xfrm>
          <a:prstGeom prst="rect">
            <a:avLst/>
          </a:prstGeom>
        </p:spPr>
        <p:txBody>
          <a:bodyPr vert="horz" wrap="square" lIns="0" tIns="12700" rIns="0" bIns="0" rtlCol="0">
            <a:spAutoFit/>
          </a:bodyPr>
          <a:lstStyle/>
          <a:p>
            <a:pPr marL="12700">
              <a:lnSpc>
                <a:spcPct val="100000"/>
              </a:lnSpc>
              <a:spcBef>
                <a:spcPts val="100"/>
              </a:spcBef>
            </a:pPr>
            <a:r>
              <a:rPr lang="en-US" sz="2800" b="1" dirty="0" smtClean="0"/>
              <a:t>Unsupervised Clustering-Based Rating System</a:t>
            </a:r>
            <a:r>
              <a:rPr lang="en-US" b="1" dirty="0" smtClean="0"/>
              <a:t> </a:t>
            </a:r>
            <a:endParaRPr dirty="0"/>
          </a:p>
        </p:txBody>
      </p:sp>
      <p:sp>
        <p:nvSpPr>
          <p:cNvPr id="3" name="object 3"/>
          <p:cNvSpPr txBox="1"/>
          <p:nvPr/>
        </p:nvSpPr>
        <p:spPr>
          <a:xfrm>
            <a:off x="1066800" y="1676400"/>
            <a:ext cx="9431547" cy="5373266"/>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lang="en-US" sz="2000" dirty="0" smtClean="0"/>
              <a:t>We </a:t>
            </a:r>
            <a:r>
              <a:rPr lang="en-US" sz="2000" dirty="0"/>
              <a:t>are </a:t>
            </a:r>
            <a:r>
              <a:rPr lang="en-US" sz="2000" dirty="0" smtClean="0"/>
              <a:t>building our Second model that using Unsupervised learning model in order to do so, we are reducing the dimension of the data set by applying Factor analysis.</a:t>
            </a:r>
            <a:br>
              <a:rPr lang="en-US" sz="2000" dirty="0" smtClean="0"/>
            </a:br>
            <a:endParaRPr lang="en-US" sz="2000" dirty="0" smtClean="0"/>
          </a:p>
          <a:p>
            <a:pPr marL="299085" indent="-286385">
              <a:lnSpc>
                <a:spcPct val="100000"/>
              </a:lnSpc>
              <a:spcBef>
                <a:spcPts val="100"/>
              </a:spcBef>
              <a:buFont typeface="Arial"/>
              <a:buChar char="•"/>
              <a:tabLst>
                <a:tab pos="299085" algn="l"/>
                <a:tab pos="299720" algn="l"/>
              </a:tabLst>
            </a:pPr>
            <a:endParaRPr lang="en-US" sz="2000" dirty="0" smtClean="0"/>
          </a:p>
          <a:p>
            <a:pPr marL="299085" indent="-286385">
              <a:lnSpc>
                <a:spcPct val="100000"/>
              </a:lnSpc>
              <a:spcBef>
                <a:spcPts val="100"/>
              </a:spcBef>
              <a:buFont typeface="Arial"/>
              <a:buChar char="•"/>
              <a:tabLst>
                <a:tab pos="299085" algn="l"/>
                <a:tab pos="299720" algn="l"/>
              </a:tabLst>
            </a:pPr>
            <a:r>
              <a:rPr lang="en-US" sz="2000" dirty="0" smtClean="0"/>
              <a:t>Applied </a:t>
            </a:r>
            <a:r>
              <a:rPr lang="en-US" sz="2000" dirty="0" smtClean="0"/>
              <a:t>factor analysis to </a:t>
            </a:r>
            <a:r>
              <a:rPr lang="en-US" sz="2000" dirty="0" smtClean="0"/>
              <a:t>reduce the dimension from 62  measures to 7 measures which gives us the combined group score of the measures within that group.</a:t>
            </a:r>
          </a:p>
          <a:p>
            <a:pPr marL="299085" indent="-286385">
              <a:lnSpc>
                <a:spcPct val="100000"/>
              </a:lnSpc>
              <a:spcBef>
                <a:spcPts val="100"/>
              </a:spcBef>
              <a:buFont typeface="Arial"/>
              <a:buChar char="•"/>
              <a:tabLst>
                <a:tab pos="299085" algn="l"/>
                <a:tab pos="299720" algn="l"/>
              </a:tabLst>
            </a:pPr>
            <a:r>
              <a:rPr lang="en-US" sz="2000" dirty="0" smtClean="0"/>
              <a:t/>
            </a:r>
            <a:br>
              <a:rPr lang="en-US" sz="2000" dirty="0" smtClean="0"/>
            </a:br>
            <a:endParaRPr lang="en-US" sz="2000" dirty="0" smtClean="0"/>
          </a:p>
          <a:p>
            <a:pPr marL="299085" indent="-286385">
              <a:lnSpc>
                <a:spcPct val="100000"/>
              </a:lnSpc>
              <a:spcBef>
                <a:spcPts val="100"/>
              </a:spcBef>
              <a:buFont typeface="Arial"/>
              <a:buChar char="•"/>
              <a:tabLst>
                <a:tab pos="299085" algn="l"/>
                <a:tab pos="299720" algn="l"/>
              </a:tabLst>
            </a:pPr>
            <a:r>
              <a:rPr lang="en-US" sz="2000" dirty="0" smtClean="0"/>
              <a:t>Hospital score matric has been calculated by using these 7 group scores to get better clusters.</a:t>
            </a:r>
            <a:endParaRPr lang="en-US" sz="2000" dirty="0" smtClean="0"/>
          </a:p>
          <a:p>
            <a:pPr marL="299085" indent="-286385">
              <a:lnSpc>
                <a:spcPct val="100000"/>
              </a:lnSpc>
              <a:spcBef>
                <a:spcPts val="100"/>
              </a:spcBef>
              <a:buFont typeface="Arial"/>
              <a:buChar char="•"/>
              <a:tabLst>
                <a:tab pos="299085" algn="l"/>
                <a:tab pos="299720" algn="l"/>
              </a:tabLst>
            </a:pPr>
            <a:endParaRPr lang="en-US" sz="2000" dirty="0" smtClean="0"/>
          </a:p>
          <a:p>
            <a:pPr marL="299085" indent="-286385">
              <a:lnSpc>
                <a:spcPct val="100000"/>
              </a:lnSpc>
              <a:spcBef>
                <a:spcPts val="100"/>
              </a:spcBef>
              <a:buFont typeface="Arial"/>
              <a:buChar char="•"/>
              <a:tabLst>
                <a:tab pos="299085" algn="l"/>
                <a:tab pos="299720" algn="l"/>
              </a:tabLst>
            </a:pPr>
            <a:endParaRPr lang="en-US" sz="2000" dirty="0"/>
          </a:p>
          <a:p>
            <a:pPr marL="299085" indent="-286385">
              <a:lnSpc>
                <a:spcPct val="100000"/>
              </a:lnSpc>
              <a:spcBef>
                <a:spcPts val="100"/>
              </a:spcBef>
              <a:buFont typeface="Arial"/>
              <a:buChar char="•"/>
              <a:tabLst>
                <a:tab pos="299085" algn="l"/>
                <a:tab pos="299720" algn="l"/>
              </a:tabLst>
            </a:pPr>
            <a:endParaRPr lang="en-US" sz="2000" dirty="0" smtClean="0"/>
          </a:p>
          <a:p>
            <a:pPr marL="299085" indent="-286385">
              <a:lnSpc>
                <a:spcPct val="100000"/>
              </a:lnSpc>
              <a:spcBef>
                <a:spcPts val="100"/>
              </a:spcBef>
              <a:buFont typeface="Arial"/>
              <a:buChar char="•"/>
              <a:tabLst>
                <a:tab pos="299085" algn="l"/>
                <a:tab pos="299720" algn="l"/>
              </a:tabLst>
            </a:pPr>
            <a:endParaRPr lang="en-US" sz="2000" dirty="0"/>
          </a:p>
          <a:p>
            <a:pPr marL="299085" indent="-286385">
              <a:lnSpc>
                <a:spcPct val="100000"/>
              </a:lnSpc>
              <a:spcBef>
                <a:spcPts val="100"/>
              </a:spcBef>
              <a:buFont typeface="Arial"/>
              <a:buChar char="•"/>
              <a:tabLst>
                <a:tab pos="299085" algn="l"/>
                <a:tab pos="299720" algn="l"/>
              </a:tabLst>
            </a:pPr>
            <a:endParaRPr lang="en-US" sz="2000" dirty="0" smtClean="0"/>
          </a:p>
          <a:p>
            <a:pPr marL="299085" indent="-286385">
              <a:lnSpc>
                <a:spcPct val="100000"/>
              </a:lnSpc>
              <a:spcBef>
                <a:spcPts val="100"/>
              </a:spcBef>
              <a:tabLst>
                <a:tab pos="299085" algn="l"/>
                <a:tab pos="299720" algn="l"/>
              </a:tabLst>
            </a:pPr>
            <a:endParaRPr lang="en-US" sz="2000" b="1" spc="-5" dirty="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EDA after Factor Analysis</a:t>
            </a:r>
            <a:endParaRPr lang="en-US" sz="3600" dirty="0"/>
          </a:p>
        </p:txBody>
      </p:sp>
      <p:pic>
        <p:nvPicPr>
          <p:cNvPr id="8194" name="Picture 2" descr="C:\Users\pdubhasi\Documents\UHG\upgrad\capstone project\factoranalysis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5800" y="1600200"/>
            <a:ext cx="7381840" cy="4708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1600200"/>
            <a:ext cx="3810000" cy="4801314"/>
          </a:xfrm>
          <a:prstGeom prst="rect">
            <a:avLst/>
          </a:prstGeom>
          <a:noFill/>
        </p:spPr>
        <p:txBody>
          <a:bodyPr wrap="square" rtlCol="0">
            <a:spAutoFit/>
          </a:bodyPr>
          <a:lstStyle/>
          <a:p>
            <a:r>
              <a:rPr lang="en-US" dirty="0" smtClean="0"/>
              <a:t>Here the group scores clearly shows the measure that hospital need to follow to get higher rating.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Mortality measure should be very low.</a:t>
            </a:r>
            <a:br>
              <a:rPr lang="en-US" dirty="0" smtClean="0"/>
            </a:br>
            <a:endParaRPr lang="en-US" dirty="0" smtClean="0"/>
          </a:p>
          <a:p>
            <a:pPr marL="285750" indent="-285750">
              <a:buFont typeface="Arial" panose="020B0604020202020204" pitchFamily="34" charset="0"/>
              <a:buChar char="•"/>
            </a:pPr>
            <a:r>
              <a:rPr lang="en-US" dirty="0" smtClean="0"/>
              <a:t>Safety related to hospital associated infections must be very low.</a:t>
            </a:r>
            <a:br>
              <a:rPr lang="en-US" dirty="0" smtClean="0"/>
            </a:br>
            <a:endParaRPr lang="en-US" dirty="0" smtClean="0"/>
          </a:p>
          <a:p>
            <a:pPr marL="285750" indent="-285750">
              <a:buFont typeface="Arial" panose="020B0604020202020204" pitchFamily="34" charset="0"/>
              <a:buChar char="•"/>
            </a:pPr>
            <a:r>
              <a:rPr lang="en-US" dirty="0" smtClean="0"/>
              <a:t>Readmission of patients should not happen more  frequently.</a:t>
            </a:r>
            <a:br>
              <a:rPr lang="en-US" dirty="0" smtClean="0"/>
            </a:br>
            <a:endParaRPr lang="en-US" dirty="0" smtClean="0"/>
          </a:p>
          <a:p>
            <a:pPr marL="285750" indent="-285750">
              <a:buFont typeface="Arial" panose="020B0604020202020204" pitchFamily="34" charset="0"/>
              <a:buChar char="•"/>
            </a:pPr>
            <a:r>
              <a:rPr lang="en-US" dirty="0" smtClean="0"/>
              <a:t>Patients should be happy so that their feedback is more positive.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5556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EDA after Factor </a:t>
            </a:r>
            <a:r>
              <a:rPr lang="en-US" sz="3600" dirty="0" smtClean="0"/>
              <a:t>Analysis (Cont.)</a:t>
            </a:r>
            <a:endParaRPr lang="en-US" sz="3600" dirty="0"/>
          </a:p>
        </p:txBody>
      </p:sp>
      <p:pic>
        <p:nvPicPr>
          <p:cNvPr id="9218" name="Picture 2" descr="C:\Users\pdubhasi\Documents\UHG\upgrad\capstone project\factoranalysis_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7245512" cy="4708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8766" y="1524000"/>
            <a:ext cx="3886200"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Hospitals must not prescribe more scans to patients than necessary scans to do diagnosis.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Health care providers must serve the patients quickly and effectively so that patients need to wait longer time to get their illness diagnosed and cured.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Providers must deliver effective care to the patients so that they achieve 5 rating while comparing with other providers.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Hospital score index must be low to achieve high ratings.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249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K-Means Clustering</a:t>
            </a:r>
            <a:endParaRPr lang="en-US" dirty="0"/>
          </a:p>
        </p:txBody>
      </p:sp>
      <p:sp>
        <p:nvSpPr>
          <p:cNvPr id="3" name="Content Placeholder 2"/>
          <p:cNvSpPr>
            <a:spLocks noGrp="1"/>
          </p:cNvSpPr>
          <p:nvPr>
            <p:ph idx="1"/>
          </p:nvPr>
        </p:nvSpPr>
        <p:spPr/>
        <p:txBody>
          <a:bodyPr>
            <a:normAutofit/>
          </a:bodyPr>
          <a:lstStyle/>
          <a:p>
            <a:r>
              <a:rPr lang="en-US" sz="2000" dirty="0" smtClean="0"/>
              <a:t>K – Means has been chosen as unsupervised clustering model to develop our rating system. </a:t>
            </a:r>
            <a:endParaRPr lang="en-US" sz="2000" dirty="0"/>
          </a:p>
          <a:p>
            <a:r>
              <a:rPr lang="en-US" sz="2000" dirty="0" smtClean="0"/>
              <a:t>This model has been chosen because we already new that we need to categories the health care providers in 5 different segment (i.e. Rating from 1 to 5)</a:t>
            </a:r>
            <a:endParaRPr lang="en-US" sz="2000" dirty="0"/>
          </a:p>
          <a:p>
            <a:r>
              <a:rPr lang="en-US" sz="2000" dirty="0" smtClean="0"/>
              <a:t>This model works on the Euclidean distance method which is more suitable for the data with higher number of dimensions.</a:t>
            </a:r>
          </a:p>
          <a:p>
            <a:r>
              <a:rPr lang="en-US" sz="2000" dirty="0" smtClean="0"/>
              <a:t> </a:t>
            </a:r>
          </a:p>
          <a:p>
            <a:endParaRPr 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733800"/>
            <a:ext cx="508635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242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381"/>
            <a:ext cx="10972800" cy="639762"/>
          </a:xfrm>
        </p:spPr>
        <p:txBody>
          <a:bodyPr>
            <a:normAutofit fontScale="90000"/>
          </a:bodyPr>
          <a:lstStyle/>
          <a:p>
            <a:r>
              <a:rPr lang="en-US" sz="3600" dirty="0" smtClean="0"/>
              <a:t>Recommendation for a particular provider</a:t>
            </a:r>
            <a:endParaRPr lang="en-US" sz="3600" dirty="0"/>
          </a:p>
        </p:txBody>
      </p:sp>
      <p:sp>
        <p:nvSpPr>
          <p:cNvPr id="3" name="Content Placeholder 2"/>
          <p:cNvSpPr>
            <a:spLocks noGrp="1"/>
          </p:cNvSpPr>
          <p:nvPr>
            <p:ph idx="1"/>
          </p:nvPr>
        </p:nvSpPr>
        <p:spPr>
          <a:xfrm>
            <a:off x="685800" y="685800"/>
            <a:ext cx="10972800" cy="5867400"/>
          </a:xfrm>
        </p:spPr>
        <p:txBody>
          <a:bodyPr>
            <a:normAutofit lnSpcReduction="10000"/>
          </a:bodyPr>
          <a:lstStyle/>
          <a:p>
            <a:r>
              <a:rPr lang="en-US" sz="1800" dirty="0" smtClean="0"/>
              <a:t>Our interest is to find out the current state of a particular provider whose Provider ID = 140010.</a:t>
            </a:r>
          </a:p>
          <a:p>
            <a:r>
              <a:rPr lang="en-US" sz="1800" dirty="0" smtClean="0"/>
              <a:t>Current state of that provider is as below :</a:t>
            </a:r>
          </a:p>
          <a:p>
            <a:endParaRPr lang="en-US" sz="1800" dirty="0"/>
          </a:p>
          <a:p>
            <a:endParaRPr lang="en-US" sz="1800" dirty="0" smtClean="0"/>
          </a:p>
          <a:p>
            <a:r>
              <a:rPr lang="en-US" sz="1800" dirty="0" smtClean="0"/>
              <a:t>Based on our clustering here are the mean values of the measure with group scores with respect to the rating of the providers.</a:t>
            </a:r>
          </a:p>
          <a:p>
            <a:endParaRPr lang="en-US" sz="1800" dirty="0"/>
          </a:p>
          <a:p>
            <a:endParaRPr lang="en-US" sz="1800" dirty="0" smtClean="0"/>
          </a:p>
          <a:p>
            <a:endParaRPr lang="en-US" sz="1800" dirty="0"/>
          </a:p>
          <a:p>
            <a:endParaRPr lang="en-US" sz="1800" dirty="0" smtClean="0"/>
          </a:p>
          <a:p>
            <a:endParaRPr lang="en-US" sz="1800" dirty="0"/>
          </a:p>
          <a:p>
            <a:r>
              <a:rPr lang="en-US" sz="1800" b="1" dirty="0" smtClean="0"/>
              <a:t>Recommendations :</a:t>
            </a:r>
          </a:p>
          <a:p>
            <a:pPr lvl="1"/>
            <a:r>
              <a:rPr lang="en-US" sz="1400" dirty="0" smtClean="0"/>
              <a:t>Provider needs to improve in Safety measures because the number of patients reported to have hospital associated infections during the stay are more in case of this provider.</a:t>
            </a:r>
          </a:p>
          <a:p>
            <a:pPr lvl="1"/>
            <a:endParaRPr lang="en-US" sz="1400" dirty="0"/>
          </a:p>
          <a:p>
            <a:pPr lvl="1"/>
            <a:r>
              <a:rPr lang="en-US" sz="1400" dirty="0" smtClean="0"/>
              <a:t>Feed back from the patients based on their experience is not that great. Provider need to take measures towards patients satisfaction. It needs to educated the staff to comfort the patients.</a:t>
            </a:r>
          </a:p>
          <a:p>
            <a:pPr lvl="1"/>
            <a:endParaRPr lang="en-US" sz="1400" dirty="0"/>
          </a:p>
          <a:p>
            <a:pPr lvl="1"/>
            <a:r>
              <a:rPr lang="en-US" sz="1400" dirty="0" smtClean="0"/>
              <a:t>Needs to improve the time taken by the provider to diagnose, prescribe and cure the patients.</a:t>
            </a:r>
          </a:p>
          <a:p>
            <a:pPr lvl="1"/>
            <a:endParaRPr lang="en-US" sz="1400" dirty="0"/>
          </a:p>
          <a:p>
            <a:pPr lvl="1"/>
            <a:r>
              <a:rPr lang="en-US" sz="1400" dirty="0" smtClean="0"/>
              <a:t>Provider need to  improve in delivering the effect treatment to the patients in order to achieve higher rating.</a:t>
            </a:r>
          </a:p>
          <a:p>
            <a:pPr lvl="1"/>
            <a:endParaRPr lang="en-US" sz="1400" dirty="0"/>
          </a:p>
          <a:p>
            <a:pPr lvl="1"/>
            <a:endParaRPr lang="en-US" sz="1400" dirty="0" smtClean="0"/>
          </a:p>
          <a:p>
            <a:pPr lvl="1"/>
            <a:endParaRPr lang="en-US" sz="1400" dirty="0"/>
          </a:p>
          <a:p>
            <a:pPr lvl="1"/>
            <a:endParaRPr lang="en-US" sz="1400" dirty="0" smtClean="0"/>
          </a:p>
          <a:p>
            <a:endParaRPr lang="en-US" sz="1800" dirty="0" smtClean="0"/>
          </a:p>
          <a:p>
            <a:endParaRPr lang="en-US"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1143000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74295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53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10972800" cy="1143000"/>
          </a:xfrm>
        </p:spPr>
        <p:txBody>
          <a:bodyPr>
            <a:noAutofit/>
          </a:bodyPr>
          <a:lstStyle/>
          <a:p>
            <a:r>
              <a:rPr lang="en-US" sz="7200" dirty="0" smtClean="0"/>
              <a:t>Thank You </a:t>
            </a:r>
            <a:r>
              <a:rPr lang="en-US" sz="7200" dirty="0" smtClean="0">
                <a:sym typeface="Wingdings" panose="05000000000000000000" pitchFamily="2" charset="2"/>
              </a:rPr>
              <a:t></a:t>
            </a:r>
            <a:endParaRPr lang="en-US" sz="7200" dirty="0"/>
          </a:p>
        </p:txBody>
      </p:sp>
    </p:spTree>
    <p:extLst>
      <p:ext uri="{BB962C8B-B14F-4D97-AF65-F5344CB8AC3E}">
        <p14:creationId xmlns:p14="http://schemas.microsoft.com/office/powerpoint/2010/main" val="76966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364990" cy="697230"/>
          </a:xfrm>
          <a:prstGeom prst="rect">
            <a:avLst/>
          </a:prstGeom>
        </p:spPr>
        <p:txBody>
          <a:bodyPr vert="horz" wrap="square" lIns="0" tIns="13335" rIns="0" bIns="0" rtlCol="0">
            <a:spAutoFit/>
          </a:bodyPr>
          <a:lstStyle/>
          <a:p>
            <a:pPr marL="12700" algn="l">
              <a:lnSpc>
                <a:spcPct val="100000"/>
              </a:lnSpc>
              <a:spcBef>
                <a:spcPts val="105"/>
              </a:spcBef>
            </a:pPr>
            <a:r>
              <a:rPr lang="en-US" sz="4400" spc="-20" dirty="0" smtClean="0">
                <a:latin typeface="Calibri Light"/>
                <a:cs typeface="Calibri Light"/>
              </a:rPr>
              <a:t>Objective </a:t>
            </a:r>
            <a:endParaRPr sz="4400" dirty="0">
              <a:latin typeface="Calibri Light"/>
              <a:cs typeface="Calibri Light"/>
            </a:endParaRPr>
          </a:p>
        </p:txBody>
      </p:sp>
      <p:sp>
        <p:nvSpPr>
          <p:cNvPr id="3" name="object 3"/>
          <p:cNvSpPr txBox="1"/>
          <p:nvPr/>
        </p:nvSpPr>
        <p:spPr>
          <a:xfrm>
            <a:off x="916939" y="1746250"/>
            <a:ext cx="10189845" cy="3677930"/>
          </a:xfrm>
          <a:prstGeom prst="rect">
            <a:avLst/>
          </a:prstGeom>
        </p:spPr>
        <p:txBody>
          <a:bodyPr vert="horz" wrap="square" lIns="0" tIns="12700" rIns="0" bIns="0" rtlCol="0">
            <a:spAutoFit/>
          </a:bodyPr>
          <a:lstStyle/>
          <a:p>
            <a:pPr marL="355600" indent="-342900">
              <a:lnSpc>
                <a:spcPts val="2450"/>
              </a:lnSpc>
              <a:spcBef>
                <a:spcPts val="130"/>
              </a:spcBef>
              <a:buFont typeface="Arial" panose="020B0604020202020204" pitchFamily="34" charset="0"/>
              <a:buChar char="•"/>
            </a:pPr>
            <a:r>
              <a:rPr lang="en-US" sz="2400" dirty="0" smtClean="0"/>
              <a:t>Develop a model to rate the hospitals in United states. </a:t>
            </a:r>
          </a:p>
          <a:p>
            <a:pPr marL="355600" indent="-342900">
              <a:lnSpc>
                <a:spcPts val="2450"/>
              </a:lnSpc>
              <a:spcBef>
                <a:spcPts val="130"/>
              </a:spcBef>
              <a:buFont typeface="Arial" panose="020B0604020202020204" pitchFamily="34" charset="0"/>
              <a:buChar char="•"/>
            </a:pPr>
            <a:r>
              <a:rPr lang="en-US" sz="2400" dirty="0" smtClean="0"/>
              <a:t>Use the model to identify areas of improvement for certain providers. </a:t>
            </a:r>
          </a:p>
          <a:p>
            <a:pPr marL="12700">
              <a:lnSpc>
                <a:spcPts val="2450"/>
              </a:lnSpc>
              <a:spcBef>
                <a:spcPts val="130"/>
              </a:spcBef>
            </a:pPr>
            <a:endParaRPr lang="en-US" sz="2400" dirty="0"/>
          </a:p>
          <a:p>
            <a:pPr marL="12700">
              <a:lnSpc>
                <a:spcPts val="2450"/>
              </a:lnSpc>
              <a:spcBef>
                <a:spcPts val="130"/>
              </a:spcBef>
            </a:pPr>
            <a:r>
              <a:rPr lang="en-US" sz="2400" dirty="0" smtClean="0"/>
              <a:t>To achieve the same we have followed Three step approach after identifying the major 64 measures and their corresponding impact on Ratings by performing EDA.</a:t>
            </a:r>
          </a:p>
          <a:p>
            <a:pPr marL="12700">
              <a:lnSpc>
                <a:spcPts val="2450"/>
              </a:lnSpc>
              <a:spcBef>
                <a:spcPts val="130"/>
              </a:spcBef>
            </a:pPr>
            <a:endParaRPr lang="en-US" sz="2400" dirty="0" smtClean="0"/>
          </a:p>
          <a:p>
            <a:pPr marL="12700">
              <a:lnSpc>
                <a:spcPts val="2450"/>
              </a:lnSpc>
              <a:spcBef>
                <a:spcPts val="130"/>
              </a:spcBef>
            </a:pPr>
            <a:r>
              <a:rPr lang="en-US" sz="2400" dirty="0" smtClean="0"/>
              <a:t> 1. Supervised Learning-Based Rating System</a:t>
            </a:r>
          </a:p>
          <a:p>
            <a:pPr marL="12700">
              <a:lnSpc>
                <a:spcPts val="2450"/>
              </a:lnSpc>
              <a:spcBef>
                <a:spcPts val="130"/>
              </a:spcBef>
            </a:pPr>
            <a:r>
              <a:rPr lang="en-US" sz="2400" dirty="0" smtClean="0"/>
              <a:t> 2. Clustering-Based Rating (Unsupervised)</a:t>
            </a:r>
          </a:p>
          <a:p>
            <a:pPr marL="12700">
              <a:lnSpc>
                <a:spcPts val="2450"/>
              </a:lnSpc>
              <a:spcBef>
                <a:spcPts val="130"/>
              </a:spcBef>
            </a:pPr>
            <a:r>
              <a:rPr lang="en-US" sz="2400" dirty="0" smtClean="0"/>
              <a:t> 3. Recommendations for Hospitals</a:t>
            </a:r>
            <a:endParaRPr sz="2700" dirty="0">
              <a:latin typeface="Times New Roman"/>
              <a:cs typeface="Times New Roman"/>
            </a:endParaRPr>
          </a:p>
          <a:p>
            <a:pPr marL="12700">
              <a:lnSpc>
                <a:spcPct val="100000"/>
              </a:lnSpc>
            </a:pPr>
            <a:endParaRPr sz="2400" dirty="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81000"/>
            <a:ext cx="10058400" cy="443711"/>
          </a:xfrm>
          <a:prstGeom prst="rect">
            <a:avLst/>
          </a:prstGeom>
        </p:spPr>
        <p:txBody>
          <a:bodyPr vert="horz" wrap="square" lIns="0" tIns="12700" rIns="0" bIns="0" rtlCol="0">
            <a:spAutoFit/>
          </a:bodyPr>
          <a:lstStyle/>
          <a:p>
            <a:pPr marL="299085" indent="-286385">
              <a:lnSpc>
                <a:spcPct val="100000"/>
              </a:lnSpc>
              <a:spcBef>
                <a:spcPts val="105"/>
              </a:spcBef>
              <a:tabLst>
                <a:tab pos="299085" algn="l"/>
                <a:tab pos="299720" algn="l"/>
              </a:tabLst>
            </a:pPr>
            <a:r>
              <a:rPr lang="en-US" sz="2800" spc="-15" dirty="0">
                <a:latin typeface="Calibri"/>
                <a:cs typeface="Calibri"/>
              </a:rPr>
              <a:t>Data </a:t>
            </a:r>
            <a:r>
              <a:rPr lang="en-US" sz="2800" spc="-5" dirty="0">
                <a:latin typeface="Calibri"/>
                <a:cs typeface="Calibri"/>
              </a:rPr>
              <a:t>Understanding &amp; </a:t>
            </a:r>
            <a:r>
              <a:rPr lang="en-US" sz="2800" spc="-15" dirty="0">
                <a:latin typeface="Calibri"/>
                <a:cs typeface="Calibri"/>
              </a:rPr>
              <a:t>Data Preparation</a:t>
            </a:r>
            <a:endParaRPr lang="en-US" sz="2800" dirty="0">
              <a:latin typeface="Times New Roman"/>
              <a:cs typeface="Times New Roman"/>
            </a:endParaRPr>
          </a:p>
        </p:txBody>
      </p:sp>
      <p:sp>
        <p:nvSpPr>
          <p:cNvPr id="3" name="object 3"/>
          <p:cNvSpPr txBox="1"/>
          <p:nvPr/>
        </p:nvSpPr>
        <p:spPr>
          <a:xfrm>
            <a:off x="517357" y="1219200"/>
            <a:ext cx="11067415" cy="4722447"/>
          </a:xfrm>
          <a:prstGeom prst="rect">
            <a:avLst/>
          </a:prstGeom>
        </p:spPr>
        <p:txBody>
          <a:bodyPr vert="horz" wrap="square" lIns="0" tIns="13335" rIns="0" bIns="0" rtlCol="0">
            <a:spAutoFit/>
          </a:bodyPr>
          <a:lstStyle/>
          <a:p>
            <a:pPr marL="756285" lvl="1" indent="-286385">
              <a:lnSpc>
                <a:spcPct val="100000"/>
              </a:lnSpc>
              <a:buFont typeface="Arial"/>
              <a:buChar char="•"/>
              <a:tabLst>
                <a:tab pos="756285" algn="l"/>
                <a:tab pos="756920" algn="l"/>
              </a:tabLst>
            </a:pPr>
            <a:r>
              <a:rPr lang="en-US" sz="1800" spc="-10" dirty="0" smtClean="0">
                <a:latin typeface="Calibri"/>
                <a:cs typeface="Calibri"/>
              </a:rPr>
              <a:t>Required data has been collected from CMS repository</a:t>
            </a:r>
            <a:r>
              <a:rPr lang="en-US" sz="1600" spc="-10" dirty="0" smtClean="0">
                <a:latin typeface="Calibri"/>
                <a:cs typeface="Calibri"/>
              </a:rPr>
              <a:t>*</a:t>
            </a:r>
            <a:r>
              <a:rPr lang="en-US" sz="1800" spc="-10" dirty="0" smtClean="0">
                <a:latin typeface="Calibri"/>
                <a:cs typeface="Calibri"/>
              </a:rPr>
              <a:t> for Hospital compare. </a:t>
            </a:r>
            <a:br>
              <a:rPr lang="en-US" sz="1800" spc="-10" dirty="0" smtClean="0">
                <a:latin typeface="Calibri"/>
                <a:cs typeface="Calibri"/>
              </a:rPr>
            </a:br>
            <a:endParaRPr lang="en-US" sz="1800" spc="-10" dirty="0" smtClean="0">
              <a:latin typeface="Calibri"/>
              <a:cs typeface="Calibri"/>
            </a:endParaRPr>
          </a:p>
          <a:p>
            <a:pPr marL="756285" lvl="1" indent="-286385">
              <a:lnSpc>
                <a:spcPct val="100000"/>
              </a:lnSpc>
              <a:buFont typeface="Arial" pitchFamily="34" charset="0"/>
              <a:buChar char="•"/>
              <a:tabLst>
                <a:tab pos="756285" algn="l"/>
                <a:tab pos="756920" algn="l"/>
              </a:tabLst>
            </a:pPr>
            <a:r>
              <a:rPr lang="en-US" dirty="0" smtClean="0"/>
              <a:t>Out of total 189 measures which CMS collects on weekly, monthly and yearly basis, identified 62 measures which decides the Rating of particular Provider.</a:t>
            </a:r>
            <a:br>
              <a:rPr lang="en-US" dirty="0" smtClean="0"/>
            </a:br>
            <a:endParaRPr lang="en-US" dirty="0" smtClean="0"/>
          </a:p>
          <a:p>
            <a:pPr marL="756285" lvl="1" indent="-286385">
              <a:lnSpc>
                <a:spcPct val="100000"/>
              </a:lnSpc>
              <a:buFont typeface="Arial" pitchFamily="34" charset="0"/>
              <a:buChar char="•"/>
              <a:tabLst>
                <a:tab pos="756285" algn="l"/>
                <a:tab pos="756920" algn="l"/>
              </a:tabLst>
            </a:pPr>
            <a:r>
              <a:rPr lang="en-US" dirty="0" smtClean="0"/>
              <a:t>Identified corresponding scores of each of the 64 measures and scaled them.</a:t>
            </a:r>
            <a:br>
              <a:rPr lang="en-US" dirty="0" smtClean="0"/>
            </a:br>
            <a:endParaRPr lang="en-US" dirty="0" smtClean="0"/>
          </a:p>
          <a:p>
            <a:pPr marL="756285" lvl="1" indent="-286385">
              <a:lnSpc>
                <a:spcPct val="100000"/>
              </a:lnSpc>
              <a:buFont typeface="Arial" pitchFamily="34" charset="0"/>
              <a:buChar char="•"/>
              <a:tabLst>
                <a:tab pos="756285" algn="l"/>
                <a:tab pos="756920" algn="l"/>
              </a:tabLst>
            </a:pPr>
            <a:r>
              <a:rPr lang="en-US" dirty="0" smtClean="0"/>
              <a:t>Missing score values or ‘Not Available’ values have been imputed using Regression.</a:t>
            </a:r>
            <a:endParaRPr lang="en-US" dirty="0" smtClean="0"/>
          </a:p>
          <a:p>
            <a:pPr marL="469900" lvl="1">
              <a:lnSpc>
                <a:spcPct val="100000"/>
              </a:lnSpc>
              <a:tabLst>
                <a:tab pos="756285" algn="l"/>
                <a:tab pos="756920" algn="l"/>
              </a:tabLst>
            </a:pPr>
            <a:endParaRPr lang="en-US" dirty="0"/>
          </a:p>
          <a:p>
            <a:pPr marL="756285" lvl="1" indent="-286385">
              <a:lnSpc>
                <a:spcPct val="100000"/>
              </a:lnSpc>
              <a:buFont typeface="Arial" pitchFamily="34" charset="0"/>
              <a:buChar char="•"/>
              <a:tabLst>
                <a:tab pos="756285" algn="l"/>
                <a:tab pos="756920" algn="l"/>
              </a:tabLst>
            </a:pPr>
            <a:r>
              <a:rPr lang="en-US" dirty="0" smtClean="0"/>
              <a:t>All </a:t>
            </a:r>
            <a:r>
              <a:rPr lang="en-US" dirty="0" smtClean="0"/>
              <a:t>the  measures are grouped into </a:t>
            </a:r>
            <a:r>
              <a:rPr lang="en-US" dirty="0" smtClean="0"/>
              <a:t>below 7 </a:t>
            </a:r>
            <a:r>
              <a:rPr lang="en-US" dirty="0" smtClean="0"/>
              <a:t>major groups .</a:t>
            </a:r>
          </a:p>
          <a:p>
            <a:pPr marL="469900" lvl="1">
              <a:lnSpc>
                <a:spcPct val="100000"/>
              </a:lnSpc>
              <a:tabLst>
                <a:tab pos="756285" algn="l"/>
                <a:tab pos="756920" algn="l"/>
              </a:tabLst>
            </a:pPr>
            <a:r>
              <a:rPr lang="en-US" dirty="0" smtClean="0"/>
              <a:t>				Mortality</a:t>
            </a:r>
            <a:endParaRPr lang="en-US" dirty="0" smtClean="0"/>
          </a:p>
          <a:p>
            <a:pPr marL="469900" lvl="1">
              <a:lnSpc>
                <a:spcPct val="100000"/>
              </a:lnSpc>
              <a:tabLst>
                <a:tab pos="756285" algn="l"/>
                <a:tab pos="756920" algn="l"/>
              </a:tabLst>
            </a:pPr>
            <a:r>
              <a:rPr lang="en-US" dirty="0" smtClean="0"/>
              <a:t>				Safety </a:t>
            </a:r>
            <a:r>
              <a:rPr lang="en-US" dirty="0" smtClean="0"/>
              <a:t>of care</a:t>
            </a:r>
          </a:p>
          <a:p>
            <a:pPr marL="469900" lvl="1">
              <a:lnSpc>
                <a:spcPct val="100000"/>
              </a:lnSpc>
              <a:tabLst>
                <a:tab pos="756285" algn="l"/>
                <a:tab pos="756920" algn="l"/>
              </a:tabLst>
            </a:pPr>
            <a:r>
              <a:rPr lang="en-US" dirty="0" smtClean="0"/>
              <a:t>				Readmission</a:t>
            </a:r>
            <a:endParaRPr lang="en-US" dirty="0" smtClean="0"/>
          </a:p>
          <a:p>
            <a:pPr marL="469900" lvl="1">
              <a:lnSpc>
                <a:spcPct val="100000"/>
              </a:lnSpc>
              <a:tabLst>
                <a:tab pos="756285" algn="l"/>
                <a:tab pos="756920" algn="l"/>
              </a:tabLst>
            </a:pPr>
            <a:r>
              <a:rPr lang="en-US" dirty="0" smtClean="0"/>
              <a:t>				Patient </a:t>
            </a:r>
            <a:r>
              <a:rPr lang="en-US" dirty="0" smtClean="0"/>
              <a:t>experience</a:t>
            </a:r>
          </a:p>
          <a:p>
            <a:pPr marL="469900" lvl="1">
              <a:lnSpc>
                <a:spcPct val="100000"/>
              </a:lnSpc>
              <a:tabLst>
                <a:tab pos="756285" algn="l"/>
                <a:tab pos="756920" algn="l"/>
              </a:tabLst>
            </a:pPr>
            <a:r>
              <a:rPr lang="en-US" dirty="0" smtClean="0"/>
              <a:t>				Effectiveness </a:t>
            </a:r>
            <a:r>
              <a:rPr lang="en-US" dirty="0" smtClean="0"/>
              <a:t>of care</a:t>
            </a:r>
          </a:p>
          <a:p>
            <a:pPr marL="469900" lvl="1">
              <a:lnSpc>
                <a:spcPct val="100000"/>
              </a:lnSpc>
              <a:tabLst>
                <a:tab pos="756285" algn="l"/>
                <a:tab pos="756920" algn="l"/>
              </a:tabLst>
            </a:pPr>
            <a:r>
              <a:rPr lang="en-US" dirty="0" smtClean="0"/>
              <a:t>				Timeliness </a:t>
            </a:r>
            <a:r>
              <a:rPr lang="en-US" dirty="0" smtClean="0"/>
              <a:t>of care</a:t>
            </a:r>
          </a:p>
          <a:p>
            <a:pPr marL="469900" lvl="1">
              <a:lnSpc>
                <a:spcPct val="100000"/>
              </a:lnSpc>
              <a:tabLst>
                <a:tab pos="756285" algn="l"/>
                <a:tab pos="756920" algn="l"/>
              </a:tabLst>
            </a:pPr>
            <a:r>
              <a:rPr lang="en-US" dirty="0" smtClean="0"/>
              <a:t>				Efficient </a:t>
            </a:r>
            <a:r>
              <a:rPr lang="en-US" dirty="0" smtClean="0"/>
              <a:t>use of Medical imaging</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762000"/>
          </a:xfrm>
        </p:spPr>
        <p:txBody>
          <a:bodyPr>
            <a:normAutofit/>
          </a:bodyPr>
          <a:lstStyle/>
          <a:p>
            <a:r>
              <a:rPr lang="en-US" sz="3200" dirty="0" smtClean="0"/>
              <a:t>Exploratory Data Analysis</a:t>
            </a:r>
            <a:endParaRPr lang="en-US" sz="3600" dirty="0"/>
          </a:p>
        </p:txBody>
      </p:sp>
      <p:sp>
        <p:nvSpPr>
          <p:cNvPr id="3" name="Content Placeholder 2"/>
          <p:cNvSpPr>
            <a:spLocks noGrp="1"/>
          </p:cNvSpPr>
          <p:nvPr>
            <p:ph idx="1"/>
          </p:nvPr>
        </p:nvSpPr>
        <p:spPr>
          <a:xfrm>
            <a:off x="609600" y="1143000"/>
            <a:ext cx="10972800" cy="5394960"/>
          </a:xfrm>
        </p:spPr>
        <p:txBody>
          <a:bodyPr>
            <a:normAutofit/>
          </a:bodyPr>
          <a:lstStyle/>
          <a:p>
            <a:r>
              <a:rPr lang="en-US" sz="1600" dirty="0" smtClean="0"/>
              <a:t>Morality measures </a:t>
            </a:r>
            <a:r>
              <a:rPr lang="en-US" sz="1600" dirty="0"/>
              <a:t>: </a:t>
            </a:r>
            <a:r>
              <a:rPr lang="en-US" sz="1600" dirty="0" smtClean="0"/>
              <a:t>These measures tell about the death rate of patients because of various diseases. </a:t>
            </a:r>
            <a:r>
              <a:rPr lang="en-US" sz="1400" dirty="0" smtClean="0"/>
              <a:t>MORT_30_AMI</a:t>
            </a:r>
            <a:r>
              <a:rPr lang="en-US" sz="1400" dirty="0"/>
              <a:t>, MORT_30_CABG, MORT_30_COPD, MORT_30_HF, MORT_30_PN, MORT_30_STK, </a:t>
            </a:r>
            <a:r>
              <a:rPr lang="en-US" sz="1400" dirty="0" smtClean="0"/>
              <a:t>PSI_4_SURG_COMP</a:t>
            </a:r>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US" sz="1600" dirty="0" smtClean="0"/>
              <a:t>The mortality scores must be as low as possible for a provider to get higher Rating.</a:t>
            </a:r>
            <a:endParaRPr lang="en-US" sz="16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2018916"/>
            <a:ext cx="4953000" cy="3162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2034578"/>
            <a:ext cx="4876800" cy="314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4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p>
            <a:r>
              <a:rPr lang="en-US" sz="3200" dirty="0"/>
              <a:t>Exploratory Data </a:t>
            </a:r>
            <a:r>
              <a:rPr lang="en-US" sz="3200" dirty="0" smtClean="0"/>
              <a:t>Analysis (Cont.)</a:t>
            </a:r>
            <a:endParaRPr lang="en-US" sz="3200" dirty="0"/>
          </a:p>
        </p:txBody>
      </p:sp>
      <p:sp>
        <p:nvSpPr>
          <p:cNvPr id="3" name="Content Placeholder 2"/>
          <p:cNvSpPr>
            <a:spLocks noGrp="1"/>
          </p:cNvSpPr>
          <p:nvPr>
            <p:ph idx="1"/>
          </p:nvPr>
        </p:nvSpPr>
        <p:spPr>
          <a:xfrm>
            <a:off x="609600" y="1066800"/>
            <a:ext cx="10972800" cy="5242560"/>
          </a:xfrm>
        </p:spPr>
        <p:txBody>
          <a:bodyPr>
            <a:normAutofit lnSpcReduction="10000"/>
          </a:bodyPr>
          <a:lstStyle/>
          <a:p>
            <a:r>
              <a:rPr lang="en-US" sz="1800" dirty="0"/>
              <a:t>Readmission Measures </a:t>
            </a:r>
            <a:r>
              <a:rPr lang="en-US" sz="1800" dirty="0" smtClean="0"/>
              <a:t>: These measures tell about the rate at which various kings of patients revisit the hospital which is an unexpected event.</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r>
              <a:rPr lang="en-US" sz="1800" dirty="0" smtClean="0"/>
              <a:t>Hospital's </a:t>
            </a:r>
            <a:r>
              <a:rPr lang="en-US" sz="1800" dirty="0"/>
              <a:t>readmission rate must be less than 15 to </a:t>
            </a:r>
            <a:r>
              <a:rPr lang="en-US" sz="1800" dirty="0" smtClean="0"/>
              <a:t>achieve </a:t>
            </a:r>
            <a:r>
              <a:rPr lang="en-US" sz="1800" dirty="0"/>
              <a:t>4 or 5 rating.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5105399"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864922"/>
            <a:ext cx="5136834" cy="3469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230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762000"/>
          </a:xfrm>
        </p:spPr>
        <p:txBody>
          <a:bodyPr>
            <a:normAutofit/>
          </a:bodyPr>
          <a:lstStyle/>
          <a:p>
            <a:r>
              <a:rPr lang="en-US" sz="3200" dirty="0" smtClean="0"/>
              <a:t>Exploratory Data Analysis (Cont.)</a:t>
            </a:r>
            <a:endParaRPr lang="en-US" sz="3600" dirty="0"/>
          </a:p>
        </p:txBody>
      </p:sp>
      <p:sp>
        <p:nvSpPr>
          <p:cNvPr id="3" name="Content Placeholder 2"/>
          <p:cNvSpPr>
            <a:spLocks noGrp="1"/>
          </p:cNvSpPr>
          <p:nvPr>
            <p:ph idx="1"/>
          </p:nvPr>
        </p:nvSpPr>
        <p:spPr>
          <a:xfrm>
            <a:off x="609600" y="1143000"/>
            <a:ext cx="10972800" cy="5394960"/>
          </a:xfrm>
        </p:spPr>
        <p:txBody>
          <a:bodyPr>
            <a:normAutofit/>
          </a:bodyPr>
          <a:lstStyle/>
          <a:p>
            <a:r>
              <a:rPr lang="en-US" sz="1600" dirty="0" smtClean="0"/>
              <a:t>Safety measures </a:t>
            </a:r>
            <a:r>
              <a:rPr lang="en-US" sz="1600" dirty="0"/>
              <a:t>: </a:t>
            </a:r>
            <a:r>
              <a:rPr lang="en-US" sz="1600" dirty="0" smtClean="0"/>
              <a:t>These measures tell about the rate at which patients get infected during the hospital stay.</a:t>
            </a:r>
            <a:endParaRPr lang="en-US" sz="1400"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endParaRPr lang="en-US" sz="1600" dirty="0" smtClean="0"/>
          </a:p>
          <a:p>
            <a:r>
              <a:rPr lang="en-US" sz="1600" dirty="0" smtClean="0"/>
              <a:t>Hospital's </a:t>
            </a:r>
            <a:r>
              <a:rPr lang="en-US" sz="1600" dirty="0"/>
              <a:t>HAI (hospital associated infections) must be less than 1% to get rating among 3,4 &amp; 5.</a:t>
            </a:r>
          </a:p>
          <a:p>
            <a:r>
              <a:rPr lang="en-US" sz="1600" dirty="0" smtClean="0"/>
              <a:t>Also </a:t>
            </a:r>
            <a:r>
              <a:rPr lang="en-US" sz="1600" dirty="0"/>
              <a:t>the KNEE complications rate should be less than 3 for hospital to get 5 rating.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1"/>
            <a:ext cx="5181599" cy="4114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059" y="1618893"/>
            <a:ext cx="5344942" cy="4096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776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762000"/>
          </a:xfrm>
        </p:spPr>
        <p:txBody>
          <a:bodyPr>
            <a:normAutofit/>
          </a:bodyPr>
          <a:lstStyle/>
          <a:p>
            <a:r>
              <a:rPr lang="en-US" sz="3200" dirty="0"/>
              <a:t>Exploratory Data Analysis (Cont.)</a:t>
            </a:r>
          </a:p>
        </p:txBody>
      </p:sp>
      <p:sp>
        <p:nvSpPr>
          <p:cNvPr id="3" name="Content Placeholder 2"/>
          <p:cNvSpPr>
            <a:spLocks noGrp="1"/>
          </p:cNvSpPr>
          <p:nvPr>
            <p:ph idx="1"/>
          </p:nvPr>
        </p:nvSpPr>
        <p:spPr>
          <a:xfrm>
            <a:off x="609600" y="762000"/>
            <a:ext cx="10972800" cy="5943600"/>
          </a:xfrm>
        </p:spPr>
        <p:txBody>
          <a:bodyPr>
            <a:normAutofit/>
          </a:bodyPr>
          <a:lstStyle/>
          <a:p>
            <a:r>
              <a:rPr lang="en-US" sz="1600" dirty="0" smtClean="0"/>
              <a:t>Patient experience measures: </a:t>
            </a:r>
            <a:r>
              <a:rPr lang="en-US" sz="1600" dirty="0"/>
              <a:t>These measures tell about the </a:t>
            </a:r>
            <a:r>
              <a:rPr lang="en-US" sz="1600" dirty="0" smtClean="0"/>
              <a:t>patient’s feedback based on their experience during the hospital visit.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137160" indent="0">
              <a:buNone/>
            </a:pPr>
            <a:endParaRPr lang="en-US" sz="1600" dirty="0" smtClean="0"/>
          </a:p>
          <a:p>
            <a:r>
              <a:rPr lang="en-US" sz="1800" dirty="0"/>
              <a:t>Patients should rate the hospital more 80 or 90% </a:t>
            </a:r>
            <a:r>
              <a:rPr lang="en-US" sz="1800" dirty="0" smtClean="0"/>
              <a:t>in terms </a:t>
            </a:r>
            <a:r>
              <a:rPr lang="en-US" sz="1800" dirty="0"/>
              <a:t>of cleanliness for hospital to get 4 or 5 rating.</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1" y="1447800"/>
            <a:ext cx="52578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47800"/>
            <a:ext cx="54102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195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381"/>
            <a:ext cx="10972800" cy="639762"/>
          </a:xfrm>
        </p:spPr>
        <p:txBody>
          <a:bodyPr>
            <a:normAutofit/>
          </a:bodyPr>
          <a:lstStyle/>
          <a:p>
            <a:r>
              <a:rPr lang="en-US" sz="2800" dirty="0"/>
              <a:t>Exploratory Data Analysis (Cont.)</a:t>
            </a:r>
          </a:p>
        </p:txBody>
      </p:sp>
      <p:sp>
        <p:nvSpPr>
          <p:cNvPr id="3" name="Content Placeholder 2"/>
          <p:cNvSpPr>
            <a:spLocks noGrp="1"/>
          </p:cNvSpPr>
          <p:nvPr>
            <p:ph idx="1"/>
          </p:nvPr>
        </p:nvSpPr>
        <p:spPr>
          <a:xfrm>
            <a:off x="609600" y="762000"/>
            <a:ext cx="10972800" cy="5791200"/>
          </a:xfrm>
        </p:spPr>
        <p:txBody>
          <a:bodyPr>
            <a:normAutofit lnSpcReduction="10000"/>
          </a:bodyPr>
          <a:lstStyle/>
          <a:p>
            <a:r>
              <a:rPr lang="en-US" sz="1600" dirty="0" smtClean="0"/>
              <a:t>Imaging </a:t>
            </a:r>
            <a:r>
              <a:rPr lang="en-US" sz="1600" dirty="0"/>
              <a:t>measures: These measures tell about the </a:t>
            </a:r>
            <a:r>
              <a:rPr lang="en-US" sz="1600" dirty="0" smtClean="0"/>
              <a:t>frequency at which hospitals prescribe more than one scan to the patience where one scan is sufficient to diagnose the patients.</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Imaging </a:t>
            </a:r>
            <a:r>
              <a:rPr lang="en-US" sz="1600" dirty="0"/>
              <a:t>efficiency measures should be low in values so that patients </a:t>
            </a:r>
            <a:r>
              <a:rPr lang="en-US" sz="1600" dirty="0" smtClean="0"/>
              <a:t>doesn’t </a:t>
            </a:r>
            <a:r>
              <a:rPr lang="en-US" sz="1600" dirty="0"/>
              <a:t>have to go through unnecessary </a:t>
            </a:r>
            <a:r>
              <a:rPr lang="en-US" sz="1600" dirty="0" smtClean="0"/>
              <a:t>scanning.</a:t>
            </a: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1"/>
            <a:ext cx="5257799"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391729"/>
            <a:ext cx="5486400" cy="4323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65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56966"/>
            <a:ext cx="10515600" cy="505267"/>
          </a:xfrm>
          <a:prstGeom prst="rect">
            <a:avLst/>
          </a:prstGeom>
        </p:spPr>
        <p:txBody>
          <a:bodyPr vert="horz" wrap="square" lIns="0" tIns="12700" rIns="0" bIns="0" rtlCol="0">
            <a:spAutoFit/>
          </a:bodyPr>
          <a:lstStyle/>
          <a:p>
            <a:pPr marL="12700">
              <a:lnSpc>
                <a:spcPct val="100000"/>
              </a:lnSpc>
              <a:spcBef>
                <a:spcPts val="100"/>
              </a:spcBef>
            </a:pPr>
            <a:r>
              <a:rPr lang="en-US" sz="3200" b="1" dirty="0" smtClean="0"/>
              <a:t>Supervised Learning-Based Rating System: </a:t>
            </a:r>
            <a:endParaRPr sz="3200" dirty="0"/>
          </a:p>
        </p:txBody>
      </p:sp>
      <p:sp>
        <p:nvSpPr>
          <p:cNvPr id="3" name="object 3"/>
          <p:cNvSpPr txBox="1"/>
          <p:nvPr/>
        </p:nvSpPr>
        <p:spPr>
          <a:xfrm>
            <a:off x="152400" y="1143000"/>
            <a:ext cx="11718849" cy="2982868"/>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lang="en-US" sz="2000" spc="-5" dirty="0" smtClean="0">
                <a:latin typeface="Calibri"/>
                <a:cs typeface="Calibri"/>
              </a:rPr>
              <a:t>After preparing the data, it has been divided into two sets train(80%) and test (20%).</a:t>
            </a:r>
          </a:p>
          <a:p>
            <a:pPr marL="299085" indent="-286385">
              <a:lnSpc>
                <a:spcPct val="100000"/>
              </a:lnSpc>
              <a:spcBef>
                <a:spcPts val="100"/>
              </a:spcBef>
              <a:buFont typeface="Arial"/>
              <a:buChar char="•"/>
              <a:tabLst>
                <a:tab pos="299085" algn="l"/>
                <a:tab pos="299720" algn="l"/>
              </a:tabLst>
            </a:pPr>
            <a:r>
              <a:rPr lang="en-US" sz="2000" spc="-5" dirty="0" smtClean="0">
                <a:latin typeface="Calibri"/>
                <a:cs typeface="Calibri"/>
              </a:rPr>
              <a:t>Train dataset has been used to develop supervised learning model.</a:t>
            </a:r>
          </a:p>
          <a:p>
            <a:pPr marL="299085" indent="-286385">
              <a:lnSpc>
                <a:spcPct val="100000"/>
              </a:lnSpc>
              <a:spcBef>
                <a:spcPts val="100"/>
              </a:spcBef>
              <a:buFont typeface="Arial"/>
              <a:buChar char="•"/>
              <a:tabLst>
                <a:tab pos="299085" algn="l"/>
                <a:tab pos="299720" algn="l"/>
              </a:tabLst>
            </a:pPr>
            <a:r>
              <a:rPr lang="en-US" sz="2000" spc="-5" dirty="0" smtClean="0">
                <a:latin typeface="Calibri"/>
                <a:cs typeface="Calibri"/>
              </a:rPr>
              <a:t>We have chosen Radom Forest to categories the data and derive the corresponding rating.</a:t>
            </a:r>
          </a:p>
          <a:p>
            <a:pPr marL="299085" indent="-286385">
              <a:lnSpc>
                <a:spcPct val="100000"/>
              </a:lnSpc>
              <a:spcBef>
                <a:spcPts val="100"/>
              </a:spcBef>
              <a:buFont typeface="Arial"/>
              <a:buChar char="•"/>
              <a:tabLst>
                <a:tab pos="299085" algn="l"/>
                <a:tab pos="299720" algn="l"/>
              </a:tabLst>
            </a:pPr>
            <a:r>
              <a:rPr sz="2000" spc="-5" dirty="0" smtClean="0">
                <a:latin typeface="Calibri"/>
                <a:cs typeface="Calibri"/>
              </a:rPr>
              <a:t>Model</a:t>
            </a:r>
            <a:r>
              <a:rPr sz="2000" spc="-25" dirty="0" smtClean="0">
                <a:latin typeface="Calibri"/>
                <a:cs typeface="Calibri"/>
              </a:rPr>
              <a:t> </a:t>
            </a:r>
            <a:r>
              <a:rPr sz="2000" dirty="0">
                <a:latin typeface="Calibri"/>
                <a:cs typeface="Calibri"/>
              </a:rPr>
              <a:t>Building</a:t>
            </a:r>
          </a:p>
          <a:p>
            <a:pPr marL="756285" lvl="1" indent="-286385">
              <a:lnSpc>
                <a:spcPct val="100000"/>
              </a:lnSpc>
              <a:buFont typeface="Arial"/>
              <a:buChar char="•"/>
              <a:tabLst>
                <a:tab pos="756285" algn="l"/>
                <a:tab pos="756920" algn="l"/>
              </a:tabLst>
            </a:pPr>
            <a:r>
              <a:rPr lang="en-US" spc="-5" dirty="0" smtClean="0">
                <a:latin typeface="Calibri"/>
                <a:cs typeface="Calibri"/>
              </a:rPr>
              <a:t>We used random forest model with prepared 62 measures and </a:t>
            </a:r>
            <a:r>
              <a:rPr lang="en-US" spc="-5" dirty="0" smtClean="0">
                <a:latin typeface="Calibri"/>
                <a:cs typeface="Calibri"/>
              </a:rPr>
              <a:t>tuned </a:t>
            </a:r>
            <a:r>
              <a:rPr lang="en-US" spc="-5" dirty="0" smtClean="0">
                <a:latin typeface="Calibri"/>
                <a:cs typeface="Calibri"/>
              </a:rPr>
              <a:t>the model by </a:t>
            </a:r>
            <a:r>
              <a:rPr lang="en-US" spc="-5" dirty="0" err="1" smtClean="0">
                <a:latin typeface="Calibri"/>
                <a:cs typeface="Calibri"/>
              </a:rPr>
              <a:t>mtry</a:t>
            </a:r>
            <a:r>
              <a:rPr lang="en-US" spc="-5" dirty="0" smtClean="0">
                <a:latin typeface="Calibri"/>
                <a:cs typeface="Calibri"/>
              </a:rPr>
              <a:t> </a:t>
            </a:r>
            <a:r>
              <a:rPr lang="en-US" spc="-5" dirty="0" smtClean="0">
                <a:latin typeface="Calibri"/>
                <a:cs typeface="Calibri"/>
              </a:rPr>
              <a:t>and </a:t>
            </a:r>
            <a:r>
              <a:rPr lang="en-US" spc="-5" dirty="0" err="1" smtClean="0">
                <a:latin typeface="Calibri"/>
                <a:cs typeface="Calibri"/>
              </a:rPr>
              <a:t>ntree</a:t>
            </a:r>
            <a:r>
              <a:rPr lang="en-US" spc="-5" dirty="0" smtClean="0">
                <a:latin typeface="Calibri"/>
                <a:cs typeface="Calibri"/>
              </a:rPr>
              <a:t> hyper parameters </a:t>
            </a:r>
            <a:r>
              <a:rPr lang="en-US" spc="-5" dirty="0" smtClean="0">
                <a:latin typeface="Calibri"/>
                <a:cs typeface="Calibri"/>
              </a:rPr>
              <a:t>.</a:t>
            </a:r>
          </a:p>
          <a:p>
            <a:pPr marL="756285" lvl="1" indent="-286385">
              <a:lnSpc>
                <a:spcPct val="100000"/>
              </a:lnSpc>
              <a:buFont typeface="Arial"/>
              <a:buChar char="•"/>
              <a:tabLst>
                <a:tab pos="756285" algn="l"/>
                <a:tab pos="756920" algn="l"/>
              </a:tabLst>
            </a:pPr>
            <a:r>
              <a:rPr lang="en-US" sz="1800" spc="-5" dirty="0" smtClean="0">
                <a:latin typeface="Calibri"/>
                <a:cs typeface="Calibri"/>
              </a:rPr>
              <a:t>After tuning the final model is developed with 400 decision trees and 22 variables to check for split at each node.</a:t>
            </a:r>
            <a:endParaRPr sz="1800" dirty="0">
              <a:latin typeface="Calibri"/>
              <a:cs typeface="Calibri"/>
            </a:endParaRPr>
          </a:p>
          <a:p>
            <a:pPr lvl="2">
              <a:lnSpc>
                <a:spcPct val="100000"/>
              </a:lnSpc>
              <a:spcBef>
                <a:spcPts val="25"/>
              </a:spcBef>
              <a:buFont typeface="Arial"/>
              <a:buChar char="•"/>
            </a:pPr>
            <a:endParaRPr sz="1850" dirty="0">
              <a:latin typeface="Times New Roman"/>
              <a:cs typeface="Times New Roman"/>
            </a:endParaRPr>
          </a:p>
          <a:p>
            <a:pPr marL="299085" indent="-286385">
              <a:lnSpc>
                <a:spcPct val="100000"/>
              </a:lnSpc>
              <a:buFont typeface="Arial"/>
              <a:buChar char="•"/>
              <a:tabLst>
                <a:tab pos="299085" algn="l"/>
                <a:tab pos="299720" algn="l"/>
              </a:tabLst>
            </a:pPr>
            <a:r>
              <a:rPr sz="2000" spc="-5" dirty="0">
                <a:latin typeface="Calibri"/>
                <a:cs typeface="Calibri"/>
              </a:rPr>
              <a:t>Model</a:t>
            </a:r>
            <a:r>
              <a:rPr sz="2000" spc="-30" dirty="0">
                <a:latin typeface="Calibri"/>
                <a:cs typeface="Calibri"/>
              </a:rPr>
              <a:t> </a:t>
            </a:r>
            <a:r>
              <a:rPr sz="2000" spc="-15" dirty="0">
                <a:latin typeface="Calibri"/>
                <a:cs typeface="Calibri"/>
              </a:rPr>
              <a:t>Evaluation</a:t>
            </a:r>
            <a:endParaRPr sz="2000" dirty="0">
              <a:latin typeface="Calibri"/>
              <a:cs typeface="Calibri"/>
            </a:endParaRPr>
          </a:p>
          <a:p>
            <a:pPr marL="756285" lvl="1" indent="-286385">
              <a:lnSpc>
                <a:spcPct val="100000"/>
              </a:lnSpc>
              <a:spcBef>
                <a:spcPts val="5"/>
              </a:spcBef>
              <a:buFont typeface="Arial"/>
              <a:buChar char="•"/>
              <a:tabLst>
                <a:tab pos="756285" algn="l"/>
                <a:tab pos="756920" algn="l"/>
              </a:tabLst>
            </a:pPr>
            <a:r>
              <a:rPr lang="en-US" sz="1800" dirty="0" smtClean="0">
                <a:latin typeface="Calibri"/>
                <a:cs typeface="Calibri"/>
              </a:rPr>
              <a:t>We got an accuracy of 79.45 % and evaluate the model  by using </a:t>
            </a:r>
            <a:r>
              <a:rPr lang="en-US" sz="1800" dirty="0" err="1" smtClean="0">
                <a:latin typeface="Calibri"/>
                <a:cs typeface="Calibri"/>
              </a:rPr>
              <a:t>confusion,sensitivity</a:t>
            </a:r>
            <a:r>
              <a:rPr lang="en-US" sz="1800" dirty="0" smtClean="0">
                <a:latin typeface="Calibri"/>
                <a:cs typeface="Calibri"/>
              </a:rPr>
              <a:t> ,specificity matrix .</a:t>
            </a:r>
            <a:r>
              <a:rPr lang="en-US" dirty="0" smtClean="0"/>
              <a:t/>
            </a:r>
            <a:br>
              <a:rPr lang="en-US" dirty="0" smtClean="0"/>
            </a:br>
            <a:endParaRPr sz="1800" dirty="0">
              <a:latin typeface="Calibri"/>
              <a:cs typeface="Calibri"/>
            </a:endParaRPr>
          </a:p>
        </p:txBody>
      </p:sp>
      <p:pic>
        <p:nvPicPr>
          <p:cNvPr id="1026" name="Picture 2"/>
          <p:cNvPicPr>
            <a:picLocks noChangeAspect="1" noChangeArrowheads="1"/>
          </p:cNvPicPr>
          <p:nvPr/>
        </p:nvPicPr>
        <p:blipFill>
          <a:blip r:embed="rId2"/>
          <a:srcRect/>
          <a:stretch>
            <a:fillRect/>
          </a:stretch>
        </p:blipFill>
        <p:spPr bwMode="auto">
          <a:xfrm>
            <a:off x="2675626" y="4267200"/>
            <a:ext cx="5401574" cy="2057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1035</TotalTime>
  <Words>915</Words>
  <Application>Microsoft Office PowerPoint</Application>
  <PresentationFormat>Custom</PresentationFormat>
  <Paragraphs>194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Hospital Rating System</vt:lpstr>
      <vt:lpstr>Objective </vt:lpstr>
      <vt:lpstr>Data Understanding &amp; Data Preparation</vt:lpstr>
      <vt:lpstr>Exploratory Data Analysis</vt:lpstr>
      <vt:lpstr>Exploratory Data Analysis (Cont.)</vt:lpstr>
      <vt:lpstr>Exploratory Data Analysis (Cont.)</vt:lpstr>
      <vt:lpstr>Exploratory Data Analysis (Cont.)</vt:lpstr>
      <vt:lpstr>Exploratory Data Analysis (Cont.)</vt:lpstr>
      <vt:lpstr>Supervised Learning-Based Rating System: </vt:lpstr>
      <vt:lpstr>Supervised Learning-Based Rating System: </vt:lpstr>
      <vt:lpstr>Unsupervised Clustering-Based Rating System </vt:lpstr>
      <vt:lpstr>EDA after Factor Analysis</vt:lpstr>
      <vt:lpstr>EDA after Factor Analysis (Cont.)</vt:lpstr>
      <vt:lpstr>K-Means Clustering</vt:lpstr>
      <vt:lpstr>Recommendation for a particular provider</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CASE STUDY</dc:title>
  <dc:creator>neha medavarapu</dc:creator>
  <cp:lastModifiedBy>Dubhasi, Pradeep K</cp:lastModifiedBy>
  <cp:revision>73</cp:revision>
  <dcterms:created xsi:type="dcterms:W3CDTF">2018-03-17T11:18:11Z</dcterms:created>
  <dcterms:modified xsi:type="dcterms:W3CDTF">2018-03-18T20:14:34Z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2017-10-29T00:00:00Z</vt:filetime>
  </property>
  <property fmtid="{D5CDD505-2E9C-101B-9397-08002B2CF9AE}" pid="3" name="Creator">
    <vt:lpwstr>Microsoft® PowerPoint® 2013</vt:lpwstr>
  </property>
  <property fmtid="{D5CDD505-2E9C-101B-9397-08002B2CF9AE}" pid="4" name="LastSaved">
    <vt:filetime>2018-03-17T00:00:00Z</vt:filetime>
  </property>
</Properties>
</file>