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54" r:id="rId2"/>
    <p:sldId id="423" r:id="rId3"/>
    <p:sldId id="414" r:id="rId4"/>
    <p:sldId id="415" r:id="rId5"/>
    <p:sldId id="416" r:id="rId6"/>
    <p:sldId id="421" r:id="rId7"/>
    <p:sldId id="417" r:id="rId8"/>
    <p:sldId id="418" r:id="rId9"/>
    <p:sldId id="407" r:id="rId10"/>
    <p:sldId id="422" r:id="rId11"/>
    <p:sldId id="410" r:id="rId12"/>
    <p:sldId id="411" r:id="rId13"/>
    <p:sldId id="406" r:id="rId14"/>
    <p:sldId id="408" r:id="rId15"/>
    <p:sldId id="413" r:id="rId16"/>
    <p:sldId id="401" r:id="rId17"/>
    <p:sldId id="424" r:id="rId18"/>
    <p:sldId id="288" r:id="rId19"/>
    <p:sldId id="289" r:id="rId20"/>
    <p:sldId id="419" r:id="rId21"/>
    <p:sldId id="409" r:id="rId22"/>
    <p:sldId id="420"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7" autoAdjust="0"/>
    <p:restoredTop sz="86455" autoAdjust="0"/>
  </p:normalViewPr>
  <p:slideViewPr>
    <p:cSldViewPr snapToGrid="0">
      <p:cViewPr>
        <p:scale>
          <a:sx n="60" d="100"/>
          <a:sy n="60" d="100"/>
        </p:scale>
        <p:origin x="-1122" y="-384"/>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2424"/>
    </p:cViewPr>
  </p:sorterViewPr>
  <p:notesViewPr>
    <p:cSldViewPr snapToGrid="0">
      <p:cViewPr varScale="1">
        <p:scale>
          <a:sx n="83" d="100"/>
          <a:sy n="83" d="100"/>
        </p:scale>
        <p:origin x="-387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7/21/2017</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18</a:t>
            </a:fld>
            <a:endParaRPr lang="en-US" dirty="0"/>
          </a:p>
        </p:txBody>
      </p:sp>
    </p:spTree>
    <p:extLst>
      <p:ext uri="{BB962C8B-B14F-4D97-AF65-F5344CB8AC3E}">
        <p14:creationId xmlns:p14="http://schemas.microsoft.com/office/powerpoint/2010/main" val="399129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19</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F58637A1-2757-41E8-AD98-43E9D0558D9A}" type="datetime1">
              <a:rPr lang="en-US" smtClean="0"/>
              <a:pPr/>
              <a:t>7/21/2017</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28D98802-C4BE-44EF-A775-109B41689843}" type="datetime1">
              <a:rPr lang="en-US" smtClean="0"/>
              <a:pPr/>
              <a:t>7/21/2017</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B324B-18FF-4147-BA18-D36160E9F106}"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8D6732-15F2-4802-8009-37AC693C551A}"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5B7D2015-66F5-48BA-96D8-17D36F2E0AA3}"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B4BFE1CA-6658-4197-8E4E-2C35AF1F1E72}"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FBED1B2-9BE1-4BB3-AF93-47A294133177}"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BE9BFC2-4754-4D3F-B8B7-155C41C1ECF0}"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47832B4-CFEF-4C48-9F00-42AED7DD8CEE}"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6703CB-F5F4-4371-82F0-CC855CC16EF3}"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4887D-8006-4942-961D-3944DDB3075E}"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8DA0FC38-0FA5-4886-ABB4-D52548B1A4EE}" type="datetime1">
              <a:rPr lang="en-US" smtClean="0"/>
              <a:pPr/>
              <a:t>7/21/2017</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D9227421-3F85-42F8-BDFD-0A6C36E3C2FA}" type="datetime1">
              <a:rPr lang="en-US" smtClean="0"/>
              <a:t>7/21/2017</a:t>
            </a:fld>
            <a:endParaRPr dirty="0"/>
          </a:p>
        </p:txBody>
      </p:sp>
      <p:sp>
        <p:nvSpPr>
          <p:cNvPr id="8" name="Footer Placeholder 7"/>
          <p:cNvSpPr>
            <a:spLocks noGrp="1"/>
          </p:cNvSpPr>
          <p:nvPr>
            <p:ph type="ftr" sz="quarter" idx="11"/>
          </p:nvPr>
        </p:nvSpPr>
        <p:spPr/>
        <p:txBody>
          <a:bodyPr/>
          <a:lstStyle/>
          <a:p>
            <a:r>
              <a:rPr dirty="0"/>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A1F17C-4AFE-4B02-9BD6-67CB04075FF1}" type="datetime1">
              <a:rPr lang="en-US" smtClean="0"/>
              <a:t>7/21/2017</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t>7/21/2017</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827CA-F831-46B0-9758-B6BAE0AF4EAB}" type="datetime1">
              <a:rPr lang="en-US" smtClean="0"/>
              <a:t>7/21/2017</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6C7CE-9D23-4A42-845E-2EB696664727}"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A32AB-378C-44A6-BBCB-4C90F374D0FC}"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7AD43-539D-4156-9FD6-437CAE9F93FE}"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1BA0AC74-C01C-456F-BD5D-BCFFCE23EE8E}"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C447B5AF-1809-4D52-BE60-78F570C83F44}"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4C505D5A-B256-44E1-AC96-C2C7474C5D8D}" type="datetime1">
              <a:rPr lang="en-US" smtClean="0"/>
              <a:pPr/>
              <a:t>7/21/2017</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1A2474AE-A74B-49A7-B5B1-A400C0D62D32}"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B767A9A-D0AC-47FB-851D-810FC45BAB35}" type="datetime1">
              <a:rPr lang="en-US" smtClean="0"/>
              <a:t>7/21/2017</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4ADD7E43-24FB-40CC-971F-1AFB4F96D58C}" type="datetime1">
              <a:rPr lang="en-US" smtClean="0"/>
              <a:pPr/>
              <a:t>7/21/2017</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D4C6-5F02-4E1D-8860-E571DA6DFE1F}" type="datetime1">
              <a:rPr lang="en-US" smtClean="0"/>
              <a:t>7/21/2017</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134E1-025A-423B-B455-DC3D3A91EDB9}" type="datetime1">
              <a:rPr lang="en-US" smtClean="0"/>
              <a:t>7/21/2017</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4A5B-588F-4C90-9D20-DD3B4D6AC865}" type="datetime1">
              <a:rPr lang="en-US" smtClean="0"/>
              <a:t>7/21/2017</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grpSp>
        <p:nvGrpSpPr>
          <p:cNvPr id="3093" name="Group 3092" descr="&quot;Hardware and Software Engineered to work together&quot; tagline in red and black" title="Oracle corporate Tagline in color"/>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AD8BE6-AA7C-4328-9B9F-94628525022E}" type="datetime1">
              <a:rPr lang="en-US" smtClean="0"/>
              <a:t>7/21/2017</a:t>
            </a:fld>
            <a:endParaRPr lang="en-US"/>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B8E2682-7303-4393-9F25-7F1900A10367}" type="datetime1">
              <a:rPr lang="en-US" smtClean="0"/>
              <a:t>7/21/2017</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B3EEE87-DDB3-4675-99CC-7EF64D192D2F}" type="datetime1">
              <a:rPr lang="en-US" smtClean="0"/>
              <a:pPr/>
              <a:t>7/21/2017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73022D7-D716-4AF5-B755-D22F080AC54D}" type="datetime1">
              <a:rPr lang="en-US" smtClean="0"/>
              <a:pPr/>
              <a:t>7/21/2017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4B0713F-DA50-44B8-8328-CFEF845F6523}" type="datetime1">
              <a:rPr lang="en-US" smtClean="0"/>
              <a:t>7/21/2017</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D2E52-83C8-44FA-88AD-FB45DDFBF65F}" type="datetime1">
              <a:rPr lang="en-US" smtClean="0"/>
              <a:t>7/21/2017</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B2EC637-D865-4A1A-B82E-96829CE60973}" type="datetime1">
              <a:rPr lang="en-US" smtClean="0"/>
              <a:t>7/21/2017</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C69AA-31D1-4BE3-A7F9-4499E9495C0A}" type="datetime1">
              <a:rPr lang="en-US" smtClean="0"/>
              <a:t>7/21/2017</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F58637A1-2757-41E8-AD98-43E9D0558D9A}" type="datetime1">
              <a:rPr lang="en-US" smtClean="0"/>
              <a:pPr/>
              <a:t>7/21/2017</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Oracle Confidential – Internal/Restricted/Highly Restricted</a:t>
            </a:r>
            <a:endParaRPr lang="en-US" dirty="0"/>
          </a:p>
        </p:txBody>
      </p:sp>
      <p:sp>
        <p:nvSpPr>
          <p:cNvPr id="3" name="Slide Number Placeholder 2"/>
          <p:cNvSpPr>
            <a:spLocks noGrp="1"/>
          </p:cNvSpPr>
          <p:nvPr>
            <p:ph type="sldNum" sz="quarter" idx="12"/>
          </p:nvPr>
        </p:nvSpPr>
        <p:spPr/>
        <p:txBody>
          <a:bodyPr/>
          <a:lstStyle/>
          <a:p>
            <a:fld id="{C51EAA63-D034-42AE-91FA-B13B9518C7BE}" type="slidenum">
              <a:rPr lang="en-US" smtClean="0"/>
              <a:t>10</a:t>
            </a:fld>
            <a:endParaRPr lang="en-US" dirty="0"/>
          </a:p>
        </p:txBody>
      </p:sp>
      <p:sp>
        <p:nvSpPr>
          <p:cNvPr id="4" name="Title 3"/>
          <p:cNvSpPr>
            <a:spLocks noGrp="1"/>
          </p:cNvSpPr>
          <p:nvPr>
            <p:ph type="title"/>
          </p:nvPr>
        </p:nvSpPr>
        <p:spPr/>
        <p:txBody>
          <a:bodyPr/>
          <a:lstStyle/>
          <a:p>
            <a:r>
              <a:rPr lang="en-US" dirty="0" smtClean="0"/>
              <a:t>Overall Architecture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603155" y="1429778"/>
            <a:ext cx="9306583" cy="4517172"/>
          </a:xfrm>
          <a:prstGeom prst="rect">
            <a:avLst/>
          </a:prstGeom>
          <a:noFill/>
          <a:ln w="9525">
            <a:noFill/>
            <a:miter lim="800000"/>
            <a:headEnd/>
            <a:tailEnd/>
          </a:ln>
          <a:scene3d>
            <a:camera prst="orthographicFront"/>
            <a:lightRig rig="morning" dir="t"/>
          </a:scene3d>
          <a:sp3d prstMaterial="dkEdge">
            <a:bevelT w="12700"/>
            <a:bevelB w="0" h="0"/>
          </a:sp3d>
        </p:spPr>
      </p:pic>
    </p:spTree>
    <p:extLst>
      <p:ext uri="{BB962C8B-B14F-4D97-AF65-F5344CB8AC3E}">
        <p14:creationId xmlns:p14="http://schemas.microsoft.com/office/powerpoint/2010/main" val="179119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sz="2400" dirty="0" err="1" smtClean="0"/>
              <a:t>Icare_OLTP_DB</a:t>
            </a:r>
            <a:r>
              <a:rPr lang="en-US" sz="2400" dirty="0" smtClean="0"/>
              <a:t> (High Available Database)</a:t>
            </a:r>
          </a:p>
          <a:p>
            <a:pPr lvl="1"/>
            <a:r>
              <a:rPr lang="en-US" sz="2000" dirty="0" smtClean="0"/>
              <a:t>Repository of </a:t>
            </a:r>
            <a:r>
              <a:rPr lang="en-US" sz="2000" dirty="0" err="1" smtClean="0"/>
              <a:t>Icare</a:t>
            </a:r>
            <a:r>
              <a:rPr lang="en-US" sz="2000" dirty="0" smtClean="0"/>
              <a:t> Configuration Info </a:t>
            </a:r>
          </a:p>
          <a:p>
            <a:pPr lvl="1"/>
            <a:r>
              <a:rPr lang="en-US" sz="2000" dirty="0" smtClean="0"/>
              <a:t>account/customer definitions </a:t>
            </a:r>
          </a:p>
          <a:p>
            <a:pPr lvl="1"/>
            <a:r>
              <a:rPr lang="en-US" sz="2000" dirty="0" smtClean="0"/>
              <a:t>Transactions</a:t>
            </a:r>
          </a:p>
          <a:p>
            <a:r>
              <a:rPr lang="en-US" sz="2400" dirty="0" smtClean="0"/>
              <a:t>Customer Activity DB (High Available)</a:t>
            </a:r>
          </a:p>
          <a:p>
            <a:pPr lvl="1"/>
            <a:r>
              <a:rPr lang="en-US" sz="2000" dirty="0" smtClean="0"/>
              <a:t>Customer Marketing database</a:t>
            </a:r>
          </a:p>
          <a:p>
            <a:pPr lvl="1"/>
            <a:r>
              <a:rPr lang="en-US" sz="2000" dirty="0" smtClean="0"/>
              <a:t>Tracks Super set of customer and promotion information</a:t>
            </a:r>
          </a:p>
          <a:p>
            <a:r>
              <a:rPr lang="en-US" sz="2400" dirty="0" err="1" smtClean="0"/>
              <a:t>ICare</a:t>
            </a:r>
            <a:r>
              <a:rPr lang="en-US" sz="2400" dirty="0" smtClean="0"/>
              <a:t> SVC Server</a:t>
            </a:r>
          </a:p>
          <a:p>
            <a:pPr lvl="1"/>
            <a:r>
              <a:rPr lang="en-US" sz="2000" dirty="0" smtClean="0"/>
              <a:t>Talks to OLTP DB</a:t>
            </a:r>
          </a:p>
          <a:p>
            <a:pPr lvl="1"/>
            <a:r>
              <a:rPr lang="en-US" sz="2000" dirty="0" smtClean="0"/>
              <a:t>Application Server with Web Services (Receives Requests from</a:t>
            </a:r>
            <a:r>
              <a:rPr lang="en-US" sz="2000" dirty="0"/>
              <a:t> </a:t>
            </a:r>
            <a:r>
              <a:rPr lang="en-US" sz="2000" dirty="0" smtClean="0"/>
              <a:t>POS)</a:t>
            </a:r>
            <a:endParaRPr lang="en-US" sz="2000"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11</a:t>
            </a:fld>
            <a:endParaRPr lang="en-US" dirty="0"/>
          </a:p>
        </p:txBody>
      </p:sp>
    </p:spTree>
    <p:extLst>
      <p:ext uri="{BB962C8B-B14F-4D97-AF65-F5344CB8AC3E}">
        <p14:creationId xmlns:p14="http://schemas.microsoft.com/office/powerpoint/2010/main" val="52883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sz="2400" dirty="0" err="1" smtClean="0"/>
              <a:t>ICare</a:t>
            </a:r>
            <a:r>
              <a:rPr lang="en-US" sz="2400" dirty="0" smtClean="0"/>
              <a:t> </a:t>
            </a:r>
            <a:r>
              <a:rPr lang="en-US" sz="2400" dirty="0" err="1" smtClean="0"/>
              <a:t>DB_Synch</a:t>
            </a:r>
            <a:endParaRPr lang="en-US" sz="2400" dirty="0" smtClean="0"/>
          </a:p>
          <a:p>
            <a:pPr lvl="1"/>
            <a:r>
              <a:rPr lang="en-US" sz="2000" dirty="0" smtClean="0"/>
              <a:t>Part of SVC Server which periodically Execute DB-Synch Operations</a:t>
            </a:r>
          </a:p>
          <a:p>
            <a:pPr lvl="1"/>
            <a:r>
              <a:rPr lang="en-US" sz="2000" dirty="0"/>
              <a:t>Synchs between ICARE_OLTP_DB, CUSTOMER_ACTIVITY_DB and LOCATON_ACTIVITY </a:t>
            </a:r>
            <a:r>
              <a:rPr lang="en-US" sz="2000" dirty="0" smtClean="0"/>
              <a:t>databases</a:t>
            </a:r>
          </a:p>
          <a:p>
            <a:r>
              <a:rPr lang="en-US" sz="2400" dirty="0" smtClean="0"/>
              <a:t>SVC Host Adapter</a:t>
            </a:r>
          </a:p>
          <a:p>
            <a:pPr lvl="1"/>
            <a:r>
              <a:rPr lang="en-US" sz="2000" dirty="0" smtClean="0"/>
              <a:t>POS Interface to </a:t>
            </a:r>
            <a:r>
              <a:rPr lang="en-US" sz="2000" dirty="0" err="1" smtClean="0"/>
              <a:t>ICare</a:t>
            </a:r>
            <a:r>
              <a:rPr lang="en-US" sz="2000" dirty="0" smtClean="0"/>
              <a:t> Server</a:t>
            </a:r>
          </a:p>
          <a:p>
            <a:pPr lvl="1"/>
            <a:r>
              <a:rPr lang="en-US" sz="2000" dirty="0" smtClean="0"/>
              <a:t>Deployed on POS</a:t>
            </a:r>
          </a:p>
          <a:p>
            <a:r>
              <a:rPr lang="en-US" sz="2400" dirty="0" smtClean="0"/>
              <a:t>Mymicros.net </a:t>
            </a:r>
          </a:p>
          <a:p>
            <a:pPr lvl="1"/>
            <a:r>
              <a:rPr lang="en-US" sz="2000" dirty="0" smtClean="0"/>
              <a:t>Portlet for administrators (</a:t>
            </a:r>
            <a:r>
              <a:rPr lang="en-US" sz="2000" dirty="0" err="1" smtClean="0"/>
              <a:t>iCare</a:t>
            </a:r>
            <a:r>
              <a:rPr lang="en-US" sz="2000" dirty="0" smtClean="0"/>
              <a:t> Admin functionality)</a:t>
            </a:r>
          </a:p>
          <a:p>
            <a:pPr lvl="1"/>
            <a:r>
              <a:rPr lang="en-US" sz="2000" dirty="0" smtClean="0"/>
              <a:t>Relies on OLTP DB, Customer Activity DB, Location Activity DB</a:t>
            </a:r>
          </a:p>
          <a:p>
            <a:r>
              <a:rPr lang="en-US" sz="2400" dirty="0" smtClean="0"/>
              <a:t>Mycard.net</a:t>
            </a:r>
          </a:p>
          <a:p>
            <a:pPr lvl="1"/>
            <a:r>
              <a:rPr lang="en-US" sz="2000" dirty="0" smtClean="0"/>
              <a:t>User interface for account holders to review account details</a:t>
            </a:r>
            <a:endParaRPr lang="en-US" sz="2000"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12</a:t>
            </a:fld>
            <a:endParaRPr lang="en-US" dirty="0"/>
          </a:p>
        </p:txBody>
      </p:sp>
    </p:spTree>
    <p:extLst>
      <p:ext uri="{BB962C8B-B14F-4D97-AF65-F5344CB8AC3E}">
        <p14:creationId xmlns:p14="http://schemas.microsoft.com/office/powerpoint/2010/main" val="17949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097" y="822314"/>
            <a:ext cx="10903286" cy="794922"/>
          </a:xfrm>
        </p:spPr>
        <p:txBody>
          <a:bodyPr/>
          <a:lstStyle/>
          <a:p>
            <a:r>
              <a:rPr lang="en-US" dirty="0" smtClean="0"/>
              <a:t>SVC Host Adapter – At POS</a:t>
            </a:r>
            <a:endParaRPr lang="en-US" dirty="0"/>
          </a:p>
        </p:txBody>
      </p:sp>
      <p:sp>
        <p:nvSpPr>
          <p:cNvPr id="3" name="Content Placeholder 2"/>
          <p:cNvSpPr>
            <a:spLocks noGrp="1"/>
          </p:cNvSpPr>
          <p:nvPr>
            <p:ph idx="1"/>
          </p:nvPr>
        </p:nvSpPr>
        <p:spPr>
          <a:xfrm>
            <a:off x="676098" y="1736476"/>
            <a:ext cx="10750925" cy="4531063"/>
          </a:xfrm>
        </p:spPr>
        <p:txBody>
          <a:bodyPr>
            <a:normAutofit/>
          </a:bodyPr>
          <a:lstStyle/>
          <a:p>
            <a:pPr>
              <a:buFont typeface="Wingdings" panose="05000000000000000000" pitchFamily="2" charset="2"/>
              <a:buChar char="§"/>
            </a:pPr>
            <a:r>
              <a:rPr lang="en-US" dirty="0" smtClean="0"/>
              <a:t>Real-time Transfer Agent client is installed on POS Server (SVC Host Adapter)</a:t>
            </a:r>
          </a:p>
          <a:p>
            <a:pPr lvl="1">
              <a:buFont typeface="Wingdings" panose="05000000000000000000" pitchFamily="2" charset="2"/>
              <a:buChar char="§"/>
            </a:pPr>
            <a:r>
              <a:rPr lang="en-US" dirty="0" smtClean="0"/>
              <a:t>RES 3700 – SVC To be installed communicated via SIM Script</a:t>
            </a:r>
          </a:p>
          <a:p>
            <a:pPr lvl="1">
              <a:buFont typeface="Wingdings" panose="05000000000000000000" pitchFamily="2" charset="2"/>
              <a:buChar char="§"/>
            </a:pPr>
            <a:r>
              <a:rPr lang="en-US" dirty="0" smtClean="0"/>
              <a:t>LES 9700 – Ships with SVC</a:t>
            </a:r>
          </a:p>
          <a:p>
            <a:pPr lvl="1">
              <a:buFont typeface="Wingdings" panose="05000000000000000000" pitchFamily="2" charset="2"/>
              <a:buChar char="§"/>
            </a:pPr>
            <a:r>
              <a:rPr lang="en-US" dirty="0" smtClean="0"/>
              <a:t>E7 </a:t>
            </a:r>
          </a:p>
          <a:p>
            <a:pPr lvl="2">
              <a:buFont typeface="Wingdings" panose="05000000000000000000" pitchFamily="2" charset="2"/>
              <a:buChar char="§"/>
            </a:pPr>
            <a:r>
              <a:rPr lang="en-US" dirty="0" smtClean="0"/>
              <a:t>With Server – Ships with SVC</a:t>
            </a:r>
          </a:p>
          <a:p>
            <a:pPr lvl="2">
              <a:buFont typeface="Wingdings" panose="05000000000000000000" pitchFamily="2" charset="2"/>
              <a:buChar char="§"/>
            </a:pPr>
            <a:r>
              <a:rPr lang="en-US" dirty="0" smtClean="0"/>
              <a:t>Standalone – Native Client to communicate</a:t>
            </a:r>
          </a:p>
          <a:p>
            <a:pPr marL="548640" lvl="2" indent="0">
              <a:buNone/>
            </a:pPr>
            <a:r>
              <a:rPr lang="en-US" dirty="0" smtClean="0"/>
              <a:t> </a:t>
            </a:r>
          </a:p>
        </p:txBody>
      </p:sp>
    </p:spTree>
    <p:extLst>
      <p:ext uri="{BB962C8B-B14F-4D97-AF65-F5344CB8AC3E}">
        <p14:creationId xmlns:p14="http://schemas.microsoft.com/office/powerpoint/2010/main" val="243674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RTA – Remote Transfer Agent</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14</a:t>
            </a:fld>
            <a:endParaRPr lang="en-US" dirty="0"/>
          </a:p>
        </p:txBody>
      </p:sp>
      <p:sp>
        <p:nvSpPr>
          <p:cNvPr id="6" name="Rectangle 4"/>
          <p:cNvSpPr>
            <a:spLocks noChangeArrowheads="1"/>
          </p:cNvSpPr>
          <p:nvPr/>
        </p:nvSpPr>
        <p:spPr bwMode="auto">
          <a:xfrm>
            <a:off x="7058025" y="1912937"/>
            <a:ext cx="22860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1"/>
                </a:solidFill>
              </a:rPr>
              <a:t>Hosting Center</a:t>
            </a:r>
          </a:p>
        </p:txBody>
      </p:sp>
      <p:sp>
        <p:nvSpPr>
          <p:cNvPr id="7" name="Rectangle 5"/>
          <p:cNvSpPr>
            <a:spLocks noChangeArrowheads="1"/>
          </p:cNvSpPr>
          <p:nvPr/>
        </p:nvSpPr>
        <p:spPr bwMode="auto">
          <a:xfrm>
            <a:off x="2333625" y="1912937"/>
            <a:ext cx="22860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solidFill>
                  <a:schemeClr val="bg1"/>
                </a:solidFill>
              </a:rPr>
              <a:t>Site</a:t>
            </a:r>
          </a:p>
        </p:txBody>
      </p:sp>
      <p:sp>
        <p:nvSpPr>
          <p:cNvPr id="8" name="Line 6"/>
          <p:cNvSpPr>
            <a:spLocks noChangeShapeType="1"/>
          </p:cNvSpPr>
          <p:nvPr/>
        </p:nvSpPr>
        <p:spPr bwMode="auto">
          <a:xfrm flipH="1">
            <a:off x="4619625" y="2446337"/>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9" name="Text Box 7"/>
          <p:cNvSpPr txBox="1">
            <a:spLocks noChangeArrowheads="1"/>
          </p:cNvSpPr>
          <p:nvPr/>
        </p:nvSpPr>
        <p:spPr bwMode="auto">
          <a:xfrm>
            <a:off x="5381625" y="2217737"/>
            <a:ext cx="4628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1"/>
                </a:solidFill>
              </a:rPr>
              <a:t>Jobs</a:t>
            </a:r>
          </a:p>
        </p:txBody>
      </p:sp>
      <p:sp>
        <p:nvSpPr>
          <p:cNvPr id="10" name="Line 8"/>
          <p:cNvSpPr>
            <a:spLocks noChangeShapeType="1"/>
          </p:cNvSpPr>
          <p:nvPr/>
        </p:nvSpPr>
        <p:spPr bwMode="auto">
          <a:xfrm>
            <a:off x="4619625" y="2751137"/>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11" name="Text Box 9"/>
          <p:cNvSpPr txBox="1">
            <a:spLocks noChangeArrowheads="1"/>
          </p:cNvSpPr>
          <p:nvPr/>
        </p:nvSpPr>
        <p:spPr bwMode="auto">
          <a:xfrm>
            <a:off x="5381625" y="2522537"/>
            <a:ext cx="8094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1"/>
                </a:solidFill>
              </a:rPr>
              <a:t>ACK(jobs)</a:t>
            </a:r>
          </a:p>
        </p:txBody>
      </p:sp>
      <p:sp>
        <p:nvSpPr>
          <p:cNvPr id="12" name="Line 12"/>
          <p:cNvSpPr>
            <a:spLocks noChangeShapeType="1"/>
          </p:cNvSpPr>
          <p:nvPr/>
        </p:nvSpPr>
        <p:spPr bwMode="auto">
          <a:xfrm>
            <a:off x="4619625" y="3208337"/>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13" name="Text Box 13"/>
          <p:cNvSpPr txBox="1">
            <a:spLocks noChangeArrowheads="1"/>
          </p:cNvSpPr>
          <p:nvPr/>
        </p:nvSpPr>
        <p:spPr bwMode="auto">
          <a:xfrm>
            <a:off x="5381625" y="2979737"/>
            <a:ext cx="13294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1"/>
                </a:solidFill>
              </a:rPr>
              <a:t>Totals, Trans, Defs</a:t>
            </a:r>
          </a:p>
        </p:txBody>
      </p:sp>
      <p:sp>
        <p:nvSpPr>
          <p:cNvPr id="14" name="Line 14"/>
          <p:cNvSpPr>
            <a:spLocks noChangeShapeType="1"/>
          </p:cNvSpPr>
          <p:nvPr/>
        </p:nvSpPr>
        <p:spPr bwMode="auto">
          <a:xfrm flipH="1">
            <a:off x="4619625" y="3513137"/>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15" name="Text Box 15"/>
          <p:cNvSpPr txBox="1">
            <a:spLocks noChangeArrowheads="1"/>
          </p:cNvSpPr>
          <p:nvPr/>
        </p:nvSpPr>
        <p:spPr bwMode="auto">
          <a:xfrm>
            <a:off x="5381625" y="3284537"/>
            <a:ext cx="1141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1"/>
                </a:solidFill>
              </a:rPr>
              <a:t>ACK(ttls, trans)</a:t>
            </a:r>
          </a:p>
        </p:txBody>
      </p:sp>
      <p:sp>
        <p:nvSpPr>
          <p:cNvPr id="16" name="Line 16"/>
          <p:cNvSpPr>
            <a:spLocks noChangeShapeType="1"/>
          </p:cNvSpPr>
          <p:nvPr/>
        </p:nvSpPr>
        <p:spPr bwMode="auto">
          <a:xfrm>
            <a:off x="4619625" y="3894137"/>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17" name="Text Box 17"/>
          <p:cNvSpPr txBox="1">
            <a:spLocks noChangeArrowheads="1"/>
          </p:cNvSpPr>
          <p:nvPr/>
        </p:nvSpPr>
        <p:spPr bwMode="auto">
          <a:xfrm>
            <a:off x="5381625" y="3665537"/>
            <a:ext cx="5068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1"/>
                </a:solidFill>
              </a:rPr>
              <a:t>PING</a:t>
            </a:r>
          </a:p>
        </p:txBody>
      </p:sp>
      <p:sp>
        <p:nvSpPr>
          <p:cNvPr id="18" name="Line 18"/>
          <p:cNvSpPr>
            <a:spLocks noChangeShapeType="1"/>
          </p:cNvSpPr>
          <p:nvPr/>
        </p:nvSpPr>
        <p:spPr bwMode="auto">
          <a:xfrm flipH="1">
            <a:off x="4619625" y="4198937"/>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19" name="Text Box 19"/>
          <p:cNvSpPr txBox="1">
            <a:spLocks noChangeArrowheads="1"/>
          </p:cNvSpPr>
          <p:nvPr/>
        </p:nvSpPr>
        <p:spPr bwMode="auto">
          <a:xfrm>
            <a:off x="5381625" y="3970337"/>
            <a:ext cx="8176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solidFill>
                  <a:schemeClr val="bg1"/>
                </a:solidFill>
              </a:rPr>
              <a:t>ACK(ping)</a:t>
            </a:r>
          </a:p>
        </p:txBody>
      </p:sp>
      <p:sp>
        <p:nvSpPr>
          <p:cNvPr id="20" name="Rectangle 20"/>
          <p:cNvSpPr>
            <a:spLocks noChangeArrowheads="1"/>
          </p:cNvSpPr>
          <p:nvPr/>
        </p:nvSpPr>
        <p:spPr bwMode="auto">
          <a:xfrm>
            <a:off x="7210425" y="2293937"/>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dirty="0" err="1" smtClean="0">
                <a:solidFill>
                  <a:schemeClr val="bg1"/>
                </a:solidFill>
              </a:rPr>
              <a:t>Merka</a:t>
            </a:r>
            <a:endParaRPr lang="en-US" altLang="en-US" sz="1200" b="1" dirty="0" smtClean="0">
              <a:solidFill>
                <a:schemeClr val="bg1"/>
              </a:solidFill>
            </a:endParaRPr>
          </a:p>
          <a:p>
            <a:pPr algn="ctr"/>
            <a:r>
              <a:rPr lang="en-US" altLang="en-US" sz="1200" b="1" dirty="0" smtClean="0">
                <a:solidFill>
                  <a:schemeClr val="bg1"/>
                </a:solidFill>
              </a:rPr>
              <a:t>Mail </a:t>
            </a:r>
            <a:r>
              <a:rPr lang="en-US" altLang="en-US" sz="1200" b="1" dirty="0">
                <a:solidFill>
                  <a:schemeClr val="bg1"/>
                </a:solidFill>
              </a:rPr>
              <a:t>Server</a:t>
            </a:r>
          </a:p>
        </p:txBody>
      </p:sp>
      <p:sp>
        <p:nvSpPr>
          <p:cNvPr id="21" name="Rectangle 21"/>
          <p:cNvSpPr>
            <a:spLocks noChangeArrowheads="1"/>
          </p:cNvSpPr>
          <p:nvPr/>
        </p:nvSpPr>
        <p:spPr bwMode="auto">
          <a:xfrm>
            <a:off x="8429625" y="2293937"/>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rPr>
              <a:t>RTA</a:t>
            </a:r>
          </a:p>
        </p:txBody>
      </p:sp>
      <p:sp>
        <p:nvSpPr>
          <p:cNvPr id="22" name="Line 22"/>
          <p:cNvSpPr>
            <a:spLocks noChangeShapeType="1"/>
          </p:cNvSpPr>
          <p:nvPr/>
        </p:nvSpPr>
        <p:spPr bwMode="auto">
          <a:xfrm>
            <a:off x="8048625" y="259873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23" name="Rectangle 23"/>
          <p:cNvSpPr>
            <a:spLocks noChangeArrowheads="1"/>
          </p:cNvSpPr>
          <p:nvPr/>
        </p:nvSpPr>
        <p:spPr bwMode="auto">
          <a:xfrm>
            <a:off x="7210425" y="3436937"/>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rPr>
              <a:t>Posting</a:t>
            </a:r>
          </a:p>
          <a:p>
            <a:pPr algn="ctr"/>
            <a:r>
              <a:rPr lang="en-US" altLang="en-US" sz="1200" b="1">
                <a:solidFill>
                  <a:schemeClr val="bg1"/>
                </a:solidFill>
              </a:rPr>
              <a:t> Server</a:t>
            </a:r>
          </a:p>
        </p:txBody>
      </p:sp>
      <p:sp>
        <p:nvSpPr>
          <p:cNvPr id="24" name="Line 24"/>
          <p:cNvSpPr>
            <a:spLocks noChangeShapeType="1"/>
          </p:cNvSpPr>
          <p:nvPr/>
        </p:nvSpPr>
        <p:spPr bwMode="auto">
          <a:xfrm flipH="1">
            <a:off x="8048625" y="2903537"/>
            <a:ext cx="381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25" name="Rectangle 25"/>
          <p:cNvSpPr>
            <a:spLocks noChangeArrowheads="1"/>
          </p:cNvSpPr>
          <p:nvPr/>
        </p:nvSpPr>
        <p:spPr bwMode="auto">
          <a:xfrm>
            <a:off x="8429625" y="3436937"/>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rPr>
              <a:t>Database</a:t>
            </a:r>
          </a:p>
        </p:txBody>
      </p:sp>
      <p:sp>
        <p:nvSpPr>
          <p:cNvPr id="26" name="Line 26"/>
          <p:cNvSpPr>
            <a:spLocks noChangeShapeType="1"/>
          </p:cNvSpPr>
          <p:nvPr/>
        </p:nvSpPr>
        <p:spPr bwMode="auto">
          <a:xfrm>
            <a:off x="8048625" y="3741737"/>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27" name="Line 28"/>
          <p:cNvSpPr>
            <a:spLocks noChangeShapeType="1"/>
          </p:cNvSpPr>
          <p:nvPr/>
        </p:nvSpPr>
        <p:spPr bwMode="auto">
          <a:xfrm>
            <a:off x="8734425" y="4046537"/>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28" name="Line 29"/>
          <p:cNvSpPr>
            <a:spLocks noChangeShapeType="1"/>
          </p:cNvSpPr>
          <p:nvPr/>
        </p:nvSpPr>
        <p:spPr bwMode="auto">
          <a:xfrm>
            <a:off x="9039225" y="4046537"/>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29" name="Rectangle 30"/>
          <p:cNvSpPr>
            <a:spLocks noChangeArrowheads="1"/>
          </p:cNvSpPr>
          <p:nvPr/>
        </p:nvSpPr>
        <p:spPr bwMode="auto">
          <a:xfrm>
            <a:off x="8277225" y="5113337"/>
            <a:ext cx="12192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rPr>
              <a:t>portaldb</a:t>
            </a:r>
          </a:p>
          <a:p>
            <a:pPr algn="ctr"/>
            <a:r>
              <a:rPr lang="en-US" altLang="en-US" sz="1200" b="1">
                <a:solidFill>
                  <a:schemeClr val="bg1"/>
                </a:solidFill>
              </a:rPr>
              <a:t>coredb</a:t>
            </a:r>
          </a:p>
          <a:p>
            <a:pPr algn="ctr"/>
            <a:r>
              <a:rPr lang="en-US" altLang="en-US" sz="1200" b="1">
                <a:solidFill>
                  <a:schemeClr val="bg1"/>
                </a:solidFill>
              </a:rPr>
              <a:t>rtadb</a:t>
            </a:r>
          </a:p>
          <a:p>
            <a:pPr algn="ctr"/>
            <a:r>
              <a:rPr lang="en-US" altLang="en-US" sz="1200" b="1">
                <a:solidFill>
                  <a:schemeClr val="bg1"/>
                </a:solidFill>
              </a:rPr>
              <a:t>loc_activity_db</a:t>
            </a:r>
          </a:p>
        </p:txBody>
      </p:sp>
      <p:sp>
        <p:nvSpPr>
          <p:cNvPr id="30" name="Text Box 31"/>
          <p:cNvSpPr txBox="1">
            <a:spLocks noChangeArrowheads="1"/>
          </p:cNvSpPr>
          <p:nvPr/>
        </p:nvSpPr>
        <p:spPr bwMode="auto">
          <a:xfrm>
            <a:off x="3857625" y="2370137"/>
            <a:ext cx="7521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POP3(110)</a:t>
            </a:r>
          </a:p>
        </p:txBody>
      </p:sp>
      <p:sp>
        <p:nvSpPr>
          <p:cNvPr id="31" name="Text Box 32"/>
          <p:cNvSpPr txBox="1">
            <a:spLocks noChangeArrowheads="1"/>
          </p:cNvSpPr>
          <p:nvPr/>
        </p:nvSpPr>
        <p:spPr bwMode="auto">
          <a:xfrm>
            <a:off x="3857625" y="3360737"/>
            <a:ext cx="7521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POP3(110)</a:t>
            </a:r>
          </a:p>
        </p:txBody>
      </p:sp>
      <p:sp>
        <p:nvSpPr>
          <p:cNvPr id="32" name="Text Box 33"/>
          <p:cNvSpPr txBox="1">
            <a:spLocks noChangeArrowheads="1"/>
          </p:cNvSpPr>
          <p:nvPr/>
        </p:nvSpPr>
        <p:spPr bwMode="auto">
          <a:xfrm>
            <a:off x="3857625" y="4046537"/>
            <a:ext cx="75212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POP3(110)</a:t>
            </a:r>
          </a:p>
        </p:txBody>
      </p:sp>
      <p:sp>
        <p:nvSpPr>
          <p:cNvPr id="33" name="Text Box 34"/>
          <p:cNvSpPr txBox="1">
            <a:spLocks noChangeArrowheads="1"/>
          </p:cNvSpPr>
          <p:nvPr/>
        </p:nvSpPr>
        <p:spPr bwMode="auto">
          <a:xfrm>
            <a:off x="3933825" y="2598737"/>
            <a:ext cx="702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SMTP(24)</a:t>
            </a:r>
          </a:p>
        </p:txBody>
      </p:sp>
      <p:sp>
        <p:nvSpPr>
          <p:cNvPr id="34" name="Text Box 35"/>
          <p:cNvSpPr txBox="1">
            <a:spLocks noChangeArrowheads="1"/>
          </p:cNvSpPr>
          <p:nvPr/>
        </p:nvSpPr>
        <p:spPr bwMode="auto">
          <a:xfrm>
            <a:off x="3933825" y="3055937"/>
            <a:ext cx="702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SMTP(24)</a:t>
            </a:r>
          </a:p>
        </p:txBody>
      </p:sp>
      <p:sp>
        <p:nvSpPr>
          <p:cNvPr id="35" name="Text Box 36"/>
          <p:cNvSpPr txBox="1">
            <a:spLocks noChangeArrowheads="1"/>
          </p:cNvSpPr>
          <p:nvPr/>
        </p:nvSpPr>
        <p:spPr bwMode="auto">
          <a:xfrm>
            <a:off x="3933825" y="3741737"/>
            <a:ext cx="702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solidFill>
                  <a:schemeClr val="bg1"/>
                </a:solidFill>
              </a:rPr>
              <a:t>SMTP(24)</a:t>
            </a:r>
          </a:p>
        </p:txBody>
      </p:sp>
      <p:sp>
        <p:nvSpPr>
          <p:cNvPr id="36" name="Rectangle 37"/>
          <p:cNvSpPr>
            <a:spLocks noChangeArrowheads="1"/>
          </p:cNvSpPr>
          <p:nvPr/>
        </p:nvSpPr>
        <p:spPr bwMode="auto">
          <a:xfrm>
            <a:off x="2486025" y="2293937"/>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rPr>
              <a:t>RTA</a:t>
            </a:r>
          </a:p>
        </p:txBody>
      </p:sp>
      <p:sp>
        <p:nvSpPr>
          <p:cNvPr id="37" name="Rectangle 38"/>
          <p:cNvSpPr>
            <a:spLocks noChangeArrowheads="1"/>
          </p:cNvSpPr>
          <p:nvPr/>
        </p:nvSpPr>
        <p:spPr bwMode="auto">
          <a:xfrm>
            <a:off x="2486025" y="3360737"/>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rPr>
              <a:t>POS DB</a:t>
            </a:r>
          </a:p>
        </p:txBody>
      </p:sp>
      <p:sp>
        <p:nvSpPr>
          <p:cNvPr id="38" name="Line 39"/>
          <p:cNvSpPr>
            <a:spLocks noChangeShapeType="1"/>
          </p:cNvSpPr>
          <p:nvPr/>
        </p:nvSpPr>
        <p:spPr bwMode="auto">
          <a:xfrm flipV="1">
            <a:off x="2867025" y="2903537"/>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
        <p:nvSpPr>
          <p:cNvPr id="39" name="Text Box 40"/>
          <p:cNvSpPr txBox="1">
            <a:spLocks noChangeArrowheads="1"/>
          </p:cNvSpPr>
          <p:nvPr/>
        </p:nvSpPr>
        <p:spPr bwMode="auto">
          <a:xfrm>
            <a:off x="4086225" y="2274887"/>
            <a:ext cx="4286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solidFill>
                  <a:schemeClr val="bg1"/>
                </a:solidFill>
              </a:rPr>
              <a:t>inbox</a:t>
            </a:r>
          </a:p>
        </p:txBody>
      </p:sp>
      <p:sp>
        <p:nvSpPr>
          <p:cNvPr id="40" name="Text Box 41"/>
          <p:cNvSpPr txBox="1">
            <a:spLocks noChangeArrowheads="1"/>
          </p:cNvSpPr>
          <p:nvPr/>
        </p:nvSpPr>
        <p:spPr bwMode="auto">
          <a:xfrm>
            <a:off x="3781425" y="2751137"/>
            <a:ext cx="4921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solidFill>
                  <a:schemeClr val="bg1"/>
                </a:solidFill>
              </a:rPr>
              <a:t>outbox</a:t>
            </a:r>
          </a:p>
        </p:txBody>
      </p:sp>
      <p:sp>
        <p:nvSpPr>
          <p:cNvPr id="41" name="Text Box 42"/>
          <p:cNvSpPr txBox="1">
            <a:spLocks noChangeArrowheads="1"/>
          </p:cNvSpPr>
          <p:nvPr/>
        </p:nvSpPr>
        <p:spPr bwMode="auto">
          <a:xfrm>
            <a:off x="4257675" y="2751137"/>
            <a:ext cx="3778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b="1">
                <a:solidFill>
                  <a:schemeClr val="bg1"/>
                </a:solidFill>
              </a:rPr>
              <a:t>sent</a:t>
            </a:r>
          </a:p>
        </p:txBody>
      </p:sp>
      <p:sp>
        <p:nvSpPr>
          <p:cNvPr id="42" name="Line 43"/>
          <p:cNvSpPr>
            <a:spLocks noChangeShapeType="1"/>
          </p:cNvSpPr>
          <p:nvPr/>
        </p:nvSpPr>
        <p:spPr bwMode="auto">
          <a:xfrm flipV="1">
            <a:off x="4194175" y="286385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solidFill>
                <a:schemeClr val="bg1"/>
              </a:solidFill>
            </a:endParaRPr>
          </a:p>
        </p:txBody>
      </p:sp>
    </p:spTree>
    <p:extLst>
      <p:ext uri="{BB962C8B-B14F-4D97-AF65-F5344CB8AC3E}">
        <p14:creationId xmlns:p14="http://schemas.microsoft.com/office/powerpoint/2010/main" val="366453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RTA</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15</a:t>
            </a:fld>
            <a:endParaRPr lang="en-US" dirty="0"/>
          </a:p>
        </p:txBody>
      </p:sp>
      <p:sp>
        <p:nvSpPr>
          <p:cNvPr id="6"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855927466"/>
              </p:ext>
            </p:extLst>
          </p:nvPr>
        </p:nvGraphicFramePr>
        <p:xfrm>
          <a:off x="528808" y="2093206"/>
          <a:ext cx="5753100" cy="2781300"/>
        </p:xfrm>
        <a:graphic>
          <a:graphicData uri="http://schemas.openxmlformats.org/presentationml/2006/ole">
            <mc:AlternateContent xmlns:mc="http://schemas.openxmlformats.org/markup-compatibility/2006">
              <mc:Choice xmlns:v="urn:schemas-microsoft-com:vml" Requires="v">
                <p:oleObj spid="_x0000_s5142" r:id="rId3" imgW="5753481" imgH="2781300" progId="Visio.Drawing.11">
                  <p:embed/>
                </p:oleObj>
              </mc:Choice>
              <mc:Fallback>
                <p:oleObj r:id="rId3" imgW="5753481" imgH="27813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808" y="2093206"/>
                        <a:ext cx="5753100"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2"/>
          <p:cNvSpPr>
            <a:spLocks noGrp="1"/>
          </p:cNvSpPr>
          <p:nvPr>
            <p:ph idx="1"/>
          </p:nvPr>
        </p:nvSpPr>
        <p:spPr>
          <a:xfrm>
            <a:off x="6191480" y="1736476"/>
            <a:ext cx="5235543" cy="4531063"/>
          </a:xfrm>
        </p:spPr>
        <p:txBody>
          <a:bodyPr>
            <a:normAutofit/>
          </a:bodyPr>
          <a:lstStyle/>
          <a:p>
            <a:pPr>
              <a:buFont typeface="Wingdings" panose="05000000000000000000" pitchFamily="2" charset="2"/>
              <a:buChar char="§"/>
            </a:pPr>
            <a:r>
              <a:rPr lang="en-US" dirty="0" smtClean="0"/>
              <a:t>RTA Client is Deployed in POS</a:t>
            </a:r>
          </a:p>
          <a:p>
            <a:pPr>
              <a:buFont typeface="Wingdings" panose="05000000000000000000" pitchFamily="2" charset="2"/>
              <a:buChar char="§"/>
            </a:pPr>
            <a:r>
              <a:rPr lang="en-US" dirty="0" smtClean="0"/>
              <a:t>It captures transaction information and send as mail to </a:t>
            </a:r>
            <a:r>
              <a:rPr lang="en-US" dirty="0" err="1" smtClean="0"/>
              <a:t>Merka</a:t>
            </a:r>
            <a:r>
              <a:rPr lang="en-US" dirty="0" smtClean="0"/>
              <a:t> Mail Server</a:t>
            </a:r>
          </a:p>
          <a:p>
            <a:pPr>
              <a:buFont typeface="Wingdings" panose="05000000000000000000" pitchFamily="2" charset="2"/>
              <a:buChar char="§"/>
            </a:pPr>
            <a:r>
              <a:rPr lang="en-US" dirty="0" smtClean="0"/>
              <a:t>Master Reads the mails and send to RTA Slaves</a:t>
            </a:r>
          </a:p>
          <a:p>
            <a:pPr>
              <a:buFont typeface="Wingdings" panose="05000000000000000000" pitchFamily="2" charset="2"/>
              <a:buChar char="§"/>
            </a:pPr>
            <a:r>
              <a:rPr lang="en-US" dirty="0" smtClean="0"/>
              <a:t>RTA Slave – Posts the POS data to the ware house</a:t>
            </a:r>
          </a:p>
        </p:txBody>
      </p:sp>
    </p:spTree>
    <p:extLst>
      <p:ext uri="{BB962C8B-B14F-4D97-AF65-F5344CB8AC3E}">
        <p14:creationId xmlns:p14="http://schemas.microsoft.com/office/powerpoint/2010/main" val="326884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501" y="199624"/>
            <a:ext cx="8843520" cy="428449"/>
          </a:xfrm>
        </p:spPr>
        <p:txBody>
          <a:bodyPr>
            <a:normAutofit/>
          </a:bodyPr>
          <a:lstStyle/>
          <a:p>
            <a:r>
              <a:rPr lang="en-US" sz="3199" dirty="0"/>
              <a:t>Technology Stack of </a:t>
            </a:r>
            <a:r>
              <a:rPr lang="en-US" sz="3199" dirty="0" err="1"/>
              <a:t>mymicros</a:t>
            </a:r>
            <a:endParaRPr lang="en-US" sz="3199" dirty="0"/>
          </a:p>
        </p:txBody>
      </p:sp>
      <p:sp>
        <p:nvSpPr>
          <p:cNvPr id="6" name="Rectangle 4"/>
          <p:cNvSpPr>
            <a:spLocks noChangeArrowheads="1"/>
          </p:cNvSpPr>
          <p:nvPr/>
        </p:nvSpPr>
        <p:spPr bwMode="auto">
          <a:xfrm>
            <a:off x="2858364" y="1876421"/>
            <a:ext cx="184683" cy="36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endParaRPr lang="en-US" sz="1799"/>
          </a:p>
        </p:txBody>
      </p:sp>
      <p:graphicFrame>
        <p:nvGraphicFramePr>
          <p:cNvPr id="7" name="Object 6"/>
          <p:cNvGraphicFramePr>
            <a:graphicFrameLocks noChangeAspect="1"/>
          </p:cNvGraphicFramePr>
          <p:nvPr>
            <p:extLst>
              <p:ext uri="{D42A27DB-BD31-4B8C-83A1-F6EECF244321}">
                <p14:modId xmlns:p14="http://schemas.microsoft.com/office/powerpoint/2010/main" val="2749035877"/>
              </p:ext>
            </p:extLst>
          </p:nvPr>
        </p:nvGraphicFramePr>
        <p:xfrm>
          <a:off x="1377867" y="720436"/>
          <a:ext cx="9035629" cy="5223166"/>
        </p:xfrm>
        <a:graphic>
          <a:graphicData uri="http://schemas.openxmlformats.org/presentationml/2006/ole">
            <mc:AlternateContent xmlns:mc="http://schemas.openxmlformats.org/markup-compatibility/2006">
              <mc:Choice xmlns:v="urn:schemas-microsoft-com:vml" Requires="v">
                <p:oleObj spid="_x0000_s4127" name="Visio" r:id="rId3" imgW="7304850" imgH="5590456" progId="Visio.Drawing.11">
                  <p:embed/>
                </p:oleObj>
              </mc:Choice>
              <mc:Fallback>
                <p:oleObj name="Visio" r:id="rId3" imgW="7304850" imgH="55904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867" y="720436"/>
                        <a:ext cx="9035629" cy="5223166"/>
                      </a:xfrm>
                      <a:prstGeom prst="rect">
                        <a:avLst/>
                      </a:prstGeom>
                      <a:noFill/>
                    </p:spPr>
                  </p:pic>
                </p:oleObj>
              </mc:Fallback>
            </mc:AlternateContent>
          </a:graphicData>
        </a:graphic>
      </p:graphicFrame>
    </p:spTree>
    <p:extLst>
      <p:ext uri="{BB962C8B-B14F-4D97-AF65-F5344CB8AC3E}">
        <p14:creationId xmlns:p14="http://schemas.microsoft.com/office/powerpoint/2010/main" val="323519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lstStyle/>
          <a:p>
            <a:r>
              <a:rPr lang="en-US" dirty="0" smtClean="0"/>
              <a:t>Phase 1: </a:t>
            </a:r>
          </a:p>
          <a:p>
            <a:pPr lvl="1"/>
            <a:r>
              <a:rPr lang="en-US" dirty="0" smtClean="0"/>
              <a:t>Refactor the code to make it compatible for the Oracle Database</a:t>
            </a:r>
          </a:p>
          <a:p>
            <a:pPr lvl="1"/>
            <a:r>
              <a:rPr lang="en-US" dirty="0" smtClean="0"/>
              <a:t>Deploy this version of the code for all new customers</a:t>
            </a:r>
          </a:p>
          <a:p>
            <a:r>
              <a:rPr lang="en-US" dirty="0" smtClean="0"/>
              <a:t>Phase 2:</a:t>
            </a:r>
          </a:p>
          <a:p>
            <a:pPr lvl="1"/>
            <a:r>
              <a:rPr lang="en-US" dirty="0" smtClean="0"/>
              <a:t>Create a migration strategy and Implementation for migrating existing customers to Oracle database</a:t>
            </a:r>
          </a:p>
          <a:p>
            <a:pPr lvl="1"/>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17</a:t>
            </a:fld>
            <a:endParaRPr lang="en-US" dirty="0"/>
          </a:p>
        </p:txBody>
      </p:sp>
    </p:spTree>
    <p:extLst>
      <p:ext uri="{BB962C8B-B14F-4D97-AF65-F5344CB8AC3E}">
        <p14:creationId xmlns:p14="http://schemas.microsoft.com/office/powerpoint/2010/main" val="37726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en-US" smtClean="0"/>
              <a:t>18</a:t>
            </a:fld>
            <a:endParaRPr lang="en-US" dirty="0"/>
          </a:p>
        </p:txBody>
      </p:sp>
    </p:spTree>
    <p:extLst>
      <p:ext uri="{BB962C8B-B14F-4D97-AF65-F5344CB8AC3E}">
        <p14:creationId xmlns:p14="http://schemas.microsoft.com/office/powerpoint/2010/main" val="417598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pPr lvl="1"/>
            <a:r>
              <a:rPr lang="en-US" dirty="0" smtClean="0"/>
              <a:t>Modules</a:t>
            </a:r>
          </a:p>
          <a:p>
            <a:pPr lvl="1"/>
            <a:r>
              <a:rPr lang="en-US" dirty="0" smtClean="0"/>
              <a:t>Components</a:t>
            </a:r>
          </a:p>
          <a:p>
            <a:r>
              <a:rPr lang="en-US" dirty="0" smtClean="0"/>
              <a:t>Overall Architecture</a:t>
            </a:r>
          </a:p>
          <a:p>
            <a:pPr lvl="1"/>
            <a:r>
              <a:rPr lang="en-US" dirty="0" smtClean="0"/>
              <a:t>Components Involved</a:t>
            </a:r>
          </a:p>
          <a:p>
            <a:pPr lvl="1"/>
            <a:r>
              <a:rPr lang="en-US" dirty="0" smtClean="0"/>
              <a:t>Overall technology Stack</a:t>
            </a:r>
          </a:p>
          <a:p>
            <a:r>
              <a:rPr lang="en-US" dirty="0" smtClean="0"/>
              <a:t>Requirement (</a:t>
            </a:r>
            <a:r>
              <a:rPr lang="en-US" sz="2400" dirty="0" smtClean="0"/>
              <a:t>Phase 1 and Phase 2</a:t>
            </a:r>
            <a:r>
              <a:rPr lang="en-US" dirty="0" smtClean="0"/>
              <a:t>)</a:t>
            </a: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2</a:t>
            </a:fld>
            <a:endParaRPr lang="en-US" dirty="0"/>
          </a:p>
        </p:txBody>
      </p:sp>
    </p:spTree>
    <p:extLst>
      <p:ext uri="{BB962C8B-B14F-4D97-AF65-F5344CB8AC3E}">
        <p14:creationId xmlns:p14="http://schemas.microsoft.com/office/powerpoint/2010/main" val="36428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Administratio</a:t>
            </a:r>
            <a:r>
              <a:rPr lang="en-US" dirty="0"/>
              <a:t>n</a:t>
            </a:r>
          </a:p>
        </p:txBody>
      </p:sp>
      <p:sp>
        <p:nvSpPr>
          <p:cNvPr id="3" name="Content Placeholder 2"/>
          <p:cNvSpPr>
            <a:spLocks noGrp="1"/>
          </p:cNvSpPr>
          <p:nvPr>
            <p:ph idx="1"/>
          </p:nvPr>
        </p:nvSpPr>
        <p:spPr/>
        <p:txBody>
          <a:bodyPr/>
          <a:lstStyle/>
          <a:p>
            <a:r>
              <a:rPr lang="en-US" dirty="0" smtClean="0"/>
              <a:t>Privileged user can</a:t>
            </a:r>
          </a:p>
          <a:p>
            <a:pPr lvl="1"/>
            <a:r>
              <a:rPr lang="en-US" dirty="0" smtClean="0"/>
              <a:t>Manage existing accounts</a:t>
            </a:r>
          </a:p>
          <a:p>
            <a:pPr lvl="1"/>
            <a:r>
              <a:rPr lang="en-US" dirty="0" smtClean="0"/>
              <a:t>Issue/Bulk Issue new accounts</a:t>
            </a:r>
          </a:p>
          <a:p>
            <a:pPr lvl="1"/>
            <a:r>
              <a:rPr lang="en-US" dirty="0" smtClean="0"/>
              <a:t>Pre-activate new accounts</a:t>
            </a:r>
          </a:p>
          <a:p>
            <a:pPr lvl="1"/>
            <a:r>
              <a:rPr lang="en-US" dirty="0" smtClean="0"/>
              <a:t>Create card numbers</a:t>
            </a:r>
          </a:p>
          <a:p>
            <a:pPr lvl="1"/>
            <a:r>
              <a:rPr lang="en-US" dirty="0" smtClean="0"/>
              <a:t>Review customer changes</a:t>
            </a:r>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20</a:t>
            </a:fld>
            <a:endParaRPr lang="en-US" dirty="0"/>
          </a:p>
        </p:txBody>
      </p:sp>
    </p:spTree>
    <p:extLst>
      <p:ext uri="{BB962C8B-B14F-4D97-AF65-F5344CB8AC3E}">
        <p14:creationId xmlns:p14="http://schemas.microsoft.com/office/powerpoint/2010/main" val="159967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ICare</a:t>
            </a:r>
            <a:r>
              <a:rPr lang="en-US" dirty="0" smtClean="0"/>
              <a:t> OLTP Database</a:t>
            </a:r>
            <a:endParaRPr lang="en-US" dirty="0"/>
          </a:p>
        </p:txBody>
      </p:sp>
      <p:sp>
        <p:nvSpPr>
          <p:cNvPr id="3" name="Content Placeholder 2"/>
          <p:cNvSpPr>
            <a:spLocks noGrp="1"/>
          </p:cNvSpPr>
          <p:nvPr>
            <p:ph idx="1"/>
          </p:nvPr>
        </p:nvSpPr>
        <p:spPr>
          <a:xfrm>
            <a:off x="531151" y="1524001"/>
            <a:ext cx="4239153" cy="4419600"/>
          </a:xfrm>
        </p:spPr>
        <p:txBody>
          <a:bodyPr/>
          <a:lstStyle/>
          <a:p>
            <a:r>
              <a:rPr lang="en-US" dirty="0" smtClean="0"/>
              <a:t>Store Configuration</a:t>
            </a:r>
          </a:p>
          <a:p>
            <a:pPr lvl="1"/>
            <a:r>
              <a:rPr lang="en-US" dirty="0" smtClean="0"/>
              <a:t>Organization Information</a:t>
            </a:r>
          </a:p>
          <a:p>
            <a:pPr lvl="1"/>
            <a:r>
              <a:rPr lang="en-US" dirty="0" smtClean="0"/>
              <a:t>Store Information</a:t>
            </a:r>
          </a:p>
          <a:p>
            <a:pPr lvl="1"/>
            <a:r>
              <a:rPr lang="en-US" dirty="0" smtClean="0"/>
              <a:t>Revenue Centers</a:t>
            </a:r>
          </a:p>
          <a:p>
            <a:pPr lvl="1"/>
            <a:r>
              <a:rPr lang="en-US" dirty="0" smtClean="0"/>
              <a:t>Menu Items &amp; Masters</a:t>
            </a:r>
          </a:p>
          <a:p>
            <a:pPr lvl="1"/>
            <a:r>
              <a:rPr lang="en-US" dirty="0" smtClean="0"/>
              <a:t>Major Group &amp; Masters</a:t>
            </a:r>
          </a:p>
          <a:p>
            <a:pPr lvl="1"/>
            <a:r>
              <a:rPr lang="en-US" dirty="0" smtClean="0"/>
              <a:t>Family Group &amp; Masters</a:t>
            </a:r>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21</a:t>
            </a:fld>
            <a:endParaRPr lang="en-US" dirty="0"/>
          </a:p>
        </p:txBody>
      </p:sp>
    </p:spTree>
    <p:extLst>
      <p:ext uri="{BB962C8B-B14F-4D97-AF65-F5344CB8AC3E}">
        <p14:creationId xmlns:p14="http://schemas.microsoft.com/office/powerpoint/2010/main" val="401123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Card Rules </a:t>
            </a:r>
          </a:p>
          <a:p>
            <a:pPr lvl="1"/>
            <a:r>
              <a:rPr lang="en-US" dirty="0" smtClean="0"/>
              <a:t>Card number generation strategy definition</a:t>
            </a:r>
          </a:p>
          <a:p>
            <a:pPr lvl="1"/>
            <a:r>
              <a:rPr lang="en-US" dirty="0" smtClean="0"/>
              <a:t>Card rules allow you to set certain attributes for governing each set of cards used with  an </a:t>
            </a:r>
            <a:r>
              <a:rPr lang="en-US" dirty="0" err="1" smtClean="0"/>
              <a:t>iCare</a:t>
            </a:r>
            <a:r>
              <a:rPr lang="en-US" dirty="0" smtClean="0"/>
              <a:t> program</a:t>
            </a:r>
          </a:p>
          <a:p>
            <a:pPr lvl="1"/>
            <a:r>
              <a:rPr lang="en-US" dirty="0" smtClean="0"/>
              <a:t>Card rule can be associated with one-to-many relationship</a:t>
            </a:r>
          </a:p>
          <a:p>
            <a:pPr lvl="2"/>
            <a:r>
              <a:rPr lang="en-US" dirty="0" smtClean="0"/>
              <a:t>One card rule can be shared across multiple gift and loyalty programs</a:t>
            </a:r>
          </a:p>
          <a:p>
            <a:r>
              <a:rPr lang="en-US" dirty="0" smtClean="0"/>
              <a:t>Eligibility Rule</a:t>
            </a:r>
          </a:p>
          <a:p>
            <a:pPr lvl="1"/>
            <a:r>
              <a:rPr lang="en-US" dirty="0" smtClean="0"/>
              <a:t>Behavior of a program</a:t>
            </a:r>
          </a:p>
          <a:p>
            <a:pPr lvl="1"/>
            <a:r>
              <a:rPr lang="en-US" dirty="0" smtClean="0"/>
              <a:t>Example</a:t>
            </a:r>
          </a:p>
          <a:p>
            <a:pPr lvl="2"/>
            <a:r>
              <a:rPr lang="en-US" dirty="0" smtClean="0"/>
              <a:t>“Require minimum number of items to calculate earning points”</a:t>
            </a:r>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22</a:t>
            </a:fld>
            <a:endParaRPr lang="en-US" dirty="0"/>
          </a:p>
        </p:txBody>
      </p:sp>
    </p:spTree>
    <p:extLst>
      <p:ext uri="{BB962C8B-B14F-4D97-AF65-F5344CB8AC3E}">
        <p14:creationId xmlns:p14="http://schemas.microsoft.com/office/powerpoint/2010/main" val="167847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iCare</a:t>
            </a:r>
            <a:r>
              <a:rPr lang="en-US" dirty="0" smtClean="0"/>
              <a:t> – Enterprise CRM</a:t>
            </a:r>
          </a:p>
          <a:p>
            <a:r>
              <a:rPr lang="en-US" dirty="0" smtClean="0"/>
              <a:t>Modules</a:t>
            </a:r>
          </a:p>
          <a:p>
            <a:pPr lvl="1"/>
            <a:r>
              <a:rPr lang="en-US" dirty="0" smtClean="0"/>
              <a:t>Account Administration – </a:t>
            </a:r>
            <a:r>
              <a:rPr lang="en-US" sz="2000" dirty="0" smtClean="0"/>
              <a:t>Manage accounts, issue and pre-activate new accounts, review customer changes</a:t>
            </a:r>
          </a:p>
          <a:p>
            <a:pPr lvl="1"/>
            <a:r>
              <a:rPr lang="en-US" dirty="0" smtClean="0"/>
              <a:t>Gift Payment and Loyalty</a:t>
            </a:r>
            <a:r>
              <a:rPr lang="en-US" sz="2000" dirty="0" smtClean="0"/>
              <a:t> – Loyalty Reward Capabilities, Gift, payment and loyalty accounts. These accounts are associated with Stored Value Card or Loyalty Card that customer uses at POC</a:t>
            </a:r>
          </a:p>
          <a:p>
            <a:pPr lvl="1"/>
            <a:r>
              <a:rPr lang="en-US" dirty="0"/>
              <a:t>Coupon Administration</a:t>
            </a:r>
          </a:p>
          <a:p>
            <a:pPr lvl="1"/>
            <a:r>
              <a:rPr lang="en-US" dirty="0"/>
              <a:t>Campaigning – Bulk emailing</a:t>
            </a:r>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3</a:t>
            </a:fld>
            <a:endParaRPr lang="en-US" dirty="0"/>
          </a:p>
        </p:txBody>
      </p:sp>
    </p:spTree>
    <p:extLst>
      <p:ext uri="{BB962C8B-B14F-4D97-AF65-F5344CB8AC3E}">
        <p14:creationId xmlns:p14="http://schemas.microsoft.com/office/powerpoint/2010/main" val="281669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iCare</a:t>
            </a:r>
            <a:r>
              <a:rPr lang="en-US" dirty="0" smtClean="0"/>
              <a:t> Programs</a:t>
            </a:r>
            <a:endParaRPr lang="en-US" dirty="0"/>
          </a:p>
        </p:txBody>
      </p:sp>
      <p:sp>
        <p:nvSpPr>
          <p:cNvPr id="3" name="Content Placeholder 2"/>
          <p:cNvSpPr>
            <a:spLocks noGrp="1"/>
          </p:cNvSpPr>
          <p:nvPr>
            <p:ph idx="1"/>
          </p:nvPr>
        </p:nvSpPr>
        <p:spPr/>
        <p:txBody>
          <a:bodyPr/>
          <a:lstStyle/>
          <a:p>
            <a:r>
              <a:rPr lang="en-US" sz="3200" dirty="0" smtClean="0"/>
              <a:t>Gift and Debit Programs</a:t>
            </a:r>
          </a:p>
          <a:p>
            <a:r>
              <a:rPr lang="en-US" sz="3200" dirty="0" smtClean="0"/>
              <a:t>Credit Card Programs</a:t>
            </a:r>
          </a:p>
          <a:p>
            <a:r>
              <a:rPr lang="en-US" sz="3200" dirty="0" smtClean="0"/>
              <a:t>Coupon Card Programs</a:t>
            </a:r>
          </a:p>
          <a:p>
            <a:pPr lvl="1"/>
            <a:r>
              <a:rPr lang="en-US" dirty="0" smtClean="0"/>
              <a:t>Entitled customer to a discount</a:t>
            </a:r>
          </a:p>
          <a:p>
            <a:pPr lvl="1"/>
            <a:r>
              <a:rPr lang="en-US" dirty="0" smtClean="0"/>
              <a:t>Free menu item</a:t>
            </a:r>
          </a:p>
          <a:p>
            <a:pPr lvl="1"/>
            <a:r>
              <a:rPr lang="en-US" dirty="0" smtClean="0"/>
              <a:t>Mailing Campaign</a:t>
            </a:r>
          </a:p>
          <a:p>
            <a:pPr lvl="1"/>
            <a:r>
              <a:rPr lang="en-US" dirty="0" smtClean="0"/>
              <a:t>Rule based</a:t>
            </a:r>
          </a:p>
          <a:p>
            <a:r>
              <a:rPr lang="en-US" dirty="0" smtClean="0"/>
              <a:t>Loyalty Programs</a:t>
            </a:r>
          </a:p>
          <a:p>
            <a:pPr lvl="1"/>
            <a:r>
              <a:rPr lang="en-US" dirty="0" smtClean="0"/>
              <a:t>Activity based/Rule Based</a:t>
            </a:r>
          </a:p>
          <a:p>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4</a:t>
            </a:fld>
            <a:endParaRPr lang="en-US" dirty="0"/>
          </a:p>
        </p:txBody>
      </p:sp>
    </p:spTree>
    <p:extLst>
      <p:ext uri="{BB962C8B-B14F-4D97-AF65-F5344CB8AC3E}">
        <p14:creationId xmlns:p14="http://schemas.microsoft.com/office/powerpoint/2010/main" val="40727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Encourage customer’s specific behavior, such as return visits or purchases of specific items or amounts. </a:t>
            </a:r>
            <a:endParaRPr lang="en-US" dirty="0"/>
          </a:p>
          <a:p>
            <a:r>
              <a:rPr lang="en-US" dirty="0" err="1" smtClean="0"/>
              <a:t>iCare</a:t>
            </a:r>
            <a:r>
              <a:rPr lang="en-US" dirty="0" smtClean="0"/>
              <a:t> provides rules to define behavior and they are 6 types</a:t>
            </a:r>
          </a:p>
          <a:p>
            <a:pPr lvl="1"/>
            <a:r>
              <a:rPr lang="en-US" dirty="0" smtClean="0"/>
              <a:t>Card </a:t>
            </a:r>
            <a:endParaRPr lang="en-US" dirty="0"/>
          </a:p>
          <a:p>
            <a:pPr lvl="1"/>
            <a:r>
              <a:rPr lang="en-US" dirty="0" smtClean="0"/>
              <a:t>Eligibility</a:t>
            </a:r>
          </a:p>
          <a:p>
            <a:pPr lvl="1"/>
            <a:r>
              <a:rPr lang="en-US" dirty="0" smtClean="0"/>
              <a:t>Loyalty</a:t>
            </a:r>
          </a:p>
          <a:p>
            <a:pPr lvl="1"/>
            <a:r>
              <a:rPr lang="en-US" dirty="0" smtClean="0"/>
              <a:t>Redemption</a:t>
            </a:r>
          </a:p>
          <a:p>
            <a:pPr lvl="1"/>
            <a:r>
              <a:rPr lang="en-US" dirty="0" smtClean="0"/>
              <a:t>Load Bonus</a:t>
            </a:r>
          </a:p>
          <a:p>
            <a:pPr lvl="1"/>
            <a:r>
              <a:rPr lang="en-US" dirty="0" smtClean="0"/>
              <a:t>Coupon Rules</a:t>
            </a:r>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5</a:t>
            </a:fld>
            <a:endParaRPr lang="en-US" dirty="0"/>
          </a:p>
        </p:txBody>
      </p:sp>
    </p:spTree>
    <p:extLst>
      <p:ext uri="{BB962C8B-B14F-4D97-AF65-F5344CB8AC3E}">
        <p14:creationId xmlns:p14="http://schemas.microsoft.com/office/powerpoint/2010/main" val="322026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dirty="0"/>
          </a:p>
        </p:txBody>
      </p:sp>
      <p:sp>
        <p:nvSpPr>
          <p:cNvPr id="3" name="Content Placeholder 2"/>
          <p:cNvSpPr>
            <a:spLocks noGrp="1"/>
          </p:cNvSpPr>
          <p:nvPr>
            <p:ph idx="1"/>
          </p:nvPr>
        </p:nvSpPr>
        <p:spPr/>
        <p:txBody>
          <a:bodyPr/>
          <a:lstStyle/>
          <a:p>
            <a:r>
              <a:rPr lang="en-US" dirty="0" smtClean="0"/>
              <a:t>Grouping of rules and conditions to apply to various accounts</a:t>
            </a:r>
          </a:p>
          <a:p>
            <a:r>
              <a:rPr lang="en-US" dirty="0" smtClean="0"/>
              <a:t>5 Card program categories</a:t>
            </a:r>
          </a:p>
          <a:p>
            <a:pPr lvl="1"/>
            <a:r>
              <a:rPr lang="en-US" dirty="0" smtClean="0"/>
              <a:t>Standard gift card</a:t>
            </a:r>
          </a:p>
          <a:p>
            <a:pPr lvl="1"/>
            <a:r>
              <a:rPr lang="en-US" dirty="0" smtClean="0"/>
              <a:t>Points to Dollars</a:t>
            </a:r>
          </a:p>
          <a:p>
            <a:pPr lvl="1"/>
            <a:r>
              <a:rPr lang="en-US" dirty="0" smtClean="0"/>
              <a:t>Points to discount</a:t>
            </a:r>
          </a:p>
          <a:p>
            <a:pPr lvl="1"/>
            <a:r>
              <a:rPr lang="en-US" dirty="0" smtClean="0"/>
              <a:t>Coupon Award</a:t>
            </a:r>
          </a:p>
          <a:p>
            <a:pPr lvl="1"/>
            <a:r>
              <a:rPr lang="en-US" dirty="0" smtClean="0"/>
              <a:t>Discount Award</a:t>
            </a:r>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6</a:t>
            </a:fld>
            <a:endParaRPr lang="en-US" dirty="0"/>
          </a:p>
        </p:txBody>
      </p:sp>
    </p:spTree>
    <p:extLst>
      <p:ext uri="{BB962C8B-B14F-4D97-AF65-F5344CB8AC3E}">
        <p14:creationId xmlns:p14="http://schemas.microsoft.com/office/powerpoint/2010/main" val="181585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Cards</a:t>
            </a:r>
            <a:endParaRPr lang="en-US" dirty="0"/>
          </a:p>
        </p:txBody>
      </p:sp>
      <p:sp>
        <p:nvSpPr>
          <p:cNvPr id="3" name="Content Placeholder 2"/>
          <p:cNvSpPr>
            <a:spLocks noGrp="1"/>
          </p:cNvSpPr>
          <p:nvPr>
            <p:ph idx="1"/>
          </p:nvPr>
        </p:nvSpPr>
        <p:spPr/>
        <p:txBody>
          <a:bodyPr/>
          <a:lstStyle/>
          <a:p>
            <a:r>
              <a:rPr lang="en-US" dirty="0" smtClean="0"/>
              <a:t>Card Applications</a:t>
            </a:r>
          </a:p>
          <a:p>
            <a:pPr lvl="1"/>
            <a:r>
              <a:rPr lang="en-US" dirty="0" smtClean="0"/>
              <a:t>Can be used a debit or credit cards</a:t>
            </a:r>
          </a:p>
          <a:p>
            <a:r>
              <a:rPr lang="en-US" dirty="0" smtClean="0"/>
              <a:t>Card Types</a:t>
            </a:r>
          </a:p>
          <a:p>
            <a:pPr lvl="1"/>
            <a:r>
              <a:rPr lang="en-US" dirty="0" err="1" smtClean="0"/>
              <a:t>iCard</a:t>
            </a:r>
            <a:endParaRPr lang="en-US" dirty="0" smtClean="0"/>
          </a:p>
          <a:p>
            <a:pPr lvl="1"/>
            <a:r>
              <a:rPr lang="en-US" dirty="0" smtClean="0"/>
              <a:t>Foreign Cards</a:t>
            </a:r>
          </a:p>
          <a:p>
            <a:pPr lvl="1"/>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7</a:t>
            </a:fld>
            <a:endParaRPr lang="en-US" dirty="0"/>
          </a:p>
        </p:txBody>
      </p:sp>
    </p:spTree>
    <p:extLst>
      <p:ext uri="{BB962C8B-B14F-4D97-AF65-F5344CB8AC3E}">
        <p14:creationId xmlns:p14="http://schemas.microsoft.com/office/powerpoint/2010/main" val="218341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myiCard.net</a:t>
            </a:r>
            <a:endParaRPr lang="en-US" dirty="0"/>
          </a:p>
        </p:txBody>
      </p:sp>
      <p:sp>
        <p:nvSpPr>
          <p:cNvPr id="3" name="Content Placeholder 2"/>
          <p:cNvSpPr>
            <a:spLocks noGrp="1"/>
          </p:cNvSpPr>
          <p:nvPr>
            <p:ph idx="1"/>
          </p:nvPr>
        </p:nvSpPr>
        <p:spPr/>
        <p:txBody>
          <a:bodyPr/>
          <a:lstStyle/>
          <a:p>
            <a:r>
              <a:rPr lang="en-US" dirty="0" smtClean="0"/>
              <a:t>Customer portal which allow them to track the balance and activity of programs associated with their cards</a:t>
            </a:r>
          </a:p>
          <a:p>
            <a:endParaRPr lang="en-US" dirty="0"/>
          </a:p>
        </p:txBody>
      </p:sp>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t>8</a:t>
            </a:fld>
            <a:endParaRPr lang="en-US" dirty="0"/>
          </a:p>
        </p:txBody>
      </p:sp>
    </p:spTree>
    <p:extLst>
      <p:ext uri="{BB962C8B-B14F-4D97-AF65-F5344CB8AC3E}">
        <p14:creationId xmlns:p14="http://schemas.microsoft.com/office/powerpoint/2010/main" val="409149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a:t>
            </a:r>
            <a:endParaRPr lang="en-US" dirty="0"/>
          </a:p>
        </p:txBody>
      </p:sp>
      <p:pic>
        <p:nvPicPr>
          <p:cNvPr id="3" name="Picture 3" descr="HostComm.png"/>
          <p:cNvPicPr>
            <a:picLocks noChangeAspect="1"/>
          </p:cNvPicPr>
          <p:nvPr/>
        </p:nvPicPr>
        <p:blipFill>
          <a:blip r:embed="rId2"/>
          <a:srcRect/>
          <a:stretch>
            <a:fillRect/>
          </a:stretch>
        </p:blipFill>
        <p:spPr bwMode="auto">
          <a:xfrm>
            <a:off x="1343077" y="1344058"/>
            <a:ext cx="7758023" cy="4824126"/>
          </a:xfrm>
          <a:prstGeom prst="rect">
            <a:avLst/>
          </a:prstGeom>
          <a:noFill/>
          <a:ln w="9525">
            <a:noFill/>
            <a:miter lim="800000"/>
            <a:headEnd/>
            <a:tailEnd/>
          </a:ln>
        </p:spPr>
      </p:pic>
    </p:spTree>
    <p:extLst>
      <p:ext uri="{BB962C8B-B14F-4D97-AF65-F5344CB8AC3E}">
        <p14:creationId xmlns:p14="http://schemas.microsoft.com/office/powerpoint/2010/main" val="331431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xmlns=""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Hospitality eBusiness Suite Overview</Template>
  <TotalTime>13116</TotalTime>
  <Words>724</Words>
  <Application>Microsoft Office PowerPoint</Application>
  <PresentationFormat>Custom</PresentationFormat>
  <Paragraphs>187</Paragraphs>
  <Slides>22</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Oracle_16x9_2014</vt:lpstr>
      <vt:lpstr>Visio.Drawing.11</vt:lpstr>
      <vt:lpstr>Visio</vt:lpstr>
      <vt:lpstr>PowerPoint Presentation</vt:lpstr>
      <vt:lpstr>Agenda</vt:lpstr>
      <vt:lpstr>Introduction</vt:lpstr>
      <vt:lpstr>iCare Programs</vt:lpstr>
      <vt:lpstr>Rules</vt:lpstr>
      <vt:lpstr>Programs</vt:lpstr>
      <vt:lpstr>Cards</vt:lpstr>
      <vt:lpstr>myiCard.net</vt:lpstr>
      <vt:lpstr>Hosting</vt:lpstr>
      <vt:lpstr>Overall Architecture</vt:lpstr>
      <vt:lpstr>Components</vt:lpstr>
      <vt:lpstr>Components</vt:lpstr>
      <vt:lpstr>SVC Host Adapter – At POS</vt:lpstr>
      <vt:lpstr>RTA – Remote Transfer Agent</vt:lpstr>
      <vt:lpstr>RTA</vt:lpstr>
      <vt:lpstr>Technology Stack of mymicros</vt:lpstr>
      <vt:lpstr>Requirement</vt:lpstr>
      <vt:lpstr>PowerPoint Presentation</vt:lpstr>
      <vt:lpstr>PowerPoint Presentation</vt:lpstr>
      <vt:lpstr>Account Administration</vt:lpstr>
      <vt:lpstr>ICare OLTP Database</vt:lpstr>
      <vt:lpstr>Rules</vt:lpstr>
    </vt:vector>
  </TitlesOfParts>
  <Company>Micros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dhallam</dc:creator>
  <cp:lastModifiedBy>Draksharapu Pramodh</cp:lastModifiedBy>
  <cp:revision>30</cp:revision>
  <cp:lastPrinted>2014-07-16T02:22:57Z</cp:lastPrinted>
  <dcterms:created xsi:type="dcterms:W3CDTF">2015-07-28T18:08:19Z</dcterms:created>
  <dcterms:modified xsi:type="dcterms:W3CDTF">2017-07-24T06:21:43Z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