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54" r:id="rId2"/>
    <p:sldId id="256" r:id="rId3"/>
    <p:sldId id="260" r:id="rId4"/>
    <p:sldId id="373"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05" r:id="rId37"/>
    <p:sldId id="406" r:id="rId38"/>
    <p:sldId id="288" r:id="rId39"/>
    <p:sldId id="289" r:id="rId40"/>
  </p:sldIdLst>
  <p:sldSz cx="12188825"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55" autoAdjust="0"/>
  </p:normalViewPr>
  <p:slideViewPr>
    <p:cSldViewPr snapToGrid="0">
      <p:cViewPr varScale="1">
        <p:scale>
          <a:sx n="104" d="100"/>
          <a:sy n="104" d="100"/>
        </p:scale>
        <p:origin x="144" y="408"/>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2424"/>
    </p:cViewPr>
  </p:sorterViewPr>
  <p:notesViewPr>
    <p:cSldViewPr snapToGrid="0">
      <p:cViewPr varScale="1">
        <p:scale>
          <a:sx n="83" d="100"/>
          <a:sy n="83" d="100"/>
        </p:scale>
        <p:origin x="-387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t>7/28/2015</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Revrec-americasiebc_us@oracle.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my.oracle.com/site/fin/gfo/GlobalProcesses/cnt452504.pd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1</a:t>
            </a:fld>
            <a:endParaRPr lang="en-US" dirty="0"/>
          </a:p>
        </p:txBody>
      </p:sp>
    </p:spTree>
    <p:extLst>
      <p:ext uri="{BB962C8B-B14F-4D97-AF65-F5344CB8AC3E}">
        <p14:creationId xmlns:p14="http://schemas.microsoft.com/office/powerpoint/2010/main" val="124275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425055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r>
              <a:rPr lang="en-US" dirty="0" smtClean="0"/>
              <a:t>This</a:t>
            </a:r>
            <a:r>
              <a:rPr lang="en-US" baseline="0" dirty="0" smtClean="0"/>
              <a:t> is a </a:t>
            </a:r>
            <a:r>
              <a:rPr lang="en-US" b="1" baseline="0" dirty="0" smtClean="0"/>
              <a:t>Safe Harbor Front </a:t>
            </a:r>
            <a:r>
              <a:rPr lang="en-US" baseline="0" dirty="0" smtClean="0"/>
              <a:t>slide, one of two Safe Harbor Statement slides included in this template. </a:t>
            </a:r>
          </a:p>
          <a:p>
            <a:endParaRPr lang="en-US" baseline="0" dirty="0" smtClean="0"/>
          </a:p>
          <a:p>
            <a:r>
              <a:rPr lang="en-US" dirty="0" smtClean="0"/>
              <a:t>One of the Safe Harbor slides must be used if your presentation covers material affected by Oracle’s Revenue Recognition Policy </a:t>
            </a:r>
          </a:p>
          <a:p>
            <a:endParaRPr lang="en-US" dirty="0" smtClean="0"/>
          </a:p>
          <a:p>
            <a:r>
              <a:rPr lang="en-US" dirty="0" smtClean="0"/>
              <a:t>To learn more about this policy, e-mail: </a:t>
            </a:r>
            <a:r>
              <a:rPr lang="en-US" dirty="0" smtClean="0">
                <a:hlinkClick r:id="rId3"/>
              </a:rPr>
              <a:t>Revrec-americasiebc_us@oracle.com </a:t>
            </a:r>
            <a:endParaRPr lang="en-US" dirty="0" smtClean="0"/>
          </a:p>
          <a:p>
            <a:endParaRPr lang="en-US" dirty="0" smtClean="0"/>
          </a:p>
          <a:p>
            <a:r>
              <a:rPr lang="en-US" sz="1100" kern="1200" dirty="0" smtClean="0">
                <a:solidFill>
                  <a:schemeClr val="tx1"/>
                </a:solidFill>
                <a:latin typeface="+mn-lt"/>
                <a:ea typeface="+mn-ea"/>
                <a:cs typeface="+mn-cs"/>
              </a:rPr>
              <a:t>For internal communication, Safe Harbor Statements are not required. However, there is an applicable disclaimer (Exhibit E) that should be used, found in the Oracle Revenue Recognition Policy for Future Product Communications. Copy and paste this link into a web browser, to find out more information.  </a:t>
            </a:r>
          </a:p>
          <a:p>
            <a:endParaRPr lang="en-US" sz="1100" kern="1200" dirty="0" smtClean="0">
              <a:solidFill>
                <a:schemeClr val="tx1"/>
              </a:solidFill>
              <a:latin typeface="+mn-lt"/>
              <a:ea typeface="+mn-ea"/>
              <a:cs typeface="+mn-cs"/>
            </a:endParaRPr>
          </a:p>
          <a:p>
            <a:r>
              <a:rPr lang="en-US" sz="1100" u="sng" kern="1200" dirty="0" smtClean="0">
                <a:solidFill>
                  <a:schemeClr val="tx1"/>
                </a:solidFill>
                <a:latin typeface="+mn-lt"/>
                <a:ea typeface="+mn-ea"/>
                <a:cs typeface="+mn-cs"/>
                <a:hlinkClick r:id="rId4"/>
              </a:rPr>
              <a:t>http://my.oracle.com/site/fin/gfo/GlobalProcesses/cnt452504.pdf</a:t>
            </a:r>
            <a:endParaRPr lang="en-US" sz="1100" u="sng" kern="1200" dirty="0" smtClean="0">
              <a:solidFill>
                <a:schemeClr val="tx1"/>
              </a:solidFill>
              <a:latin typeface="+mn-lt"/>
              <a:ea typeface="+mn-ea"/>
              <a:cs typeface="+mn-cs"/>
            </a:endParaRPr>
          </a:p>
          <a:p>
            <a:endParaRPr lang="en-US" sz="1100" u="sng"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1100" kern="1200" dirty="0" smtClean="0">
                <a:solidFill>
                  <a:schemeClr val="tx1"/>
                </a:solidFill>
                <a:latin typeface="+mn-lt"/>
                <a:ea typeface="+mn-ea"/>
                <a:cs typeface="+mn-cs"/>
              </a:rPr>
              <a:t>For all external communications such as press release, roadmaps, PowerPoint presentations, Safe Harbor Statements are required. You can refer to the link mentioned above to find out additional information/disclaimers required depending on your audience.</a:t>
            </a:r>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a:t>
            </a:fld>
            <a:endParaRPr lang="en-US" dirty="0"/>
          </a:p>
        </p:txBody>
      </p:sp>
    </p:spTree>
    <p:extLst>
      <p:ext uri="{BB962C8B-B14F-4D97-AF65-F5344CB8AC3E}">
        <p14:creationId xmlns:p14="http://schemas.microsoft.com/office/powerpoint/2010/main" val="1131267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38</a:t>
            </a:fld>
            <a:endParaRPr lang="en-US" dirty="0"/>
          </a:p>
        </p:txBody>
      </p:sp>
    </p:spTree>
    <p:extLst>
      <p:ext uri="{BB962C8B-B14F-4D97-AF65-F5344CB8AC3E}">
        <p14:creationId xmlns:p14="http://schemas.microsoft.com/office/powerpoint/2010/main" val="399129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t>39</a:t>
            </a:fld>
            <a:endParaRPr lang="en-US" dirty="0"/>
          </a:p>
        </p:txBody>
      </p:sp>
    </p:spTree>
    <p:extLst>
      <p:ext uri="{BB962C8B-B14F-4D97-AF65-F5344CB8AC3E}">
        <p14:creationId xmlns:p14="http://schemas.microsoft.com/office/powerpoint/2010/main" val="1242756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fld id="{F58637A1-2757-41E8-AD98-43E9D0558D9A}" type="datetime1">
              <a:rPr lang="en-US" smtClean="0"/>
              <a:pPr/>
              <a:t>7/28/2015</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smtClean="0"/>
              <a:t>Oracle Confidential – Internal/Restricted/Highly Restricted</a:t>
            </a:r>
            <a:endParaRPr lang="en-US" dirty="0"/>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9" name="Picture 8"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title="Section Header with Pictu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28D98802-C4BE-44EF-A775-109B41689843}" type="datetime1">
              <a:rPr lang="en-US" smtClean="0"/>
              <a:pPr/>
              <a:t>7/28/2015</a:t>
            </a:fld>
            <a:endParaRPr lang="en-US" dirty="0"/>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B324B-18FF-4147-BA18-D36160E9F106}"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C8D6732-15F2-4802-8009-37AC693C551A}"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5B7D2015-66F5-48BA-96D8-17D36F2E0AA3}"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B4BFE1CA-6658-4197-8E4E-2C35AF1F1E72}"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FBED1B2-9BE1-4BB3-AF93-47A294133177}"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BE9BFC2-4754-4D3F-B8B7-155C41C1ECF0}"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47832B4-CFEF-4C48-9F00-42AED7DD8CEE}"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C6703CB-F5F4-4371-82F0-CC855CC16EF3}"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34887D-8006-4942-961D-3944DDB3075E}"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Date Placeholder 6"/>
          <p:cNvSpPr>
            <a:spLocks noGrp="1"/>
          </p:cNvSpPr>
          <p:nvPr>
            <p:ph type="dt" sz="half" idx="10"/>
          </p:nvPr>
        </p:nvSpPr>
        <p:spPr/>
        <p:txBody>
          <a:bodyPr/>
          <a:lstStyle>
            <a:lvl1pPr>
              <a:defRPr>
                <a:solidFill>
                  <a:srgbClr val="5F5F5F"/>
                </a:solidFill>
              </a:defRPr>
            </a:lvl1pPr>
          </a:lstStyle>
          <a:p>
            <a:fld id="{8DA0FC38-0FA5-4886-ABB4-D52548B1A4EE}" type="datetime1">
              <a:rPr lang="en-US" smtClean="0"/>
              <a:pPr/>
              <a:t>7/28/2015</a:t>
            </a:fld>
            <a:endParaRPr lang="en-US" dirty="0"/>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smtClean="0"/>
              <a:t>Oracle Confidential – Internal/Restricted/Highly Restricted</a:t>
            </a:r>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0" name="Picture 9" descr="Oracle logo in white on red staging background" title="Oracle red badge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D9227421-3F85-42F8-BDFD-0A6C36E3C2FA}" type="datetime1">
              <a:rPr lang="en-US" smtClean="0"/>
              <a:t>7/28/2015</a:t>
            </a:fld>
            <a:endParaRPr dirty="0"/>
          </a:p>
        </p:txBody>
      </p:sp>
      <p:sp>
        <p:nvSpPr>
          <p:cNvPr id="8" name="Footer Placeholder 7"/>
          <p:cNvSpPr>
            <a:spLocks noGrp="1"/>
          </p:cNvSpPr>
          <p:nvPr>
            <p:ph type="ftr" sz="quarter" idx="11"/>
          </p:nvPr>
        </p:nvSpPr>
        <p:spPr/>
        <p:txBody>
          <a:bodyPr/>
          <a:lstStyle/>
          <a:p>
            <a:r>
              <a:rPr dirty="0"/>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t>‹#›</a:t>
            </a:fld>
            <a:endParaRPr dirty="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A1F17C-4AFE-4B02-9BD6-67CB04075FF1}" type="datetime1">
              <a:rPr lang="en-US" smtClean="0"/>
              <a:t>7/28/2015</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0010B8-11AC-4175-BF29-EB4A3C61102F}" type="datetime1">
              <a:rPr lang="en-US" smtClean="0"/>
              <a:t>7/28/2015</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827CA-F831-46B0-9758-B6BAE0AF4EAB}" type="datetime1">
              <a:rPr lang="en-US" smtClean="0"/>
              <a:t>7/28/2015</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86C7CE-9D23-4A42-845E-2EB696664727}"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BA32AB-378C-44A6-BBCB-4C90F374D0FC}"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7AD43-539D-4156-9FD6-437CAE9F93FE}"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494F0A-3A42-4B5D-A4C2-90E38C5A7947}"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title="iOS Smartphone and Tablet: Horizontal Layou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1BA0AC74-C01C-456F-BD5D-BCFFCE23EE8E}"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C447B5AF-1809-4D52-BE60-78F570C83F44}"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3" name="Picture 12" descr="Photos, screen captures, graphics can be inserted in a white mobile phone and tablet" title="iOS Smartphone and Tablet: Vertical Layou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title="Title Slide with Pictu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7" name="Date Placeholder 6"/>
          <p:cNvSpPr>
            <a:spLocks noGrp="1"/>
          </p:cNvSpPr>
          <p:nvPr>
            <p:ph type="dt" sz="half" idx="14"/>
          </p:nvPr>
        </p:nvSpPr>
        <p:spPr/>
        <p:txBody>
          <a:bodyPr/>
          <a:lstStyle>
            <a:lvl1pPr>
              <a:defRPr>
                <a:solidFill>
                  <a:schemeClr val="tx1"/>
                </a:solidFill>
              </a:defRPr>
            </a:lvl1pPr>
          </a:lstStyle>
          <a:p>
            <a:fld id="{4C505D5A-B256-44E1-AC96-C2C7474C5D8D}" type="datetime1">
              <a:rPr lang="en-US" smtClean="0"/>
              <a:pPr/>
              <a:t>7/28/2015</a:t>
            </a:fld>
            <a:endParaRPr lang="en-US" dirty="0"/>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smtClean="0"/>
              <a:t>Oracle Confidential – Internal/Restricted/Highly Restricted</a:t>
            </a:r>
            <a:endParaRPr lang="en-US" dirty="0"/>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1" name="Picture 10"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title="Android Smartphone and Tablet: Horizont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1A2474AE-A74B-49A7-B5B1-A400C0D62D32}"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4B767A9A-D0AC-47FB-851D-810FC45BAB35}" type="datetime1">
              <a:rPr lang="en-US" smtClean="0"/>
              <a:t>7/28/2015</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t>‹#›</a:t>
            </a:fld>
            <a:endParaRPr dirty="0"/>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9" name="Picture 18" descr="Photos, screen captures, graphics can be inserted in a white mobile phone and tablet" title="Android Smartphone and Tablet: Vertical Layou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title="Large metric with 4-color photo"/>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0"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5" name="Date Placeholder 4"/>
          <p:cNvSpPr>
            <a:spLocks noGrp="1"/>
          </p:cNvSpPr>
          <p:nvPr>
            <p:ph type="dt" sz="half" idx="10"/>
          </p:nvPr>
        </p:nvSpPr>
        <p:spPr/>
        <p:txBody>
          <a:bodyPr/>
          <a:lstStyle>
            <a:lvl1pPr>
              <a:defRPr>
                <a:solidFill>
                  <a:srgbClr val="5F5F5F"/>
                </a:solidFill>
              </a:defRPr>
            </a:lvl1pPr>
          </a:lstStyle>
          <a:p>
            <a:fld id="{4ADD7E43-24FB-40CC-971F-1AFB4F96D58C}" type="datetime1">
              <a:rPr lang="en-US" smtClean="0"/>
              <a:pPr/>
              <a:t>7/28/2015</a:t>
            </a:fld>
            <a:endParaRPr lang="en-US" dirty="0"/>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smtClean="0"/>
              <a:t>XX</a:t>
            </a:r>
            <a:endParaRPr lang="en-US" dirty="0"/>
          </a:p>
        </p:txBody>
      </p:sp>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a:t>
            </a:r>
            <a:r>
              <a:rPr lang="en-US" sz="850" dirty="0" smtClean="0">
                <a:solidFill>
                  <a:srgbClr val="5F5F5F"/>
                </a:solidFill>
              </a:rPr>
              <a:t>5,</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CD4C6-5F02-4E1D-8860-E571DA6DFE1F}" type="datetime1">
              <a:rPr lang="en-US" smtClean="0"/>
              <a:t>7/28/2015</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134E1-025A-423B-B455-DC3D3A91EDB9}" type="datetime1">
              <a:rPr lang="en-US" smtClean="0"/>
              <a:t>7/28/2015</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14A5B-588F-4C90-9D20-DD3B4D6AC865}" type="datetime1">
              <a:rPr lang="en-US" smtClean="0"/>
              <a:t>7/28/2015</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t>‹#›</a:t>
            </a:fld>
            <a:endParaRPr dirty="0"/>
          </a:p>
        </p:txBody>
      </p:sp>
      <p:grpSp>
        <p:nvGrpSpPr>
          <p:cNvPr id="3093" name="Group 3092" descr="&quot;Hardware and Software Engineered to work together&quot; tagline in red and black" title="Oracle corporate Tagline in color"/>
          <p:cNvGrpSpPr/>
          <p:nvPr userDrawn="1"/>
        </p:nvGrpSpPr>
        <p:grpSpPr bwMode="gray">
          <a:xfrm>
            <a:off x="3263901" y="2743200"/>
            <a:ext cx="5668962"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title="Oracle Logo Slid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AD8BE6-AA7C-4328-9B9F-94628525022E}" type="datetime1">
              <a:rPr lang="en-US" smtClean="0"/>
              <a:t>7/28/2015</a:t>
            </a:fld>
            <a:endParaRPr lang="en-US"/>
          </a:p>
        </p:txBody>
      </p:sp>
      <p:sp>
        <p:nvSpPr>
          <p:cNvPr id="5" name="Footer Placeholder 4"/>
          <p:cNvSpPr>
            <a:spLocks noGrp="1"/>
          </p:cNvSpPr>
          <p:nvPr>
            <p:ph type="ftr" sz="quarter" idx="11"/>
          </p:nvPr>
        </p:nvSpPr>
        <p:spPr/>
        <p:txBody>
          <a:bodyPr/>
          <a:lstStyle/>
          <a:p>
            <a:r>
              <a:rPr lang="en-US" smtClean="0"/>
              <a:t>Oracle Confidential – Internal/Restricted/Highly Restricted</a:t>
            </a:r>
            <a:endParaRPr lang="en-US"/>
          </a:p>
        </p:txBody>
      </p:sp>
      <p:sp>
        <p:nvSpPr>
          <p:cNvPr id="6" name="Slide Number Placeholder 5"/>
          <p:cNvSpPr>
            <a:spLocks noGrp="1"/>
          </p:cNvSpPr>
          <p:nvPr>
            <p:ph type="sldNum" sz="quarter" idx="12"/>
          </p:nvPr>
        </p:nvSpPr>
        <p:spPr/>
        <p:txBody>
          <a:bodyPr/>
          <a:lstStyle/>
          <a:p>
            <a:fld id="{D4EAF17A-378C-49D5-A479-C71FF9D7F1E7}" type="slidenum">
              <a:rPr lang="en-US" smtClean="0"/>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B8E2682-7303-4393-9F25-7F1900A10367}" type="datetime1">
              <a:rPr lang="en-US" smtClean="0"/>
              <a:t>7/28/2015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DB3EEE87-DDB3-4675-99CC-7EF64D192D2F}" type="datetime1">
              <a:rPr lang="en-US" smtClean="0"/>
              <a:pPr/>
              <a:t>7/28/2015</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Oracle Confidential –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5" name="Picture 14"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title="Title Slide with Picture and customer/partner logo"/>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D73022D7-D716-4AF5-B755-D22F080AC54D}" type="datetime1">
              <a:rPr lang="en-US" smtClean="0"/>
              <a:pPr/>
              <a:t>7/28/2015</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Oracle Confidential –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6" name="Picture 15" descr="Oracle logo in white on red staging background" title="Oracle red badge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8852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4B0713F-DA50-44B8-8328-CFEF845F6523}" type="datetime1">
              <a:rPr lang="en-US" smtClean="0"/>
              <a:t>7/28/2015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7CD2E52-83C8-44FA-88AD-FB45DDFBF65F}" type="datetime1">
              <a:rPr lang="en-US" smtClean="0"/>
              <a:t>7/28/2015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B2EC637-D865-4A1A-B82E-96829CE60973}" type="datetime1">
              <a:rPr lang="en-US" smtClean="0"/>
              <a:t>7/28/2015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C69AA-31D1-4BE3-A7F9-4499E9495C0A}" type="datetime1">
              <a:rPr lang="en-US" smtClean="0"/>
              <a:t>7/28/2015</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F58637A1-2757-41E8-AD98-43E9D0558D9A}" type="datetime1">
              <a:rPr lang="en-US" smtClean="0"/>
              <a:pPr/>
              <a:t>7/28/2015</a:t>
            </a:fld>
            <a:endParaRPr lang="en-US" dirty="0"/>
          </a:p>
        </p:txBody>
      </p:sp>
      <p:sp>
        <p:nvSpPr>
          <p:cNvPr id="5" name="Footer Placeholder 4"/>
          <p:cNvSpPr>
            <a:spLocks noGrp="1"/>
          </p:cNvSpPr>
          <p:nvPr>
            <p:ph type="ftr" sz="quarter" idx="3"/>
          </p:nvPr>
        </p:nvSpPr>
        <p:spPr>
          <a:xfrm>
            <a:off x="8621423"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smtClean="0"/>
              <a:t>Oracle Confidential – Internal/Restricted/Highly Restricted</a:t>
            </a:r>
            <a:endParaRPr lang="en-US"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a:t>
            </a:r>
            <a:r>
              <a:rPr lang="en-US" sz="850" dirty="0" smtClean="0">
                <a:solidFill>
                  <a:schemeClr val="tx1"/>
                </a:solidFill>
              </a:rPr>
              <a:t>5,</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6" name="Picture 15" descr="Oracle logo in white on red staging background" title="Oracle red badge logo"/>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530352" y="6263640"/>
            <a:ext cx="1625138"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89"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file:///C:\Users\dhallam\Desktop\iCare%20Data%20Flow.vsd\Drawing\~Page-1\Datastore.2" TargetMode="Externa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3" Type="http://schemas.openxmlformats.org/officeDocument/2006/relationships/oleObject" Target="file:///C:\Users\dhallam\Desktop\iCare%20Data%20Flow.vsd\Drawing\~Page-1\Datastore.3" TargetMode="External"/><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oleObject" Target="file:///C:\Users\dhallam\Desktop\iCare%20Data%20Flow.vsd\Drawing\~Page-1\Datastore" TargetMode="External"/><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0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10" y="512824"/>
            <a:ext cx="10651973" cy="914162"/>
          </a:xfrm>
        </p:spPr>
        <p:txBody>
          <a:bodyPr>
            <a:normAutofit/>
          </a:bodyPr>
          <a:lstStyle/>
          <a:p>
            <a:r>
              <a:rPr lang="en-US" sz="3199" dirty="0"/>
              <a:t>Data </a:t>
            </a:r>
            <a:r>
              <a:rPr lang="en-US" sz="3199" dirty="0"/>
              <a:t>Flow (</a:t>
            </a:r>
            <a:r>
              <a:rPr lang="en-US" sz="3199" dirty="0" err="1"/>
              <a:t>iCare_OLTP_DB</a:t>
            </a:r>
            <a:r>
              <a:rPr lang="en-US" sz="3199" dirty="0"/>
              <a:t> to </a:t>
            </a:r>
            <a:r>
              <a:rPr lang="en-US" sz="3199" dirty="0" err="1"/>
              <a:t>Location_Activity_DB</a:t>
            </a:r>
            <a:r>
              <a:rPr lang="en-US" sz="3199" dirty="0"/>
              <a:t>)</a:t>
            </a:r>
            <a:endParaRPr lang="en-US" sz="3199"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1391115" y="1537746"/>
            <a:ext cx="9154867" cy="4603378"/>
          </a:xfrm>
          <a:prstGeom prst="rect">
            <a:avLst/>
          </a:prstGeom>
          <a:noFill/>
          <a:ln w="9525">
            <a:noFill/>
            <a:miter lim="800000"/>
            <a:headEnd/>
            <a:tailEnd/>
          </a:ln>
          <a:scene3d>
            <a:camera prst="orthographicFront"/>
            <a:lightRig rig="sunrise" dir="t"/>
          </a:scene3d>
        </p:spPr>
      </p:pic>
    </p:spTree>
    <p:extLst>
      <p:ext uri="{BB962C8B-B14F-4D97-AF65-F5344CB8AC3E}">
        <p14:creationId xmlns:p14="http://schemas.microsoft.com/office/powerpoint/2010/main" val="332722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iCare_OLTP_DB</a:t>
            </a:r>
            <a:r>
              <a:rPr lang="en-US" dirty="0" smtClean="0"/>
              <a:t> =&gt; </a:t>
            </a:r>
            <a:r>
              <a:rPr lang="en-US" dirty="0" err="1"/>
              <a:t>Location_Activity_DB</a:t>
            </a:r>
            <a:endParaRPr lang="en-US" dirty="0"/>
          </a:p>
        </p:txBody>
      </p:sp>
      <p:sp>
        <p:nvSpPr>
          <p:cNvPr id="3" name="Content Placeholder 2"/>
          <p:cNvSpPr>
            <a:spLocks noGrp="1"/>
          </p:cNvSpPr>
          <p:nvPr>
            <p:ph idx="1"/>
          </p:nvPr>
        </p:nvSpPr>
        <p:spPr>
          <a:xfrm>
            <a:off x="1218882" y="1426986"/>
            <a:ext cx="10360501" cy="4927812"/>
          </a:xfrm>
        </p:spPr>
        <p:txBody>
          <a:bodyPr>
            <a:normAutofit lnSpcReduction="10000"/>
          </a:bodyPr>
          <a:lstStyle/>
          <a:p>
            <a:pPr>
              <a:buFont typeface="Wingdings" panose="05000000000000000000" pitchFamily="2" charset="2"/>
              <a:buChar char="§"/>
            </a:pPr>
            <a:r>
              <a:rPr lang="en-US" dirty="0" smtClean="0"/>
              <a:t>Account Information (Expiration, Transfer, Lifetime balances, Program)</a:t>
            </a:r>
          </a:p>
          <a:p>
            <a:pPr lvl="1">
              <a:buFont typeface="Wingdings" panose="05000000000000000000" pitchFamily="2" charset="2"/>
              <a:buChar char="Ø"/>
            </a:pPr>
            <a:r>
              <a:rPr lang="en-US" sz="1799" dirty="0"/>
              <a:t>Synced from Account to Customer in </a:t>
            </a:r>
            <a:r>
              <a:rPr lang="en-US" sz="1799" dirty="0" err="1"/>
              <a:t>mymicros</a:t>
            </a:r>
            <a:endParaRPr lang="en-US" sz="1799" dirty="0"/>
          </a:p>
          <a:p>
            <a:pPr>
              <a:buFont typeface="Wingdings" panose="05000000000000000000" pitchFamily="2" charset="2"/>
              <a:buChar char="§"/>
            </a:pPr>
            <a:r>
              <a:rPr lang="en-US" dirty="0" smtClean="0"/>
              <a:t>Transactions</a:t>
            </a:r>
          </a:p>
          <a:p>
            <a:pPr lvl="1">
              <a:buFont typeface="Wingdings" panose="05000000000000000000" pitchFamily="2" charset="2"/>
              <a:buChar char="Ø"/>
            </a:pPr>
            <a:r>
              <a:rPr lang="en-US" sz="1799" dirty="0"/>
              <a:t>Links to customer record in </a:t>
            </a:r>
            <a:r>
              <a:rPr lang="en-US" sz="1799" dirty="0" err="1"/>
              <a:t>mymicros</a:t>
            </a:r>
            <a:endParaRPr lang="en-US" sz="1799" dirty="0"/>
          </a:p>
          <a:p>
            <a:pPr lvl="1">
              <a:buFont typeface="Wingdings" panose="05000000000000000000" pitchFamily="2" charset="2"/>
              <a:buChar char="Ø"/>
            </a:pPr>
            <a:r>
              <a:rPr lang="en-US" sz="1799" dirty="0"/>
              <a:t>Allows access in </a:t>
            </a:r>
            <a:r>
              <a:rPr lang="en-US" sz="1799" dirty="0" err="1"/>
              <a:t>mymicros</a:t>
            </a:r>
            <a:r>
              <a:rPr lang="en-US" sz="1799" dirty="0"/>
              <a:t> to checks with </a:t>
            </a:r>
            <a:r>
              <a:rPr lang="en-US" sz="1799" dirty="0" err="1"/>
              <a:t>iCare</a:t>
            </a:r>
            <a:r>
              <a:rPr lang="en-US" sz="1799" dirty="0"/>
              <a:t> transactions</a:t>
            </a:r>
          </a:p>
          <a:p>
            <a:pPr>
              <a:buFont typeface="Wingdings" panose="05000000000000000000" pitchFamily="2" charset="2"/>
              <a:buChar char="§"/>
            </a:pPr>
            <a:r>
              <a:rPr lang="en-US" dirty="0" smtClean="0"/>
              <a:t>Aggregates (For use in top level reporting)</a:t>
            </a:r>
          </a:p>
          <a:p>
            <a:pPr lvl="1">
              <a:buFont typeface="Wingdings" panose="05000000000000000000" pitchFamily="2" charset="2"/>
              <a:buChar char="Ø"/>
            </a:pPr>
            <a:r>
              <a:rPr lang="en-US" sz="1799" dirty="0"/>
              <a:t>Coupon activity – redemption, issuance, expiration – by business date/issuing location/redemption location</a:t>
            </a:r>
          </a:p>
          <a:p>
            <a:pPr lvl="1">
              <a:buFont typeface="Wingdings" panose="05000000000000000000" pitchFamily="2" charset="2"/>
              <a:buChar char="Ø"/>
            </a:pPr>
            <a:r>
              <a:rPr lang="en-US" sz="1799" dirty="0"/>
              <a:t>Liability – stored value liability by reconcile location/business date</a:t>
            </a:r>
          </a:p>
          <a:p>
            <a:pPr lvl="1">
              <a:buFont typeface="Wingdings" panose="05000000000000000000" pitchFamily="2" charset="2"/>
              <a:buChar char="Ø"/>
            </a:pPr>
            <a:r>
              <a:rPr lang="en-US" sz="1799" dirty="0"/>
              <a:t>Loyalty – Loyalty program activity by location/business date</a:t>
            </a:r>
          </a:p>
          <a:p>
            <a:pPr lvl="1">
              <a:buFont typeface="Wingdings" panose="05000000000000000000" pitchFamily="2" charset="2"/>
              <a:buChar char="Ø"/>
            </a:pPr>
            <a:r>
              <a:rPr lang="en-US" sz="1799" dirty="0"/>
              <a:t>Partner Activity – Aggregates of activity linking to an </a:t>
            </a:r>
            <a:r>
              <a:rPr lang="en-US" sz="1799" dirty="0" err="1"/>
              <a:t>iCare</a:t>
            </a:r>
            <a:r>
              <a:rPr lang="en-US" sz="1799" dirty="0"/>
              <a:t> partner program for use in partner liability reporting</a:t>
            </a:r>
          </a:p>
          <a:p>
            <a:pPr lvl="1">
              <a:buFont typeface="Wingdings" panose="05000000000000000000" pitchFamily="2" charset="2"/>
              <a:buChar char="Ø"/>
            </a:pPr>
            <a:r>
              <a:rPr lang="en-US" sz="1799" dirty="0"/>
              <a:t>Program Account – Aggregates of activity by Program</a:t>
            </a:r>
          </a:p>
          <a:p>
            <a:pPr lvl="1">
              <a:buFont typeface="Wingdings" panose="05000000000000000000" pitchFamily="2" charset="2"/>
              <a:buChar char="Ø"/>
            </a:pPr>
            <a:r>
              <a:rPr lang="en-US" sz="1799" dirty="0"/>
              <a:t>Stored Value Activity – Aggregates of all activity within Stored Value programs</a:t>
            </a:r>
          </a:p>
        </p:txBody>
      </p:sp>
    </p:spTree>
    <p:extLst>
      <p:ext uri="{BB962C8B-B14F-4D97-AF65-F5344CB8AC3E}">
        <p14:creationId xmlns:p14="http://schemas.microsoft.com/office/powerpoint/2010/main" val="344180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918" y="822314"/>
            <a:ext cx="10731466" cy="604670"/>
          </a:xfrm>
        </p:spPr>
        <p:txBody>
          <a:bodyPr>
            <a:normAutofit/>
          </a:bodyPr>
          <a:lstStyle/>
          <a:p>
            <a:r>
              <a:rPr lang="en-US" sz="2799" dirty="0"/>
              <a:t>Data Flow (</a:t>
            </a:r>
            <a:r>
              <a:rPr lang="en-US" sz="2799" dirty="0" err="1"/>
              <a:t>Location_Activity_DB</a:t>
            </a:r>
            <a:r>
              <a:rPr lang="en-US" sz="2799" dirty="0"/>
              <a:t> to </a:t>
            </a:r>
            <a:r>
              <a:rPr lang="en-US" sz="2799" dirty="0" err="1"/>
              <a:t>Customer_Activity_DB</a:t>
            </a:r>
            <a:r>
              <a:rPr lang="en-US" sz="2799" dirty="0"/>
              <a:t>)</a:t>
            </a:r>
            <a:endParaRPr lang="en-US" sz="2799"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139390" y="1985828"/>
            <a:ext cx="9610292" cy="4013424"/>
          </a:xfrm>
          <a:prstGeom prst="rect">
            <a:avLst/>
          </a:prstGeom>
          <a:noFill/>
          <a:ln w="9525">
            <a:noFill/>
            <a:miter lim="800000"/>
            <a:headEnd/>
            <a:tailEnd/>
          </a:ln>
          <a:scene3d>
            <a:camera prst="orthographicFront"/>
            <a:lightRig rig="sunrise" dir="t"/>
          </a:scene3d>
        </p:spPr>
      </p:pic>
    </p:spTree>
    <p:extLst>
      <p:ext uri="{BB962C8B-B14F-4D97-AF65-F5344CB8AC3E}">
        <p14:creationId xmlns:p14="http://schemas.microsoft.com/office/powerpoint/2010/main" val="158808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716323"/>
            <a:ext cx="10360501" cy="650659"/>
          </a:xfrm>
        </p:spPr>
        <p:txBody>
          <a:bodyPr>
            <a:normAutofit/>
          </a:bodyPr>
          <a:lstStyle/>
          <a:p>
            <a:r>
              <a:rPr lang="en-US" sz="3199" dirty="0" err="1"/>
              <a:t>Location_Activity_DB</a:t>
            </a:r>
            <a:r>
              <a:rPr lang="en-US" sz="3199" dirty="0"/>
              <a:t> =&gt; </a:t>
            </a:r>
            <a:r>
              <a:rPr lang="en-US" sz="3199" dirty="0" err="1"/>
              <a:t>Customer_Activity_DB</a:t>
            </a:r>
            <a:endParaRPr lang="en-US" sz="3199"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 Synced from Customer in </a:t>
            </a:r>
            <a:r>
              <a:rPr lang="en-US" dirty="0" err="1" smtClean="0"/>
              <a:t>mymicros</a:t>
            </a:r>
            <a:r>
              <a:rPr lang="en-US" dirty="0" smtClean="0"/>
              <a:t> to </a:t>
            </a:r>
            <a:r>
              <a:rPr lang="en-US" dirty="0" err="1" smtClean="0"/>
              <a:t>CA_Customer</a:t>
            </a:r>
            <a:endParaRPr lang="en-US" dirty="0" smtClean="0"/>
          </a:p>
          <a:p>
            <a:pPr lvl="1">
              <a:buFont typeface="Wingdings" panose="05000000000000000000" pitchFamily="2" charset="2"/>
              <a:buChar char="Ø"/>
            </a:pPr>
            <a:r>
              <a:rPr lang="en-US" sz="1799" dirty="0"/>
              <a:t>Expiration</a:t>
            </a:r>
          </a:p>
          <a:p>
            <a:pPr lvl="1">
              <a:buFont typeface="Wingdings" panose="05000000000000000000" pitchFamily="2" charset="2"/>
              <a:buChar char="Ø"/>
            </a:pPr>
            <a:r>
              <a:rPr lang="en-US" sz="1799" dirty="0"/>
              <a:t>Transfer</a:t>
            </a:r>
          </a:p>
          <a:p>
            <a:pPr lvl="1">
              <a:buFont typeface="Wingdings" panose="05000000000000000000" pitchFamily="2" charset="2"/>
              <a:buChar char="Ø"/>
            </a:pPr>
            <a:r>
              <a:rPr lang="en-US" sz="1799" dirty="0"/>
              <a:t>Lifetime balances</a:t>
            </a:r>
          </a:p>
          <a:p>
            <a:pPr lvl="1">
              <a:buFont typeface="Wingdings" panose="05000000000000000000" pitchFamily="2" charset="2"/>
              <a:buChar char="Ø"/>
            </a:pPr>
            <a:r>
              <a:rPr lang="en-US" sz="1799" dirty="0"/>
              <a:t>Program</a:t>
            </a:r>
          </a:p>
          <a:p>
            <a:pPr lvl="1">
              <a:buFont typeface="Wingdings" panose="05000000000000000000" pitchFamily="2" charset="2"/>
              <a:buChar char="Ø"/>
            </a:pPr>
            <a:r>
              <a:rPr lang="en-US" sz="1799" dirty="0"/>
              <a:t>First and last transaction dates</a:t>
            </a:r>
            <a:endParaRPr lang="en-US" sz="1799" dirty="0"/>
          </a:p>
        </p:txBody>
      </p:sp>
    </p:spTree>
    <p:extLst>
      <p:ext uri="{BB962C8B-B14F-4D97-AF65-F5344CB8AC3E}">
        <p14:creationId xmlns:p14="http://schemas.microsoft.com/office/powerpoint/2010/main" val="207078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928" y="782567"/>
            <a:ext cx="10837455" cy="644418"/>
          </a:xfrm>
        </p:spPr>
        <p:txBody>
          <a:bodyPr>
            <a:normAutofit/>
          </a:bodyPr>
          <a:lstStyle/>
          <a:p>
            <a:r>
              <a:rPr lang="en-US" sz="2799" dirty="0"/>
              <a:t>Data Flow (</a:t>
            </a:r>
            <a:r>
              <a:rPr lang="en-US" sz="2799" dirty="0" err="1"/>
              <a:t>Customer_Activity_DB</a:t>
            </a:r>
            <a:r>
              <a:rPr lang="en-US" sz="2799" dirty="0"/>
              <a:t> to </a:t>
            </a:r>
            <a:r>
              <a:rPr lang="en-US" sz="2799" dirty="0" err="1"/>
              <a:t>Location_Activity_DB</a:t>
            </a:r>
            <a:r>
              <a:rPr lang="en-US" sz="2799" dirty="0"/>
              <a:t>)</a:t>
            </a:r>
            <a:endParaRPr lang="en-US" sz="2799"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231027" y="1967777"/>
            <a:ext cx="9357462" cy="4012155"/>
          </a:xfrm>
          <a:prstGeom prst="rect">
            <a:avLst/>
          </a:prstGeom>
          <a:noFill/>
          <a:ln w="9525">
            <a:noFill/>
            <a:miter lim="800000"/>
            <a:headEnd/>
            <a:tailEnd/>
          </a:ln>
          <a:scene3d>
            <a:camera prst="orthographicFront"/>
            <a:lightRig rig="sunrise" dir="t"/>
          </a:scene3d>
        </p:spPr>
      </p:pic>
    </p:spTree>
    <p:extLst>
      <p:ext uri="{BB962C8B-B14F-4D97-AF65-F5344CB8AC3E}">
        <p14:creationId xmlns:p14="http://schemas.microsoft.com/office/powerpoint/2010/main" val="173498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782567"/>
            <a:ext cx="10360501" cy="644418"/>
          </a:xfrm>
        </p:spPr>
        <p:txBody>
          <a:bodyPr>
            <a:normAutofit/>
          </a:bodyPr>
          <a:lstStyle/>
          <a:p>
            <a:r>
              <a:rPr lang="en-US" sz="3199" dirty="0" err="1"/>
              <a:t>Customer_Activity_DB</a:t>
            </a:r>
            <a:r>
              <a:rPr lang="en-US" sz="3199" dirty="0"/>
              <a:t> =&gt; </a:t>
            </a:r>
            <a:r>
              <a:rPr lang="en-US" sz="3199" dirty="0" err="1"/>
              <a:t>Location_Activity_DB</a:t>
            </a:r>
            <a:endParaRPr lang="en-US" sz="3199"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Customer Information such as Name, Address, Phone Numbers, Birthday and Signup Date are synced </a:t>
            </a:r>
          </a:p>
          <a:p>
            <a:pPr>
              <a:buFont typeface="Wingdings" panose="05000000000000000000" pitchFamily="2" charset="2"/>
              <a:buChar char="§"/>
            </a:pPr>
            <a:r>
              <a:rPr lang="en-US" dirty="0" smtClean="0"/>
              <a:t>Information is supplied both for reporting and to be synced to the </a:t>
            </a:r>
            <a:r>
              <a:rPr lang="en-US" dirty="0" err="1" smtClean="0"/>
              <a:t>iCare_OLTP_DB</a:t>
            </a:r>
            <a:r>
              <a:rPr lang="en-US" dirty="0" smtClean="0"/>
              <a:t> for OLTP required fields</a:t>
            </a:r>
            <a:endParaRPr lang="en-US" dirty="0"/>
          </a:p>
        </p:txBody>
      </p:sp>
    </p:spTree>
    <p:extLst>
      <p:ext uri="{BB962C8B-B14F-4D97-AF65-F5344CB8AC3E}">
        <p14:creationId xmlns:p14="http://schemas.microsoft.com/office/powerpoint/2010/main" val="2859178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806" y="424852"/>
            <a:ext cx="10769970" cy="868371"/>
          </a:xfrm>
        </p:spPr>
        <p:txBody>
          <a:bodyPr>
            <a:normAutofit/>
          </a:bodyPr>
          <a:lstStyle/>
          <a:p>
            <a:r>
              <a:rPr lang="en-US" dirty="0" smtClean="0"/>
              <a:t>Campaigning – Legacy Email Campaigning</a:t>
            </a:r>
            <a:endParaRPr lang="en-U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964949" y="1511801"/>
            <a:ext cx="8845258" cy="4372814"/>
          </a:xfrm>
          <a:prstGeom prst="rect">
            <a:avLst/>
          </a:prstGeom>
          <a:noFill/>
          <a:ln w="9525">
            <a:noFill/>
            <a:miter lim="800000"/>
            <a:headEnd/>
            <a:tailEnd/>
          </a:ln>
          <a:scene3d>
            <a:camera prst="orthographicFront"/>
            <a:lightRig rig="sunrise" dir="t"/>
          </a:scene3d>
        </p:spPr>
      </p:pic>
    </p:spTree>
    <p:extLst>
      <p:ext uri="{BB962C8B-B14F-4D97-AF65-F5344CB8AC3E}">
        <p14:creationId xmlns:p14="http://schemas.microsoft.com/office/powerpoint/2010/main" val="345376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186" y="438101"/>
            <a:ext cx="9904358" cy="737556"/>
          </a:xfrm>
        </p:spPr>
        <p:txBody>
          <a:bodyPr/>
          <a:lstStyle/>
          <a:p>
            <a:r>
              <a:rPr lang="en-US" dirty="0"/>
              <a:t>Campaigning – </a:t>
            </a:r>
            <a:r>
              <a:rPr lang="en-US" dirty="0" smtClean="0"/>
              <a:t>Exact Target Email</a:t>
            </a:r>
            <a:endParaRPr lang="en-US" dirty="0"/>
          </a:p>
        </p:txBody>
      </p:sp>
      <p:pic>
        <p:nvPicPr>
          <p:cNvPr id="4" name="Content Placeholder 3"/>
          <p:cNvPicPr>
            <a:picLocks noGrp="1" noChangeAspect="1" noChangeArrowheads="1"/>
          </p:cNvPicPr>
          <p:nvPr>
            <p:ph idx="1"/>
          </p:nvPr>
        </p:nvPicPr>
        <p:blipFill>
          <a:blip r:embed="rId2" cstate="print"/>
          <a:stretch>
            <a:fillRect/>
          </a:stretch>
        </p:blipFill>
        <p:spPr bwMode="auto">
          <a:xfrm>
            <a:off x="1532187" y="1293223"/>
            <a:ext cx="9080040" cy="4493623"/>
          </a:xfrm>
          <a:prstGeom prst="rect">
            <a:avLst/>
          </a:prstGeom>
          <a:noFill/>
          <a:ln w="9525">
            <a:noFill/>
            <a:miter lim="800000"/>
            <a:headEnd/>
            <a:tailEnd/>
          </a:ln>
          <a:scene3d>
            <a:camera prst="orthographicFront"/>
            <a:lightRig rig="sunrise" dir="t"/>
          </a:scene3d>
        </p:spPr>
      </p:pic>
    </p:spTree>
    <p:extLst>
      <p:ext uri="{BB962C8B-B14F-4D97-AF65-F5344CB8AC3E}">
        <p14:creationId xmlns:p14="http://schemas.microsoft.com/office/powerpoint/2010/main" val="250299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26" y="583838"/>
            <a:ext cx="10151419" cy="404454"/>
          </a:xfrm>
        </p:spPr>
        <p:txBody>
          <a:bodyPr>
            <a:normAutofit/>
          </a:bodyPr>
          <a:lstStyle/>
          <a:p>
            <a:r>
              <a:rPr lang="en-US" sz="2799" dirty="0"/>
              <a:t>Campaigning – Exact Target </a:t>
            </a:r>
            <a:r>
              <a:rPr lang="en-US" sz="2799" dirty="0"/>
              <a:t>Email with Segmentation</a:t>
            </a:r>
            <a:endParaRPr lang="en-US" sz="2799" dirty="0"/>
          </a:p>
        </p:txBody>
      </p:sp>
      <p:pic>
        <p:nvPicPr>
          <p:cNvPr id="5" name="Picture 2"/>
          <p:cNvPicPr>
            <a:picLocks noGrp="1" noChangeAspect="1" noChangeArrowheads="1"/>
          </p:cNvPicPr>
          <p:nvPr>
            <p:ph idx="1"/>
          </p:nvPr>
        </p:nvPicPr>
        <p:blipFill>
          <a:blip r:embed="rId2" cstate="print"/>
          <a:srcRect/>
          <a:stretch>
            <a:fillRect/>
          </a:stretch>
        </p:blipFill>
        <p:spPr bwMode="auto">
          <a:xfrm>
            <a:off x="1108364" y="1126836"/>
            <a:ext cx="9848702" cy="4858327"/>
          </a:xfrm>
          <a:prstGeom prst="rect">
            <a:avLst/>
          </a:prstGeom>
          <a:noFill/>
          <a:ln w="9525">
            <a:noFill/>
            <a:miter lim="800000"/>
            <a:headEnd/>
            <a:tailEnd/>
          </a:ln>
          <a:scene3d>
            <a:camera prst="orthographicFront"/>
            <a:lightRig rig="sunrise" dir="t"/>
          </a:scene3d>
          <a:sp3d prstMaterial="matte"/>
        </p:spPr>
      </p:pic>
    </p:spTree>
    <p:extLst>
      <p:ext uri="{BB962C8B-B14F-4D97-AF65-F5344CB8AC3E}">
        <p14:creationId xmlns:p14="http://schemas.microsoft.com/office/powerpoint/2010/main" val="351672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855" y="345360"/>
            <a:ext cx="10769970" cy="652167"/>
          </a:xfrm>
        </p:spPr>
        <p:txBody>
          <a:bodyPr/>
          <a:lstStyle/>
          <a:p>
            <a:r>
              <a:rPr lang="en-US" dirty="0" smtClean="0"/>
              <a:t>Segmentation – Population of Data</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017166" y="1327072"/>
            <a:ext cx="10107282" cy="4667327"/>
          </a:xfrm>
          <a:prstGeom prst="rect">
            <a:avLst/>
          </a:prstGeom>
          <a:noFill/>
          <a:ln w="9525">
            <a:noFill/>
            <a:miter lim="800000"/>
            <a:headEnd/>
            <a:tailEnd/>
          </a:ln>
          <a:scene3d>
            <a:camera prst="orthographicFront"/>
            <a:lightRig rig="sunrise" dir="t"/>
          </a:scene3d>
        </p:spPr>
      </p:pic>
    </p:spTree>
    <p:extLst>
      <p:ext uri="{BB962C8B-B14F-4D97-AF65-F5344CB8AC3E}">
        <p14:creationId xmlns:p14="http://schemas.microsoft.com/office/powerpoint/2010/main" val="159154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iCare Technical Overview</a:t>
            </a:r>
            <a:endParaRPr lang="en-US" dirty="0"/>
          </a:p>
        </p:txBody>
      </p:sp>
      <p:sp>
        <p:nvSpPr>
          <p:cNvPr id="5" name="Subtitle 4"/>
          <p:cNvSpPr>
            <a:spLocks noGrp="1"/>
          </p:cNvSpPr>
          <p:nvPr>
            <p:ph type="subTitle" idx="1"/>
          </p:nvPr>
        </p:nvSpPr>
        <p:spPr/>
        <p:txBody>
          <a:bodyPr/>
          <a:lstStyle/>
          <a:p>
            <a:endParaRPr lang="en-US" dirty="0"/>
          </a:p>
        </p:txBody>
      </p:sp>
      <p:sp>
        <p:nvSpPr>
          <p:cNvPr id="6" name="Text Placeholder 5"/>
          <p:cNvSpPr>
            <a:spLocks noGrp="1"/>
          </p:cNvSpPr>
          <p:nvPr>
            <p:ph type="body" sz="quarter" idx="13"/>
          </p:nvPr>
        </p:nvSpPr>
        <p:spPr/>
        <p:txBody>
          <a:bodyPr/>
          <a:lstStyle/>
          <a:p>
            <a:r>
              <a:rPr lang="en-US" dirty="0"/>
              <a:t>Dan Hallam</a:t>
            </a:r>
          </a:p>
          <a:p>
            <a:r>
              <a:rPr lang="en-US" dirty="0"/>
              <a:t>Reporting and Analytics, Hospitality Global Business Unit</a:t>
            </a:r>
          </a:p>
          <a:p>
            <a:r>
              <a:rPr lang="en-US" dirty="0"/>
              <a:t>July 27, 2015</a:t>
            </a:r>
            <a:endParaRPr lang="en-US" dirty="0"/>
          </a:p>
        </p:txBody>
      </p:sp>
      <p:sp>
        <p:nvSpPr>
          <p:cNvPr id="2" name="Footer Placeholder 1"/>
          <p:cNvSpPr>
            <a:spLocks noGrp="1"/>
          </p:cNvSpPr>
          <p:nvPr>
            <p:ph type="ftr" sz="quarter" idx="15"/>
          </p:nvPr>
        </p:nvSpPr>
        <p:spPr/>
        <p:txBody>
          <a:bodyPr/>
          <a:lstStyle/>
          <a:p>
            <a:r>
              <a:rPr lang="en-US" smtClean="0"/>
              <a:t>Oracle Confidential – Internal/Restricted/Highly Restricted</a:t>
            </a:r>
            <a:endParaRPr lang="en-US" dirty="0"/>
          </a:p>
        </p:txBody>
      </p:sp>
    </p:spTree>
    <p:extLst>
      <p:ext uri="{BB962C8B-B14F-4D97-AF65-F5344CB8AC3E}">
        <p14:creationId xmlns:p14="http://schemas.microsoft.com/office/powerpoint/2010/main" val="221069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915055"/>
            <a:ext cx="10360501" cy="511931"/>
          </a:xfrm>
        </p:spPr>
        <p:txBody>
          <a:bodyPr>
            <a:noAutofit/>
          </a:bodyPr>
          <a:lstStyle/>
          <a:p>
            <a:r>
              <a:rPr lang="en-US" sz="2399" dirty="0"/>
              <a:t>Segmentation - Populate Data to Aggregate DB once per day</a:t>
            </a:r>
            <a:endParaRPr lang="en-US" sz="2399"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399" dirty="0"/>
              <a:t> Customer core info</a:t>
            </a:r>
          </a:p>
          <a:p>
            <a:pPr>
              <a:buFont typeface="Wingdings" panose="05000000000000000000" pitchFamily="2" charset="2"/>
              <a:buChar char="§"/>
            </a:pPr>
            <a:r>
              <a:rPr lang="en-US" sz="2399" dirty="0"/>
              <a:t> </a:t>
            </a:r>
            <a:r>
              <a:rPr lang="en-US" sz="2399" dirty="0"/>
              <a:t>Custom Attributes</a:t>
            </a:r>
          </a:p>
          <a:p>
            <a:pPr>
              <a:buFont typeface="Wingdings" panose="05000000000000000000" pitchFamily="2" charset="2"/>
              <a:buChar char="§"/>
            </a:pPr>
            <a:r>
              <a:rPr lang="en-US" sz="2399" dirty="0"/>
              <a:t> </a:t>
            </a:r>
            <a:r>
              <a:rPr lang="en-US" sz="2399" dirty="0"/>
              <a:t>Account Program information</a:t>
            </a:r>
          </a:p>
          <a:p>
            <a:pPr>
              <a:buFont typeface="Wingdings" panose="05000000000000000000" pitchFamily="2" charset="2"/>
              <a:buChar char="§"/>
            </a:pPr>
            <a:r>
              <a:rPr lang="en-US" sz="2399" dirty="0"/>
              <a:t> </a:t>
            </a:r>
            <a:r>
              <a:rPr lang="en-US" sz="2399" dirty="0"/>
              <a:t>Transaction record from </a:t>
            </a:r>
            <a:r>
              <a:rPr lang="en-US" sz="2399" dirty="0" err="1"/>
              <a:t>iCare</a:t>
            </a:r>
            <a:r>
              <a:rPr lang="en-US" sz="2399" dirty="0"/>
              <a:t> OLTP DB</a:t>
            </a:r>
          </a:p>
          <a:p>
            <a:pPr>
              <a:buFont typeface="Wingdings" panose="05000000000000000000" pitchFamily="2" charset="2"/>
              <a:buChar char="§"/>
            </a:pPr>
            <a:r>
              <a:rPr lang="en-US" sz="2399" dirty="0"/>
              <a:t> </a:t>
            </a:r>
            <a:r>
              <a:rPr lang="en-US" sz="2399" dirty="0"/>
              <a:t>Check header from </a:t>
            </a:r>
            <a:r>
              <a:rPr lang="en-US" sz="2399" dirty="0" err="1"/>
              <a:t>mymicros</a:t>
            </a:r>
            <a:endParaRPr lang="en-US" sz="2399" dirty="0"/>
          </a:p>
          <a:p>
            <a:pPr>
              <a:buFont typeface="Wingdings" panose="05000000000000000000" pitchFamily="2" charset="2"/>
              <a:buChar char="§"/>
            </a:pPr>
            <a:r>
              <a:rPr lang="en-US" sz="2399" dirty="0"/>
              <a:t> </a:t>
            </a:r>
            <a:r>
              <a:rPr lang="en-US" sz="2399" dirty="0"/>
              <a:t>Check detail from </a:t>
            </a:r>
            <a:r>
              <a:rPr lang="en-US" sz="2399" dirty="0" err="1"/>
              <a:t>mymicros</a:t>
            </a:r>
            <a:endParaRPr lang="en-US" sz="2399" dirty="0"/>
          </a:p>
        </p:txBody>
      </p:sp>
    </p:spTree>
    <p:extLst>
      <p:ext uri="{BB962C8B-B14F-4D97-AF65-F5344CB8AC3E}">
        <p14:creationId xmlns:p14="http://schemas.microsoft.com/office/powerpoint/2010/main" val="293768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855" y="345361"/>
            <a:ext cx="10769970" cy="522857"/>
          </a:xfrm>
        </p:spPr>
        <p:txBody>
          <a:bodyPr/>
          <a:lstStyle/>
          <a:p>
            <a:r>
              <a:rPr lang="en-US" dirty="0" smtClean="0"/>
              <a:t>Segmentation – Trending of Data</a:t>
            </a:r>
            <a:endParaRPr lang="en-US" dirty="0"/>
          </a:p>
        </p:txBody>
      </p:sp>
      <p:pic>
        <p:nvPicPr>
          <p:cNvPr id="4" name="Picture 2"/>
          <p:cNvPicPr>
            <a:picLocks noGrp="1" noChangeAspect="1" noChangeArrowheads="1"/>
          </p:cNvPicPr>
          <p:nvPr>
            <p:ph idx="1"/>
          </p:nvPr>
        </p:nvPicPr>
        <p:blipFill>
          <a:blip r:embed="rId2" cstate="print"/>
          <a:stretch>
            <a:fillRect/>
          </a:stretch>
        </p:blipFill>
        <p:spPr bwMode="auto">
          <a:xfrm>
            <a:off x="965663" y="1224068"/>
            <a:ext cx="9862648" cy="4705677"/>
          </a:xfrm>
          <a:prstGeom prst="rect">
            <a:avLst/>
          </a:prstGeom>
          <a:noFill/>
          <a:ln w="9525">
            <a:noFill/>
            <a:miter lim="800000"/>
            <a:headEnd/>
            <a:tailEnd/>
          </a:ln>
          <a:scene3d>
            <a:camera prst="orthographicFront"/>
            <a:lightRig rig="sunrise" dir="t"/>
          </a:scene3d>
        </p:spPr>
      </p:pic>
    </p:spTree>
    <p:extLst>
      <p:ext uri="{BB962C8B-B14F-4D97-AF65-F5344CB8AC3E}">
        <p14:creationId xmlns:p14="http://schemas.microsoft.com/office/powerpoint/2010/main" val="123937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 Trending of Data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Trend count is built based on user defined customer segment</a:t>
            </a:r>
          </a:p>
          <a:p>
            <a:pPr>
              <a:buFont typeface="Wingdings" panose="05000000000000000000" pitchFamily="2" charset="2"/>
              <a:buChar char="§"/>
            </a:pPr>
            <a:r>
              <a:rPr lang="en-US" dirty="0" smtClean="0"/>
              <a:t>Segment size per iteration of trend is stored in Customer Activity DB</a:t>
            </a:r>
          </a:p>
          <a:p>
            <a:pPr>
              <a:buFont typeface="Wingdings" panose="05000000000000000000" pitchFamily="2" charset="2"/>
              <a:buChar char="§"/>
            </a:pPr>
            <a:r>
              <a:rPr lang="en-US" dirty="0" smtClean="0"/>
              <a:t>Trend is run daily, weekly, or monthly based on user configuration</a:t>
            </a:r>
            <a:endParaRPr lang="en-US" dirty="0"/>
          </a:p>
        </p:txBody>
      </p:sp>
    </p:spTree>
    <p:extLst>
      <p:ext uri="{BB962C8B-B14F-4D97-AF65-F5344CB8AC3E}">
        <p14:creationId xmlns:p14="http://schemas.microsoft.com/office/powerpoint/2010/main" val="33542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173" y="512824"/>
            <a:ext cx="10771211" cy="914162"/>
          </a:xfrm>
        </p:spPr>
        <p:txBody>
          <a:bodyPr/>
          <a:lstStyle/>
          <a:p>
            <a:r>
              <a:rPr lang="en-US" dirty="0" smtClean="0"/>
              <a:t>External – SVC Interface</a:t>
            </a:r>
            <a:endParaRPr lang="en-US" dirty="0"/>
          </a:p>
        </p:txBody>
      </p:sp>
      <p:sp>
        <p:nvSpPr>
          <p:cNvPr id="3" name="Content Placeholder 2"/>
          <p:cNvSpPr>
            <a:spLocks noGrp="1"/>
          </p:cNvSpPr>
          <p:nvPr>
            <p:ph idx="1"/>
          </p:nvPr>
        </p:nvSpPr>
        <p:spPr>
          <a:xfrm>
            <a:off x="676480" y="4412718"/>
            <a:ext cx="10750925" cy="1812591"/>
          </a:xfrm>
        </p:spPr>
        <p:txBody>
          <a:bodyPr>
            <a:normAutofit fontScale="92500" lnSpcReduction="10000"/>
          </a:bodyPr>
          <a:lstStyle/>
          <a:p>
            <a:pPr>
              <a:buFont typeface="Wingdings" panose="05000000000000000000" pitchFamily="2" charset="2"/>
              <a:buChar char="§"/>
            </a:pPr>
            <a:r>
              <a:rPr lang="en-US" dirty="0" smtClean="0"/>
              <a:t>Entry point for POS based transactions</a:t>
            </a:r>
          </a:p>
          <a:p>
            <a:pPr>
              <a:buFont typeface="Wingdings" panose="05000000000000000000" pitchFamily="2" charset="2"/>
              <a:buChar char="§"/>
            </a:pPr>
            <a:r>
              <a:rPr lang="en-US" dirty="0" smtClean="0"/>
              <a:t>Coordinated with SVC client used with 3700, e7, and 9700</a:t>
            </a:r>
          </a:p>
          <a:p>
            <a:pPr>
              <a:buFont typeface="Wingdings" panose="05000000000000000000" pitchFamily="2" charset="2"/>
              <a:buChar char="§"/>
            </a:pPr>
            <a:r>
              <a:rPr lang="en-US" dirty="0" smtClean="0"/>
              <a:t>works with </a:t>
            </a:r>
            <a:r>
              <a:rPr lang="en-US" dirty="0" err="1" smtClean="0"/>
              <a:t>Verifone</a:t>
            </a:r>
            <a:r>
              <a:rPr lang="en-US" dirty="0" smtClean="0"/>
              <a:t> </a:t>
            </a:r>
            <a:r>
              <a:rPr lang="en-US" dirty="0" err="1" smtClean="0"/>
              <a:t>pinpads</a:t>
            </a:r>
            <a:endParaRPr lang="en-US" dirty="0" smtClean="0"/>
          </a:p>
          <a:p>
            <a:pPr>
              <a:buFont typeface="Wingdings" panose="05000000000000000000" pitchFamily="2" charset="2"/>
              <a:buChar char="§"/>
            </a:pPr>
            <a:r>
              <a:rPr lang="en-US" dirty="0" smtClean="0"/>
              <a:t>Accessible from custom clients</a:t>
            </a:r>
            <a:endParaRPr lang="en-US" dirty="0"/>
          </a:p>
        </p:txBody>
      </p:sp>
      <p:pic>
        <p:nvPicPr>
          <p:cNvPr id="5" name="Picture 3"/>
          <p:cNvPicPr>
            <a:picLocks noChangeAspect="1" noChangeArrowheads="1"/>
          </p:cNvPicPr>
          <p:nvPr/>
        </p:nvPicPr>
        <p:blipFill>
          <a:blip r:embed="rId2" cstate="print"/>
          <a:srcRect/>
          <a:stretch>
            <a:fillRect/>
          </a:stretch>
        </p:blipFill>
        <p:spPr bwMode="auto">
          <a:xfrm>
            <a:off x="967952" y="1426986"/>
            <a:ext cx="6150719" cy="2656369"/>
          </a:xfrm>
          <a:prstGeom prst="rect">
            <a:avLst/>
          </a:prstGeom>
          <a:noFill/>
          <a:ln w="9525">
            <a:noFill/>
            <a:miter lim="800000"/>
            <a:headEnd/>
            <a:tailEnd/>
          </a:ln>
          <a:scene3d>
            <a:camera prst="orthographicFront"/>
            <a:lightRig rig="sunrise" dir="t"/>
          </a:scene3d>
        </p:spPr>
      </p:pic>
    </p:spTree>
    <p:extLst>
      <p:ext uri="{BB962C8B-B14F-4D97-AF65-F5344CB8AC3E}">
        <p14:creationId xmlns:p14="http://schemas.microsoft.com/office/powerpoint/2010/main" val="212291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479" y="512824"/>
            <a:ext cx="10902904" cy="914162"/>
          </a:xfrm>
        </p:spPr>
        <p:txBody>
          <a:bodyPr/>
          <a:lstStyle/>
          <a:p>
            <a:r>
              <a:rPr lang="en-US" dirty="0" smtClean="0"/>
              <a:t>SVC Web Service Methods</a:t>
            </a:r>
            <a:endParaRPr lang="en-US" dirty="0"/>
          </a:p>
        </p:txBody>
      </p:sp>
      <p:sp>
        <p:nvSpPr>
          <p:cNvPr id="4" name="Content Placeholder 2"/>
          <p:cNvSpPr>
            <a:spLocks noGrp="1"/>
          </p:cNvSpPr>
          <p:nvPr>
            <p:ph idx="1"/>
          </p:nvPr>
        </p:nvSpPr>
        <p:spPr>
          <a:xfrm>
            <a:off x="676480" y="1590741"/>
            <a:ext cx="3520940" cy="4704976"/>
          </a:xfrm>
        </p:spPr>
        <p:txBody>
          <a:bodyPr>
            <a:normAutofit/>
          </a:bodyPr>
          <a:lstStyle/>
          <a:p>
            <a:pPr>
              <a:buFont typeface="Wingdings" panose="05000000000000000000" pitchFamily="2" charset="2"/>
              <a:buChar char="§"/>
            </a:pPr>
            <a:r>
              <a:rPr lang="en-US" dirty="0" smtClean="0"/>
              <a:t> Issue</a:t>
            </a:r>
          </a:p>
          <a:p>
            <a:pPr>
              <a:buFont typeface="Wingdings" panose="05000000000000000000" pitchFamily="2" charset="2"/>
              <a:buChar char="§"/>
            </a:pPr>
            <a:r>
              <a:rPr lang="en-US" dirty="0" smtClean="0"/>
              <a:t> Activate</a:t>
            </a:r>
          </a:p>
          <a:p>
            <a:pPr>
              <a:buFont typeface="Wingdings" panose="05000000000000000000" pitchFamily="2" charset="2"/>
              <a:buChar char="§"/>
            </a:pPr>
            <a:r>
              <a:rPr lang="en-US" dirty="0" smtClean="0"/>
              <a:t> Redemption Auth</a:t>
            </a:r>
          </a:p>
          <a:p>
            <a:pPr>
              <a:buFont typeface="Wingdings" panose="05000000000000000000" pitchFamily="2" charset="2"/>
              <a:buChar char="§"/>
            </a:pPr>
            <a:r>
              <a:rPr lang="en-US" dirty="0" smtClean="0"/>
              <a:t> Redemption</a:t>
            </a:r>
          </a:p>
          <a:p>
            <a:pPr>
              <a:buFont typeface="Wingdings" panose="05000000000000000000" pitchFamily="2" charset="2"/>
              <a:buChar char="§"/>
            </a:pPr>
            <a:r>
              <a:rPr lang="en-US" dirty="0" smtClean="0"/>
              <a:t> Reload</a:t>
            </a:r>
          </a:p>
          <a:p>
            <a:pPr>
              <a:buFont typeface="Wingdings" panose="05000000000000000000" pitchFamily="2" charset="2"/>
              <a:buChar char="§"/>
            </a:pPr>
            <a:r>
              <a:rPr lang="en-US" dirty="0" smtClean="0"/>
              <a:t> Balance Inquiry</a:t>
            </a:r>
          </a:p>
          <a:p>
            <a:pPr>
              <a:buFont typeface="Wingdings" panose="05000000000000000000" pitchFamily="2" charset="2"/>
              <a:buChar char="§"/>
            </a:pPr>
            <a:r>
              <a:rPr lang="en-US" dirty="0" smtClean="0"/>
              <a:t> Balance Transfer</a:t>
            </a:r>
          </a:p>
          <a:p>
            <a:pPr>
              <a:buFont typeface="Wingdings" panose="05000000000000000000" pitchFamily="2" charset="2"/>
              <a:buChar char="§"/>
            </a:pPr>
            <a:r>
              <a:rPr lang="en-US" dirty="0" smtClean="0"/>
              <a:t> Cash Out</a:t>
            </a:r>
            <a:endParaRPr lang="en-US" dirty="0"/>
          </a:p>
        </p:txBody>
      </p:sp>
      <p:sp>
        <p:nvSpPr>
          <p:cNvPr id="5" name="Content Placeholder 3"/>
          <p:cNvSpPr txBox="1">
            <a:spLocks/>
          </p:cNvSpPr>
          <p:nvPr/>
        </p:nvSpPr>
        <p:spPr>
          <a:xfrm>
            <a:off x="4756291" y="1590742"/>
            <a:ext cx="6007643" cy="4538900"/>
          </a:xfrm>
          <a:prstGeom prst="rect">
            <a:avLst/>
          </a:prstGeom>
        </p:spPr>
        <p:txBody>
          <a:bodyPr>
            <a:normAutofit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buFont typeface="Wingdings" panose="05000000000000000000" pitchFamily="2" charset="2"/>
              <a:buChar char="§"/>
            </a:pPr>
            <a:r>
              <a:rPr lang="en-US" sz="2999" dirty="0"/>
              <a:t> Coupon Inquiry</a:t>
            </a:r>
          </a:p>
          <a:p>
            <a:pPr>
              <a:buFont typeface="Wingdings" panose="05000000000000000000" pitchFamily="2" charset="2"/>
              <a:buChar char="§"/>
            </a:pPr>
            <a:r>
              <a:rPr lang="en-US" sz="2999" dirty="0"/>
              <a:t> Point Balance</a:t>
            </a:r>
          </a:p>
          <a:p>
            <a:pPr>
              <a:buFont typeface="Wingdings" panose="05000000000000000000" pitchFamily="2" charset="2"/>
              <a:buChar char="§"/>
            </a:pPr>
            <a:r>
              <a:rPr lang="en-US" sz="2999" dirty="0"/>
              <a:t> Point Redemption</a:t>
            </a:r>
          </a:p>
          <a:p>
            <a:pPr>
              <a:buFont typeface="Wingdings" panose="05000000000000000000" pitchFamily="2" charset="2"/>
              <a:buChar char="§"/>
            </a:pPr>
            <a:r>
              <a:rPr lang="en-US" sz="2999" dirty="0"/>
              <a:t> Point Issue</a:t>
            </a:r>
          </a:p>
          <a:p>
            <a:pPr>
              <a:buFont typeface="Wingdings" panose="05000000000000000000" pitchFamily="2" charset="2"/>
              <a:buChar char="§"/>
            </a:pPr>
            <a:r>
              <a:rPr lang="en-US" sz="2999" dirty="0"/>
              <a:t> Accept Coupon</a:t>
            </a:r>
          </a:p>
          <a:p>
            <a:pPr>
              <a:buFont typeface="Wingdings" panose="05000000000000000000" pitchFamily="2" charset="2"/>
              <a:buChar char="§"/>
            </a:pPr>
            <a:r>
              <a:rPr lang="en-US" sz="2999" dirty="0"/>
              <a:t> Alt Accept Coupon (Allows custom identifier)</a:t>
            </a:r>
          </a:p>
          <a:p>
            <a:pPr>
              <a:buFont typeface="Wingdings" panose="05000000000000000000" pitchFamily="2" charset="2"/>
              <a:buChar char="§"/>
            </a:pPr>
            <a:r>
              <a:rPr lang="en-US" sz="2999" dirty="0"/>
              <a:t> Issue Coupon</a:t>
            </a:r>
          </a:p>
          <a:p>
            <a:pPr>
              <a:buFont typeface="Wingdings" panose="05000000000000000000" pitchFamily="2" charset="2"/>
              <a:buChar char="§"/>
            </a:pPr>
            <a:r>
              <a:rPr lang="en-US" sz="2999" dirty="0"/>
              <a:t> Unique Item Inquiry</a:t>
            </a:r>
          </a:p>
          <a:p>
            <a:pPr>
              <a:buFont typeface="Wingdings" panose="05000000000000000000" pitchFamily="2" charset="2"/>
              <a:buChar char="§"/>
            </a:pPr>
            <a:endParaRPr lang="en-US" sz="2399" dirty="0"/>
          </a:p>
        </p:txBody>
      </p:sp>
    </p:spTree>
    <p:extLst>
      <p:ext uri="{BB962C8B-B14F-4D97-AF65-F5344CB8AC3E}">
        <p14:creationId xmlns:p14="http://schemas.microsoft.com/office/powerpoint/2010/main" val="381122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SVC Web Service Interaction</a:t>
            </a:r>
            <a:endParaRPr lang="en-US" dirty="0"/>
          </a:p>
        </p:txBody>
      </p:sp>
      <p:sp>
        <p:nvSpPr>
          <p:cNvPr id="3" name="Content Placeholder 2"/>
          <p:cNvSpPr>
            <a:spLocks noGrp="1"/>
          </p:cNvSpPr>
          <p:nvPr>
            <p:ph idx="1"/>
          </p:nvPr>
        </p:nvSpPr>
        <p:spPr>
          <a:xfrm>
            <a:off x="1218882" y="1426986"/>
            <a:ext cx="10360501" cy="4848320"/>
          </a:xfrm>
        </p:spPr>
        <p:txBody>
          <a:bodyPr/>
          <a:lstStyle/>
          <a:p>
            <a:pPr>
              <a:buFont typeface="Wingdings" panose="05000000000000000000" pitchFamily="2" charset="2"/>
              <a:buChar char="§"/>
            </a:pPr>
            <a:r>
              <a:rPr lang="en-US" dirty="0" smtClean="0"/>
              <a:t>The SVC web service will provide instructions to the client to guide behavior</a:t>
            </a:r>
          </a:p>
          <a:p>
            <a:pPr>
              <a:buFont typeface="Wingdings" panose="05000000000000000000" pitchFamily="2" charset="2"/>
              <a:buChar char="§"/>
            </a:pPr>
            <a:r>
              <a:rPr lang="en-US" dirty="0" smtClean="0"/>
              <a:t>Can return an </a:t>
            </a:r>
            <a:r>
              <a:rPr lang="en-US" i="1" dirty="0" smtClean="0"/>
              <a:t>Action</a:t>
            </a:r>
            <a:r>
              <a:rPr lang="en-US" dirty="0" smtClean="0"/>
              <a:t> indicating the next message that should be sent after processing this return</a:t>
            </a:r>
          </a:p>
          <a:p>
            <a:pPr>
              <a:buFont typeface="Wingdings" panose="05000000000000000000" pitchFamily="2" charset="2"/>
              <a:buChar char="§"/>
            </a:pPr>
            <a:r>
              <a:rPr lang="en-US" dirty="0" smtClean="0"/>
              <a:t>Can return a list of </a:t>
            </a:r>
            <a:r>
              <a:rPr lang="en-US" i="1" dirty="0" smtClean="0"/>
              <a:t>Actions</a:t>
            </a:r>
            <a:r>
              <a:rPr lang="en-US" dirty="0" smtClean="0"/>
              <a:t> to allow the POS user to make a selection</a:t>
            </a:r>
          </a:p>
          <a:p>
            <a:pPr>
              <a:buFont typeface="Wingdings" panose="05000000000000000000" pitchFamily="2" charset="2"/>
              <a:buChar char="§"/>
            </a:pPr>
            <a:r>
              <a:rPr lang="en-US" dirty="0" smtClean="0"/>
              <a:t>Some examples of </a:t>
            </a:r>
            <a:r>
              <a:rPr lang="en-US" i="1" dirty="0" smtClean="0"/>
              <a:t>Action</a:t>
            </a:r>
            <a:r>
              <a:rPr lang="en-US" dirty="0" smtClean="0"/>
              <a:t> returns would be a selection of customers after a Last Name Inquiry or Coupon Redemption after Point Issue</a:t>
            </a:r>
            <a:endParaRPr lang="en-US" dirty="0"/>
          </a:p>
        </p:txBody>
      </p:sp>
    </p:spTree>
    <p:extLst>
      <p:ext uri="{BB962C8B-B14F-4D97-AF65-F5344CB8AC3E}">
        <p14:creationId xmlns:p14="http://schemas.microsoft.com/office/powerpoint/2010/main" val="81974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480" y="512824"/>
            <a:ext cx="10902904" cy="914162"/>
          </a:xfrm>
        </p:spPr>
        <p:txBody>
          <a:bodyPr/>
          <a:lstStyle/>
          <a:p>
            <a:r>
              <a:rPr lang="en-US" dirty="0" smtClean="0"/>
              <a:t>External – CRM Interface</a:t>
            </a:r>
            <a:endParaRPr lang="en-US" dirty="0"/>
          </a:p>
        </p:txBody>
      </p:sp>
      <p:sp>
        <p:nvSpPr>
          <p:cNvPr id="3" name="Content Placeholder 2"/>
          <p:cNvSpPr>
            <a:spLocks noGrp="1"/>
          </p:cNvSpPr>
          <p:nvPr>
            <p:ph idx="1"/>
          </p:nvPr>
        </p:nvSpPr>
        <p:spPr>
          <a:xfrm>
            <a:off x="676480" y="4829212"/>
            <a:ext cx="10750925" cy="1493561"/>
          </a:xfrm>
        </p:spPr>
        <p:txBody>
          <a:bodyPr>
            <a:normAutofit/>
          </a:bodyPr>
          <a:lstStyle/>
          <a:p>
            <a:pPr>
              <a:buFont typeface="Wingdings" panose="05000000000000000000" pitchFamily="2" charset="2"/>
              <a:buChar char="§"/>
            </a:pPr>
            <a:r>
              <a:rPr lang="en-US" dirty="0" smtClean="0"/>
              <a:t> Entry point for customer management transactions</a:t>
            </a:r>
          </a:p>
          <a:p>
            <a:pPr>
              <a:buFont typeface="Wingdings" panose="05000000000000000000" pitchFamily="2" charset="2"/>
              <a:buChar char="§"/>
            </a:pPr>
            <a:r>
              <a:rPr lang="en-US" dirty="0"/>
              <a:t> </a:t>
            </a:r>
            <a:r>
              <a:rPr lang="en-US" dirty="0" smtClean="0"/>
              <a:t>Intended for use with custom implementations</a:t>
            </a:r>
          </a:p>
          <a:p>
            <a:pPr>
              <a:buFont typeface="Wingdings" panose="05000000000000000000" pitchFamily="2" charset="2"/>
              <a:buChar char="§"/>
            </a:pPr>
            <a:r>
              <a:rPr lang="en-US" dirty="0"/>
              <a:t> </a:t>
            </a:r>
            <a:r>
              <a:rPr lang="en-US" dirty="0" smtClean="0"/>
              <a:t>Professional Services consultation is available for creating custom clients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821421" y="1623821"/>
            <a:ext cx="6969948" cy="2718361"/>
          </a:xfrm>
          <a:prstGeom prst="rect">
            <a:avLst/>
          </a:prstGeom>
          <a:noFill/>
          <a:ln w="9525">
            <a:noFill/>
            <a:miter lim="800000"/>
            <a:headEnd/>
            <a:tailEnd/>
          </a:ln>
          <a:scene3d>
            <a:camera prst="orthographicFront"/>
            <a:lightRig rig="sunrise" dir="t"/>
          </a:scene3d>
        </p:spPr>
      </p:pic>
    </p:spTree>
    <p:extLst>
      <p:ext uri="{BB962C8B-B14F-4D97-AF65-F5344CB8AC3E}">
        <p14:creationId xmlns:p14="http://schemas.microsoft.com/office/powerpoint/2010/main" val="227028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479" y="583837"/>
            <a:ext cx="10902904" cy="843148"/>
          </a:xfrm>
        </p:spPr>
        <p:txBody>
          <a:bodyPr/>
          <a:lstStyle/>
          <a:p>
            <a:r>
              <a:rPr lang="en-US" dirty="0" smtClean="0"/>
              <a:t>CRM Web Service Methods</a:t>
            </a:r>
            <a:endParaRPr lang="en-US" dirty="0"/>
          </a:p>
        </p:txBody>
      </p:sp>
      <p:sp>
        <p:nvSpPr>
          <p:cNvPr id="4" name="Content Placeholder 2"/>
          <p:cNvSpPr>
            <a:spLocks noGrp="1"/>
          </p:cNvSpPr>
          <p:nvPr>
            <p:ph idx="1"/>
          </p:nvPr>
        </p:nvSpPr>
        <p:spPr>
          <a:xfrm>
            <a:off x="676480" y="1550994"/>
            <a:ext cx="3791325" cy="4226260"/>
          </a:xfrm>
        </p:spPr>
        <p:txBody>
          <a:bodyPr>
            <a:normAutofit/>
          </a:bodyPr>
          <a:lstStyle/>
          <a:p>
            <a:pPr>
              <a:buFont typeface="Wingdings" panose="05000000000000000000" pitchFamily="2" charset="2"/>
              <a:buChar char="§"/>
            </a:pPr>
            <a:r>
              <a:rPr lang="en-US" dirty="0" smtClean="0"/>
              <a:t> Set Customer</a:t>
            </a:r>
          </a:p>
          <a:p>
            <a:pPr>
              <a:buFont typeface="Wingdings" panose="05000000000000000000" pitchFamily="2" charset="2"/>
              <a:buChar char="§"/>
            </a:pPr>
            <a:r>
              <a:rPr lang="en-US" dirty="0" smtClean="0"/>
              <a:t> Get Customer</a:t>
            </a:r>
          </a:p>
          <a:p>
            <a:pPr>
              <a:buFont typeface="Wingdings" panose="05000000000000000000" pitchFamily="2" charset="2"/>
              <a:buChar char="§"/>
            </a:pPr>
            <a:r>
              <a:rPr lang="en-US" dirty="0" smtClean="0"/>
              <a:t> Set Contact Rule</a:t>
            </a:r>
          </a:p>
          <a:p>
            <a:pPr>
              <a:buFont typeface="Wingdings" panose="05000000000000000000" pitchFamily="2" charset="2"/>
              <a:buChar char="§"/>
            </a:pPr>
            <a:r>
              <a:rPr lang="en-US" dirty="0" smtClean="0"/>
              <a:t> Get Contact Rule</a:t>
            </a:r>
          </a:p>
          <a:p>
            <a:pPr>
              <a:buFont typeface="Wingdings" panose="05000000000000000000" pitchFamily="2" charset="2"/>
              <a:buChar char="§"/>
            </a:pPr>
            <a:r>
              <a:rPr lang="en-US" dirty="0" smtClean="0"/>
              <a:t> Get Customer </a:t>
            </a:r>
            <a:r>
              <a:rPr lang="en-US" dirty="0" err="1" smtClean="0"/>
              <a:t>PosRef</a:t>
            </a:r>
            <a:endParaRPr lang="en-US" dirty="0" smtClean="0"/>
          </a:p>
          <a:p>
            <a:pPr>
              <a:buFont typeface="Wingdings" panose="05000000000000000000" pitchFamily="2" charset="2"/>
              <a:buChar char="§"/>
            </a:pPr>
            <a:r>
              <a:rPr lang="en-US" dirty="0" smtClean="0"/>
              <a:t> Set Customer </a:t>
            </a:r>
            <a:r>
              <a:rPr lang="en-US" dirty="0" err="1" smtClean="0"/>
              <a:t>PosRef</a:t>
            </a:r>
            <a:endParaRPr lang="en-US" dirty="0" smtClean="0"/>
          </a:p>
          <a:p>
            <a:pPr>
              <a:buFont typeface="Wingdings" panose="05000000000000000000" pitchFamily="2" charset="2"/>
              <a:buChar char="§"/>
            </a:pPr>
            <a:r>
              <a:rPr lang="en-US" dirty="0" smtClean="0"/>
              <a:t> Get Offer</a:t>
            </a:r>
          </a:p>
          <a:p>
            <a:pPr>
              <a:buFont typeface="Wingdings" panose="05000000000000000000" pitchFamily="2" charset="2"/>
              <a:buChar char="§"/>
            </a:pPr>
            <a:r>
              <a:rPr lang="en-US" dirty="0" smtClean="0"/>
              <a:t> Get Column List</a:t>
            </a:r>
          </a:p>
          <a:p>
            <a:endParaRPr lang="en-US" dirty="0" smtClean="0"/>
          </a:p>
        </p:txBody>
      </p:sp>
      <p:sp>
        <p:nvSpPr>
          <p:cNvPr id="5" name="Content Placeholder 3"/>
          <p:cNvSpPr txBox="1">
            <a:spLocks/>
          </p:cNvSpPr>
          <p:nvPr/>
        </p:nvSpPr>
        <p:spPr>
          <a:xfrm>
            <a:off x="5286239" y="1550993"/>
            <a:ext cx="5193500" cy="4744724"/>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buFont typeface="Wingdings" panose="05000000000000000000" pitchFamily="2" charset="2"/>
              <a:buChar char="§"/>
            </a:pPr>
            <a:r>
              <a:rPr lang="en-US" sz="2799" dirty="0"/>
              <a:t> Get Customer Action Log</a:t>
            </a:r>
          </a:p>
          <a:p>
            <a:pPr>
              <a:buFont typeface="Wingdings" panose="05000000000000000000" pitchFamily="2" charset="2"/>
              <a:buChar char="§"/>
            </a:pPr>
            <a:r>
              <a:rPr lang="en-US" sz="2799" dirty="0"/>
              <a:t> Set Customer Action Log</a:t>
            </a:r>
          </a:p>
          <a:p>
            <a:pPr>
              <a:buFont typeface="Wingdings" panose="05000000000000000000" pitchFamily="2" charset="2"/>
              <a:buChar char="§"/>
            </a:pPr>
            <a:r>
              <a:rPr lang="en-US" sz="2799" dirty="0"/>
              <a:t> Post Customer Offer</a:t>
            </a:r>
          </a:p>
          <a:p>
            <a:pPr>
              <a:buFont typeface="Wingdings" panose="05000000000000000000" pitchFamily="2" charset="2"/>
              <a:buChar char="§"/>
            </a:pPr>
            <a:r>
              <a:rPr lang="en-US" sz="2799" dirty="0"/>
              <a:t> Get Account</a:t>
            </a:r>
          </a:p>
          <a:p>
            <a:pPr>
              <a:buFont typeface="Wingdings" panose="05000000000000000000" pitchFamily="2" charset="2"/>
              <a:buChar char="§"/>
            </a:pPr>
            <a:r>
              <a:rPr lang="en-US" sz="2799" dirty="0"/>
              <a:t> Set Account Tier</a:t>
            </a:r>
          </a:p>
          <a:p>
            <a:pPr>
              <a:buFont typeface="Wingdings" panose="05000000000000000000" pitchFamily="2" charset="2"/>
              <a:buChar char="§"/>
            </a:pPr>
            <a:r>
              <a:rPr lang="en-US" sz="2799" dirty="0"/>
              <a:t> Get Account Partner</a:t>
            </a:r>
          </a:p>
          <a:p>
            <a:pPr>
              <a:buFont typeface="Wingdings" panose="05000000000000000000" pitchFamily="2" charset="2"/>
              <a:buChar char="§"/>
            </a:pPr>
            <a:r>
              <a:rPr lang="en-US" sz="2799" dirty="0"/>
              <a:t> Get Account Transaction</a:t>
            </a:r>
          </a:p>
          <a:p>
            <a:pPr>
              <a:buFont typeface="Wingdings" panose="05000000000000000000" pitchFamily="2" charset="2"/>
              <a:buChar char="§"/>
            </a:pPr>
            <a:r>
              <a:rPr lang="en-US" sz="2799" dirty="0"/>
              <a:t> Set Account Transaction</a:t>
            </a:r>
          </a:p>
        </p:txBody>
      </p:sp>
    </p:spTree>
    <p:extLst>
      <p:ext uri="{BB962C8B-B14F-4D97-AF65-F5344CB8AC3E}">
        <p14:creationId xmlns:p14="http://schemas.microsoft.com/office/powerpoint/2010/main" val="24241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479" y="512824"/>
            <a:ext cx="10902904" cy="914162"/>
          </a:xfrm>
        </p:spPr>
        <p:txBody>
          <a:bodyPr/>
          <a:lstStyle/>
          <a:p>
            <a:r>
              <a:rPr lang="en-US" dirty="0" smtClean="0"/>
              <a:t>CRM Web Service Methods (Cont’d)</a:t>
            </a:r>
            <a:endParaRPr lang="en-US" dirty="0"/>
          </a:p>
        </p:txBody>
      </p:sp>
      <p:sp>
        <p:nvSpPr>
          <p:cNvPr id="4" name="Content Placeholder 2"/>
          <p:cNvSpPr>
            <a:spLocks noGrp="1"/>
          </p:cNvSpPr>
          <p:nvPr>
            <p:ph idx="1"/>
          </p:nvPr>
        </p:nvSpPr>
        <p:spPr>
          <a:xfrm>
            <a:off x="676479" y="1643736"/>
            <a:ext cx="5431181" cy="4133518"/>
          </a:xfrm>
        </p:spPr>
        <p:txBody>
          <a:bodyPr>
            <a:normAutofit lnSpcReduction="10000"/>
          </a:bodyPr>
          <a:lstStyle/>
          <a:p>
            <a:pPr>
              <a:buFont typeface="Wingdings" panose="05000000000000000000" pitchFamily="2" charset="2"/>
              <a:buChar char="§"/>
            </a:pPr>
            <a:r>
              <a:rPr lang="en-US" dirty="0" smtClean="0"/>
              <a:t>Get Partner</a:t>
            </a:r>
          </a:p>
          <a:p>
            <a:pPr>
              <a:buFont typeface="Wingdings" panose="05000000000000000000" pitchFamily="2" charset="2"/>
              <a:buChar char="§"/>
            </a:pPr>
            <a:r>
              <a:rPr lang="en-US" dirty="0" smtClean="0"/>
              <a:t>Get Program</a:t>
            </a:r>
          </a:p>
          <a:p>
            <a:pPr>
              <a:buFont typeface="Wingdings" panose="05000000000000000000" pitchFamily="2" charset="2"/>
              <a:buChar char="§"/>
            </a:pPr>
            <a:r>
              <a:rPr lang="en-US" dirty="0" smtClean="0"/>
              <a:t>Set Program</a:t>
            </a:r>
          </a:p>
          <a:p>
            <a:pPr>
              <a:buFont typeface="Wingdings" panose="05000000000000000000" pitchFamily="2" charset="2"/>
              <a:buChar char="§"/>
            </a:pPr>
            <a:r>
              <a:rPr lang="en-US" dirty="0" smtClean="0"/>
              <a:t>Get Program Tiers</a:t>
            </a:r>
          </a:p>
          <a:p>
            <a:pPr>
              <a:buFont typeface="Wingdings" panose="05000000000000000000" pitchFamily="2" charset="2"/>
              <a:buChar char="§"/>
            </a:pPr>
            <a:r>
              <a:rPr lang="en-US" dirty="0" smtClean="0"/>
              <a:t>Get Customer Program</a:t>
            </a:r>
          </a:p>
          <a:p>
            <a:pPr>
              <a:buFont typeface="Wingdings" panose="05000000000000000000" pitchFamily="2" charset="2"/>
              <a:buChar char="§"/>
            </a:pPr>
            <a:r>
              <a:rPr lang="en-US" dirty="0" smtClean="0"/>
              <a:t>Set Customer Program</a:t>
            </a:r>
          </a:p>
          <a:p>
            <a:pPr>
              <a:buFont typeface="Wingdings" panose="05000000000000000000" pitchFamily="2" charset="2"/>
              <a:buChar char="§"/>
            </a:pPr>
            <a:r>
              <a:rPr lang="en-US" dirty="0" smtClean="0"/>
              <a:t>Get Redemption Merchandise</a:t>
            </a:r>
          </a:p>
          <a:p>
            <a:pPr>
              <a:buFont typeface="Wingdings" panose="05000000000000000000" pitchFamily="2" charset="2"/>
              <a:buChar char="§"/>
            </a:pPr>
            <a:r>
              <a:rPr lang="en-US" dirty="0" smtClean="0"/>
              <a:t>Set Redemption Merchandise</a:t>
            </a:r>
          </a:p>
        </p:txBody>
      </p:sp>
      <p:sp>
        <p:nvSpPr>
          <p:cNvPr id="5" name="Content Placeholder 3"/>
          <p:cNvSpPr txBox="1">
            <a:spLocks/>
          </p:cNvSpPr>
          <p:nvPr/>
        </p:nvSpPr>
        <p:spPr>
          <a:xfrm>
            <a:off x="6584614" y="1643735"/>
            <a:ext cx="4491317" cy="4651982"/>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buFont typeface="Wingdings" panose="05000000000000000000" pitchFamily="2" charset="2"/>
              <a:buChar char="§"/>
            </a:pPr>
            <a:r>
              <a:rPr lang="en-US" sz="2599" dirty="0"/>
              <a:t> </a:t>
            </a:r>
            <a:r>
              <a:rPr lang="en-US" sz="2999" dirty="0"/>
              <a:t>Get Location</a:t>
            </a:r>
          </a:p>
          <a:p>
            <a:pPr>
              <a:buFont typeface="Wingdings" panose="05000000000000000000" pitchFamily="2" charset="2"/>
              <a:buChar char="§"/>
            </a:pPr>
            <a:r>
              <a:rPr lang="en-US" sz="2999" dirty="0"/>
              <a:t> Get SM Application User</a:t>
            </a:r>
          </a:p>
          <a:p>
            <a:pPr>
              <a:buFont typeface="Wingdings" panose="05000000000000000000" pitchFamily="2" charset="2"/>
              <a:buChar char="§"/>
            </a:pPr>
            <a:r>
              <a:rPr lang="en-US" sz="2999" dirty="0"/>
              <a:t> Set SM Application User</a:t>
            </a:r>
          </a:p>
          <a:p>
            <a:pPr>
              <a:buFont typeface="Wingdings" panose="05000000000000000000" pitchFamily="2" charset="2"/>
              <a:buChar char="§"/>
            </a:pPr>
            <a:r>
              <a:rPr lang="en-US" sz="2999" dirty="0"/>
              <a:t> Get Coupons</a:t>
            </a:r>
          </a:p>
          <a:p>
            <a:pPr>
              <a:buFont typeface="Wingdings" panose="05000000000000000000" pitchFamily="2" charset="2"/>
              <a:buChar char="§"/>
            </a:pPr>
            <a:r>
              <a:rPr lang="en-US" sz="2999" dirty="0"/>
              <a:t> Get Alt Coupons</a:t>
            </a:r>
          </a:p>
          <a:p>
            <a:pPr>
              <a:buFont typeface="Wingdings" panose="05000000000000000000" pitchFamily="2" charset="2"/>
              <a:buChar char="§"/>
            </a:pPr>
            <a:r>
              <a:rPr lang="en-US" sz="2999" dirty="0"/>
              <a:t> Get Site </a:t>
            </a:r>
            <a:r>
              <a:rPr lang="en-US" sz="2999" dirty="0" err="1"/>
              <a:t>Params</a:t>
            </a:r>
            <a:endParaRPr lang="en-US" sz="2999" dirty="0"/>
          </a:p>
          <a:p>
            <a:pPr>
              <a:buFont typeface="Wingdings" panose="05000000000000000000" pitchFamily="2" charset="2"/>
              <a:buChar char="§"/>
            </a:pPr>
            <a:r>
              <a:rPr lang="en-US" sz="2999" dirty="0"/>
              <a:t> Set Site </a:t>
            </a:r>
            <a:r>
              <a:rPr lang="en-US" sz="2999" dirty="0" err="1"/>
              <a:t>Params</a:t>
            </a:r>
            <a:endParaRPr lang="en-US" sz="2999" dirty="0"/>
          </a:p>
        </p:txBody>
      </p:sp>
    </p:spTree>
    <p:extLst>
      <p:ext uri="{BB962C8B-B14F-4D97-AF65-F5344CB8AC3E}">
        <p14:creationId xmlns:p14="http://schemas.microsoft.com/office/powerpoint/2010/main" val="355118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716323"/>
            <a:ext cx="10360501" cy="768427"/>
          </a:xfrm>
        </p:spPr>
        <p:txBody>
          <a:bodyPr/>
          <a:lstStyle/>
          <a:p>
            <a:r>
              <a:rPr lang="en-US" dirty="0" smtClean="0"/>
              <a:t>Custom Web Services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err="1" smtClean="0"/>
              <a:t>iCare</a:t>
            </a:r>
            <a:r>
              <a:rPr lang="en-US" dirty="0" smtClean="0"/>
              <a:t> supports custom message implementations</a:t>
            </a:r>
          </a:p>
          <a:p>
            <a:pPr>
              <a:buFont typeface="Wingdings" panose="05000000000000000000" pitchFamily="2" charset="2"/>
              <a:buChar char="§"/>
            </a:pPr>
            <a:r>
              <a:rPr lang="en-US" dirty="0" smtClean="0"/>
              <a:t>Require an extending class and an entry in the web service map</a:t>
            </a:r>
          </a:p>
          <a:p>
            <a:pPr>
              <a:buFont typeface="Wingdings" panose="05000000000000000000" pitchFamily="2" charset="2"/>
              <a:buChar char="§"/>
            </a:pPr>
            <a:r>
              <a:rPr lang="en-US" dirty="0" smtClean="0"/>
              <a:t>Currently used to support Starbucks International – Provides a single point of pass through to Value Link that meets the secure VPN requirements without requiring a secure VPN link at every store</a:t>
            </a:r>
            <a:endParaRPr lang="en-US" dirty="0"/>
          </a:p>
        </p:txBody>
      </p:sp>
    </p:spTree>
    <p:extLst>
      <p:ext uri="{BB962C8B-B14F-4D97-AF65-F5344CB8AC3E}">
        <p14:creationId xmlns:p14="http://schemas.microsoft.com/office/powerpoint/2010/main" val="39542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0" y="5486400"/>
            <a:ext cx="2743200" cy="822960"/>
          </a:xfrm>
          <a:prstGeom prst="rect">
            <a:avLst/>
          </a:prstGeom>
          <a:solidFill>
            <a:srgbClr val="EAEEEF"/>
          </a:solidFill>
          <a:ln w="12700">
            <a:solidFill>
              <a:srgbClr val="D9541E"/>
            </a:solidFill>
            <a:prstDash val="sysDash"/>
          </a:ln>
        </p:spPr>
        <p:txBody>
          <a:bodyPr wrap="square" lIns="91440" tIns="91440" rIns="91440" bIns="91440" rtlCol="0">
            <a:noAutofit/>
          </a:bodyPr>
          <a:lstStyle/>
          <a:p>
            <a:pPr>
              <a:lnSpc>
                <a:spcPct val="90000"/>
              </a:lnSpc>
              <a:spcBef>
                <a:spcPts val="600"/>
              </a:spcBef>
            </a:pPr>
            <a:r>
              <a:rPr lang="en-US" sz="1050" b="1" dirty="0" smtClean="0">
                <a:solidFill>
                  <a:srgbClr val="5F5F5F"/>
                </a:solidFill>
              </a:rPr>
              <a:t>Note: </a:t>
            </a:r>
            <a:r>
              <a:rPr lang="en-US" sz="1050" dirty="0" smtClean="0">
                <a:solidFill>
                  <a:srgbClr val="5F5F5F"/>
                </a:solidFill>
              </a:rPr>
              <a:t>The speaker notes for this slide include instructions for when to use Safe Harbor Statement slides.</a:t>
            </a:r>
          </a:p>
          <a:p>
            <a:pPr>
              <a:lnSpc>
                <a:spcPct val="90000"/>
              </a:lnSpc>
              <a:spcBef>
                <a:spcPts val="600"/>
              </a:spcBef>
            </a:pPr>
            <a:r>
              <a:rPr lang="en-US" sz="1050" b="1" dirty="0" smtClean="0">
                <a:solidFill>
                  <a:srgbClr val="5F5F5F"/>
                </a:solidFill>
              </a:rPr>
              <a:t>Tip! </a:t>
            </a:r>
            <a:r>
              <a:rPr lang="en-US" sz="1050" dirty="0" smtClean="0">
                <a:solidFill>
                  <a:srgbClr val="5F5F5F"/>
                </a:solidFill>
              </a:rPr>
              <a:t>Remember to remove this text box.</a:t>
            </a:r>
          </a:p>
        </p:txBody>
      </p:sp>
      <p:sp>
        <p:nvSpPr>
          <p:cNvPr id="5" name="Footer Placeholder 4"/>
          <p:cNvSpPr>
            <a:spLocks noGrp="1"/>
          </p:cNvSpPr>
          <p:nvPr>
            <p:ph type="ftr" sz="quarter" idx="11"/>
          </p:nvPr>
        </p:nvSpPr>
        <p:spPr/>
        <p:txBody>
          <a:bodyPr/>
          <a:lstStyle/>
          <a:p>
            <a:r>
              <a:rPr lang="en-US" smtClean="0"/>
              <a:t>Oracle Confidential – Internal/Restricted/Highly Restricted</a:t>
            </a:r>
            <a:endParaRPr lang="en-US" dirty="0"/>
          </a:p>
        </p:txBody>
      </p:sp>
      <p:sp>
        <p:nvSpPr>
          <p:cNvPr id="2" name="Slide Number Placeholder 1"/>
          <p:cNvSpPr>
            <a:spLocks noGrp="1"/>
          </p:cNvSpPr>
          <p:nvPr>
            <p:ph type="sldNum" sz="quarter" idx="12"/>
          </p:nvPr>
        </p:nvSpPr>
        <p:spPr/>
        <p:txBody>
          <a:bodyPr/>
          <a:lstStyle/>
          <a:p>
            <a:fld id="{C51EAA63-D034-42AE-91FA-B13B9518C7BE}" type="slidenum">
              <a:rPr lang="en-US" smtClean="0"/>
              <a:t>3</a:t>
            </a:fld>
            <a:endParaRPr lang="en-US" dirty="0"/>
          </a:p>
        </p:txBody>
      </p:sp>
    </p:spTree>
    <p:extLst>
      <p:ext uri="{BB962C8B-B14F-4D97-AF65-F5344CB8AC3E}">
        <p14:creationId xmlns:p14="http://schemas.microsoft.com/office/powerpoint/2010/main" val="308531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676577"/>
            <a:ext cx="10360501" cy="750408"/>
          </a:xfrm>
        </p:spPr>
        <p:txBody>
          <a:bodyPr/>
          <a:lstStyle/>
          <a:p>
            <a:r>
              <a:rPr lang="en-US" dirty="0" smtClean="0"/>
              <a:t>myIcard.net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err="1" smtClean="0"/>
              <a:t>iCare</a:t>
            </a:r>
            <a:r>
              <a:rPr lang="en-US" dirty="0" smtClean="0"/>
              <a:t> provides an end customer facing web page</a:t>
            </a:r>
          </a:p>
          <a:p>
            <a:pPr>
              <a:buFont typeface="Wingdings" panose="05000000000000000000" pitchFamily="2" charset="2"/>
              <a:buChar char="§"/>
            </a:pPr>
            <a:r>
              <a:rPr lang="en-US" dirty="0" smtClean="0"/>
              <a:t>This page may be rebranded with customer graphics</a:t>
            </a:r>
          </a:p>
          <a:p>
            <a:pPr>
              <a:buFont typeface="Wingdings" panose="05000000000000000000" pitchFamily="2" charset="2"/>
              <a:buChar char="§"/>
            </a:pPr>
            <a:r>
              <a:rPr lang="en-US" dirty="0" smtClean="0"/>
              <a:t>Page can be accessed using Card Number or Card Number with PIN</a:t>
            </a:r>
          </a:p>
          <a:p>
            <a:pPr>
              <a:buFont typeface="Wingdings" panose="05000000000000000000" pitchFamily="2" charset="2"/>
              <a:buChar char="§"/>
            </a:pPr>
            <a:r>
              <a:rPr lang="en-US" dirty="0" smtClean="0"/>
              <a:t>Provides the end customer with balance information, account history, and unique item purchases for relevant programs</a:t>
            </a:r>
          </a:p>
          <a:p>
            <a:pPr>
              <a:buFont typeface="Wingdings" panose="05000000000000000000" pitchFamily="2" charset="2"/>
              <a:buChar char="§"/>
            </a:pPr>
            <a:r>
              <a:rPr lang="en-US" dirty="0" smtClean="0"/>
              <a:t>Provides a customizable interface for updating customer information</a:t>
            </a:r>
          </a:p>
          <a:p>
            <a:pPr>
              <a:buFont typeface="Wingdings" panose="05000000000000000000" pitchFamily="2" charset="2"/>
              <a:buChar char="§"/>
            </a:pPr>
            <a:r>
              <a:rPr lang="en-US" dirty="0" smtClean="0"/>
              <a:t>Interacts with </a:t>
            </a:r>
            <a:r>
              <a:rPr lang="en-US" dirty="0" err="1" smtClean="0"/>
              <a:t>iCare</a:t>
            </a:r>
            <a:r>
              <a:rPr lang="en-US" dirty="0" smtClean="0"/>
              <a:t> through its own set of local web services</a:t>
            </a:r>
            <a:endParaRPr lang="en-US" dirty="0"/>
          </a:p>
        </p:txBody>
      </p:sp>
    </p:spTree>
    <p:extLst>
      <p:ext uri="{BB962C8B-B14F-4D97-AF65-F5344CB8AC3E}">
        <p14:creationId xmlns:p14="http://schemas.microsoft.com/office/powerpoint/2010/main" val="408173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729573"/>
            <a:ext cx="10360501" cy="489627"/>
          </a:xfrm>
        </p:spPr>
        <p:txBody>
          <a:bodyPr/>
          <a:lstStyle/>
          <a:p>
            <a:r>
              <a:rPr lang="en-US" dirty="0" smtClean="0"/>
              <a:t>Administration &amp; Reporting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599" dirty="0"/>
              <a:t>Administration </a:t>
            </a:r>
          </a:p>
          <a:p>
            <a:pPr>
              <a:buFont typeface="Wingdings" panose="05000000000000000000" pitchFamily="2" charset="2"/>
              <a:buChar char="Ø"/>
            </a:pPr>
            <a:r>
              <a:rPr lang="en-US" sz="1799" dirty="0"/>
              <a:t>Configuration and account management are performed in the </a:t>
            </a:r>
            <a:r>
              <a:rPr lang="en-US" sz="1799" dirty="0" err="1"/>
              <a:t>mymicros</a:t>
            </a:r>
            <a:r>
              <a:rPr lang="en-US" sz="1799" dirty="0"/>
              <a:t> portal</a:t>
            </a:r>
          </a:p>
          <a:p>
            <a:pPr>
              <a:buFont typeface="Wingdings" panose="05000000000000000000" pitchFamily="2" charset="2"/>
              <a:buChar char="Ø"/>
            </a:pPr>
            <a:r>
              <a:rPr lang="en-US" sz="1799" dirty="0"/>
              <a:t>There are several </a:t>
            </a:r>
            <a:r>
              <a:rPr lang="en-US" sz="1799" dirty="0" err="1"/>
              <a:t>portlets</a:t>
            </a:r>
            <a:r>
              <a:rPr lang="en-US" sz="1799" dirty="0"/>
              <a:t> with configurable permissions by </a:t>
            </a:r>
            <a:r>
              <a:rPr lang="en-US" sz="1799" dirty="0" err="1"/>
              <a:t>mymicros</a:t>
            </a:r>
            <a:r>
              <a:rPr lang="en-US" sz="1799" dirty="0"/>
              <a:t> role to allow access to the desired set of      functionality for different users</a:t>
            </a:r>
          </a:p>
          <a:p>
            <a:pPr>
              <a:buFont typeface="Wingdings" panose="05000000000000000000" pitchFamily="2" charset="2"/>
              <a:buChar char="Ø"/>
            </a:pPr>
            <a:r>
              <a:rPr lang="en-US" sz="1799" dirty="0" err="1"/>
              <a:t>mymicros</a:t>
            </a:r>
            <a:r>
              <a:rPr lang="en-US" sz="1799" dirty="0"/>
              <a:t> interacts with </a:t>
            </a:r>
            <a:r>
              <a:rPr lang="en-US" sz="1799" dirty="0" err="1"/>
              <a:t>iCare</a:t>
            </a:r>
            <a:r>
              <a:rPr lang="en-US" sz="1799" dirty="0"/>
              <a:t> both via web services and direct database access</a:t>
            </a:r>
          </a:p>
          <a:p>
            <a:pPr>
              <a:buFont typeface="Wingdings" panose="05000000000000000000" pitchFamily="2" charset="2"/>
              <a:buChar char="§"/>
            </a:pPr>
            <a:r>
              <a:rPr lang="en-US" sz="2599" dirty="0"/>
              <a:t>Reporting</a:t>
            </a:r>
          </a:p>
          <a:p>
            <a:pPr>
              <a:buFont typeface="Wingdings" panose="05000000000000000000" pitchFamily="2" charset="2"/>
              <a:buChar char="Ø"/>
            </a:pPr>
            <a:r>
              <a:rPr lang="en-US" sz="1899" dirty="0"/>
              <a:t>Both </a:t>
            </a:r>
            <a:r>
              <a:rPr lang="en-US" sz="1899" dirty="0" err="1"/>
              <a:t>iCare</a:t>
            </a:r>
            <a:r>
              <a:rPr lang="en-US" sz="1899" dirty="0"/>
              <a:t> databases are available as data sources in the </a:t>
            </a:r>
            <a:r>
              <a:rPr lang="en-US" sz="1899" dirty="0" err="1"/>
              <a:t>mymicros</a:t>
            </a:r>
            <a:r>
              <a:rPr lang="en-US" sz="1899" dirty="0"/>
              <a:t> Portal</a:t>
            </a:r>
          </a:p>
          <a:p>
            <a:pPr>
              <a:buFont typeface="Wingdings" panose="05000000000000000000" pitchFamily="2" charset="2"/>
              <a:buChar char="Ø"/>
            </a:pPr>
            <a:r>
              <a:rPr lang="en-US" sz="1899" dirty="0" err="1"/>
              <a:t>myInsight</a:t>
            </a:r>
            <a:r>
              <a:rPr lang="en-US" sz="1899" dirty="0"/>
              <a:t> reporting</a:t>
            </a:r>
          </a:p>
          <a:p>
            <a:pPr>
              <a:buFont typeface="Wingdings" panose="05000000000000000000" pitchFamily="2" charset="2"/>
              <a:buChar char="Ø"/>
            </a:pPr>
            <a:r>
              <a:rPr lang="en-US" sz="1899" dirty="0" err="1"/>
              <a:t>iQuery</a:t>
            </a:r>
            <a:r>
              <a:rPr lang="en-US" sz="1899" dirty="0"/>
              <a:t> Microsoft Excel plugin</a:t>
            </a:r>
          </a:p>
          <a:p>
            <a:pPr>
              <a:buFont typeface="Wingdings" panose="05000000000000000000" pitchFamily="2" charset="2"/>
              <a:buChar char="Ø"/>
            </a:pPr>
            <a:r>
              <a:rPr lang="en-US" sz="1899" dirty="0" err="1"/>
              <a:t>iCare</a:t>
            </a:r>
            <a:r>
              <a:rPr lang="en-US" sz="1899" dirty="0"/>
              <a:t> Account Administration </a:t>
            </a:r>
            <a:r>
              <a:rPr lang="en-US" sz="1899" dirty="0" err="1"/>
              <a:t>Portlet</a:t>
            </a:r>
            <a:endParaRPr lang="en-US" sz="1899" dirty="0"/>
          </a:p>
          <a:p>
            <a:pPr>
              <a:buFont typeface="Wingdings" panose="05000000000000000000" pitchFamily="2" charset="2"/>
              <a:buChar char="Ø"/>
            </a:pPr>
            <a:r>
              <a:rPr lang="en-US" sz="1899" dirty="0"/>
              <a:t>Segmentation </a:t>
            </a:r>
            <a:r>
              <a:rPr lang="en-US" sz="1899" dirty="0" err="1"/>
              <a:t>Porlet</a:t>
            </a:r>
            <a:endParaRPr lang="en-US" sz="1899" dirty="0"/>
          </a:p>
        </p:txBody>
      </p:sp>
    </p:spTree>
    <p:extLst>
      <p:ext uri="{BB962C8B-B14F-4D97-AF65-F5344CB8AC3E}">
        <p14:creationId xmlns:p14="http://schemas.microsoft.com/office/powerpoint/2010/main" val="6048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501" y="199624"/>
            <a:ext cx="8843520" cy="428449"/>
          </a:xfrm>
        </p:spPr>
        <p:txBody>
          <a:bodyPr>
            <a:normAutofit/>
          </a:bodyPr>
          <a:lstStyle/>
          <a:p>
            <a:r>
              <a:rPr lang="en-US" sz="3199" dirty="0"/>
              <a:t>Technology Stack of </a:t>
            </a:r>
            <a:r>
              <a:rPr lang="en-US" sz="3199" dirty="0" err="1"/>
              <a:t>mymicros</a:t>
            </a:r>
            <a:endParaRPr lang="en-US" sz="3199" dirty="0"/>
          </a:p>
        </p:txBody>
      </p:sp>
      <p:sp>
        <p:nvSpPr>
          <p:cNvPr id="8" name="Content Placeholder 7"/>
          <p:cNvSpPr>
            <a:spLocks noGrp="1"/>
          </p:cNvSpPr>
          <p:nvPr>
            <p:ph idx="1"/>
          </p:nvPr>
        </p:nvSpPr>
        <p:spPr/>
        <p:txBody>
          <a:bodyPr/>
          <a:lstStyle/>
          <a:p>
            <a:endParaRPr lang="en-US" dirty="0"/>
          </a:p>
        </p:txBody>
      </p:sp>
      <p:sp>
        <p:nvSpPr>
          <p:cNvPr id="6" name="Rectangle 4"/>
          <p:cNvSpPr>
            <a:spLocks noChangeArrowheads="1"/>
          </p:cNvSpPr>
          <p:nvPr/>
        </p:nvSpPr>
        <p:spPr bwMode="auto">
          <a:xfrm>
            <a:off x="2858364" y="1876421"/>
            <a:ext cx="184683" cy="369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6" tIns="45708" rIns="91416" bIns="45708" numCol="1" anchor="ctr" anchorCtr="0" compatLnSpc="1">
            <a:prstTxWarp prst="textNoShape">
              <a:avLst/>
            </a:prstTxWarp>
            <a:spAutoFit/>
          </a:bodyPr>
          <a:lstStyle/>
          <a:p>
            <a:endParaRPr lang="en-US" sz="1799"/>
          </a:p>
        </p:txBody>
      </p:sp>
      <p:graphicFrame>
        <p:nvGraphicFramePr>
          <p:cNvPr id="7" name="Object 6"/>
          <p:cNvGraphicFramePr>
            <a:graphicFrameLocks noChangeAspect="1"/>
          </p:cNvGraphicFramePr>
          <p:nvPr>
            <p:extLst>
              <p:ext uri="{D42A27DB-BD31-4B8C-83A1-F6EECF244321}">
                <p14:modId xmlns:p14="http://schemas.microsoft.com/office/powerpoint/2010/main" val="2749035877"/>
              </p:ext>
            </p:extLst>
          </p:nvPr>
        </p:nvGraphicFramePr>
        <p:xfrm>
          <a:off x="1377867" y="720436"/>
          <a:ext cx="9035629" cy="5223166"/>
        </p:xfrm>
        <a:graphic>
          <a:graphicData uri="http://schemas.openxmlformats.org/presentationml/2006/ole">
            <mc:AlternateContent xmlns:mc="http://schemas.openxmlformats.org/markup-compatibility/2006">
              <mc:Choice xmlns:v="urn:schemas-microsoft-com:vml" Requires="v">
                <p:oleObj spid="_x0000_s4100" name="Visio" r:id="rId3" imgW="7304850" imgH="5590456" progId="Visio.Drawing.11">
                  <p:embed/>
                </p:oleObj>
              </mc:Choice>
              <mc:Fallback>
                <p:oleObj name="Visio" r:id="rId3" imgW="7304850" imgH="559045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867" y="720436"/>
                        <a:ext cx="9035629" cy="5223166"/>
                      </a:xfrm>
                      <a:prstGeom prst="rect">
                        <a:avLst/>
                      </a:prstGeom>
                      <a:noFill/>
                    </p:spPr>
                  </p:pic>
                </p:oleObj>
              </mc:Fallback>
            </mc:AlternateContent>
          </a:graphicData>
        </a:graphic>
      </p:graphicFrame>
    </p:spTree>
    <p:extLst>
      <p:ext uri="{BB962C8B-B14F-4D97-AF65-F5344CB8AC3E}">
        <p14:creationId xmlns:p14="http://schemas.microsoft.com/office/powerpoint/2010/main" val="323519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729573"/>
            <a:ext cx="10360501" cy="657667"/>
          </a:xfrm>
        </p:spPr>
        <p:txBody>
          <a:bodyPr/>
          <a:lstStyle/>
          <a:p>
            <a:r>
              <a:rPr lang="en-US" dirty="0" smtClean="0"/>
              <a:t>Environment and Development Tools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JBOSS 5.1</a:t>
            </a:r>
          </a:p>
          <a:p>
            <a:pPr>
              <a:buFont typeface="Wingdings" panose="05000000000000000000" pitchFamily="2" charset="2"/>
              <a:buChar char="§"/>
            </a:pPr>
            <a:r>
              <a:rPr lang="en-US" dirty="0" smtClean="0"/>
              <a:t>Apache Tomcat</a:t>
            </a:r>
          </a:p>
          <a:p>
            <a:pPr>
              <a:buFont typeface="Wingdings" panose="05000000000000000000" pitchFamily="2" charset="2"/>
              <a:buChar char="§"/>
            </a:pPr>
            <a:r>
              <a:rPr lang="en-US" dirty="0" smtClean="0"/>
              <a:t>JDK 1.6</a:t>
            </a:r>
          </a:p>
          <a:p>
            <a:pPr>
              <a:buFont typeface="Wingdings" panose="05000000000000000000" pitchFamily="2" charset="2"/>
              <a:buChar char="§"/>
            </a:pPr>
            <a:r>
              <a:rPr lang="en-US" dirty="0" smtClean="0"/>
              <a:t>SQL Server 2005+</a:t>
            </a:r>
          </a:p>
          <a:p>
            <a:pPr>
              <a:buFont typeface="Wingdings" panose="05000000000000000000" pitchFamily="2" charset="2"/>
              <a:buChar char="§"/>
            </a:pPr>
            <a:r>
              <a:rPr lang="en-US" dirty="0" smtClean="0"/>
              <a:t>ORACLE 10g+ (optional – </a:t>
            </a:r>
            <a:r>
              <a:rPr lang="en-US" dirty="0" err="1" smtClean="0"/>
              <a:t>Aggregate_DB</a:t>
            </a:r>
            <a:r>
              <a:rPr lang="en-US" dirty="0" smtClean="0"/>
              <a:t> and </a:t>
            </a:r>
            <a:r>
              <a:rPr lang="en-US" dirty="0" err="1" smtClean="0"/>
              <a:t>Location_Activity_DB</a:t>
            </a:r>
            <a:r>
              <a:rPr lang="en-US" dirty="0" smtClean="0"/>
              <a:t> only)</a:t>
            </a:r>
          </a:p>
          <a:p>
            <a:pPr>
              <a:buFont typeface="Wingdings" panose="05000000000000000000" pitchFamily="2" charset="2"/>
              <a:buChar char="§"/>
            </a:pPr>
            <a:r>
              <a:rPr lang="en-US" dirty="0" smtClean="0"/>
              <a:t>Eclipse</a:t>
            </a:r>
          </a:p>
          <a:p>
            <a:pPr>
              <a:buFont typeface="Wingdings" panose="05000000000000000000" pitchFamily="2" charset="2"/>
              <a:buChar char="§"/>
            </a:pPr>
            <a:r>
              <a:rPr lang="en-US" dirty="0" smtClean="0"/>
              <a:t>VSS =&gt; SVN</a:t>
            </a:r>
          </a:p>
          <a:p>
            <a:pPr>
              <a:buFont typeface="Wingdings" panose="05000000000000000000" pitchFamily="2" charset="2"/>
              <a:buChar char="§"/>
            </a:pPr>
            <a:r>
              <a:rPr lang="en-US" dirty="0" smtClean="0"/>
              <a:t>PVCS Tracker =&gt; Target Process</a:t>
            </a:r>
            <a:endParaRPr lang="en-US" dirty="0"/>
          </a:p>
        </p:txBody>
      </p:sp>
    </p:spTree>
    <p:extLst>
      <p:ext uri="{BB962C8B-B14F-4D97-AF65-F5344CB8AC3E}">
        <p14:creationId xmlns:p14="http://schemas.microsoft.com/office/powerpoint/2010/main" val="380446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592" y="186375"/>
            <a:ext cx="9797430" cy="672608"/>
          </a:xfrm>
        </p:spPr>
        <p:txBody>
          <a:bodyPr/>
          <a:lstStyle/>
          <a:p>
            <a:r>
              <a:rPr lang="en-US" dirty="0" smtClean="0"/>
              <a:t>Hosted Customer Implementations</a:t>
            </a:r>
            <a:endParaRPr lang="en-US" dirty="0"/>
          </a:p>
        </p:txBody>
      </p:sp>
      <p:pic>
        <p:nvPicPr>
          <p:cNvPr id="4" name="Picture 1" descr="image001"/>
          <p:cNvPicPr>
            <a:picLocks noGrp="1" noChangeAspect="1" noChangeArrowheads="1"/>
          </p:cNvPicPr>
          <p:nvPr>
            <p:ph idx="1"/>
          </p:nvPr>
        </p:nvPicPr>
        <p:blipFill>
          <a:blip r:embed="rId2" cstate="print"/>
          <a:srcRect/>
          <a:stretch>
            <a:fillRect/>
          </a:stretch>
        </p:blipFill>
        <p:spPr bwMode="auto">
          <a:xfrm>
            <a:off x="952789" y="1030937"/>
            <a:ext cx="10261788" cy="5009646"/>
          </a:xfrm>
          <a:prstGeom prst="rect">
            <a:avLst/>
          </a:prstGeom>
          <a:noFill/>
          <a:ln w="9525">
            <a:noFill/>
            <a:miter lim="800000"/>
            <a:headEnd/>
            <a:tailEnd/>
          </a:ln>
        </p:spPr>
      </p:pic>
    </p:spTree>
    <p:extLst>
      <p:ext uri="{BB962C8B-B14F-4D97-AF65-F5344CB8AC3E}">
        <p14:creationId xmlns:p14="http://schemas.microsoft.com/office/powerpoint/2010/main" val="113965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99" dirty="0"/>
              <a:t>U. S. Hosting </a:t>
            </a:r>
            <a:r>
              <a:rPr lang="en-US" sz="3199" dirty="0" err="1"/>
              <a:t>iCare</a:t>
            </a:r>
            <a:r>
              <a:rPr lang="en-US" sz="3199" dirty="0"/>
              <a:t> Transactions Per Day </a:t>
            </a:r>
            <a:br>
              <a:rPr lang="en-US" sz="3199" dirty="0"/>
            </a:br>
            <a:r>
              <a:rPr lang="en-US" sz="3199" dirty="0"/>
              <a:t>(Average SVC Transactions)</a:t>
            </a:r>
            <a:endParaRPr lang="en-US" sz="3199"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 PROD1 – 96,000</a:t>
            </a:r>
          </a:p>
          <a:p>
            <a:pPr>
              <a:buFont typeface="Wingdings" panose="05000000000000000000" pitchFamily="2" charset="2"/>
              <a:buChar char="§"/>
            </a:pPr>
            <a:r>
              <a:rPr lang="en-US" dirty="0"/>
              <a:t> </a:t>
            </a:r>
            <a:r>
              <a:rPr lang="en-US" dirty="0" smtClean="0"/>
              <a:t>PROD2 – 15,000</a:t>
            </a:r>
          </a:p>
          <a:p>
            <a:pPr>
              <a:buFont typeface="Wingdings" panose="05000000000000000000" pitchFamily="2" charset="2"/>
              <a:buChar char="§"/>
            </a:pPr>
            <a:r>
              <a:rPr lang="en-US" dirty="0"/>
              <a:t> </a:t>
            </a:r>
            <a:r>
              <a:rPr lang="en-US" dirty="0" smtClean="0"/>
              <a:t>PROD3 – 29,500</a:t>
            </a:r>
          </a:p>
          <a:p>
            <a:pPr>
              <a:buFont typeface="Wingdings" panose="05000000000000000000" pitchFamily="2" charset="2"/>
              <a:buChar char="§"/>
            </a:pPr>
            <a:r>
              <a:rPr lang="en-US" dirty="0"/>
              <a:t> </a:t>
            </a:r>
            <a:r>
              <a:rPr lang="en-US" dirty="0" smtClean="0"/>
              <a:t>PROD4 – 2,000</a:t>
            </a:r>
          </a:p>
          <a:p>
            <a:pPr>
              <a:buFont typeface="Wingdings" panose="05000000000000000000" pitchFamily="2" charset="2"/>
              <a:buChar char="§"/>
            </a:pPr>
            <a:r>
              <a:rPr lang="en-US" dirty="0"/>
              <a:t> </a:t>
            </a:r>
            <a:r>
              <a:rPr lang="en-US" dirty="0" smtClean="0"/>
              <a:t>PROD5 – 13,000</a:t>
            </a:r>
          </a:p>
          <a:p>
            <a:pPr>
              <a:buFont typeface="Wingdings" panose="05000000000000000000" pitchFamily="2" charset="2"/>
              <a:buChar char="§"/>
            </a:pPr>
            <a:r>
              <a:rPr lang="en-US" dirty="0"/>
              <a:t> </a:t>
            </a:r>
            <a:r>
              <a:rPr lang="en-US" dirty="0" smtClean="0"/>
              <a:t>Carlson – 19,000</a:t>
            </a:r>
            <a:endParaRPr lang="en-US" dirty="0"/>
          </a:p>
        </p:txBody>
      </p:sp>
    </p:spTree>
    <p:extLst>
      <p:ext uri="{BB962C8B-B14F-4D97-AF65-F5344CB8AC3E}">
        <p14:creationId xmlns:p14="http://schemas.microsoft.com/office/powerpoint/2010/main" val="179304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782567"/>
            <a:ext cx="10360501" cy="644418"/>
          </a:xfrm>
        </p:spPr>
        <p:txBody>
          <a:bodyPr/>
          <a:lstStyle/>
          <a:p>
            <a:r>
              <a:rPr lang="en-US" dirty="0" smtClean="0"/>
              <a:t>Strengths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Extremely versatile program implementation available to configure almost any style of loyalty program desired</a:t>
            </a:r>
          </a:p>
          <a:p>
            <a:pPr>
              <a:buFont typeface="Wingdings" panose="05000000000000000000" pitchFamily="2" charset="2"/>
              <a:buChar char="§"/>
            </a:pPr>
            <a:r>
              <a:rPr lang="en-US" dirty="0" smtClean="0"/>
              <a:t>Link with </a:t>
            </a:r>
            <a:r>
              <a:rPr lang="en-US" dirty="0" err="1" smtClean="0"/>
              <a:t>mymicros</a:t>
            </a:r>
            <a:r>
              <a:rPr lang="en-US" dirty="0" smtClean="0"/>
              <a:t> allows tracking of every aspect of a customer’s interaction with a corporation</a:t>
            </a:r>
          </a:p>
          <a:p>
            <a:pPr>
              <a:buFont typeface="Wingdings" panose="05000000000000000000" pitchFamily="2" charset="2"/>
              <a:buChar char="§"/>
            </a:pPr>
            <a:r>
              <a:rPr lang="en-US" dirty="0" smtClean="0"/>
              <a:t>Web API is versatile enough to support almost any customer implementation</a:t>
            </a:r>
          </a:p>
          <a:p>
            <a:pPr>
              <a:buFont typeface="Wingdings" panose="05000000000000000000" pitchFamily="2" charset="2"/>
              <a:buChar char="§"/>
            </a:pPr>
            <a:r>
              <a:rPr lang="en-US" dirty="0" smtClean="0"/>
              <a:t>Integrated strongly with micros POS</a:t>
            </a:r>
            <a:endParaRPr lang="en-US" dirty="0"/>
          </a:p>
        </p:txBody>
      </p:sp>
    </p:spTree>
    <p:extLst>
      <p:ext uri="{BB962C8B-B14F-4D97-AF65-F5344CB8AC3E}">
        <p14:creationId xmlns:p14="http://schemas.microsoft.com/office/powerpoint/2010/main" val="228838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097" y="822314"/>
            <a:ext cx="10903286" cy="794922"/>
          </a:xfrm>
        </p:spPr>
        <p:txBody>
          <a:bodyPr/>
          <a:lstStyle/>
          <a:p>
            <a:r>
              <a:rPr lang="en-US" dirty="0" smtClean="0"/>
              <a:t>Areas for Improvement</a:t>
            </a:r>
            <a:endParaRPr lang="en-US" dirty="0"/>
          </a:p>
        </p:txBody>
      </p:sp>
      <p:sp>
        <p:nvSpPr>
          <p:cNvPr id="3" name="Content Placeholder 2"/>
          <p:cNvSpPr>
            <a:spLocks noGrp="1"/>
          </p:cNvSpPr>
          <p:nvPr>
            <p:ph idx="1"/>
          </p:nvPr>
        </p:nvSpPr>
        <p:spPr>
          <a:xfrm>
            <a:off x="676098" y="1736476"/>
            <a:ext cx="10750925" cy="4531063"/>
          </a:xfrm>
        </p:spPr>
        <p:txBody>
          <a:bodyPr>
            <a:normAutofit/>
          </a:bodyPr>
          <a:lstStyle/>
          <a:p>
            <a:pPr>
              <a:buFont typeface="Wingdings" panose="05000000000000000000" pitchFamily="2" charset="2"/>
              <a:buChar char="§"/>
            </a:pPr>
            <a:r>
              <a:rPr lang="en-US" dirty="0" err="1" smtClean="0"/>
              <a:t>mymicros</a:t>
            </a:r>
            <a:r>
              <a:rPr lang="en-US" dirty="0" smtClean="0"/>
              <a:t> UI needs to be updated – this includes </a:t>
            </a:r>
            <a:r>
              <a:rPr lang="en-US" dirty="0" err="1" smtClean="0"/>
              <a:t>iCare</a:t>
            </a:r>
            <a:r>
              <a:rPr lang="en-US" dirty="0" smtClean="0"/>
              <a:t> administration </a:t>
            </a:r>
            <a:r>
              <a:rPr lang="en-US" dirty="0" err="1" smtClean="0"/>
              <a:t>portlets</a:t>
            </a:r>
            <a:r>
              <a:rPr lang="en-US" dirty="0" smtClean="0"/>
              <a:t> and the </a:t>
            </a:r>
            <a:r>
              <a:rPr lang="en-US" dirty="0" err="1" smtClean="0"/>
              <a:t>myiCard</a:t>
            </a:r>
            <a:r>
              <a:rPr lang="en-US" dirty="0" smtClean="0"/>
              <a:t> page. Very outdated appearance.</a:t>
            </a:r>
          </a:p>
          <a:p>
            <a:pPr>
              <a:buFont typeface="Wingdings" panose="05000000000000000000" pitchFamily="2" charset="2"/>
              <a:buChar char="§"/>
            </a:pPr>
            <a:r>
              <a:rPr lang="en-US" dirty="0" smtClean="0"/>
              <a:t>Some older technologies to replace in </a:t>
            </a:r>
            <a:r>
              <a:rPr lang="en-US" dirty="0" err="1" smtClean="0"/>
              <a:t>mymicros</a:t>
            </a:r>
            <a:r>
              <a:rPr lang="en-US" dirty="0" smtClean="0"/>
              <a:t> and </a:t>
            </a:r>
            <a:r>
              <a:rPr lang="en-US" dirty="0" err="1" smtClean="0"/>
              <a:t>iCare</a:t>
            </a:r>
            <a:r>
              <a:rPr lang="en-US" dirty="0" smtClean="0"/>
              <a:t> such as Struts, older </a:t>
            </a:r>
            <a:r>
              <a:rPr lang="en-US" dirty="0" err="1" smtClean="0"/>
              <a:t>JBoss</a:t>
            </a:r>
            <a:r>
              <a:rPr lang="en-US" dirty="0" smtClean="0"/>
              <a:t> implementation and older Java</a:t>
            </a:r>
          </a:p>
          <a:p>
            <a:pPr>
              <a:buFont typeface="Wingdings" panose="05000000000000000000" pitchFamily="2" charset="2"/>
              <a:buChar char="§"/>
            </a:pPr>
            <a:r>
              <a:rPr lang="en-US" dirty="0" smtClean="0"/>
              <a:t>Program configurations can be very complex and non intuitive. The UI takes an object oriented approach that will not be obvious to non engineers</a:t>
            </a:r>
          </a:p>
          <a:p>
            <a:pPr>
              <a:buFont typeface="Wingdings" panose="05000000000000000000" pitchFamily="2" charset="2"/>
              <a:buChar char="§"/>
            </a:pPr>
            <a:r>
              <a:rPr lang="en-US" dirty="0" smtClean="0"/>
              <a:t>Additional tools are needed to analyze and review customer and transaction information</a:t>
            </a:r>
          </a:p>
        </p:txBody>
      </p:sp>
    </p:spTree>
    <p:extLst>
      <p:ext uri="{BB962C8B-B14F-4D97-AF65-F5344CB8AC3E}">
        <p14:creationId xmlns:p14="http://schemas.microsoft.com/office/powerpoint/2010/main" val="243674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Oracle Confidential – Internal/Restricted/Highly Restricted</a:t>
            </a:r>
            <a:endParaRPr lang="en-US" dirty="0"/>
          </a:p>
        </p:txBody>
      </p:sp>
      <p:sp>
        <p:nvSpPr>
          <p:cNvPr id="2" name="Slide Number Placeholder 1"/>
          <p:cNvSpPr>
            <a:spLocks noGrp="1"/>
          </p:cNvSpPr>
          <p:nvPr>
            <p:ph type="sldNum" sz="quarter" idx="12"/>
          </p:nvPr>
        </p:nvSpPr>
        <p:spPr/>
        <p:txBody>
          <a:bodyPr/>
          <a:lstStyle/>
          <a:p>
            <a:fld id="{C51EAA63-D034-42AE-91FA-B13B9518C7BE}" type="slidenum">
              <a:rPr lang="en-US" smtClean="0"/>
              <a:t>38</a:t>
            </a:fld>
            <a:endParaRPr lang="en-US" dirty="0"/>
          </a:p>
        </p:txBody>
      </p:sp>
    </p:spTree>
    <p:extLst>
      <p:ext uri="{BB962C8B-B14F-4D97-AF65-F5344CB8AC3E}">
        <p14:creationId xmlns:p14="http://schemas.microsoft.com/office/powerpoint/2010/main" val="417598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7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053" y="284154"/>
            <a:ext cx="10769970" cy="621010"/>
          </a:xfrm>
        </p:spPr>
        <p:txBody>
          <a:bodyPr/>
          <a:lstStyle/>
          <a:p>
            <a:r>
              <a:rPr lang="en-US" dirty="0" smtClean="0"/>
              <a:t>Overall Architecture</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657053" y="905165"/>
            <a:ext cx="9998755" cy="5236414"/>
          </a:xfrm>
          <a:prstGeom prst="rect">
            <a:avLst/>
          </a:prstGeom>
          <a:noFill/>
          <a:ln w="9525">
            <a:noFill/>
            <a:miter lim="800000"/>
            <a:headEnd/>
            <a:tailEnd/>
          </a:ln>
          <a:scene3d>
            <a:camera prst="orthographicFront"/>
            <a:lightRig rig="morning" dir="t"/>
          </a:scene3d>
          <a:sp3d prstMaterial="dkEdge">
            <a:bevelT w="12700"/>
            <a:bevelB w="0" h="0"/>
          </a:sp3d>
        </p:spPr>
      </p:pic>
    </p:spTree>
    <p:extLst>
      <p:ext uri="{BB962C8B-B14F-4D97-AF65-F5344CB8AC3E}">
        <p14:creationId xmlns:p14="http://schemas.microsoft.com/office/powerpoint/2010/main" val="142805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093" y="822314"/>
            <a:ext cx="7213929" cy="914122"/>
          </a:xfrm>
        </p:spPr>
        <p:txBody>
          <a:bodyPr/>
          <a:lstStyle/>
          <a:p>
            <a:r>
              <a:rPr lang="en-US" dirty="0" err="1" smtClean="0"/>
              <a:t>iCare_OLTP_DB</a:t>
            </a:r>
            <a:r>
              <a:rPr lang="en-US" dirty="0" smtClean="0"/>
              <a:t> </a:t>
            </a:r>
            <a:endParaRPr lang="en-US" dirty="0"/>
          </a:p>
        </p:txBody>
      </p:sp>
      <p:sp>
        <p:nvSpPr>
          <p:cNvPr id="3" name="Content Placeholder 2"/>
          <p:cNvSpPr>
            <a:spLocks noGrp="1"/>
          </p:cNvSpPr>
          <p:nvPr>
            <p:ph idx="1"/>
          </p:nvPr>
        </p:nvSpPr>
        <p:spPr>
          <a:xfrm>
            <a:off x="676480" y="2369988"/>
            <a:ext cx="10750925" cy="3827612"/>
          </a:xfrm>
        </p:spPr>
        <p:txBody>
          <a:bodyPr>
            <a:normAutofit lnSpcReduction="10000"/>
          </a:bodyPr>
          <a:lstStyle/>
          <a:p>
            <a:pPr>
              <a:buFont typeface="Wingdings" panose="05000000000000000000" pitchFamily="2" charset="2"/>
              <a:buChar char="§"/>
            </a:pPr>
            <a:r>
              <a:rPr lang="en-US" dirty="0" smtClean="0"/>
              <a:t>OLTP database handles account based transactions from RTA/SVC, </a:t>
            </a:r>
            <a:r>
              <a:rPr lang="en-US" dirty="0" err="1" smtClean="0"/>
              <a:t>Simphony</a:t>
            </a:r>
            <a:r>
              <a:rPr lang="en-US" dirty="0" smtClean="0"/>
              <a:t> Extensibility, </a:t>
            </a:r>
            <a:r>
              <a:rPr lang="en-US" dirty="0" err="1" smtClean="0"/>
              <a:t>Verifone</a:t>
            </a:r>
            <a:r>
              <a:rPr lang="en-US" dirty="0" smtClean="0"/>
              <a:t>, and custom clients</a:t>
            </a:r>
          </a:p>
          <a:p>
            <a:pPr>
              <a:buFont typeface="Wingdings" panose="05000000000000000000" pitchFamily="2" charset="2"/>
              <a:buChar char="§"/>
            </a:pPr>
            <a:r>
              <a:rPr lang="en-US" dirty="0" smtClean="0"/>
              <a:t>Definitions</a:t>
            </a:r>
          </a:p>
          <a:p>
            <a:pPr lvl="1">
              <a:buFont typeface="Wingdings" panose="05000000000000000000" pitchFamily="2" charset="2"/>
              <a:buChar char="Ø"/>
            </a:pPr>
            <a:r>
              <a:rPr lang="en-US" sz="1799" dirty="0"/>
              <a:t>Programs</a:t>
            </a:r>
          </a:p>
          <a:p>
            <a:pPr lvl="1">
              <a:buFont typeface="Wingdings" panose="05000000000000000000" pitchFamily="2" charset="2"/>
              <a:buChar char="Ø"/>
            </a:pPr>
            <a:r>
              <a:rPr lang="en-US" sz="1799" dirty="0"/>
              <a:t>Rules</a:t>
            </a:r>
          </a:p>
          <a:p>
            <a:pPr lvl="1">
              <a:buFont typeface="Wingdings" panose="05000000000000000000" pitchFamily="2" charset="2"/>
              <a:buChar char="Ø"/>
            </a:pPr>
            <a:r>
              <a:rPr lang="en-US" sz="1799" dirty="0"/>
              <a:t>Coupons</a:t>
            </a:r>
          </a:p>
          <a:p>
            <a:pPr>
              <a:buFont typeface="Wingdings" panose="05000000000000000000" pitchFamily="2" charset="2"/>
              <a:buChar char="§"/>
            </a:pPr>
            <a:r>
              <a:rPr lang="en-US" dirty="0" smtClean="0"/>
              <a:t>Account Activity</a:t>
            </a:r>
          </a:p>
          <a:p>
            <a:pPr lvl="1">
              <a:buFont typeface="Wingdings" panose="05000000000000000000" pitchFamily="2" charset="2"/>
              <a:buChar char="Ø"/>
            </a:pPr>
            <a:r>
              <a:rPr lang="en-US" sz="1799" dirty="0"/>
              <a:t>Accounts</a:t>
            </a:r>
          </a:p>
          <a:p>
            <a:pPr lvl="1">
              <a:buFont typeface="Wingdings" panose="05000000000000000000" pitchFamily="2" charset="2"/>
              <a:buChar char="Ø"/>
            </a:pPr>
            <a:r>
              <a:rPr lang="en-US" sz="1799" dirty="0"/>
              <a:t>Transactions</a:t>
            </a:r>
          </a:p>
          <a:p>
            <a:pPr lvl="1">
              <a:buFont typeface="Wingdings" panose="05000000000000000000" pitchFamily="2" charset="2"/>
              <a:buChar char="Ø"/>
            </a:pPr>
            <a:r>
              <a:rPr lang="en-US" sz="1799" dirty="0"/>
              <a:t>Coupon Account Distribution</a:t>
            </a:r>
          </a:p>
          <a:p>
            <a:pPr>
              <a:buFont typeface="Courier New" panose="02070309020205020404" pitchFamily="49" charset="0"/>
              <a:buChar char="o"/>
            </a:pPr>
            <a:endParaRPr lang="en-US" dirty="0"/>
          </a:p>
        </p:txBody>
      </p:sp>
      <p:graphicFrame>
        <p:nvGraphicFramePr>
          <p:cNvPr id="4" name="Object 2"/>
          <p:cNvGraphicFramePr>
            <a:graphicFrameLocks noChangeAspect="1"/>
          </p:cNvGraphicFramePr>
          <p:nvPr>
            <p:extLst/>
          </p:nvPr>
        </p:nvGraphicFramePr>
        <p:xfrm>
          <a:off x="1580831" y="500297"/>
          <a:ext cx="1499796" cy="1499796"/>
        </p:xfrm>
        <a:graphic>
          <a:graphicData uri="http://schemas.openxmlformats.org/presentationml/2006/ole">
            <mc:AlternateContent xmlns:mc="http://schemas.openxmlformats.org/markup-compatibility/2006">
              <mc:Choice xmlns:v="urn:schemas-microsoft-com:vml" Requires="v">
                <p:oleObj spid="_x0000_s1028" name="Visio" r:id="rId3" imgW="1501140" imgH="1501140" progId="Visio.Drawing.11">
                  <p:link updateAutomatic="1"/>
                </p:oleObj>
              </mc:Choice>
              <mc:Fallback>
                <p:oleObj name="Visio" r:id="rId3" imgW="1501140" imgH="1501140" progId="Visio.Drawing.11">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831" y="500297"/>
                        <a:ext cx="1499796" cy="1499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09487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1115" y="742821"/>
            <a:ext cx="7425907" cy="1056889"/>
          </a:xfrm>
        </p:spPr>
        <p:txBody>
          <a:bodyPr/>
          <a:lstStyle/>
          <a:p>
            <a:r>
              <a:rPr lang="en-US" dirty="0" err="1" smtClean="0"/>
              <a:t>Customer_Activity_DB</a:t>
            </a:r>
            <a:endParaRPr lang="en-US" dirty="0"/>
          </a:p>
        </p:txBody>
      </p:sp>
      <p:sp>
        <p:nvSpPr>
          <p:cNvPr id="3" name="Content Placeholder 2"/>
          <p:cNvSpPr>
            <a:spLocks noGrp="1"/>
          </p:cNvSpPr>
          <p:nvPr>
            <p:ph idx="1"/>
          </p:nvPr>
        </p:nvSpPr>
        <p:spPr>
          <a:xfrm>
            <a:off x="676098" y="2158062"/>
            <a:ext cx="10750925" cy="4039538"/>
          </a:xfrm>
        </p:spPr>
        <p:txBody>
          <a:bodyPr>
            <a:normAutofit fontScale="92500" lnSpcReduction="20000"/>
          </a:bodyPr>
          <a:lstStyle/>
          <a:p>
            <a:pPr>
              <a:buFont typeface="Wingdings" panose="05000000000000000000" pitchFamily="2" charset="2"/>
              <a:buChar char="§"/>
            </a:pPr>
            <a:r>
              <a:rPr lang="en-US" dirty="0" smtClean="0"/>
              <a:t>CRM database handles customer based web transactions from </a:t>
            </a:r>
            <a:r>
              <a:rPr lang="en-US" dirty="0" err="1" smtClean="0"/>
              <a:t>Simphony</a:t>
            </a:r>
            <a:r>
              <a:rPr lang="en-US" dirty="0" smtClean="0"/>
              <a:t> Extensibility and custom clients</a:t>
            </a:r>
          </a:p>
          <a:p>
            <a:pPr>
              <a:buFont typeface="Wingdings" panose="05000000000000000000" pitchFamily="2" charset="2"/>
              <a:buChar char="§"/>
            </a:pPr>
            <a:r>
              <a:rPr lang="en-US" dirty="0" smtClean="0"/>
              <a:t>Definitions</a:t>
            </a:r>
          </a:p>
          <a:p>
            <a:pPr lvl="1">
              <a:buFont typeface="Wingdings" panose="05000000000000000000" pitchFamily="2" charset="2"/>
              <a:buChar char="Ø"/>
            </a:pPr>
            <a:r>
              <a:rPr lang="en-US" sz="1799" dirty="0"/>
              <a:t> </a:t>
            </a:r>
            <a:r>
              <a:rPr lang="en-US" sz="1799" dirty="0"/>
              <a:t>Customer Attribute Set</a:t>
            </a:r>
          </a:p>
          <a:p>
            <a:pPr lvl="1">
              <a:buFont typeface="Wingdings" panose="05000000000000000000" pitchFamily="2" charset="2"/>
              <a:buChar char="Ø"/>
            </a:pPr>
            <a:r>
              <a:rPr lang="en-US" sz="1799" dirty="0"/>
              <a:t> </a:t>
            </a:r>
            <a:r>
              <a:rPr lang="en-US" sz="1799" dirty="0"/>
              <a:t>Campaigns</a:t>
            </a:r>
          </a:p>
          <a:p>
            <a:pPr lvl="1">
              <a:buFont typeface="Wingdings" panose="05000000000000000000" pitchFamily="2" charset="2"/>
              <a:buChar char="Ø"/>
            </a:pPr>
            <a:r>
              <a:rPr lang="en-US" sz="1799" dirty="0"/>
              <a:t> </a:t>
            </a:r>
            <a:r>
              <a:rPr lang="en-US" sz="1799" dirty="0"/>
              <a:t>Offers</a:t>
            </a:r>
          </a:p>
          <a:p>
            <a:pPr lvl="1">
              <a:buFont typeface="Wingdings" panose="05000000000000000000" pitchFamily="2" charset="2"/>
              <a:buChar char="Ø"/>
            </a:pPr>
            <a:r>
              <a:rPr lang="en-US" sz="1799" dirty="0"/>
              <a:t> </a:t>
            </a:r>
            <a:r>
              <a:rPr lang="en-US" sz="1799" dirty="0"/>
              <a:t>Promotions</a:t>
            </a:r>
          </a:p>
          <a:p>
            <a:pPr>
              <a:buFont typeface="Wingdings" panose="05000000000000000000" pitchFamily="2" charset="2"/>
              <a:buChar char="§"/>
            </a:pPr>
            <a:r>
              <a:rPr lang="en-US" dirty="0" smtClean="0"/>
              <a:t>Customer Activity</a:t>
            </a:r>
          </a:p>
          <a:p>
            <a:pPr lvl="1">
              <a:buFont typeface="Wingdings" panose="05000000000000000000" pitchFamily="2" charset="2"/>
              <a:buChar char="Ø"/>
            </a:pPr>
            <a:r>
              <a:rPr lang="en-US" sz="1899" dirty="0"/>
              <a:t>Customer</a:t>
            </a:r>
          </a:p>
          <a:p>
            <a:pPr lvl="1">
              <a:buFont typeface="Wingdings" panose="05000000000000000000" pitchFamily="2" charset="2"/>
              <a:buChar char="Ø"/>
            </a:pPr>
            <a:r>
              <a:rPr lang="en-US" sz="1899" dirty="0"/>
              <a:t>Transactions</a:t>
            </a:r>
          </a:p>
          <a:p>
            <a:pPr lvl="1">
              <a:buFont typeface="Wingdings" panose="05000000000000000000" pitchFamily="2" charset="2"/>
              <a:buChar char="Ø"/>
            </a:pPr>
            <a:r>
              <a:rPr lang="en-US" sz="1899" dirty="0"/>
              <a:t>Customer Attribute Values</a:t>
            </a:r>
          </a:p>
          <a:p>
            <a:pPr lvl="1">
              <a:buFont typeface="Wingdings" panose="05000000000000000000" pitchFamily="2" charset="2"/>
              <a:buChar char="Ø"/>
            </a:pPr>
            <a:r>
              <a:rPr lang="en-US" sz="1899" dirty="0"/>
              <a:t>Customer Promotion Response</a:t>
            </a:r>
            <a:endParaRPr lang="en-US" sz="1899" dirty="0"/>
          </a:p>
        </p:txBody>
      </p:sp>
      <p:graphicFrame>
        <p:nvGraphicFramePr>
          <p:cNvPr id="4" name="Object 3"/>
          <p:cNvGraphicFramePr>
            <a:graphicFrameLocks noChangeAspect="1"/>
          </p:cNvGraphicFramePr>
          <p:nvPr>
            <p:extLst/>
          </p:nvPr>
        </p:nvGraphicFramePr>
        <p:xfrm>
          <a:off x="1669679" y="390377"/>
          <a:ext cx="1409333" cy="1409333"/>
        </p:xfrm>
        <a:graphic>
          <a:graphicData uri="http://schemas.openxmlformats.org/presentationml/2006/ole">
            <mc:AlternateContent xmlns:mc="http://schemas.openxmlformats.org/markup-compatibility/2006">
              <mc:Choice xmlns:v="urn:schemas-microsoft-com:vml" Requires="v">
                <p:oleObj spid="_x0000_s2052" name="Visio" r:id="rId3" imgW="1409700" imgH="1409700" progId="Visio.Drawing.11">
                  <p:link updateAutomatic="1"/>
                </p:oleObj>
              </mc:Choice>
              <mc:Fallback>
                <p:oleObj name="Visio" r:id="rId3" imgW="1409700" imgH="1409700" progId="Visio.Drawing.11">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9679" y="390377"/>
                        <a:ext cx="1409333" cy="1409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199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9642" y="848812"/>
            <a:ext cx="7717380" cy="1060818"/>
          </a:xfrm>
        </p:spPr>
        <p:txBody>
          <a:bodyPr/>
          <a:lstStyle/>
          <a:p>
            <a:r>
              <a:rPr lang="en-US" dirty="0" err="1" smtClean="0"/>
              <a:t>Location_Activity_DB</a:t>
            </a:r>
            <a:endParaRPr lang="en-US" dirty="0"/>
          </a:p>
        </p:txBody>
      </p:sp>
      <p:sp>
        <p:nvSpPr>
          <p:cNvPr id="3" name="Content Placeholder 2"/>
          <p:cNvSpPr>
            <a:spLocks noGrp="1"/>
          </p:cNvSpPr>
          <p:nvPr>
            <p:ph idx="1"/>
          </p:nvPr>
        </p:nvSpPr>
        <p:spPr>
          <a:xfrm>
            <a:off x="676480" y="2158061"/>
            <a:ext cx="10750925" cy="3993357"/>
          </a:xfrm>
        </p:spPr>
        <p:txBody>
          <a:bodyPr>
            <a:normAutofit lnSpcReduction="10000"/>
          </a:bodyPr>
          <a:lstStyle/>
          <a:p>
            <a:pPr>
              <a:buFont typeface="Wingdings" panose="05000000000000000000" pitchFamily="2" charset="2"/>
              <a:buChar char="§"/>
            </a:pPr>
            <a:r>
              <a:rPr lang="en-US" dirty="0" err="1" smtClean="0"/>
              <a:t>mymicros</a:t>
            </a:r>
            <a:r>
              <a:rPr lang="en-US" dirty="0" smtClean="0"/>
              <a:t> Data Warehouse – Populated by </a:t>
            </a:r>
            <a:r>
              <a:rPr lang="en-US" dirty="0" err="1" smtClean="0"/>
              <a:t>mymicros</a:t>
            </a:r>
            <a:r>
              <a:rPr lang="en-US" dirty="0" smtClean="0"/>
              <a:t> and </a:t>
            </a:r>
            <a:r>
              <a:rPr lang="en-US" dirty="0" err="1" smtClean="0"/>
              <a:t>Simphony</a:t>
            </a:r>
            <a:r>
              <a:rPr lang="en-US" dirty="0" smtClean="0"/>
              <a:t> posting with enterprise definitions and activity</a:t>
            </a:r>
          </a:p>
          <a:p>
            <a:pPr>
              <a:buFont typeface="Wingdings" panose="05000000000000000000" pitchFamily="2" charset="2"/>
              <a:buChar char="§"/>
            </a:pPr>
            <a:r>
              <a:rPr lang="en-US" dirty="0" smtClean="0"/>
              <a:t>Definitions</a:t>
            </a:r>
          </a:p>
          <a:p>
            <a:pPr lvl="1">
              <a:buFont typeface="Wingdings" panose="05000000000000000000" pitchFamily="2" charset="2"/>
              <a:buChar char="Ø"/>
            </a:pPr>
            <a:r>
              <a:rPr lang="en-US" sz="1799" dirty="0"/>
              <a:t> </a:t>
            </a:r>
            <a:r>
              <a:rPr lang="en-US" sz="1799" dirty="0"/>
              <a:t>Locations</a:t>
            </a:r>
          </a:p>
          <a:p>
            <a:pPr lvl="1">
              <a:buFont typeface="Wingdings" panose="05000000000000000000" pitchFamily="2" charset="2"/>
              <a:buChar char="Ø"/>
            </a:pPr>
            <a:r>
              <a:rPr lang="en-US" sz="1799" dirty="0"/>
              <a:t> </a:t>
            </a:r>
            <a:r>
              <a:rPr lang="en-US" sz="1799" dirty="0"/>
              <a:t>Revenue Centers</a:t>
            </a:r>
          </a:p>
          <a:p>
            <a:pPr lvl="1">
              <a:buFont typeface="Wingdings" panose="05000000000000000000" pitchFamily="2" charset="2"/>
              <a:buChar char="Ø"/>
            </a:pPr>
            <a:r>
              <a:rPr lang="en-US" sz="1799" dirty="0"/>
              <a:t> </a:t>
            </a:r>
            <a:r>
              <a:rPr lang="en-US" sz="1799" dirty="0"/>
              <a:t>Major Groups</a:t>
            </a:r>
          </a:p>
          <a:p>
            <a:pPr lvl="1">
              <a:buFont typeface="Wingdings" panose="05000000000000000000" pitchFamily="2" charset="2"/>
              <a:buChar char="Ø"/>
            </a:pPr>
            <a:r>
              <a:rPr lang="en-US" sz="1799" dirty="0"/>
              <a:t> </a:t>
            </a:r>
            <a:r>
              <a:rPr lang="en-US" sz="1799" dirty="0"/>
              <a:t>Family Groups</a:t>
            </a:r>
          </a:p>
          <a:p>
            <a:pPr lvl="1">
              <a:buFont typeface="Wingdings" panose="05000000000000000000" pitchFamily="2" charset="2"/>
              <a:buChar char="Ø"/>
            </a:pPr>
            <a:r>
              <a:rPr lang="en-US" sz="1799" dirty="0"/>
              <a:t> </a:t>
            </a:r>
            <a:r>
              <a:rPr lang="en-US" sz="1799" dirty="0"/>
              <a:t>Menu Items</a:t>
            </a:r>
          </a:p>
          <a:p>
            <a:pPr>
              <a:buFont typeface="Wingdings" panose="05000000000000000000" pitchFamily="2" charset="2"/>
              <a:buChar char="§"/>
            </a:pPr>
            <a:r>
              <a:rPr lang="en-US" dirty="0" smtClean="0"/>
              <a:t>Activity</a:t>
            </a:r>
          </a:p>
          <a:p>
            <a:pPr lvl="1">
              <a:buFont typeface="Wingdings" panose="05000000000000000000" pitchFamily="2" charset="2"/>
              <a:buChar char="Ø"/>
            </a:pPr>
            <a:r>
              <a:rPr lang="en-US" sz="1799" dirty="0"/>
              <a:t> </a:t>
            </a:r>
            <a:r>
              <a:rPr lang="en-US" sz="1799" dirty="0"/>
              <a:t>Check Headers</a:t>
            </a:r>
          </a:p>
          <a:p>
            <a:pPr lvl="1">
              <a:buFont typeface="Wingdings" panose="05000000000000000000" pitchFamily="2" charset="2"/>
              <a:buChar char="Ø"/>
            </a:pPr>
            <a:r>
              <a:rPr lang="en-US" sz="1799" dirty="0"/>
              <a:t> </a:t>
            </a:r>
            <a:r>
              <a:rPr lang="en-US" sz="1799" dirty="0"/>
              <a:t>Check Detail</a:t>
            </a:r>
            <a:endParaRPr lang="en-US" sz="1799" dirty="0"/>
          </a:p>
        </p:txBody>
      </p:sp>
      <p:graphicFrame>
        <p:nvGraphicFramePr>
          <p:cNvPr id="4" name="Object 3"/>
          <p:cNvGraphicFramePr>
            <a:graphicFrameLocks noChangeAspect="1"/>
          </p:cNvGraphicFramePr>
          <p:nvPr>
            <p:extLst/>
          </p:nvPr>
        </p:nvGraphicFramePr>
        <p:xfrm>
          <a:off x="1311496" y="500296"/>
          <a:ext cx="1409333" cy="1409333"/>
        </p:xfrm>
        <a:graphic>
          <a:graphicData uri="http://schemas.openxmlformats.org/presentationml/2006/ole">
            <mc:AlternateContent xmlns:mc="http://schemas.openxmlformats.org/markup-compatibility/2006">
              <mc:Choice xmlns:v="urn:schemas-microsoft-com:vml" Requires="v">
                <p:oleObj spid="_x0000_s3076" name="Visio" r:id="rId3" imgW="1409700" imgH="1409700" progId="Visio.Drawing.11">
                  <p:link updateAutomatic="1"/>
                </p:oleObj>
              </mc:Choice>
              <mc:Fallback>
                <p:oleObj name="Visio" r:id="rId3" imgW="1409700" imgH="1409700" progId="Visio.Drawing.11">
                  <p:link updateAutomatic="1"/>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496" y="500296"/>
                        <a:ext cx="1409333" cy="1409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7852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095" y="500296"/>
            <a:ext cx="9823927" cy="1187290"/>
          </a:xfrm>
        </p:spPr>
        <p:txBody>
          <a:bodyPr>
            <a:normAutofit/>
          </a:bodyPr>
          <a:lstStyle/>
          <a:p>
            <a:r>
              <a:rPr lang="en-US" sz="2799" dirty="0"/>
              <a:t>Data Flow (</a:t>
            </a:r>
            <a:r>
              <a:rPr lang="en-US" sz="2799" dirty="0" err="1"/>
              <a:t>Location_Activity_DB</a:t>
            </a:r>
            <a:r>
              <a:rPr lang="en-US" sz="2799" dirty="0"/>
              <a:t> to </a:t>
            </a:r>
            <a:r>
              <a:rPr lang="en-US" sz="2799" dirty="0" err="1"/>
              <a:t>iCare_OLTP_DB</a:t>
            </a:r>
            <a:r>
              <a:rPr lang="en-US" sz="2799" dirty="0"/>
              <a:t>)</a:t>
            </a:r>
            <a:endParaRPr lang="en-US" sz="2799" dirty="0"/>
          </a:p>
        </p:txBody>
      </p:sp>
      <p:pic>
        <p:nvPicPr>
          <p:cNvPr id="4" name="Picture 2"/>
          <p:cNvPicPr>
            <a:picLocks noGrp="1" noChangeAspect="1" noChangeArrowheads="1"/>
          </p:cNvPicPr>
          <p:nvPr>
            <p:ph idx="1"/>
          </p:nvPr>
        </p:nvPicPr>
        <p:blipFill>
          <a:blip r:embed="rId2" cstate="print"/>
          <a:stretch>
            <a:fillRect/>
          </a:stretch>
        </p:blipFill>
        <p:spPr bwMode="auto">
          <a:xfrm>
            <a:off x="1775328" y="1687586"/>
            <a:ext cx="8730909" cy="4177505"/>
          </a:xfrm>
          <a:prstGeom prst="rect">
            <a:avLst/>
          </a:prstGeom>
          <a:noFill/>
          <a:ln w="9525">
            <a:noFill/>
            <a:miter lim="800000"/>
            <a:headEnd/>
            <a:tailEnd/>
          </a:ln>
          <a:scene3d>
            <a:camera prst="orthographicFront"/>
            <a:lightRig rig="sunrise" dir="t"/>
          </a:scene3d>
        </p:spPr>
      </p:pic>
    </p:spTree>
    <p:extLst>
      <p:ext uri="{BB962C8B-B14F-4D97-AF65-F5344CB8AC3E}">
        <p14:creationId xmlns:p14="http://schemas.microsoft.com/office/powerpoint/2010/main" val="231699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479" y="512824"/>
            <a:ext cx="10902904" cy="687903"/>
          </a:xfrm>
        </p:spPr>
        <p:txBody>
          <a:bodyPr/>
          <a:lstStyle/>
          <a:p>
            <a:r>
              <a:rPr lang="en-US" dirty="0" err="1" smtClean="0"/>
              <a:t>Location_Activity_DB</a:t>
            </a:r>
            <a:r>
              <a:rPr lang="en-US" dirty="0" smtClean="0"/>
              <a:t> =&gt; </a:t>
            </a:r>
            <a:r>
              <a:rPr lang="en-US" dirty="0" err="1"/>
              <a:t>iCare_OLTP_DB</a:t>
            </a:r>
            <a:endParaRPr lang="en-US" dirty="0"/>
          </a:p>
        </p:txBody>
      </p:sp>
      <p:sp>
        <p:nvSpPr>
          <p:cNvPr id="3" name="Content Placeholder 2"/>
          <p:cNvSpPr>
            <a:spLocks noGrp="1"/>
          </p:cNvSpPr>
          <p:nvPr>
            <p:ph idx="1"/>
          </p:nvPr>
        </p:nvSpPr>
        <p:spPr>
          <a:xfrm>
            <a:off x="676480" y="1348509"/>
            <a:ext cx="10750925" cy="4701309"/>
          </a:xfrm>
        </p:spPr>
        <p:txBody>
          <a:bodyPr>
            <a:normAutofit fontScale="92500" lnSpcReduction="10000"/>
          </a:bodyPr>
          <a:lstStyle/>
          <a:p>
            <a:pPr>
              <a:buFont typeface="Wingdings" panose="05000000000000000000" pitchFamily="2" charset="2"/>
              <a:buChar char="§"/>
            </a:pPr>
            <a:r>
              <a:rPr lang="en-US" dirty="0" smtClean="0"/>
              <a:t>Organization Configuration</a:t>
            </a:r>
          </a:p>
          <a:p>
            <a:pPr lvl="1">
              <a:buFont typeface="Wingdings" panose="05000000000000000000" pitchFamily="2" charset="2"/>
              <a:buChar char="Ø"/>
            </a:pPr>
            <a:r>
              <a:rPr lang="en-US" sz="1799" dirty="0"/>
              <a:t>Used for OLTP access to organization definition and structure when required</a:t>
            </a:r>
          </a:p>
          <a:p>
            <a:pPr lvl="1">
              <a:buFont typeface="Wingdings" panose="05000000000000000000" pitchFamily="2" charset="2"/>
              <a:buChar char="Ø"/>
            </a:pPr>
            <a:r>
              <a:rPr lang="en-US" sz="1799" dirty="0"/>
              <a:t>Inherits location web service login information from the RTA database in </a:t>
            </a:r>
            <a:r>
              <a:rPr lang="en-US" sz="1799" dirty="0" err="1"/>
              <a:t>mymicros</a:t>
            </a:r>
            <a:endParaRPr lang="en-US" sz="1799" dirty="0"/>
          </a:p>
          <a:p>
            <a:pPr>
              <a:buFont typeface="Wingdings" panose="05000000000000000000" pitchFamily="2" charset="2"/>
              <a:buChar char="§"/>
            </a:pPr>
            <a:r>
              <a:rPr lang="en-US" dirty="0" smtClean="0"/>
              <a:t>Enterprise Definitions </a:t>
            </a:r>
            <a:r>
              <a:rPr lang="en-US" dirty="0"/>
              <a:t>(Major </a:t>
            </a:r>
            <a:r>
              <a:rPr lang="en-US" dirty="0" smtClean="0"/>
              <a:t>and Family </a:t>
            </a:r>
            <a:r>
              <a:rPr lang="en-US" dirty="0"/>
              <a:t>groups, Menu </a:t>
            </a:r>
            <a:r>
              <a:rPr lang="en-US" dirty="0" smtClean="0"/>
              <a:t>Items, Revenue </a:t>
            </a:r>
            <a:r>
              <a:rPr lang="en-US" dirty="0"/>
              <a:t>Centers)</a:t>
            </a:r>
            <a:endParaRPr lang="en-US" dirty="0" smtClean="0"/>
          </a:p>
          <a:p>
            <a:pPr lvl="1">
              <a:buFont typeface="Wingdings" panose="05000000000000000000" pitchFamily="2" charset="2"/>
              <a:buChar char="Ø"/>
            </a:pPr>
            <a:r>
              <a:rPr lang="en-US" sz="1799" dirty="0"/>
              <a:t>Definitions are used with Eligibility Item Rules to determine whether a transaction can be applied to a check and what portion of the check the transaction will be based on  </a:t>
            </a:r>
          </a:p>
          <a:p>
            <a:pPr lvl="1">
              <a:buFont typeface="Wingdings" panose="05000000000000000000" pitchFamily="2" charset="2"/>
              <a:buChar char="Ø"/>
            </a:pPr>
            <a:r>
              <a:rPr lang="en-US" sz="1799" dirty="0"/>
              <a:t>Applies to Loyalty Points issue, Awards, and Redemption</a:t>
            </a:r>
          </a:p>
          <a:p>
            <a:pPr>
              <a:buFont typeface="Wingdings" panose="05000000000000000000" pitchFamily="2" charset="2"/>
              <a:buChar char="§"/>
            </a:pPr>
            <a:r>
              <a:rPr lang="en-US" dirty="0" smtClean="0"/>
              <a:t>Guest Check Information</a:t>
            </a:r>
          </a:p>
          <a:p>
            <a:pPr lvl="1">
              <a:buFont typeface="Wingdings" panose="05000000000000000000" pitchFamily="2" charset="2"/>
              <a:buChar char="Ø"/>
            </a:pPr>
            <a:r>
              <a:rPr lang="en-US" sz="1799" dirty="0"/>
              <a:t>The corresponding primary key value from </a:t>
            </a:r>
            <a:r>
              <a:rPr lang="en-US" sz="1799" dirty="0" err="1"/>
              <a:t>Location_Activity_DB</a:t>
            </a:r>
            <a:r>
              <a:rPr lang="en-US" sz="1799" dirty="0"/>
              <a:t> </a:t>
            </a:r>
            <a:r>
              <a:rPr lang="en-US" sz="1799" dirty="0"/>
              <a:t>is populated into </a:t>
            </a:r>
            <a:r>
              <a:rPr lang="en-US" sz="1799" dirty="0" err="1"/>
              <a:t>iCare_Account_Transaction</a:t>
            </a:r>
            <a:r>
              <a:rPr lang="en-US" sz="1799" dirty="0"/>
              <a:t> via separate sync process</a:t>
            </a:r>
          </a:p>
          <a:p>
            <a:pPr lvl="1">
              <a:buFont typeface="Wingdings" panose="05000000000000000000" pitchFamily="2" charset="2"/>
              <a:buChar char="Ø"/>
            </a:pPr>
            <a:r>
              <a:rPr lang="en-US" sz="1799" dirty="0"/>
              <a:t>Allows trace of checks to </a:t>
            </a:r>
            <a:r>
              <a:rPr lang="en-US" sz="1799" dirty="0" err="1"/>
              <a:t>iCare</a:t>
            </a:r>
            <a:r>
              <a:rPr lang="en-US" sz="1799" dirty="0"/>
              <a:t> transactions and transactions to checks</a:t>
            </a:r>
          </a:p>
          <a:p>
            <a:pPr marL="411357" lvl="1" indent="-342797">
              <a:spcBef>
                <a:spcPts val="700"/>
              </a:spcBef>
              <a:buClr>
                <a:schemeClr val="tx2"/>
              </a:buClr>
              <a:buSzPct val="95000"/>
              <a:buFont typeface="Wingdings" panose="05000000000000000000" pitchFamily="2" charset="2"/>
              <a:buChar char="§"/>
            </a:pPr>
            <a:r>
              <a:rPr lang="en-US" sz="2999" dirty="0"/>
              <a:t>Customer </a:t>
            </a:r>
            <a:r>
              <a:rPr lang="en-US" sz="2999" dirty="0"/>
              <a:t>Information (name, phone #, address, birthday, </a:t>
            </a:r>
            <a:r>
              <a:rPr lang="en-US" sz="2999" dirty="0" err="1"/>
              <a:t>postalCode</a:t>
            </a:r>
            <a:r>
              <a:rPr lang="en-US" sz="2999" dirty="0"/>
              <a:t>)</a:t>
            </a:r>
          </a:p>
          <a:p>
            <a:pPr lvl="1">
              <a:buFont typeface="Wingdings" panose="05000000000000000000" pitchFamily="2" charset="2"/>
              <a:buChar char="Ø"/>
            </a:pPr>
            <a:r>
              <a:rPr lang="en-US" sz="1799" dirty="0"/>
              <a:t>Allows </a:t>
            </a:r>
            <a:r>
              <a:rPr lang="en-US" sz="1799" dirty="0" err="1"/>
              <a:t>iCare</a:t>
            </a:r>
            <a:r>
              <a:rPr lang="en-US" sz="1799" dirty="0"/>
              <a:t> accounts to be inquired by SVC using name, phone #, email address, </a:t>
            </a:r>
            <a:r>
              <a:rPr lang="en-US" sz="1799" dirty="0" err="1"/>
              <a:t>etc</a:t>
            </a:r>
            <a:endParaRPr lang="en-US" sz="1799" dirty="0"/>
          </a:p>
          <a:p>
            <a:pPr lvl="1">
              <a:buFont typeface="Wingdings" panose="05000000000000000000" pitchFamily="2" charset="2"/>
              <a:buChar char="Ø"/>
            </a:pPr>
            <a:endParaRPr lang="en-US" dirty="0" smtClean="0"/>
          </a:p>
          <a:p>
            <a:pPr>
              <a:buFont typeface="Wingdings" panose="05000000000000000000" pitchFamily="2" charset="2"/>
              <a:buChar char="Ø"/>
            </a:pPr>
            <a:endParaRPr lang="en-US" dirty="0"/>
          </a:p>
          <a:p>
            <a:pPr lvl="1">
              <a:buFont typeface="Wingdings" panose="05000000000000000000" pitchFamily="2" charset="2"/>
              <a:buChar char="Ø"/>
            </a:pPr>
            <a:endParaRPr lang="en-US" sz="1899" dirty="0"/>
          </a:p>
        </p:txBody>
      </p:sp>
    </p:spTree>
    <p:extLst>
      <p:ext uri="{BB962C8B-B14F-4D97-AF65-F5344CB8AC3E}">
        <p14:creationId xmlns:p14="http://schemas.microsoft.com/office/powerpoint/2010/main" val="415537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_16x9-2014-v2.1.x" id="{327BA289-4253-4B1F-93E1-0383345A9128}" vid="{D6F0D91B-DD93-4308-9726-31EB480EB9A1}"/>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8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Hospitality eBusiness Suite Overview</Template>
  <TotalTime>98</TotalTime>
  <Words>1420</Words>
  <Application>Microsoft Office PowerPoint</Application>
  <PresentationFormat>Custom</PresentationFormat>
  <Paragraphs>231</Paragraphs>
  <Slides>39</Slides>
  <Notes>5</Notes>
  <HiddenSlides>0</HiddenSlides>
  <MMClips>0</MMClips>
  <ScaleCrop>false</ScaleCrop>
  <HeadingPairs>
    <vt:vector size="10" baseType="variant">
      <vt:variant>
        <vt:lpstr>Fonts Used</vt:lpstr>
      </vt:variant>
      <vt:variant>
        <vt:i4>4</vt:i4>
      </vt:variant>
      <vt:variant>
        <vt:lpstr>Theme</vt:lpstr>
      </vt:variant>
      <vt:variant>
        <vt:i4>1</vt:i4>
      </vt:variant>
      <vt:variant>
        <vt:lpstr>Links</vt:lpstr>
      </vt:variant>
      <vt:variant>
        <vt:i4>3</vt:i4>
      </vt:variant>
      <vt:variant>
        <vt:lpstr>Embedded OLE Servers</vt:lpstr>
      </vt:variant>
      <vt:variant>
        <vt:i4>1</vt:i4>
      </vt:variant>
      <vt:variant>
        <vt:lpstr>Slide Titles</vt:lpstr>
      </vt:variant>
      <vt:variant>
        <vt:i4>39</vt:i4>
      </vt:variant>
    </vt:vector>
  </HeadingPairs>
  <TitlesOfParts>
    <vt:vector size="48" baseType="lpstr">
      <vt:lpstr>Arial</vt:lpstr>
      <vt:lpstr>Calibri</vt:lpstr>
      <vt:lpstr>Courier New</vt:lpstr>
      <vt:lpstr>Wingdings</vt:lpstr>
      <vt:lpstr>Oracle_16x9_2014</vt:lpstr>
      <vt:lpstr>C:\Users\dhallam\Desktop\iCare Data Flow.vsd\Drawing\~Page-1\Datastore.2</vt:lpstr>
      <vt:lpstr>C:\Users\dhallam\Desktop\iCare Data Flow.vsd\Drawing\~Page-1\Datastore.3</vt:lpstr>
      <vt:lpstr>C:\Users\dhallam\Desktop\iCare Data Flow.vsd\Drawing\~Page-1\Datastore</vt:lpstr>
      <vt:lpstr>Visio</vt:lpstr>
      <vt:lpstr>PowerPoint Presentation</vt:lpstr>
      <vt:lpstr>iCare Technical Overview</vt:lpstr>
      <vt:lpstr>PowerPoint Presentation</vt:lpstr>
      <vt:lpstr>Overall Architecture</vt:lpstr>
      <vt:lpstr>iCare_OLTP_DB </vt:lpstr>
      <vt:lpstr>Customer_Activity_DB</vt:lpstr>
      <vt:lpstr>Location_Activity_DB</vt:lpstr>
      <vt:lpstr>Data Flow (Location_Activity_DB to iCare_OLTP_DB)</vt:lpstr>
      <vt:lpstr>Location_Activity_DB =&gt; iCare_OLTP_DB</vt:lpstr>
      <vt:lpstr>Data Flow (iCare_OLTP_DB to Location_Activity_DB)</vt:lpstr>
      <vt:lpstr>iCare_OLTP_DB =&gt; Location_Activity_DB</vt:lpstr>
      <vt:lpstr>Data Flow (Location_Activity_DB to Customer_Activity_DB)</vt:lpstr>
      <vt:lpstr>Location_Activity_DB =&gt; Customer_Activity_DB</vt:lpstr>
      <vt:lpstr>Data Flow (Customer_Activity_DB to Location_Activity_DB)</vt:lpstr>
      <vt:lpstr>Customer_Activity_DB =&gt; Location_Activity_DB</vt:lpstr>
      <vt:lpstr>Campaigning – Legacy Email Campaigning</vt:lpstr>
      <vt:lpstr>Campaigning – Exact Target Email</vt:lpstr>
      <vt:lpstr>Campaigning – Exact Target Email with Segmentation</vt:lpstr>
      <vt:lpstr>Segmentation – Population of Data</vt:lpstr>
      <vt:lpstr>Segmentation - Populate Data to Aggregate DB once per day</vt:lpstr>
      <vt:lpstr>Segmentation – Trending of Data</vt:lpstr>
      <vt:lpstr>Segmentation – Trending of Data</vt:lpstr>
      <vt:lpstr>External – SVC Interface</vt:lpstr>
      <vt:lpstr>SVC Web Service Methods</vt:lpstr>
      <vt:lpstr>SVC Web Service Interaction</vt:lpstr>
      <vt:lpstr>External – CRM Interface</vt:lpstr>
      <vt:lpstr>CRM Web Service Methods</vt:lpstr>
      <vt:lpstr>CRM Web Service Methods (Cont’d)</vt:lpstr>
      <vt:lpstr>Custom Web Services</vt:lpstr>
      <vt:lpstr>myIcard.net</vt:lpstr>
      <vt:lpstr>Administration &amp; Reporting</vt:lpstr>
      <vt:lpstr>Technology Stack of mymicros</vt:lpstr>
      <vt:lpstr>Environment and Development Tools</vt:lpstr>
      <vt:lpstr>Hosted Customer Implementations</vt:lpstr>
      <vt:lpstr>U. S. Hosting iCare Transactions Per Day  (Average SVC Transactions)</vt:lpstr>
      <vt:lpstr>Strengths</vt:lpstr>
      <vt:lpstr>Areas for Improvement</vt:lpstr>
      <vt:lpstr>PowerPoint Presentation</vt:lpstr>
      <vt:lpstr>PowerPoint Presentation</vt:lpstr>
    </vt:vector>
  </TitlesOfParts>
  <Company>Micros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dhallam</dc:creator>
  <cp:lastModifiedBy>dhallam</cp:lastModifiedBy>
  <cp:revision>3</cp:revision>
  <cp:lastPrinted>2014-07-16T02:22:57Z</cp:lastPrinted>
  <dcterms:created xsi:type="dcterms:W3CDTF">2015-07-28T18:08:19Z</dcterms:created>
  <dcterms:modified xsi:type="dcterms:W3CDTF">2015-07-28T19:47:03Z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