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3" r:id="rId4"/>
    <p:sldId id="390" r:id="rId6"/>
    <p:sldId id="391" r:id="rId7"/>
    <p:sldId id="395" r:id="rId8"/>
    <p:sldId id="396" r:id="rId9"/>
    <p:sldId id="397" r:id="rId10"/>
    <p:sldId id="398" r:id="rId11"/>
    <p:sldId id="402" r:id="rId12"/>
    <p:sldId id="399" r:id="rId13"/>
    <p:sldId id="403" r:id="rId14"/>
    <p:sldId id="401" r:id="rId15"/>
    <p:sldId id="406" r:id="rId16"/>
    <p:sldId id="409" r:id="rId17"/>
    <p:sldId id="407" r:id="rId18"/>
    <p:sldId id="408" r:id="rId19"/>
    <p:sldId id="420" r:id="rId20"/>
    <p:sldId id="384" r:id="rId21"/>
    <p:sldId id="41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节" id="{7900C114-C96E-4BE6-AC82-E067EFBBD2E0}">
          <p14:sldIdLst>
            <p14:sldId id="256"/>
            <p14:sldId id="313"/>
            <p14:sldId id="390"/>
            <p14:sldId id="391"/>
            <p14:sldId id="395"/>
            <p14:sldId id="396"/>
            <p14:sldId id="397"/>
            <p14:sldId id="398"/>
            <p14:sldId id="402"/>
            <p14:sldId id="399"/>
            <p14:sldId id="403"/>
            <p14:sldId id="401"/>
            <p14:sldId id="406"/>
            <p14:sldId id="409"/>
            <p14:sldId id="407"/>
            <p14:sldId id="408"/>
            <p14:sldId id="420"/>
            <p14:sldId id="419"/>
            <p14:sldId id="38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X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85048" autoAdjust="0"/>
  </p:normalViewPr>
  <p:slideViewPr>
    <p:cSldViewPr snapToGrid="0">
      <p:cViewPr>
        <p:scale>
          <a:sx n="125" d="100"/>
          <a:sy n="125" d="100"/>
        </p:scale>
        <p:origin x="288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89BB-6A01-4AD0-A4E4-769DC0A90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8EABA-DA39-455E-A68C-CAB206D6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8E5E-6B8C-4400-BE58-2E1863EDE4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42E8-39B1-47E9-9E1D-7CFE0A3430D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C5C-8E2A-4D8C-9DF0-9778E61F44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DF4F-D468-4E54-A555-8CBC817F80E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628650" y="1552901"/>
            <a:ext cx="8391782" cy="0"/>
          </a:xfrm>
          <a:prstGeom prst="line">
            <a:avLst/>
          </a:prstGeom>
          <a:ln w="85725">
            <a:gradFill flip="none" rotWithShape="1">
              <a:gsLst>
                <a:gs pos="0">
                  <a:srgbClr val="7C1B62"/>
                </a:gs>
                <a:gs pos="100000">
                  <a:schemeClr val="bg1"/>
                </a:gs>
                <a:gs pos="100000">
                  <a:schemeClr val="bg1"/>
                </a:gs>
                <a:gs pos="8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63" y="191855"/>
            <a:ext cx="1282845" cy="1282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0591-0898-4134-8993-4F3B01CBB28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A6A7-87A9-4B7D-B0EC-A1625BA5F83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B380-840E-465A-9006-D9CE2DE8E8F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738F-68F6-471C-8E5E-86BC29FA4E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471D-4AE7-403C-9B66-81535D7CE31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BE6A-4B92-47AA-83EA-1A838E2792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515A-092D-4BA6-8CB9-D768F27C818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141A-EAF9-4A2D-A2F3-55BEFAD9ECE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-54927"/>
            <a:ext cx="7772400" cy="2387600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4000" b="1" dirty="0">
                <a:latin typeface="+mn-lt"/>
                <a:cs typeface="+mn-lt"/>
              </a:rPr>
              <a:t>Python</a:t>
            </a:r>
            <a:r>
              <a:rPr lang="zh-CN" altLang="en-US" sz="4000" b="1" dirty="0">
                <a:latin typeface="+mn-lt"/>
                <a:cs typeface="+mn-lt"/>
              </a:rPr>
              <a:t>语言程序设计</a:t>
            </a:r>
            <a:br>
              <a:rPr lang="en-US" altLang="zh-CN" sz="4000" dirty="0"/>
            </a:br>
            <a:r>
              <a:rPr lang="zh-CN" altLang="en-US" sz="3600" b="1" dirty="0">
                <a:latin typeface="+mj-ea"/>
              </a:rPr>
              <a:t>课程大作业讲解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4423093"/>
            <a:ext cx="6858000" cy="1655762"/>
          </a:xfrm>
        </p:spPr>
        <p:txBody>
          <a:bodyPr/>
          <a:lstStyle/>
          <a:p>
            <a:r>
              <a:rPr lang="zh-CN" altLang="en-US" dirty="0"/>
              <a:t>韩佳迅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2012682</a:t>
            </a:r>
            <a:endParaRPr lang="en-US" altLang="zh-CN" dirty="0"/>
          </a:p>
        </p:txBody>
      </p:sp>
      <p:pic>
        <p:nvPicPr>
          <p:cNvPr id="17" name="Docer搜索：半想象现实   http://chn.docer.com/works/?userid=199927538" descr="南开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1270" y="2569845"/>
            <a:ext cx="1521460" cy="15024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85" y="32067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特征工程</a:t>
            </a:r>
            <a:br>
              <a:rPr kumimoji="1" lang="zh-CN" altLang="en-US" dirty="0"/>
            </a:br>
            <a:r>
              <a:rPr kumimoji="1" lang="zh-CN" altLang="en-US" sz="3200" dirty="0"/>
              <a:t> </a:t>
            </a:r>
            <a:r>
              <a:rPr kumimoji="1" lang="en-US" altLang="zh-CN" sz="3200" dirty="0"/>
              <a:t>                           </a:t>
            </a:r>
            <a:r>
              <a:rPr kumimoji="1" lang="en-US" altLang="zh-CN" sz="3600" dirty="0"/>
              <a:t>  </a:t>
            </a:r>
            <a:r>
              <a:rPr kumimoji="1" lang="en-US" altLang="zh-CN" sz="2700" dirty="0"/>
              <a:t>——</a:t>
            </a:r>
            <a:r>
              <a:rPr kumimoji="1" lang="en-US" altLang="zh-CN" sz="2700" b="1" dirty="0"/>
              <a:t>文本情感特征分析</a:t>
            </a:r>
            <a:endParaRPr kumimoji="1" lang="en-US" altLang="zh-CN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768590" cy="4234180"/>
          </a:xfrm>
        </p:spPr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文本情感特征分析</a:t>
            </a:r>
            <a:endParaRPr kumimoji="1" lang="zh-CN" altLang="en-US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分析所给数据集，发现 title、content 对应的一些文本有较强的情感倾向，因此决定，分析它们的情感特点，并给出具体的情感分析得分，使其构成一个特征值。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400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400" b="1" dirty="0">
                <a:sym typeface="+mn-ea"/>
              </a:rPr>
              <a:t>情感分析原理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一句话由若干词语组成，遍历这些词语，找到其中的积极、消极词汇，并且根据这些情感词前面的程度词、否定词决定加分 / 减分 以及加减分的大小程度，最后计算出这句话的情感分析得分。</a:t>
            </a: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85" y="32067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特征工程</a:t>
            </a:r>
            <a:br>
              <a:rPr kumimoji="1" lang="zh-CN" altLang="en-US" dirty="0"/>
            </a:br>
            <a:r>
              <a:rPr kumimoji="1" lang="zh-CN" altLang="en-US" sz="3200" dirty="0"/>
              <a:t> </a:t>
            </a:r>
            <a:r>
              <a:rPr kumimoji="1" lang="en-US" altLang="zh-CN" sz="3200" dirty="0"/>
              <a:t>                           </a:t>
            </a:r>
            <a:r>
              <a:rPr kumimoji="1" lang="en-US" altLang="zh-CN" sz="3600" dirty="0"/>
              <a:t>  </a:t>
            </a:r>
            <a:r>
              <a:rPr kumimoji="1" lang="en-US" altLang="zh-CN" sz="2700" dirty="0"/>
              <a:t>——</a:t>
            </a:r>
            <a:r>
              <a:rPr kumimoji="1" lang="en-US" altLang="zh-CN" sz="2700" b="1" dirty="0"/>
              <a:t>文本情感特征分析</a:t>
            </a:r>
            <a:endParaRPr kumimoji="1" lang="en-US" altLang="zh-CN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35455"/>
            <a:ext cx="7950835" cy="4531360"/>
          </a:xfrm>
        </p:spPr>
        <p:txBody>
          <a:bodyPr>
            <a:normAutofit fontScale="70000"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b="1" dirty="0"/>
              <a:t>代码实现</a:t>
            </a:r>
            <a:endParaRPr kumimoji="1" lang="zh-CN" altLang="en-US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 1）先将 title 和 content 拼接；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 2）使用 jieba 分词，把一句话拆分成单独的词语；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 3）加载积极词语、消极词语、否定词、程度词等，并为每种词分别赋予它们对应的分数；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 4）遍历计算每句话的情感得分，构成特征值。（代码较长，</a:t>
            </a:r>
            <a:r>
              <a:rPr kumimoji="1" lang="zh-CN" altLang="en-US" sz="2000" dirty="0"/>
              <a:t>省略）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en-US" altLang="zh-CN" sz="2000" dirty="0"/>
              <a:t>    5</a:t>
            </a:r>
            <a:r>
              <a:rPr kumimoji="1" lang="zh-CN" altLang="en-US" sz="2000" dirty="0"/>
              <a:t>）标准化所得数据。     </a:t>
            </a:r>
            <a:endParaRPr kumimoji="1" lang="zh-CN" altLang="en-US" sz="2000" dirty="0"/>
          </a:p>
          <a:p>
            <a:pPr marL="0" indent="0" fontAlgn="auto">
              <a:lnSpc>
                <a:spcPct val="120000"/>
              </a:lnSpc>
              <a:buNone/>
            </a:pP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315" y="3431540"/>
            <a:ext cx="1691640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4123055"/>
            <a:ext cx="3395980" cy="683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95" y="4123055"/>
            <a:ext cx="2076450" cy="683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45" y="4123055"/>
            <a:ext cx="2759075" cy="683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5" y="2600960"/>
            <a:ext cx="1557655" cy="443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5325110"/>
            <a:ext cx="3169920" cy="312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655" y="5832475"/>
            <a:ext cx="1421130" cy="889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3140" y="5847715"/>
            <a:ext cx="228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 · </a:t>
            </a:r>
            <a:r>
              <a:rPr lang="zh-CN" altLang="en-US" sz="1400"/>
              <a:t>打印数据（情感特征值）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1005"/>
            <a:ext cx="7067550" cy="2484120"/>
          </a:xfrm>
        </p:spPr>
        <p:txBody>
          <a:bodyPr>
            <a:normAutofit fontScale="80000"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b="1" dirty="0"/>
              <a:t>随机森林</a:t>
            </a:r>
            <a:endParaRPr kumimoji="1" lang="zh-CN" altLang="en-US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实现原理：</a:t>
            </a:r>
            <a:endParaRPr kumimoji="1" lang="zh-CN" altLang="en-US" sz="2400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400" dirty="0"/>
              <a:t>1）实例化随机森林转换器类RandomForestClassifier()；      </a:t>
            </a:r>
            <a:endParaRPr kumimoji="1" lang="zh-CN" altLang="en-US" sz="2400" dirty="0"/>
          </a:p>
          <a:p>
            <a:pPr fontAlgn="auto">
              <a:lnSpc>
                <a:spcPct val="120000"/>
              </a:lnSpc>
            </a:pPr>
            <a:r>
              <a:rPr kumimoji="1" lang="en-US" altLang="zh-CN" sz="2400" dirty="0"/>
              <a:t>2</a:t>
            </a:r>
            <a:r>
              <a:rPr kumimoji="1" lang="zh-CN" altLang="en-US" sz="2400" dirty="0"/>
              <a:t>）在调整好的分类器上训练；        </a:t>
            </a:r>
            <a:endParaRPr kumimoji="1" lang="zh-CN" altLang="en-US" sz="2400" dirty="0"/>
          </a:p>
          <a:p>
            <a:pPr fontAlgn="auto">
              <a:lnSpc>
                <a:spcPct val="120000"/>
              </a:lnSpc>
            </a:pPr>
            <a:r>
              <a:rPr kumimoji="1" lang="en-US" altLang="zh-CN" sz="2400" dirty="0"/>
              <a:t>3</a:t>
            </a:r>
            <a:r>
              <a:rPr kumimoji="1" lang="zh-CN" altLang="en-US" sz="2400" dirty="0"/>
              <a:t>）计算准确率得分和预测值。      </a:t>
            </a:r>
            <a:endParaRPr kumimoji="1"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/>
              <a:t>三</a:t>
            </a:r>
            <a:r>
              <a:rPr kumimoji="1" lang="en-US" altLang="zh-CN" dirty="0"/>
              <a:t>. </a:t>
            </a:r>
            <a:r>
              <a:rPr kumimoji="1" lang="zh-CN" altLang="en-US" dirty="0"/>
              <a:t>机器学习算法训练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4175125"/>
            <a:ext cx="5319395" cy="1416050"/>
          </a:xfrm>
          <a:prstGeom prst="rect">
            <a:avLst/>
          </a:prstGeom>
        </p:spPr>
      </p:pic>
      <p:pic>
        <p:nvPicPr>
          <p:cNvPr id="8" name="图片 7" descr="rf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5" y="5591175"/>
            <a:ext cx="3735705" cy="370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b="1" dirty="0"/>
              <a:t>原理</a:t>
            </a:r>
            <a:r>
              <a:rPr kumimoji="1" lang="zh-CN" altLang="en-US" b="1" dirty="0"/>
              <a:t>介绍</a:t>
            </a: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/>
              <a:t>四</a:t>
            </a:r>
            <a:r>
              <a:rPr kumimoji="1" lang="en-US" altLang="zh-CN" dirty="0"/>
              <a:t>. </a:t>
            </a:r>
            <a:r>
              <a:rPr kumimoji="1" lang="zh-CN" altLang="en-US" dirty="0"/>
              <a:t>模型评估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88215" y="2495550"/>
            <a:ext cx="7927076" cy="3782018"/>
            <a:chOff x="923" y="4143"/>
            <a:chExt cx="13135" cy="6561"/>
          </a:xfrm>
        </p:grpSpPr>
        <p:pic>
          <p:nvPicPr>
            <p:cNvPr id="2" name="图片 1" descr="accurac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0" y="4143"/>
              <a:ext cx="6157" cy="2928"/>
            </a:xfrm>
            <a:prstGeom prst="rect">
              <a:avLst/>
            </a:prstGeom>
          </p:spPr>
        </p:pic>
        <p:pic>
          <p:nvPicPr>
            <p:cNvPr id="4" name="图片 3" descr="precis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5" y="4143"/>
              <a:ext cx="6233" cy="2927"/>
            </a:xfrm>
            <a:prstGeom prst="rect">
              <a:avLst/>
            </a:prstGeom>
          </p:spPr>
        </p:pic>
        <p:pic>
          <p:nvPicPr>
            <p:cNvPr id="7" name="图片 6" descr="recall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" y="7489"/>
              <a:ext cx="6293" cy="3215"/>
            </a:xfrm>
            <a:prstGeom prst="rect">
              <a:avLst/>
            </a:prstGeom>
          </p:spPr>
        </p:pic>
      </p:grpSp>
      <p:pic>
        <p:nvPicPr>
          <p:cNvPr id="9" name="图片 8" descr="F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075" y="4420870"/>
            <a:ext cx="333248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b="1" dirty="0"/>
              <a:t>原理</a:t>
            </a:r>
            <a:r>
              <a:rPr kumimoji="1" lang="zh-CN" altLang="en-US" b="1" dirty="0"/>
              <a:t>介绍</a:t>
            </a: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/>
              <a:t>四</a:t>
            </a:r>
            <a:r>
              <a:rPr kumimoji="1" lang="en-US" altLang="zh-CN" dirty="0"/>
              <a:t>. </a:t>
            </a:r>
            <a:r>
              <a:rPr kumimoji="1" lang="zh-CN" altLang="en-US" dirty="0"/>
              <a:t>模型评估</a:t>
            </a:r>
            <a:endParaRPr kumimoji="1" lang="zh-CN" altLang="en-US" dirty="0"/>
          </a:p>
        </p:txBody>
      </p:sp>
      <p:pic>
        <p:nvPicPr>
          <p:cNvPr id="9" name="图片 8" descr="R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235" y="2798445"/>
            <a:ext cx="4166235" cy="2405380"/>
          </a:xfrm>
          <a:prstGeom prst="rect">
            <a:avLst/>
          </a:prstGeom>
        </p:spPr>
      </p:pic>
      <p:pic>
        <p:nvPicPr>
          <p:cNvPr id="10" name="图片 9" descr="AU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90" y="2846705"/>
            <a:ext cx="5184775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实现方法：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根据真实值、预测值，计算</a:t>
            </a:r>
            <a:r>
              <a:rPr kumimoji="1" lang="en-US" altLang="zh-CN" sz="2000" dirty="0"/>
              <a:t>TP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FP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FN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TN</a:t>
            </a:r>
            <a:r>
              <a:rPr kumimoji="1" lang="zh-CN" altLang="en-US" sz="2000" dirty="0"/>
              <a:t>，代入公式</a:t>
            </a:r>
            <a:r>
              <a:rPr kumimoji="1" lang="zh-CN" altLang="en-US" sz="2000" dirty="0"/>
              <a:t>计算。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绘图实现</a:t>
            </a:r>
            <a:r>
              <a:rPr kumimoji="1" lang="zh-CN" altLang="en-US" sz="2000" dirty="0"/>
              <a:t>可视化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/>
              <a:t>四</a:t>
            </a:r>
            <a:r>
              <a:rPr kumimoji="1" lang="en-US" altLang="zh-CN" dirty="0"/>
              <a:t>. </a:t>
            </a:r>
            <a:r>
              <a:rPr kumimoji="1" lang="zh-CN" altLang="en-US" dirty="0"/>
              <a:t>模型评估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3569335"/>
            <a:ext cx="2461260" cy="1493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40" y="3568700"/>
            <a:ext cx="2179320" cy="2232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5" y="3992880"/>
            <a:ext cx="3907790" cy="1383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195185" cy="3395980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结果展示：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en-US" altLang="zh-CN" sz="2000" dirty="0"/>
              <a:t>1. 准确率较高，达到91+，说明模型</a:t>
            </a:r>
            <a:r>
              <a:rPr kumimoji="1" lang="zh-CN" altLang="en-US" sz="2000" dirty="0"/>
              <a:t>准确</a:t>
            </a:r>
            <a:r>
              <a:rPr kumimoji="1" lang="en-US" altLang="zh-CN" sz="2000" dirty="0"/>
              <a:t>预测的比例较好；</a:t>
            </a:r>
            <a:endParaRPr kumimoji="1" lang="en-US" altLang="zh-CN" sz="2000" dirty="0"/>
          </a:p>
          <a:p>
            <a:pPr fontAlgn="auto">
              <a:lnSpc>
                <a:spcPct val="120000"/>
              </a:lnSpc>
            </a:pPr>
            <a:r>
              <a:rPr kumimoji="1" lang="en-US" altLang="zh-CN" sz="2000" dirty="0"/>
              <a:t>2. 精确率较高，说明在所有预测为正确的例子中，实际也为正确的比例较高，模型正确预测正类的比例较好；</a:t>
            </a:r>
            <a:endParaRPr kumimoji="1" lang="en-US" altLang="zh-CN" sz="2000" dirty="0"/>
          </a:p>
          <a:p>
            <a:pPr fontAlgn="auto">
              <a:lnSpc>
                <a:spcPct val="120000"/>
              </a:lnSpc>
            </a:pPr>
            <a:r>
              <a:rPr kumimoji="1" lang="en-US" altLang="zh-CN" sz="2000" dirty="0"/>
              <a:t>3. 召回率较低，说明在所有实际的正例中模型正确预测的比例较低，不能更好地分类出所有的正例；</a:t>
            </a:r>
            <a:endParaRPr kumimoji="1" lang="en-US" altLang="zh-CN" sz="2000" dirty="0"/>
          </a:p>
          <a:p>
            <a:pPr fontAlgn="auto">
              <a:lnSpc>
                <a:spcPct val="120000"/>
              </a:lnSpc>
            </a:pPr>
            <a:r>
              <a:rPr kumimoji="1" lang="en-US" altLang="zh-CN" sz="2000" dirty="0"/>
              <a:t>4. F1综合了准确率和召回率，表现为0.6</a:t>
            </a:r>
            <a:endParaRPr kumimoji="1"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/>
              <a:t>四</a:t>
            </a:r>
            <a:r>
              <a:rPr kumimoji="1" lang="en-US" altLang="zh-CN" dirty="0"/>
              <a:t>. </a:t>
            </a:r>
            <a:r>
              <a:rPr kumimoji="1" lang="zh-CN" altLang="en-US" dirty="0"/>
              <a:t>模型评估</a:t>
            </a:r>
            <a:endParaRPr kumimoji="1" lang="zh-CN" altLang="en-US" dirty="0"/>
          </a:p>
        </p:txBody>
      </p:sp>
      <p:pic>
        <p:nvPicPr>
          <p:cNvPr id="7" name="图片 6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6560" y="4281805"/>
            <a:ext cx="3230245" cy="20745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结果展示：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en-US" altLang="zh-CN" sz="2000" dirty="0"/>
              <a:t>5. ROC、AUC表明模型的TPR较差，FPR较好，整体分类表现良好。</a:t>
            </a:r>
            <a:endParaRPr kumimoji="1"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/>
              <a:t>四</a:t>
            </a:r>
            <a:r>
              <a:rPr kumimoji="1" lang="en-US" altLang="zh-CN" dirty="0"/>
              <a:t>. </a:t>
            </a:r>
            <a:r>
              <a:rPr kumimoji="1" lang="zh-CN" altLang="en-US" dirty="0"/>
              <a:t>模型评估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11580" y="3193415"/>
            <a:ext cx="6740525" cy="2671445"/>
            <a:chOff x="0" y="6593"/>
            <a:chExt cx="10615" cy="4207"/>
          </a:xfrm>
        </p:grpSpPr>
        <p:pic>
          <p:nvPicPr>
            <p:cNvPr id="2" name="图片 1" descr="Figure_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593"/>
              <a:ext cx="5609" cy="4207"/>
            </a:xfrm>
            <a:prstGeom prst="rect">
              <a:avLst/>
            </a:prstGeom>
          </p:spPr>
        </p:pic>
        <p:pic>
          <p:nvPicPr>
            <p:cNvPr id="4" name="图片 3" descr="Figure_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5" y="6824"/>
              <a:ext cx="5300" cy="3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1210" y="2312670"/>
            <a:ext cx="74498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本实验通过：   </a:t>
            </a:r>
            <a:endParaRPr lang="zh-CN" altLang="en-US" sz="2000"/>
          </a:p>
          <a:p>
            <a:r>
              <a:rPr lang="zh-CN" altLang="en-US" sz="2000"/>
              <a:t>    </a:t>
            </a:r>
            <a:endParaRPr lang="zh-CN" altLang="en-US" sz="2000"/>
          </a:p>
          <a:p>
            <a:r>
              <a:rPr lang="zh-CN" altLang="en-US" sz="2000"/>
              <a:t>1. 获取数据集 + 数据处理（分词、去停用词）</a:t>
            </a:r>
            <a:endParaRPr lang="zh-CN" altLang="en-US" sz="2000"/>
          </a:p>
          <a:p>
            <a:r>
              <a:rPr lang="zh-CN" altLang="en-US" sz="2000"/>
              <a:t>2. 进行特征工程（Tf-idf、标准化、情感分析）</a:t>
            </a:r>
            <a:endParaRPr lang="zh-CN" altLang="en-US" sz="2000"/>
          </a:p>
          <a:p>
            <a:r>
              <a:rPr lang="zh-CN" altLang="en-US" sz="2000"/>
              <a:t>3. 机器学习算法训练（随机森林）</a:t>
            </a:r>
            <a:endParaRPr lang="zh-CN" altLang="en-US" sz="2000"/>
          </a:p>
          <a:p>
            <a:r>
              <a:rPr lang="zh-CN" altLang="en-US" sz="2000"/>
              <a:t>4. 模型评估(Accuracy、Precision、Recall、F1、ROC、AUC)  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的方法对所给样本集进行分类，最后达到 91+ 的准确率和其余较好的分类指标，最终完成了分类功能。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1995" y="882650"/>
            <a:ext cx="7699375" cy="1240790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4000" b="1" dirty="0">
                <a:latin typeface="+mj-ea"/>
              </a:rPr>
              <a:t>感谢观看</a:t>
            </a:r>
            <a:endParaRPr lang="zh-CN" altLang="en-US" sz="4000" b="1" dirty="0">
              <a:latin typeface="+mj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4423093"/>
            <a:ext cx="6858000" cy="1655762"/>
          </a:xfrm>
        </p:spPr>
        <p:txBody>
          <a:bodyPr/>
          <a:lstStyle/>
          <a:p>
            <a:r>
              <a:rPr lang="zh-CN" altLang="en-US" dirty="0"/>
              <a:t>韩佳迅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2012682</a:t>
            </a:r>
            <a:endParaRPr lang="en-US" altLang="zh-CN" dirty="0"/>
          </a:p>
        </p:txBody>
      </p:sp>
      <p:pic>
        <p:nvPicPr>
          <p:cNvPr id="17" name="Docer搜索：半想象现实   http://chn.docer.com/works/?userid=199927538" descr="南开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1270" y="2569845"/>
            <a:ext cx="1521460" cy="1502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摘要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757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kumimoji="1" lang="zh-CN" altLang="en-US" b="1" dirty="0"/>
              <a:t>问题描述</a:t>
            </a:r>
            <a:r>
              <a:rPr kumimoji="1" lang="en-US" altLang="zh-CN" b="1" dirty="0"/>
              <a:t>:</a:t>
            </a:r>
            <a:endParaRPr kumimoji="1" lang="zh-CN" altLang="en-US" sz="2000" dirty="0"/>
          </a:p>
          <a:p>
            <a:pPr fontAlgn="auto">
              <a:lnSpc>
                <a:spcPct val="100000"/>
              </a:lnSpc>
            </a:pPr>
            <a:r>
              <a:rPr kumimoji="1" lang="en-US" altLang="zh-CN" sz="1800" dirty="0"/>
              <a:t>给定数据集是信息的标题、出处、相关链接以及相关评论，要求尝试判别信息真伪。</a:t>
            </a:r>
            <a:endParaRPr kumimoji="1" lang="en-US" altLang="zh-CN" sz="1800" dirty="0"/>
          </a:p>
          <a:p>
            <a:pPr fontAlgn="auto">
              <a:lnSpc>
                <a:spcPct val="100000"/>
              </a:lnSpc>
            </a:pPr>
            <a:r>
              <a:rPr kumimoji="1" lang="en-US" altLang="zh-CN" sz="1800" dirty="0">
                <a:sym typeface="+mn-ea"/>
              </a:rPr>
              <a:t>本实验使用机器学习中的</a:t>
            </a:r>
            <a:r>
              <a:rPr kumimoji="1" lang="en-US" altLang="zh-CN" sz="1800" b="1" dirty="0">
                <a:sym typeface="+mn-ea"/>
              </a:rPr>
              <a:t> 随机森林</a:t>
            </a:r>
            <a:r>
              <a:rPr kumimoji="1" lang="en-US" altLang="zh-CN" sz="1800" dirty="0">
                <a:sym typeface="+mn-ea"/>
              </a:rPr>
              <a:t> 方法对文本内容进行 </a:t>
            </a:r>
            <a:r>
              <a:rPr kumimoji="1" lang="en-US" altLang="zh-CN" sz="1800" b="1" dirty="0">
                <a:sym typeface="+mn-ea"/>
              </a:rPr>
              <a:t>二分类真假预测</a:t>
            </a:r>
            <a:r>
              <a:rPr kumimoji="1" lang="en-US" altLang="zh-CN" sz="1800" dirty="0">
                <a:sym typeface="+mn-ea"/>
              </a:rPr>
              <a:t>。</a:t>
            </a:r>
            <a:endParaRPr kumimoji="1" lang="en-US" altLang="zh-CN" sz="1800" dirty="0"/>
          </a:p>
          <a:p>
            <a:endParaRPr kumimoji="1" lang="en-US" altLang="zh-CN" sz="2000" dirty="0"/>
          </a:p>
          <a:p>
            <a:r>
              <a:rPr kumimoji="1" lang="zh-CN" altLang="en-US" b="1" dirty="0"/>
              <a:t>实现思路</a:t>
            </a:r>
            <a:r>
              <a:rPr kumimoji="1" lang="en-US" altLang="zh-CN" b="1" dirty="0"/>
              <a:t>:</a:t>
            </a:r>
            <a:endParaRPr kumimoji="1" lang="en-US" altLang="zh-CN" sz="1800" dirty="0"/>
          </a:p>
          <a:p>
            <a:r>
              <a:rPr kumimoji="1" lang="en-US" altLang="zh-CN" sz="2000" dirty="0"/>
              <a:t>获取数据集 + 数据处理</a:t>
            </a:r>
            <a:r>
              <a:rPr kumimoji="1" lang="zh-CN" altLang="en-US" sz="2000" dirty="0"/>
              <a:t>（分词、去</a:t>
            </a:r>
            <a:r>
              <a:rPr kumimoji="1" lang="zh-CN" altLang="en-US" sz="2000" dirty="0"/>
              <a:t>停用词）</a:t>
            </a:r>
            <a:endParaRPr kumimoji="1" lang="en-US" altLang="zh-CN" sz="2000" dirty="0"/>
          </a:p>
          <a:p>
            <a:r>
              <a:rPr kumimoji="1" lang="en-US" altLang="zh-CN" sz="2000" dirty="0"/>
              <a:t>进行特征工程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Tf-idf</a:t>
            </a:r>
            <a:r>
              <a:rPr kumimoji="1" lang="zh-CN" altLang="en-US" sz="2000" dirty="0"/>
              <a:t>、标准化、情感</a:t>
            </a:r>
            <a:r>
              <a:rPr kumimoji="1" lang="zh-CN" altLang="en-US" sz="2000" dirty="0"/>
              <a:t>分析）</a:t>
            </a:r>
            <a:endParaRPr kumimoji="1" lang="en-US" altLang="zh-CN" sz="2000" dirty="0"/>
          </a:p>
          <a:p>
            <a:r>
              <a:rPr kumimoji="1" lang="zh-CN" altLang="en-US" sz="2000" dirty="0"/>
              <a:t>机器学习算法训练（</a:t>
            </a:r>
            <a:r>
              <a:rPr kumimoji="1" lang="zh-CN" altLang="en-US" sz="2000" dirty="0"/>
              <a:t>随机森林）</a:t>
            </a:r>
            <a:endParaRPr kumimoji="1" lang="en-US" altLang="zh-CN" sz="2000" dirty="0"/>
          </a:p>
          <a:p>
            <a:r>
              <a:rPr kumimoji="1" lang="en-US" altLang="zh-CN" sz="2000" dirty="0"/>
              <a:t>模型评</a:t>
            </a:r>
            <a:r>
              <a:rPr kumimoji="1" lang="zh-CN" altLang="en-US" sz="2000" dirty="0"/>
              <a:t>估(Accuracy、Precision、Recall、</a:t>
            </a:r>
            <a:r>
              <a:rPr kumimoji="1" lang="en-US" altLang="zh-CN" sz="2000" dirty="0"/>
              <a:t>F1</a:t>
            </a:r>
            <a:r>
              <a:rPr kumimoji="1" lang="zh-CN" altLang="en-US" sz="2000" dirty="0"/>
              <a:t>、ROC、AUC)</a:t>
            </a: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 </a:t>
            </a:r>
            <a:r>
              <a:rPr kumimoji="1" lang="zh-CN" altLang="en-US" dirty="0"/>
              <a:t>获取数据集 + 数据处理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b="1" dirty="0"/>
              <a:t>分析所给数据集，筛选</a:t>
            </a:r>
            <a:r>
              <a:rPr kumimoji="1" lang="zh-CN" altLang="en-US" b="1" dirty="0"/>
              <a:t>可用特征</a:t>
            </a:r>
            <a:endParaRPr kumimoji="1" lang="zh-CN" altLang="en-US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得到可用于构建特征的是 Ofiicial Account Name、Title 、Report Content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b="1" dirty="0"/>
              <a:t>对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筛后特征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进行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数据处理</a:t>
            </a:r>
            <a:endParaRPr kumimoji="1" lang="zh-CN" altLang="en-US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对 Title、Report Content 进行jieba分词、去停用词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由于Ofiicial Account Name本身可以用作专有特征词，不需要再分词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所以先对 Title、Report Content 处理好后直接与 Ofiicial Account Name拼接即可。</a:t>
            </a:r>
            <a:endParaRPr kumimoji="1" lang="zh-CN" altLang="en-US" sz="2000" dirty="0"/>
          </a:p>
          <a:p>
            <a:pPr lvl="1" fontAlgn="auto">
              <a:lnSpc>
                <a:spcPct val="120000"/>
              </a:lnSpc>
            </a:pP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 </a:t>
            </a:r>
            <a:r>
              <a:rPr kumimoji="1" lang="zh-CN" altLang="en-US" dirty="0"/>
              <a:t>获取数据集 + 数据处理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146810" y="1778000"/>
            <a:ext cx="6189980" cy="1050290"/>
            <a:chOff x="1763" y="2824"/>
            <a:chExt cx="9748" cy="165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87" y="3404"/>
              <a:ext cx="9624" cy="107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763" y="2824"/>
              <a:ext cx="49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储存</a:t>
              </a:r>
              <a:r>
                <a:rPr lang="zh-CN" altLang="en-US"/>
                <a:t>停用词表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46835" y="2914650"/>
            <a:ext cx="6316315" cy="3320382"/>
            <a:chOff x="1887" y="4941"/>
            <a:chExt cx="10199" cy="5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1887" y="5521"/>
              <a:ext cx="10199" cy="4792"/>
              <a:chOff x="1887" y="5348"/>
              <a:chExt cx="10074" cy="4678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87" y="5348"/>
                <a:ext cx="3672" cy="162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1" y="5365"/>
                <a:ext cx="4910" cy="4661"/>
              </a:xfrm>
              <a:prstGeom prst="rect">
                <a:avLst/>
              </a:prstGeom>
            </p:spPr>
          </p:pic>
        </p:grpSp>
        <p:sp>
          <p:nvSpPr>
            <p:cNvPr id="12" name="文本框 11"/>
            <p:cNvSpPr txBox="1"/>
            <p:nvPr/>
          </p:nvSpPr>
          <p:spPr>
            <a:xfrm>
              <a:off x="1887" y="4941"/>
              <a:ext cx="4905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读取</a:t>
              </a:r>
              <a:r>
                <a:rPr lang="zh-CN" altLang="en-US"/>
                <a:t>数据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15" y="4941"/>
              <a:ext cx="4905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数据</a:t>
              </a:r>
              <a:r>
                <a:rPr lang="zh-CN" altLang="en-US"/>
                <a:t>处理</a:t>
              </a: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0245" y="4785995"/>
            <a:ext cx="3821430" cy="1570355"/>
            <a:chOff x="990" y="7716"/>
            <a:chExt cx="6018" cy="2473"/>
          </a:xfrm>
        </p:grpSpPr>
        <p:pic>
          <p:nvPicPr>
            <p:cNvPr id="14" name="图片 13" descr="produc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" y="8296"/>
              <a:ext cx="6018" cy="189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2005" y="7716"/>
              <a:ext cx="2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打印</a:t>
              </a:r>
              <a:r>
                <a:rPr lang="zh-CN" altLang="en-US"/>
                <a:t>数据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85" y="32067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特征工程</a:t>
            </a:r>
            <a:br>
              <a:rPr kumimoji="1" lang="zh-CN" altLang="en-US" dirty="0"/>
            </a:br>
            <a:r>
              <a:rPr kumimoji="1" lang="zh-CN" altLang="en-US" sz="3200" dirty="0"/>
              <a:t> </a:t>
            </a:r>
            <a:r>
              <a:rPr kumimoji="1" lang="en-US" altLang="zh-CN" sz="3200" dirty="0"/>
              <a:t>                      </a:t>
            </a:r>
            <a:r>
              <a:rPr kumimoji="1" lang="en-US" altLang="zh-CN" sz="3600" dirty="0"/>
              <a:t>  </a:t>
            </a:r>
            <a:r>
              <a:rPr kumimoji="1" lang="en-US" altLang="zh-CN" sz="2700" dirty="0"/>
              <a:t>——</a:t>
            </a:r>
            <a:r>
              <a:rPr kumimoji="1" lang="en-US" altLang="zh-CN" sz="2700" b="1" dirty="0"/>
              <a:t>Tf-idf 文本特征化 + 标准化</a:t>
            </a:r>
            <a:endParaRPr kumimoji="1" lang="en-US" altLang="zh-CN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b="1" dirty="0"/>
              <a:t>Tf-idf 文本特征化</a:t>
            </a:r>
            <a:endParaRPr kumimoji="1" lang="zh-CN" altLang="en-US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TF-IDF 原理：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将 TF（词频——某个关键词在整篇文章中出现的频率）与 IDF（逆文档频率——表示关键词的普遍程度）相乘来计算 Tf-idf，并将所得文档标准化为单位长度。</a:t>
            </a: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85" y="32067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特征工程</a:t>
            </a:r>
            <a:br>
              <a:rPr kumimoji="1" lang="zh-CN" altLang="en-US" dirty="0"/>
            </a:br>
            <a:r>
              <a:rPr kumimoji="1" lang="zh-CN" altLang="en-US" sz="3200" dirty="0"/>
              <a:t> </a:t>
            </a:r>
            <a:r>
              <a:rPr kumimoji="1" lang="en-US" altLang="zh-CN" sz="3200" dirty="0"/>
              <a:t>                      </a:t>
            </a:r>
            <a:r>
              <a:rPr kumimoji="1" lang="en-US" altLang="zh-CN" sz="3600" dirty="0"/>
              <a:t>  </a:t>
            </a:r>
            <a:r>
              <a:rPr kumimoji="1" lang="en-US" altLang="zh-CN" sz="2700" dirty="0"/>
              <a:t>——</a:t>
            </a:r>
            <a:r>
              <a:rPr kumimoji="1" lang="en-US" altLang="zh-CN" sz="2700" b="1" dirty="0"/>
              <a:t>Tf-idf 文本特征化 + 标准化</a:t>
            </a:r>
            <a:endParaRPr kumimoji="1" lang="en-US" altLang="zh-CN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760" y="1646555"/>
            <a:ext cx="8224520" cy="5156835"/>
          </a:xfrm>
        </p:spPr>
        <p:txBody>
          <a:bodyPr>
            <a:normAutofit fontScale="70000"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b="1" dirty="0"/>
              <a:t>Tf-idf 文本特征化</a:t>
            </a:r>
            <a:endParaRPr kumimoji="1" lang="zh-CN" altLang="en-US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代码实现</a:t>
            </a:r>
            <a:r>
              <a:rPr kumimoji="1" lang="zh-CN" altLang="en-US" sz="2400" b="1" dirty="0"/>
              <a:t>方法：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使用 Sklearn 的 TfidfVectorizer，将分词后的文档通过一个 Tf-idf 值的矩阵来表示。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关于 fit_transform 和 transform:</a:t>
            </a:r>
            <a:endParaRPr kumimoji="1" lang="zh-CN" altLang="en-US" sz="2400" b="1" dirty="0"/>
          </a:p>
          <a:p>
            <a:pPr fontAlgn="auto">
              <a:lnSpc>
                <a:spcPct val="100000"/>
              </a:lnSpc>
            </a:pPr>
            <a:r>
              <a:rPr kumimoji="1" lang="zh-CN" altLang="en-US" sz="2000" dirty="0"/>
              <a:t>1）fit_transform作用于train：</a:t>
            </a:r>
            <a:endParaRPr kumimoji="1" lang="zh-CN" altLang="en-US" sz="2000" dirty="0"/>
          </a:p>
          <a:p>
            <a:pPr fontAlgn="auto">
              <a:lnSpc>
                <a:spcPct val="100000"/>
              </a:lnSpc>
            </a:pPr>
            <a:r>
              <a:rPr kumimoji="1" lang="zh-CN" altLang="en-US" sz="2000" dirty="0"/>
              <a:t>  fit_transform是fit和transform的组合，既包括了训练又包含了转换。</a:t>
            </a:r>
            <a:endParaRPr kumimoji="1" lang="zh-CN" altLang="en-US" sz="2000" dirty="0"/>
          </a:p>
          <a:p>
            <a:pPr fontAlgn="auto">
              <a:lnSpc>
                <a:spcPct val="100000"/>
              </a:lnSpc>
            </a:pPr>
            <a:r>
              <a:rPr kumimoji="1" lang="zh-CN" altLang="en-US" sz="2000" dirty="0"/>
              <a:t>  对训练集数据train先拟合fit，找到部分的整体指标（根据具体转换的目的）</a:t>
            </a:r>
            <a:endParaRPr kumimoji="1" lang="zh-CN" altLang="en-US" sz="2000" dirty="0"/>
          </a:p>
          <a:p>
            <a:pPr fontAlgn="auto">
              <a:lnSpc>
                <a:spcPct val="100000"/>
              </a:lnSpc>
            </a:pPr>
            <a:r>
              <a:rPr kumimoji="1" lang="zh-CN" altLang="en-US" sz="2000" dirty="0"/>
              <a:t>  然后对该train进行转换transform，从而实现数据的</a:t>
            </a:r>
            <a:r>
              <a:rPr kumimoji="1" lang="zh-CN" altLang="en-US" sz="2000" dirty="0"/>
              <a:t>转化。</a:t>
            </a:r>
            <a:endParaRPr kumimoji="1" lang="zh-CN" altLang="en-US" sz="2000" dirty="0"/>
          </a:p>
          <a:p>
            <a:pPr fontAlgn="auto">
              <a:lnSpc>
                <a:spcPct val="100000"/>
              </a:lnSpc>
            </a:pPr>
            <a:r>
              <a:rPr kumimoji="1" lang="zh-CN" altLang="en-US" sz="2000" dirty="0"/>
              <a:t>2）transform作用于test:</a:t>
            </a:r>
            <a:endParaRPr kumimoji="1" lang="zh-CN" altLang="en-US" sz="2000" dirty="0"/>
          </a:p>
          <a:p>
            <a:pPr fontAlgn="auto">
              <a:lnSpc>
                <a:spcPct val="100000"/>
              </a:lnSpc>
            </a:pPr>
            <a:r>
              <a:rPr kumimoji="1" lang="zh-CN" altLang="en-US" sz="2000" dirty="0"/>
              <a:t>  意味着将train中算出的各项参数直接应用于test而无需计算参数了</a:t>
            </a: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3034665"/>
            <a:ext cx="4475480" cy="788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85" y="32067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特征工程</a:t>
            </a:r>
            <a:br>
              <a:rPr kumimoji="1" lang="zh-CN" altLang="en-US" dirty="0"/>
            </a:br>
            <a:r>
              <a:rPr kumimoji="1" lang="zh-CN" altLang="en-US" sz="3200" dirty="0"/>
              <a:t> </a:t>
            </a:r>
            <a:r>
              <a:rPr kumimoji="1" lang="en-US" altLang="zh-CN" sz="3200" dirty="0"/>
              <a:t>                      </a:t>
            </a:r>
            <a:r>
              <a:rPr kumimoji="1" lang="en-US" altLang="zh-CN" sz="3600" dirty="0"/>
              <a:t>  </a:t>
            </a:r>
            <a:r>
              <a:rPr kumimoji="1" lang="en-US" altLang="zh-CN" sz="2700" dirty="0"/>
              <a:t>——</a:t>
            </a:r>
            <a:r>
              <a:rPr kumimoji="1" lang="en-US" altLang="zh-CN" sz="2700" b="1" dirty="0"/>
              <a:t>Tf-idf 文本特征化 + 标准化</a:t>
            </a:r>
            <a:endParaRPr kumimoji="1" lang="en-US" altLang="zh-CN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b="1" dirty="0">
                <a:sym typeface="+mn-ea"/>
              </a:rPr>
              <a:t>StandardScaler</a:t>
            </a:r>
            <a:r>
              <a:rPr kumimoji="1" lang="zh-CN" altLang="en-US" b="1" dirty="0"/>
              <a:t>标准化 </a:t>
            </a:r>
            <a:endParaRPr kumimoji="1" lang="zh-CN" altLang="en-US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标准化 原理：</a:t>
            </a:r>
            <a:endParaRPr kumimoji="1" lang="zh-CN" altLang="en-US" sz="2400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对数据的每一个特征维度进行去均值和方差归一化。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标准差标准化</a:t>
            </a:r>
            <a:r>
              <a:rPr kumimoji="1" lang="zh-CN" altLang="en-US" sz="2000" dirty="0"/>
              <a:t>（standardScale）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使得经过处理的数据符合标准正态分布，即均值为0，标准差为1，其转化函数为：</a:t>
            </a:r>
            <a:endParaRPr kumimoji="1" lang="zh-CN" altLang="en-US" sz="2000" dirty="0"/>
          </a:p>
          <a:p>
            <a:pPr marL="0" indent="0" fontAlgn="auto">
              <a:lnSpc>
                <a:spcPct val="120000"/>
              </a:lnSpc>
              <a:buNone/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其中μ为数据的均值，σ为数据的标准差。</a:t>
            </a:r>
            <a:endParaRPr kumimoji="1"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公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975" y="4597400"/>
            <a:ext cx="1422400" cy="540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85" y="32067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特征工程</a:t>
            </a:r>
            <a:br>
              <a:rPr kumimoji="1" lang="zh-CN" altLang="en-US" dirty="0"/>
            </a:br>
            <a:r>
              <a:rPr kumimoji="1" lang="zh-CN" altLang="en-US" sz="3200" dirty="0"/>
              <a:t> </a:t>
            </a:r>
            <a:r>
              <a:rPr kumimoji="1" lang="en-US" altLang="zh-CN" sz="3200" dirty="0"/>
              <a:t>                      </a:t>
            </a:r>
            <a:r>
              <a:rPr kumimoji="1" lang="en-US" altLang="zh-CN" sz="3600" dirty="0"/>
              <a:t>  </a:t>
            </a:r>
            <a:r>
              <a:rPr kumimoji="1" lang="en-US" altLang="zh-CN" sz="2700" dirty="0"/>
              <a:t>——</a:t>
            </a:r>
            <a:r>
              <a:rPr kumimoji="1" lang="en-US" altLang="zh-CN" sz="2700" b="1" dirty="0"/>
              <a:t>Tf-idf 文本特征化 + 标准化</a:t>
            </a:r>
            <a:endParaRPr kumimoji="1" lang="en-US" altLang="zh-CN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882775"/>
            <a:ext cx="7475855" cy="3853180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20000"/>
              </a:lnSpc>
            </a:pPr>
            <a:r>
              <a:rPr kumimoji="1" lang="zh-CN" altLang="en-US" b="1" dirty="0"/>
              <a:t>StandardScaler标准化</a:t>
            </a:r>
            <a:endParaRPr kumimoji="1" lang="zh-CN" altLang="en-US" b="1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400" b="1" dirty="0"/>
              <a:t>代码实现</a:t>
            </a:r>
            <a:r>
              <a:rPr kumimoji="1" lang="zh-CN" altLang="en-US" sz="2400" b="1" dirty="0"/>
              <a:t>方法：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000" dirty="0"/>
              <a:t> 使用 Sklearn 的 StandardScaler，实例化它的一个转换器类，用于保存训练集中的均值、方差参数，然后直接用于转换测试集数据。</a:t>
            </a: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endParaRPr kumimoji="1" lang="zh-CN" altLang="en-US" sz="2000" dirty="0"/>
          </a:p>
          <a:p>
            <a:pPr fontAlgn="auto">
              <a:lnSpc>
                <a:spcPct val="120000"/>
              </a:lnSpc>
            </a:pPr>
            <a:r>
              <a:rPr kumimoji="1" lang="zh-CN" altLang="en-US" sz="2200" dirty="0"/>
              <a:t> fit_transform 和 transform</a:t>
            </a:r>
            <a:r>
              <a:rPr kumimoji="1" lang="en-US" altLang="zh-CN" sz="2200" dirty="0"/>
              <a:t> </a:t>
            </a:r>
            <a:r>
              <a:rPr kumimoji="1" lang="zh-CN" altLang="en-US" sz="2200" dirty="0"/>
              <a:t>与</a:t>
            </a:r>
            <a:r>
              <a:rPr kumimoji="1" lang="en-US" altLang="zh-CN" sz="2200" dirty="0"/>
              <a:t> Tf-idf </a:t>
            </a:r>
            <a:r>
              <a:rPr kumimoji="1" lang="zh-CN" altLang="en-US" sz="2200" dirty="0"/>
              <a:t>理解一致</a:t>
            </a:r>
            <a:endParaRPr kumimoji="1"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3987800"/>
            <a:ext cx="4680585" cy="832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85" y="32067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特征工程</a:t>
            </a:r>
            <a:br>
              <a:rPr kumimoji="1" lang="zh-CN" altLang="en-US" dirty="0"/>
            </a:br>
            <a:r>
              <a:rPr kumimoji="1" lang="zh-CN" altLang="en-US" sz="3200" dirty="0"/>
              <a:t> </a:t>
            </a:r>
            <a:r>
              <a:rPr kumimoji="1" lang="en-US" altLang="zh-CN" sz="3200" dirty="0"/>
              <a:t>                      </a:t>
            </a:r>
            <a:r>
              <a:rPr kumimoji="1" lang="en-US" altLang="zh-CN" sz="3600" dirty="0"/>
              <a:t>  </a:t>
            </a:r>
            <a:r>
              <a:rPr kumimoji="1" lang="en-US" altLang="zh-CN" sz="2700" dirty="0"/>
              <a:t>——</a:t>
            </a:r>
            <a:r>
              <a:rPr kumimoji="1" lang="en-US" altLang="zh-CN" sz="2700" b="1" dirty="0"/>
              <a:t>Tf-idf 文本特征化 + 标准化</a:t>
            </a:r>
            <a:endParaRPr kumimoji="1" lang="en-US" altLang="zh-CN" sz="27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46A5-2B50-442B-9EB1-A59B0B113E3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hand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6285" y="3134995"/>
            <a:ext cx="7823200" cy="23933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6285" y="2401570"/>
            <a:ext cx="652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打印数据（tf-idf后的特征词名字 、 标准化后的矩阵）如下：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05,&quot;width&quot;:1440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2483</Words>
  <Application>WPS 演示</Application>
  <PresentationFormat>全屏显示(4:3)</PresentationFormat>
  <Paragraphs>196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等线</vt:lpstr>
      <vt:lpstr>Times New Roman</vt:lpstr>
      <vt:lpstr>Calibri</vt:lpstr>
      <vt:lpstr>等线 Light</vt:lpstr>
      <vt:lpstr>Calibri Light</vt:lpstr>
      <vt:lpstr>微软雅黑</vt:lpstr>
      <vt:lpstr>Arial Unicode MS</vt:lpstr>
      <vt:lpstr>Office 主题​​</vt:lpstr>
      <vt:lpstr>Python语言程序设计 课程大作业讲解</vt:lpstr>
      <vt:lpstr>摘要</vt:lpstr>
      <vt:lpstr>一. 获取数据集 + 数据处理</vt:lpstr>
      <vt:lpstr>一. 获取数据集 + 数据处理</vt:lpstr>
      <vt:lpstr>二. 特征工程                          ——Tf-idf 文本特征化 + 标准化</vt:lpstr>
      <vt:lpstr>二. 特征工程                          ——Tf-idf 文本特征化 + 标准化</vt:lpstr>
      <vt:lpstr>二. 特征工程                          ——Tf-idf 文本特征化 + 标准化</vt:lpstr>
      <vt:lpstr>二. 特征工程                          ——Tf-idf 文本特征化 + 标准化</vt:lpstr>
      <vt:lpstr>二. 特征工程                          ——Tf-idf 文本特征化 + 标准化</vt:lpstr>
      <vt:lpstr>二. 特征工程                               ——文本情感特征分析</vt:lpstr>
      <vt:lpstr>二. 特征工程                               ——文本情感特征分析</vt:lpstr>
      <vt:lpstr>三. 机器学习算法训练</vt:lpstr>
      <vt:lpstr>四. 模型评估</vt:lpstr>
      <vt:lpstr>四. 模型评估</vt:lpstr>
      <vt:lpstr>四. 模型评估</vt:lpstr>
      <vt:lpstr>四. 模型评估</vt:lpstr>
      <vt:lpstr>四. 模型评估</vt:lpstr>
      <vt:lpstr>结课项目概况说明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个人简介</dc:title>
  <dc:creator>Hzoprime</dc:creator>
  <cp:lastModifiedBy>韩佳迅</cp:lastModifiedBy>
  <cp:revision>384</cp:revision>
  <dcterms:created xsi:type="dcterms:W3CDTF">2020-05-09T15:19:00Z</dcterms:created>
  <dcterms:modified xsi:type="dcterms:W3CDTF">2021-12-10T01:16:38Z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5B981473799244D3BF73B91830AD7019</vt:lpwstr>
  </property>
  <property fmtid="{D5CDD505-2E9C-101B-9397-08002B2CF9AE}" pid="3" name="KSOProductBuildVer">
    <vt:lpwstr>2052-11.1.0.10667</vt:lpwstr>
  </property>
</Properties>
</file>