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B9C5A3-4C28-4FBE-AFBD-24EFAA2A7932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 autoAdjust="0"/>
  </p:normalViewPr>
  <p:slideViewPr>
    <p:cSldViewPr>
      <p:cViewPr>
        <p:scale>
          <a:sx n="75" d="100"/>
          <a:sy n="75" d="100"/>
        </p:scale>
        <p:origin x="-13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28495-BDB0-4D58-93C3-DE7FBD26C682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49E89-A456-460D-B43B-782FDE359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23" idx="4"/>
            <a:endCxn id="29" idx="0"/>
          </p:cNvCxnSpPr>
          <p:nvPr/>
        </p:nvCxnSpPr>
        <p:spPr>
          <a:xfrm>
            <a:off x="3964270" y="3523299"/>
            <a:ext cx="184670" cy="819453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51610" y="2083790"/>
            <a:ext cx="6318640" cy="3706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917718" y="3429000"/>
            <a:ext cx="2038658" cy="740382"/>
            <a:chOff x="7443448" y="2006768"/>
            <a:chExt cx="1382962" cy="487479"/>
          </a:xfrm>
        </p:grpSpPr>
        <p:grpSp>
          <p:nvGrpSpPr>
            <p:cNvPr id="7" name="组合 6"/>
            <p:cNvGrpSpPr/>
            <p:nvPr/>
          </p:nvGrpSpPr>
          <p:grpSpPr>
            <a:xfrm>
              <a:off x="7709479" y="2020260"/>
              <a:ext cx="1116931" cy="426531"/>
              <a:chOff x="4892469" y="1609277"/>
              <a:chExt cx="706693" cy="228661"/>
            </a:xfrm>
          </p:grpSpPr>
          <p:sp>
            <p:nvSpPr>
              <p:cNvPr id="10" name="TextBox 477"/>
              <p:cNvSpPr txBox="1"/>
              <p:nvPr/>
            </p:nvSpPr>
            <p:spPr>
              <a:xfrm>
                <a:off x="4892469" y="1609277"/>
                <a:ext cx="346841" cy="48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疾病</a:t>
                </a:r>
              </a:p>
            </p:txBody>
          </p:sp>
          <p:sp>
            <p:nvSpPr>
              <p:cNvPr id="11" name="TextBox 480"/>
              <p:cNvSpPr txBox="1"/>
              <p:nvPr/>
            </p:nvSpPr>
            <p:spPr>
              <a:xfrm>
                <a:off x="4892469" y="1763689"/>
                <a:ext cx="706693" cy="74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表型</a:t>
                </a: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7443448" y="2285985"/>
              <a:ext cx="208568" cy="20826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455485" y="2006768"/>
              <a:ext cx="184495" cy="17434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33409" y="2276872"/>
            <a:ext cx="2122967" cy="960543"/>
            <a:chOff x="7164289" y="2627040"/>
            <a:chExt cx="1440159" cy="632439"/>
          </a:xfrm>
        </p:grpSpPr>
        <p:cxnSp>
          <p:nvCxnSpPr>
            <p:cNvPr id="13" name="直接连接符 12"/>
            <p:cNvCxnSpPr/>
            <p:nvPr/>
          </p:nvCxnSpPr>
          <p:spPr>
            <a:xfrm flipV="1">
              <a:off x="7164289" y="2696289"/>
              <a:ext cx="328067" cy="0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  <a:head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64289" y="2933995"/>
              <a:ext cx="328067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360"/>
            <p:cNvSpPr txBox="1"/>
            <p:nvPr/>
          </p:nvSpPr>
          <p:spPr>
            <a:xfrm>
              <a:off x="7560937" y="2627040"/>
              <a:ext cx="104351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表型层次关系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7164289" y="3171701"/>
              <a:ext cx="327600" cy="1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336"/>
            <p:cNvSpPr txBox="1"/>
            <p:nvPr/>
          </p:nvSpPr>
          <p:spPr>
            <a:xfrm>
              <a:off x="7560937" y="3120980"/>
              <a:ext cx="104351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基因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表型预测关联</a:t>
              </a:r>
            </a:p>
          </p:txBody>
        </p:sp>
        <p:sp>
          <p:nvSpPr>
            <p:cNvPr id="18" name="TextBox 337"/>
            <p:cNvSpPr txBox="1"/>
            <p:nvPr/>
          </p:nvSpPr>
          <p:spPr>
            <a:xfrm>
              <a:off x="7560937" y="2874010"/>
              <a:ext cx="104351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基因</a:t>
              </a:r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表型已知关联</a:t>
              </a:r>
            </a:p>
          </p:txBody>
        </p:sp>
      </p:grpSp>
      <p:sp>
        <p:nvSpPr>
          <p:cNvPr id="19" name="平行四边形 18"/>
          <p:cNvSpPr/>
          <p:nvPr/>
        </p:nvSpPr>
        <p:spPr>
          <a:xfrm>
            <a:off x="3028242" y="2847098"/>
            <a:ext cx="2378857" cy="862836"/>
          </a:xfrm>
          <a:prstGeom prst="parallelogram">
            <a:avLst>
              <a:gd name="adj" fmla="val 676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/>
          <p:cNvSpPr/>
          <p:nvPr/>
        </p:nvSpPr>
        <p:spPr>
          <a:xfrm>
            <a:off x="2362312" y="4096325"/>
            <a:ext cx="3172401" cy="1122131"/>
          </a:xfrm>
          <a:prstGeom prst="parallelogram">
            <a:avLst>
              <a:gd name="adj" fmla="val 764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768499" y="3032930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2195736" y="3517055"/>
            <a:ext cx="374302" cy="294652"/>
          </a:xfrm>
          <a:prstGeom prst="parallelogram">
            <a:avLst/>
          </a:prstGeom>
          <a:solidFill>
            <a:schemeClr val="accent1"/>
          </a:solidFill>
          <a:ln cap="rnd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3" name="椭圆 22"/>
          <p:cNvSpPr/>
          <p:nvPr/>
        </p:nvSpPr>
        <p:spPr>
          <a:xfrm>
            <a:off x="3810542" y="3328853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04099" y="3046642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465935" y="4376777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74999" y="4745249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583468" y="4641562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92370" y="4382327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212" y="4342752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098969" y="4743917"/>
            <a:ext cx="307456" cy="19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95"/>
          <p:cNvSpPr txBox="1"/>
          <p:nvPr/>
        </p:nvSpPr>
        <p:spPr>
          <a:xfrm>
            <a:off x="4160813" y="2715680"/>
            <a:ext cx="810526" cy="30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第四层</a:t>
            </a:r>
            <a:endParaRPr lang="zh-CN" altLang="en-US" sz="700" dirty="0"/>
          </a:p>
        </p:txBody>
      </p:sp>
      <p:sp>
        <p:nvSpPr>
          <p:cNvPr id="32" name="文本框 96"/>
          <p:cNvSpPr txBox="1"/>
          <p:nvPr/>
        </p:nvSpPr>
        <p:spPr>
          <a:xfrm>
            <a:off x="4689084" y="4529155"/>
            <a:ext cx="810526" cy="30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/>
              <a:t>第五层</a:t>
            </a:r>
            <a:endParaRPr lang="zh-CN" altLang="en-US" sz="700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055094"/>
              </p:ext>
            </p:extLst>
          </p:nvPr>
        </p:nvGraphicFramePr>
        <p:xfrm>
          <a:off x="5583681" y="4872216"/>
          <a:ext cx="334037" cy="34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3" imgW="266400" imgH="241200" progId="Equation.DSMT4">
                  <p:embed/>
                </p:oleObj>
              </mc:Choice>
              <mc:Fallback>
                <p:oleObj name="Equation" r:id="rId3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681" y="4872216"/>
                        <a:ext cx="334037" cy="346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>
            <a:stCxn id="23" idx="4"/>
            <a:endCxn id="25" idx="7"/>
          </p:cNvCxnSpPr>
          <p:nvPr/>
        </p:nvCxnSpPr>
        <p:spPr>
          <a:xfrm flipH="1">
            <a:off x="3728365" y="3518889"/>
            <a:ext cx="235905" cy="890774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0" idx="7"/>
            <a:endCxn id="23" idx="4"/>
          </p:cNvCxnSpPr>
          <p:nvPr/>
        </p:nvCxnSpPr>
        <p:spPr>
          <a:xfrm flipV="1">
            <a:off x="3361399" y="3517054"/>
            <a:ext cx="602871" cy="1261585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4"/>
            <a:endCxn id="28" idx="0"/>
          </p:cNvCxnSpPr>
          <p:nvPr/>
        </p:nvCxnSpPr>
        <p:spPr>
          <a:xfrm flipH="1">
            <a:off x="4546098" y="3235382"/>
            <a:ext cx="11729" cy="1152651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87321"/>
              </p:ext>
            </p:extLst>
          </p:nvPr>
        </p:nvGraphicFramePr>
        <p:xfrm>
          <a:off x="6317019" y="4737909"/>
          <a:ext cx="334092" cy="34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5" imgW="266400" imgH="241200" progId="Equation.DSMT4">
                  <p:embed/>
                </p:oleObj>
              </mc:Choice>
              <mc:Fallback>
                <p:oleObj name="Equation" r:id="rId5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019" y="4737909"/>
                        <a:ext cx="334092" cy="344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>
            <a:stCxn id="23" idx="4"/>
            <a:endCxn id="27" idx="7"/>
          </p:cNvCxnSpPr>
          <p:nvPr/>
        </p:nvCxnSpPr>
        <p:spPr>
          <a:xfrm flipH="1">
            <a:off x="3845898" y="3517565"/>
            <a:ext cx="118372" cy="1158206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4" idx="2"/>
            <a:endCxn id="22" idx="2"/>
          </p:cNvCxnSpPr>
          <p:nvPr/>
        </p:nvCxnSpPr>
        <p:spPr>
          <a:xfrm flipH="1">
            <a:off x="2533207" y="3143865"/>
            <a:ext cx="1870892" cy="52051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2"/>
            <a:endCxn id="22" idx="2"/>
          </p:cNvCxnSpPr>
          <p:nvPr/>
        </p:nvCxnSpPr>
        <p:spPr>
          <a:xfrm flipH="1">
            <a:off x="2533207" y="3426076"/>
            <a:ext cx="1277335" cy="23830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2" idx="2"/>
            <a:endCxn id="28" idx="2"/>
          </p:cNvCxnSpPr>
          <p:nvPr/>
        </p:nvCxnSpPr>
        <p:spPr>
          <a:xfrm>
            <a:off x="2533207" y="3664381"/>
            <a:ext cx="1859163" cy="815169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2" idx="2"/>
            <a:endCxn id="30" idx="0"/>
          </p:cNvCxnSpPr>
          <p:nvPr/>
        </p:nvCxnSpPr>
        <p:spPr>
          <a:xfrm>
            <a:off x="2533207" y="3664381"/>
            <a:ext cx="719490" cy="1079536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368677"/>
              </p:ext>
            </p:extLst>
          </p:nvPr>
        </p:nvGraphicFramePr>
        <p:xfrm>
          <a:off x="6712280" y="4351443"/>
          <a:ext cx="398075" cy="35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7" imgW="266469" imgH="241091" progId="Equation.DSMT4">
                  <p:embed/>
                </p:oleObj>
              </mc:Choice>
              <mc:Fallback>
                <p:oleObj name="Equation" r:id="rId7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280" y="4351443"/>
                        <a:ext cx="398075" cy="35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36720"/>
              </p:ext>
            </p:extLst>
          </p:nvPr>
        </p:nvGraphicFramePr>
        <p:xfrm>
          <a:off x="6418116" y="5218456"/>
          <a:ext cx="408736" cy="36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9" imgW="266469" imgH="241091" progId="Equation.DSMT4">
                  <p:embed/>
                </p:oleObj>
              </mc:Choice>
              <mc:Fallback>
                <p:oleObj name="Equation" r:id="rId9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116" y="5218456"/>
                        <a:ext cx="408736" cy="366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898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77521"/>
            <a:ext cx="5760640" cy="3367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917621" y="2844686"/>
            <a:ext cx="407009" cy="2982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 anchorCtr="0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P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4"/>
            <a:endCxn id="6" idx="6"/>
          </p:cNvCxnSpPr>
          <p:nvPr/>
        </p:nvCxnSpPr>
        <p:spPr>
          <a:xfrm flipH="1">
            <a:off x="1711103" y="3142963"/>
            <a:ext cx="410023" cy="751636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9" idx="2"/>
            <a:endCxn id="6" idx="6"/>
          </p:cNvCxnSpPr>
          <p:nvPr/>
        </p:nvCxnSpPr>
        <p:spPr>
          <a:xfrm flipH="1">
            <a:off x="1711103" y="3420599"/>
            <a:ext cx="706414" cy="47400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3" idx="2"/>
            <a:endCxn id="6" idx="6"/>
          </p:cNvCxnSpPr>
          <p:nvPr/>
        </p:nvCxnSpPr>
        <p:spPr>
          <a:xfrm flipH="1">
            <a:off x="1711103" y="3667920"/>
            <a:ext cx="1380756" cy="22667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5" idx="2"/>
            <a:endCxn id="6" idx="6"/>
          </p:cNvCxnSpPr>
          <p:nvPr/>
        </p:nvCxnSpPr>
        <p:spPr>
          <a:xfrm flipH="1" flipV="1">
            <a:off x="1711103" y="3894599"/>
            <a:ext cx="706414" cy="42835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8" idx="2"/>
            <a:endCxn id="6" idx="6"/>
          </p:cNvCxnSpPr>
          <p:nvPr/>
        </p:nvCxnSpPr>
        <p:spPr>
          <a:xfrm flipH="1" flipV="1">
            <a:off x="1711103" y="3894599"/>
            <a:ext cx="706413" cy="925300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403648" y="3736445"/>
            <a:ext cx="307455" cy="316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17517" y="3271460"/>
            <a:ext cx="407009" cy="2982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</a:t>
            </a:r>
            <a:r>
              <a:rPr lang="en-US" altLang="zh-CN" sz="1100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198295" y="2579897"/>
            <a:ext cx="271970" cy="264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直接连接符 57"/>
          <p:cNvCxnSpPr>
            <a:stCxn id="6" idx="6"/>
          </p:cNvCxnSpPr>
          <p:nvPr/>
        </p:nvCxnSpPr>
        <p:spPr>
          <a:xfrm>
            <a:off x="1711103" y="3894599"/>
            <a:ext cx="2742754" cy="10191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54" idx="2"/>
          </p:cNvCxnSpPr>
          <p:nvPr/>
        </p:nvCxnSpPr>
        <p:spPr>
          <a:xfrm flipH="1" flipV="1">
            <a:off x="3334280" y="2844686"/>
            <a:ext cx="1119577" cy="11518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4302843" y="3258613"/>
            <a:ext cx="151014" cy="7379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3835857" y="3996513"/>
            <a:ext cx="618000" cy="36089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4170013" y="3996513"/>
            <a:ext cx="283844" cy="84013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3091859" y="3518781"/>
            <a:ext cx="407009" cy="2982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417517" y="4173810"/>
            <a:ext cx="407009" cy="2982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417516" y="4670760"/>
            <a:ext cx="407009" cy="2982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166858" y="2988432"/>
            <a:ext cx="271970" cy="264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zh-CN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453857" y="3843985"/>
            <a:ext cx="271970" cy="264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endParaRPr lang="zh-CN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3571098" y="4212015"/>
            <a:ext cx="271970" cy="264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zh-CN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008872" y="4836643"/>
            <a:ext cx="271970" cy="2647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zh-CN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5076056" y="3717032"/>
            <a:ext cx="2038658" cy="740382"/>
            <a:chOff x="7443448" y="2006768"/>
            <a:chExt cx="1382962" cy="487479"/>
          </a:xfrm>
        </p:grpSpPr>
        <p:grpSp>
          <p:nvGrpSpPr>
            <p:cNvPr id="113" name="组合 112"/>
            <p:cNvGrpSpPr/>
            <p:nvPr/>
          </p:nvGrpSpPr>
          <p:grpSpPr>
            <a:xfrm>
              <a:off x="7709479" y="2020259"/>
              <a:ext cx="1116931" cy="409618"/>
              <a:chOff x="4892469" y="1609277"/>
              <a:chExt cx="706693" cy="219594"/>
            </a:xfrm>
          </p:grpSpPr>
          <p:sp>
            <p:nvSpPr>
              <p:cNvPr id="116" name="TextBox 477"/>
              <p:cNvSpPr txBox="1"/>
              <p:nvPr/>
            </p:nvSpPr>
            <p:spPr>
              <a:xfrm>
                <a:off x="4892469" y="1609277"/>
                <a:ext cx="346841" cy="65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致病基因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Box 480"/>
              <p:cNvSpPr txBox="1"/>
              <p:nvPr/>
            </p:nvSpPr>
            <p:spPr>
              <a:xfrm>
                <a:off x="4892469" y="1763689"/>
                <a:ext cx="706693" cy="65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疾病</a:t>
                </a:r>
              </a:p>
            </p:txBody>
          </p:sp>
        </p:grpSp>
        <p:sp>
          <p:nvSpPr>
            <p:cNvPr id="114" name="椭圆 113"/>
            <p:cNvSpPr/>
            <p:nvPr/>
          </p:nvSpPr>
          <p:spPr>
            <a:xfrm>
              <a:off x="7443448" y="2285985"/>
              <a:ext cx="208568" cy="20826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7455485" y="2006768"/>
              <a:ext cx="184495" cy="17434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932040" y="2276179"/>
            <a:ext cx="2122967" cy="1270100"/>
            <a:chOff x="5113329" y="2276179"/>
            <a:chExt cx="2122967" cy="1270100"/>
          </a:xfrm>
        </p:grpSpPr>
        <p:cxnSp>
          <p:nvCxnSpPr>
            <p:cNvPr id="106" name="直接连接符 105"/>
            <p:cNvCxnSpPr/>
            <p:nvPr/>
          </p:nvCxnSpPr>
          <p:spPr>
            <a:xfrm flipV="1">
              <a:off x="5113329" y="2382047"/>
              <a:ext cx="483610" cy="0"/>
            </a:xfrm>
            <a:prstGeom prst="line">
              <a:avLst/>
            </a:prstGeom>
            <a:ln>
              <a:solidFill>
                <a:schemeClr val="accent2"/>
              </a:solidFill>
              <a:prstDash val="solid"/>
              <a:head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5113329" y="2743073"/>
              <a:ext cx="483610" cy="0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TextBox 360"/>
            <p:cNvSpPr txBox="1"/>
            <p:nvPr/>
          </p:nvSpPr>
          <p:spPr>
            <a:xfrm>
              <a:off x="5698036" y="2276179"/>
              <a:ext cx="15382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表型间已知关联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 flipH="1">
              <a:off x="5113329" y="3439700"/>
              <a:ext cx="482922" cy="2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0" name="TextBox 336"/>
            <p:cNvSpPr txBox="1"/>
            <p:nvPr/>
          </p:nvSpPr>
          <p:spPr>
            <a:xfrm>
              <a:off x="5698036" y="3361613"/>
              <a:ext cx="15382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基因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表型预测关联</a:t>
              </a:r>
            </a:p>
          </p:txBody>
        </p:sp>
        <p:sp>
          <p:nvSpPr>
            <p:cNvPr id="111" name="TextBox 337"/>
            <p:cNvSpPr txBox="1"/>
            <p:nvPr/>
          </p:nvSpPr>
          <p:spPr>
            <a:xfrm>
              <a:off x="5698036" y="2651275"/>
              <a:ext cx="15382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基因间已知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关联</a:t>
              </a: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5113329" y="3093730"/>
              <a:ext cx="483610" cy="0"/>
            </a:xfrm>
            <a:prstGeom prst="line">
              <a:avLst/>
            </a:prstGeom>
            <a:ln w="25400">
              <a:solidFill>
                <a:schemeClr val="accent3">
                  <a:lumMod val="75000"/>
                </a:schemeClr>
              </a:solidFill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9" name="TextBox 337"/>
            <p:cNvSpPr txBox="1"/>
            <p:nvPr/>
          </p:nvSpPr>
          <p:spPr>
            <a:xfrm>
              <a:off x="5698036" y="3001573"/>
              <a:ext cx="153826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基因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表型已知关联</a:t>
              </a:r>
            </a:p>
          </p:txBody>
        </p:sp>
      </p:grpSp>
      <p:cxnSp>
        <p:nvCxnSpPr>
          <p:cNvPr id="121" name="直接连接符 120"/>
          <p:cNvCxnSpPr>
            <a:stCxn id="7" idx="7"/>
            <a:endCxn id="54" idx="1"/>
          </p:cNvCxnSpPr>
          <p:nvPr/>
        </p:nvCxnSpPr>
        <p:spPr>
          <a:xfrm flipV="1">
            <a:off x="2265025" y="2712292"/>
            <a:ext cx="933270" cy="17607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39" idx="6"/>
            <a:endCxn id="101" idx="1"/>
          </p:cNvCxnSpPr>
          <p:nvPr/>
        </p:nvCxnSpPr>
        <p:spPr>
          <a:xfrm flipV="1">
            <a:off x="2824526" y="3120827"/>
            <a:ext cx="1342332" cy="29977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95" idx="6"/>
            <a:endCxn id="103" idx="1"/>
          </p:cNvCxnSpPr>
          <p:nvPr/>
        </p:nvCxnSpPr>
        <p:spPr>
          <a:xfrm>
            <a:off x="2824526" y="4322949"/>
            <a:ext cx="746572" cy="2146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98" idx="6"/>
            <a:endCxn id="104" idx="1"/>
          </p:cNvCxnSpPr>
          <p:nvPr/>
        </p:nvCxnSpPr>
        <p:spPr>
          <a:xfrm>
            <a:off x="2824525" y="4819899"/>
            <a:ext cx="1184347" cy="149139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2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7504" y="3731434"/>
            <a:ext cx="792088" cy="5040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chemeClr val="tx2">
                    <a:lumMod val="75000"/>
                  </a:schemeClr>
                </a:solidFill>
              </a:rPr>
              <a:t>入口</a:t>
            </a:r>
            <a:endParaRPr lang="zh-CN" altLang="en-US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直接连接符 5"/>
          <p:cNvCxnSpPr>
            <a:stCxn id="9" idx="1"/>
          </p:cNvCxnSpPr>
          <p:nvPr/>
        </p:nvCxnSpPr>
        <p:spPr>
          <a:xfrm flipH="1">
            <a:off x="1835697" y="5272405"/>
            <a:ext cx="1562114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97811" y="4955570"/>
            <a:ext cx="1750253" cy="63367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线程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：通过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setTopic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更换待查询的“微博话题”（测试用）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1" y="154622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开启线程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8144" y="1620745"/>
            <a:ext cx="1241275" cy="5364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</a:rPr>
              <a:t>客户端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</a:rPr>
              <a:t>请求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1331641" y="1864338"/>
            <a:ext cx="805197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331639" y="2867338"/>
            <a:ext cx="1610399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1331641" y="1864338"/>
            <a:ext cx="0" cy="323524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965764" y="2492896"/>
            <a:ext cx="1750252" cy="7983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线程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：调用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updateContent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（）、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getTopicContent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（）循环爬取并更新数据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01879" y="243529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调用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login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（）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只需一次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4" name="直接连接符 43"/>
          <p:cNvCxnSpPr>
            <a:stCxn id="38" idx="3"/>
          </p:cNvCxnSpPr>
          <p:nvPr/>
        </p:nvCxnSpPr>
        <p:spPr>
          <a:xfrm>
            <a:off x="4716016" y="2892067"/>
            <a:ext cx="504057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38" idx="2"/>
          </p:cNvCxnSpPr>
          <p:nvPr/>
        </p:nvCxnSpPr>
        <p:spPr>
          <a:xfrm flipV="1">
            <a:off x="3840889" y="3291238"/>
            <a:ext cx="1" cy="30015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3834121" y="3573016"/>
            <a:ext cx="1385951" cy="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5220072" y="2852936"/>
            <a:ext cx="0" cy="6993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703130" y="4149078"/>
            <a:ext cx="504056" cy="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207186" y="3392994"/>
            <a:ext cx="6767" cy="75608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703130" y="3392995"/>
            <a:ext cx="504056" cy="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18758" y="3447870"/>
            <a:ext cx="123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2">
                    <a:lumMod val="75000"/>
                  </a:schemeClr>
                </a:solidFill>
              </a:rPr>
              <a:t>将更新的数据通过</a:t>
            </a:r>
            <a:r>
              <a:rPr lang="en-US" altLang="zh-CN" sz="900" b="1" dirty="0" err="1" smtClean="0">
                <a:solidFill>
                  <a:schemeClr val="tx2">
                    <a:lumMod val="75000"/>
                  </a:schemeClr>
                </a:solidFill>
              </a:rPr>
              <a:t>websoket</a:t>
            </a:r>
            <a:r>
              <a:rPr lang="zh-CN" altLang="en-US" sz="900" b="1" dirty="0" smtClean="0">
                <a:solidFill>
                  <a:schemeClr val="tx2">
                    <a:lumMod val="75000"/>
                  </a:schemeClr>
                </a:solidFill>
              </a:rPr>
              <a:t>中的</a:t>
            </a:r>
            <a:r>
              <a:rPr lang="en-US" altLang="zh-CN" sz="900" b="1" dirty="0" err="1" smtClean="0">
                <a:solidFill>
                  <a:schemeClr val="tx2">
                    <a:lumMod val="75000"/>
                  </a:schemeClr>
                </a:solidFill>
              </a:rPr>
              <a:t>send_news</a:t>
            </a:r>
            <a:r>
              <a:rPr lang="zh-CN" altLang="en-US" sz="900" b="1" dirty="0" smtClean="0">
                <a:solidFill>
                  <a:schemeClr val="tx2">
                    <a:lumMod val="75000"/>
                  </a:schemeClr>
                </a:solidFill>
              </a:rPr>
              <a:t>（）推送给每一个客户端连接</a:t>
            </a:r>
            <a:endParaRPr lang="zh-CN" altLang="en-US" sz="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1" name="直接连接符 20"/>
          <p:cNvCxnSpPr>
            <a:stCxn id="4" idx="3"/>
          </p:cNvCxnSpPr>
          <p:nvPr/>
        </p:nvCxnSpPr>
        <p:spPr>
          <a:xfrm>
            <a:off x="899592" y="3983462"/>
            <a:ext cx="432047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2005" y="430923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调用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start_web_server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146364" y="1546225"/>
            <a:ext cx="1622516" cy="7033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调用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start_web_server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</a:rPr>
              <a:t>开启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tornado 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webserber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960542" y="778277"/>
            <a:ext cx="955274" cy="3835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MainHandler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081893" y="764685"/>
            <a:ext cx="955274" cy="39636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</a:rPr>
              <a:t>Soket</a:t>
            </a:r>
            <a:r>
              <a:rPr lang="en-US" altLang="zh-CN" sz="1200" b="1" dirty="0" err="1" smtClean="0">
                <a:solidFill>
                  <a:schemeClr val="tx2">
                    <a:lumMod val="75000"/>
                  </a:schemeClr>
                </a:solidFill>
              </a:rPr>
              <a:t>Handler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0" name="直接连接符 29"/>
          <p:cNvCxnSpPr>
            <a:stCxn id="28" idx="0"/>
            <a:endCxn id="34" idx="2"/>
          </p:cNvCxnSpPr>
          <p:nvPr/>
        </p:nvCxnSpPr>
        <p:spPr>
          <a:xfrm flipV="1">
            <a:off x="2438179" y="573834"/>
            <a:ext cx="0" cy="20444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1960542" y="116632"/>
            <a:ext cx="955274" cy="457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</a:rPr>
              <a:t>Index.html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548680"/>
            <a:ext cx="940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75000"/>
                  </a:schemeClr>
                </a:solidFill>
              </a:rPr>
              <a:t>渲染到模板</a:t>
            </a:r>
            <a:endParaRPr lang="zh-CN" altLang="en-US" sz="11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0" name="直接连接符 39"/>
          <p:cNvCxnSpPr>
            <a:stCxn id="27" idx="0"/>
          </p:cNvCxnSpPr>
          <p:nvPr/>
        </p:nvCxnSpPr>
        <p:spPr>
          <a:xfrm flipV="1">
            <a:off x="2957622" y="1416569"/>
            <a:ext cx="0" cy="1296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9" idx="2"/>
          </p:cNvCxnSpPr>
          <p:nvPr/>
        </p:nvCxnSpPr>
        <p:spPr>
          <a:xfrm flipV="1">
            <a:off x="3559530" y="1161050"/>
            <a:ext cx="0" cy="2555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28" idx="2"/>
          </p:cNvCxnSpPr>
          <p:nvPr/>
        </p:nvCxnSpPr>
        <p:spPr>
          <a:xfrm flipV="1">
            <a:off x="2438179" y="1161860"/>
            <a:ext cx="0" cy="23421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432391" y="1416570"/>
            <a:ext cx="1128735" cy="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825882" y="1429326"/>
            <a:ext cx="21142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tx2">
                    <a:lumMod val="75000"/>
                  </a:schemeClr>
                </a:solidFill>
              </a:rPr>
              <a:t>每一个</a:t>
            </a:r>
            <a:r>
              <a:rPr lang="en-US" altLang="zh-CN" sz="1050" b="1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zh-CN" altLang="en-US" sz="1050" b="1" dirty="0">
                <a:solidFill>
                  <a:schemeClr val="tx2">
                    <a:lumMod val="75000"/>
                  </a:schemeClr>
                </a:solidFill>
              </a:rPr>
              <a:t>请求创建一个</a:t>
            </a:r>
            <a:r>
              <a:rPr lang="en-US" altLang="zh-CN" sz="1050" b="1" dirty="0" err="1">
                <a:solidFill>
                  <a:schemeClr val="tx2">
                    <a:lumMod val="75000"/>
                  </a:schemeClr>
                </a:solidFill>
              </a:rPr>
              <a:t>websoket</a:t>
            </a:r>
            <a:r>
              <a:rPr lang="zh-CN" altLang="en-US" sz="1050" b="1" dirty="0">
                <a:solidFill>
                  <a:schemeClr val="tx2">
                    <a:lumMod val="75000"/>
                  </a:schemeClr>
                </a:solidFill>
              </a:rPr>
              <a:t>连接，等待新消息到来</a:t>
            </a:r>
            <a:endParaRPr lang="en-US" altLang="zh-CN" sz="105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9" name="直接连接符 58"/>
          <p:cNvCxnSpPr>
            <a:stCxn id="16" idx="1"/>
            <a:endCxn id="27" idx="3"/>
          </p:cNvCxnSpPr>
          <p:nvPr/>
        </p:nvCxnSpPr>
        <p:spPr>
          <a:xfrm flipH="1">
            <a:off x="3768880" y="1888992"/>
            <a:ext cx="2099264" cy="890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1640" y="1150005"/>
            <a:ext cx="3456384" cy="21349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2687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MicroBlogWall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1979712" y="1772816"/>
            <a:ext cx="864096" cy="504056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Main.py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5856" y="2472789"/>
            <a:ext cx="1080120" cy="504056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Crawler.py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75856" y="1772816"/>
            <a:ext cx="1080120" cy="504056"/>
          </a:xfrm>
          <a:prstGeom prst="roundRect">
            <a:avLst/>
          </a:prstGeom>
          <a:solidFill>
            <a:schemeClr val="accent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Webserver.py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3" name="肘形连接符 2"/>
          <p:cNvCxnSpPr>
            <a:stCxn id="7" idx="3"/>
            <a:endCxn id="8" idx="1"/>
          </p:cNvCxnSpPr>
          <p:nvPr/>
        </p:nvCxnSpPr>
        <p:spPr>
          <a:xfrm>
            <a:off x="2843808" y="2024844"/>
            <a:ext cx="432048" cy="6999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9" idx="1"/>
          </p:cNvCxnSpPr>
          <p:nvPr/>
        </p:nvCxnSpPr>
        <p:spPr>
          <a:xfrm>
            <a:off x="2843808" y="20248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1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404" y="2780928"/>
            <a:ext cx="1032831" cy="5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Main</a:t>
            </a:r>
          </a:p>
          <a:p>
            <a:pPr algn="ctr"/>
            <a:r>
              <a:rPr lang="zh-CN" altLang="en-US" sz="1600" dirty="0" smtClean="0"/>
              <a:t>程序入口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766785" y="2759720"/>
            <a:ext cx="2717088" cy="59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线程</a:t>
            </a:r>
            <a:r>
              <a:rPr lang="en-US" altLang="zh-CN" sz="1600" dirty="0"/>
              <a:t>2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crawler.start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启动</a:t>
            </a:r>
            <a:r>
              <a:rPr lang="zh-CN" altLang="en-US" sz="1600" dirty="0"/>
              <a:t>爬虫</a:t>
            </a:r>
          </a:p>
        </p:txBody>
      </p:sp>
      <p:sp>
        <p:nvSpPr>
          <p:cNvPr id="13" name="矩形 12"/>
          <p:cNvSpPr/>
          <p:nvPr/>
        </p:nvSpPr>
        <p:spPr>
          <a:xfrm>
            <a:off x="1763688" y="4005064"/>
            <a:ext cx="2890395" cy="813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主线程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调用</a:t>
            </a:r>
            <a:r>
              <a:rPr lang="en-US" altLang="zh-CN" sz="1600" dirty="0" err="1" smtClean="0"/>
              <a:t>crawler.set_topic</a:t>
            </a:r>
            <a:r>
              <a:rPr lang="en-US" altLang="zh-CN" sz="1600" dirty="0" smtClean="0"/>
              <a:t>(topic)</a:t>
            </a:r>
          </a:p>
          <a:p>
            <a:pPr algn="ctr"/>
            <a:r>
              <a:rPr lang="zh-CN" altLang="en-US" sz="1600" dirty="0" smtClean="0"/>
              <a:t>模拟话题切换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580112" y="908720"/>
            <a:ext cx="1656184" cy="53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MainHandler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114552" y="4966568"/>
            <a:ext cx="1568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修改当前</a:t>
            </a:r>
            <a:r>
              <a:rPr lang="en-US" altLang="zh-CN" sz="1600" dirty="0" smtClean="0"/>
              <a:t>topic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5559896" y="1578062"/>
            <a:ext cx="1656184" cy="53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SocketHandler</a:t>
            </a:r>
            <a:endParaRPr lang="zh-CN" altLang="en-US" sz="1600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763688" y="1120552"/>
            <a:ext cx="2760213" cy="792088"/>
            <a:chOff x="1811787" y="1234852"/>
            <a:chExt cx="2760213" cy="792088"/>
          </a:xfrm>
        </p:grpSpPr>
        <p:sp>
          <p:nvSpPr>
            <p:cNvPr id="11" name="矩形 10"/>
            <p:cNvSpPr/>
            <p:nvPr/>
          </p:nvSpPr>
          <p:spPr>
            <a:xfrm>
              <a:off x="1817784" y="1234852"/>
              <a:ext cx="275421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/>
                <a:t>线程</a:t>
              </a:r>
              <a:r>
                <a:rPr lang="en-US" altLang="zh-CN" sz="1600" dirty="0" smtClean="0"/>
                <a:t>1</a:t>
              </a:r>
            </a:p>
            <a:p>
              <a:pPr algn="ctr"/>
              <a:r>
                <a:rPr lang="zh-CN" altLang="en-US" sz="1600" dirty="0" smtClean="0"/>
                <a:t>调用</a:t>
              </a:r>
              <a:r>
                <a:rPr lang="en-US" altLang="zh-CN" sz="1600" dirty="0" err="1" smtClean="0"/>
                <a:t>start_web_server</a:t>
              </a:r>
              <a:r>
                <a:rPr lang="zh-CN" altLang="en-US" sz="1600" dirty="0" smtClean="0"/>
                <a:t>启动</a:t>
              </a:r>
              <a:r>
                <a:rPr lang="en-US" altLang="zh-CN" sz="1600" dirty="0" smtClean="0"/>
                <a:t>webserver</a:t>
              </a:r>
              <a:endParaRPr lang="zh-CN" altLang="en-US" sz="16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1811787" y="1242349"/>
              <a:ext cx="217630" cy="35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773687" y="2774143"/>
            <a:ext cx="217630" cy="3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77285" y="4005064"/>
            <a:ext cx="217630" cy="3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041053" y="2308204"/>
            <a:ext cx="2499451" cy="544732"/>
            <a:chOff x="4828665" y="2233489"/>
            <a:chExt cx="2499451" cy="544732"/>
          </a:xfrm>
        </p:grpSpPr>
        <p:sp>
          <p:nvSpPr>
            <p:cNvPr id="18" name="矩形 17"/>
            <p:cNvSpPr/>
            <p:nvPr/>
          </p:nvSpPr>
          <p:spPr>
            <a:xfrm>
              <a:off x="4828665" y="2237215"/>
              <a:ext cx="2499451" cy="54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login()</a:t>
              </a:r>
              <a:r>
                <a:rPr lang="zh-CN" altLang="en-US" sz="1600" dirty="0" smtClean="0"/>
                <a:t>登录微博</a:t>
              </a:r>
              <a:endParaRPr lang="zh-CN" altLang="en-US" sz="16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4839084" y="2233489"/>
              <a:ext cx="217630" cy="35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038361" y="2923809"/>
            <a:ext cx="2503598" cy="541006"/>
            <a:chOff x="4856765" y="3284852"/>
            <a:chExt cx="2503598" cy="541006"/>
          </a:xfrm>
        </p:grpSpPr>
        <p:sp>
          <p:nvSpPr>
            <p:cNvPr id="19" name="矩形 18"/>
            <p:cNvSpPr/>
            <p:nvPr/>
          </p:nvSpPr>
          <p:spPr>
            <a:xfrm>
              <a:off x="4860912" y="3284852"/>
              <a:ext cx="2499451" cy="541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    </a:t>
              </a:r>
              <a:r>
                <a:rPr lang="en-US" altLang="zh-CN" sz="1600" dirty="0" err="1" smtClean="0"/>
                <a:t>update_content</a:t>
              </a:r>
              <a:r>
                <a:rPr lang="zh-CN" altLang="en-US" sz="1600" dirty="0" smtClean="0"/>
                <a:t>启动爬</a:t>
              </a:r>
              <a:r>
                <a:rPr lang="zh-CN" altLang="en-US" sz="1600" dirty="0"/>
                <a:t>取</a:t>
              </a:r>
              <a:r>
                <a:rPr lang="zh-CN" altLang="en-US" sz="1600" dirty="0" smtClean="0"/>
                <a:t>内容</a:t>
              </a:r>
              <a:endParaRPr lang="zh-CN" altLang="en-US" sz="1600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856765" y="3287753"/>
              <a:ext cx="217630" cy="35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117308" y="1548081"/>
            <a:ext cx="2135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调用</a:t>
            </a:r>
            <a:r>
              <a:rPr lang="en-US" altLang="zh-CN" sz="1600" dirty="0" err="1" smtClean="0"/>
              <a:t>send_news</a:t>
            </a:r>
            <a:endParaRPr lang="en-US" altLang="zh-CN" sz="1600" dirty="0" smtClean="0"/>
          </a:p>
          <a:p>
            <a:r>
              <a:rPr lang="zh-CN" altLang="en-US" sz="1600" dirty="0" smtClean="0"/>
              <a:t>将数据推送到页面</a:t>
            </a:r>
            <a:endParaRPr lang="en-US" altLang="zh-CN" sz="16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6578435" y="4993548"/>
            <a:ext cx="15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</a:t>
            </a:r>
            <a:r>
              <a:rPr lang="en-US" altLang="zh-CN" dirty="0" smtClean="0"/>
              <a:t>sleep3~5s</a:t>
            </a:r>
            <a:endParaRPr lang="zh-CN" altLang="en-US" dirty="0"/>
          </a:p>
        </p:txBody>
      </p:sp>
      <p:cxnSp>
        <p:nvCxnSpPr>
          <p:cNvPr id="28" name="肘形连接符 27"/>
          <p:cNvCxnSpPr>
            <a:stCxn id="13" idx="2"/>
          </p:cNvCxnSpPr>
          <p:nvPr/>
        </p:nvCxnSpPr>
        <p:spPr>
          <a:xfrm rot="5400000" flipH="1" flipV="1">
            <a:off x="4275977" y="3370021"/>
            <a:ext cx="381062" cy="2515244"/>
          </a:xfrm>
          <a:prstGeom prst="bentConnector4">
            <a:avLst>
              <a:gd name="adj1" fmla="val -129979"/>
              <a:gd name="adj2" fmla="val 999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>
            <a:off x="5298165" y="908720"/>
            <a:ext cx="174533" cy="1200162"/>
          </a:xfrm>
          <a:prstGeom prst="leftBrace">
            <a:avLst>
              <a:gd name="adj1" fmla="val 7814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54" name="组合 53"/>
          <p:cNvGrpSpPr/>
          <p:nvPr/>
        </p:nvGrpSpPr>
        <p:grpSpPr>
          <a:xfrm>
            <a:off x="5049988" y="3194312"/>
            <a:ext cx="2499451" cy="1242800"/>
            <a:chOff x="4860912" y="3212540"/>
            <a:chExt cx="2499451" cy="1242800"/>
          </a:xfrm>
        </p:grpSpPr>
        <p:sp>
          <p:nvSpPr>
            <p:cNvPr id="20" name="矩形 19"/>
            <p:cNvSpPr/>
            <p:nvPr/>
          </p:nvSpPr>
          <p:spPr>
            <a:xfrm>
              <a:off x="4860912" y="3914334"/>
              <a:ext cx="2499451" cy="54100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   </a:t>
              </a:r>
              <a:r>
                <a:rPr lang="en-US" altLang="zh-CN" sz="1600" dirty="0" err="1" smtClean="0"/>
                <a:t>get_topic_content</a:t>
              </a:r>
              <a:r>
                <a:rPr lang="zh-CN" altLang="en-US" sz="1600" dirty="0" smtClean="0"/>
                <a:t>根据当前</a:t>
              </a:r>
              <a:r>
                <a:rPr lang="en-US" altLang="zh-CN" sz="1600" dirty="0" smtClean="0"/>
                <a:t>topic</a:t>
              </a:r>
              <a:r>
                <a:rPr lang="zh-CN" altLang="en-US" sz="1600" dirty="0" smtClean="0"/>
                <a:t>爬去内容</a:t>
              </a:r>
              <a:endParaRPr lang="zh-CN" altLang="en-US" sz="16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4865273" y="3912148"/>
              <a:ext cx="217630" cy="35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0" name="肘形连接符 49"/>
            <p:cNvCxnSpPr>
              <a:stCxn id="19" idx="3"/>
              <a:endCxn id="20" idx="2"/>
            </p:cNvCxnSpPr>
            <p:nvPr/>
          </p:nvCxnSpPr>
          <p:spPr>
            <a:xfrm flipH="1">
              <a:off x="6110638" y="3212540"/>
              <a:ext cx="1242245" cy="1242800"/>
            </a:xfrm>
            <a:prstGeom prst="bentConnector4">
              <a:avLst>
                <a:gd name="adj1" fmla="val -55808"/>
                <a:gd name="adj2" fmla="val 169488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肘形连接符 60"/>
          <p:cNvCxnSpPr>
            <a:stCxn id="20" idx="3"/>
            <a:endCxn id="32" idx="3"/>
          </p:cNvCxnSpPr>
          <p:nvPr/>
        </p:nvCxnSpPr>
        <p:spPr>
          <a:xfrm flipH="1" flipV="1">
            <a:off x="7216080" y="1843472"/>
            <a:ext cx="333359" cy="2323137"/>
          </a:xfrm>
          <a:prstGeom prst="bentConnector3">
            <a:avLst>
              <a:gd name="adj1" fmla="val -2819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4483873" y="2582433"/>
            <a:ext cx="566115" cy="1584176"/>
            <a:chOff x="4218144" y="2582433"/>
            <a:chExt cx="566115" cy="1584176"/>
          </a:xfrm>
        </p:grpSpPr>
        <p:cxnSp>
          <p:nvCxnSpPr>
            <p:cNvPr id="72" name="直接箭头连接符 71"/>
            <p:cNvCxnSpPr>
              <a:stCxn id="12" idx="3"/>
              <a:endCxn id="18" idx="1"/>
            </p:cNvCxnSpPr>
            <p:nvPr/>
          </p:nvCxnSpPr>
          <p:spPr>
            <a:xfrm flipV="1">
              <a:off x="4218144" y="2582433"/>
              <a:ext cx="557180" cy="4748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2" idx="3"/>
              <a:endCxn id="19" idx="1"/>
            </p:cNvCxnSpPr>
            <p:nvPr/>
          </p:nvCxnSpPr>
          <p:spPr>
            <a:xfrm>
              <a:off x="4218144" y="3057274"/>
              <a:ext cx="558635" cy="1370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2" idx="3"/>
              <a:endCxn id="20" idx="1"/>
            </p:cNvCxnSpPr>
            <p:nvPr/>
          </p:nvCxnSpPr>
          <p:spPr>
            <a:xfrm>
              <a:off x="4218144" y="3057274"/>
              <a:ext cx="566115" cy="110933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直接箭头连接符 86"/>
          <p:cNvCxnSpPr>
            <a:stCxn id="10" idx="3"/>
            <a:endCxn id="11" idx="1"/>
          </p:cNvCxnSpPr>
          <p:nvPr/>
        </p:nvCxnSpPr>
        <p:spPr>
          <a:xfrm flipV="1">
            <a:off x="1102235" y="1516596"/>
            <a:ext cx="667450" cy="1534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0" idx="3"/>
            <a:endCxn id="12" idx="1"/>
          </p:cNvCxnSpPr>
          <p:nvPr/>
        </p:nvCxnSpPr>
        <p:spPr>
          <a:xfrm>
            <a:off x="1102235" y="3051431"/>
            <a:ext cx="664550" cy="58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0" idx="3"/>
            <a:endCxn id="13" idx="1"/>
          </p:cNvCxnSpPr>
          <p:nvPr/>
        </p:nvCxnSpPr>
        <p:spPr>
          <a:xfrm>
            <a:off x="1102235" y="3051431"/>
            <a:ext cx="661453" cy="1360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11" idx="3"/>
            <a:endCxn id="33" idx="1"/>
          </p:cNvCxnSpPr>
          <p:nvPr/>
        </p:nvCxnSpPr>
        <p:spPr>
          <a:xfrm flipV="1">
            <a:off x="4523901" y="1508801"/>
            <a:ext cx="774264" cy="7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572000" y="1199501"/>
            <a:ext cx="907630" cy="57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zh-CN" altLang="en-US" dirty="0" smtClean="0"/>
              <a:t>处理类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19" idx="2"/>
            <a:endCxn id="20" idx="0"/>
          </p:cNvCxnSpPr>
          <p:nvPr/>
        </p:nvCxnSpPr>
        <p:spPr>
          <a:xfrm>
            <a:off x="6292234" y="3464815"/>
            <a:ext cx="7480" cy="4312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2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214</Words>
  <Application>Microsoft Office PowerPoint</Application>
  <PresentationFormat>全屏显示(4:3)</PresentationFormat>
  <Paragraphs>71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</dc:creator>
  <cp:lastModifiedBy>citou</cp:lastModifiedBy>
  <cp:revision>76</cp:revision>
  <dcterms:created xsi:type="dcterms:W3CDTF">2015-10-18T03:03:19Z</dcterms:created>
  <dcterms:modified xsi:type="dcterms:W3CDTF">2015-11-02T16:06:54Z</dcterms:modified>
</cp:coreProperties>
</file>