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310" r:id="rId5"/>
    <p:sldId id="273" r:id="rId6"/>
    <p:sldId id="274" r:id="rId7"/>
    <p:sldId id="275" r:id="rId8"/>
    <p:sldId id="276" r:id="rId9"/>
    <p:sldId id="277" r:id="rId10"/>
    <p:sldId id="278" r:id="rId11"/>
    <p:sldId id="281" r:id="rId12"/>
    <p:sldId id="315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11" r:id="rId40"/>
    <p:sldId id="312" r:id="rId41"/>
    <p:sldId id="313" r:id="rId42"/>
    <p:sldId id="314" r:id="rId43"/>
    <p:sldId id="27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9144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354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6450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57690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243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67885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06092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8269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6091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7736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589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8783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186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7926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069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290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5920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1899F2-63B2-49FE-9FA4-4600EDDB0428}" type="datetimeFigureOut">
              <a:rPr lang="zh-CN" altLang="en-US" smtClean="0"/>
              <a:pPr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117805-85AC-4FF1-ABA2-0037ABAC4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8312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asyui.com/demo/main/index.ph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test.com/index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发培训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 &amp; Bootstrap3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1066" y="4360339"/>
            <a:ext cx="6628194" cy="1049867"/>
          </a:xfrm>
        </p:spPr>
        <p:txBody>
          <a:bodyPr>
            <a:noAutofit/>
          </a:bodyPr>
          <a:lstStyle/>
          <a:p>
            <a:pPr algn="r"/>
            <a:r>
              <a:rPr lang="zh-CN" altLang="en-US" sz="3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研发中心 柳伟卫</a:t>
            </a:r>
            <a:endParaRPr lang="en-US" altLang="zh-CN" sz="3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09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14350" y="1376850"/>
            <a:ext cx="11315700" cy="5081100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内部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样式块对象</a:t>
            </a:r>
            <a:endParaRPr lang="zh-CN" altLang="en-US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4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85899" y="2971801"/>
            <a:ext cx="7786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&lt;style&gt;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.test2 {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  color: #000;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}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&lt;/style&gt;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52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14350" y="1376850"/>
            <a:ext cx="11315700" cy="5081100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外部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样式表</a:t>
            </a:r>
            <a:endParaRPr lang="zh-CN" altLang="en-US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4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85899" y="2971801"/>
            <a:ext cx="7786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&lt;!-- Use link elements --&gt;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&lt;link 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rel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="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stylesheet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" 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href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="core.css"&gt;</a:t>
            </a: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&lt;!-- Use @imports --&gt;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&lt;style&gt;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 @import 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url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("more.css");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&lt;/style&gt;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427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14350" y="1376850"/>
            <a:ext cx="11315700" cy="50811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推荐</a:t>
            </a: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使</a:t>
            </a: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用外部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样式表</a:t>
            </a:r>
            <a:endParaRPr lang="zh-CN" altLang="en-US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有助于避免</a:t>
            </a:r>
            <a:r>
              <a:rPr lang="zh-CN" altLang="en-US" sz="3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重复</a:t>
            </a:r>
            <a:endParaRPr lang="en-US" altLang="zh-CN" sz="3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使</a:t>
            </a: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维护更</a:t>
            </a:r>
            <a:r>
              <a:rPr lang="zh-CN" altLang="en-US" sz="3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容易</a:t>
            </a:r>
            <a:endParaRPr lang="en-US" altLang="zh-CN" sz="3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方便性能优化</a:t>
            </a:r>
            <a:endParaRPr lang="en-US" altLang="zh-CN" sz="3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允许</a:t>
            </a: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你在一个地方做一个站点范围的改变</a:t>
            </a:r>
            <a:endParaRPr lang="en-US" altLang="zh-CN" sz="3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3285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14350" y="1376850"/>
            <a:ext cx="11315700" cy="50811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选择器的权重</a:t>
            </a:r>
          </a:p>
          <a:p>
            <a:endParaRPr lang="en-US" altLang="zh-CN" sz="4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2950" y="2500313"/>
            <a:ext cx="11087100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zh-CN" alt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第一等：代表内联样式，如</a:t>
            </a: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: style=""</a:t>
            </a:r>
            <a:r>
              <a:rPr lang="zh-CN" alt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，权值为</a:t>
            </a: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1000</a:t>
            </a:r>
          </a:p>
          <a:p>
            <a:pPr marL="342900" indent="-30600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zh-CN" alt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第二等：代表</a:t>
            </a: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ID</a:t>
            </a:r>
            <a:r>
              <a:rPr lang="zh-CN" alt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选择器，如：</a:t>
            </a: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#content</a:t>
            </a:r>
            <a:r>
              <a:rPr lang="zh-CN" alt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，权值为</a:t>
            </a: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100</a:t>
            </a:r>
          </a:p>
          <a:p>
            <a:pPr marL="342900" indent="-30600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zh-CN" alt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第三等：代表类，伪类和属性选择器，如</a:t>
            </a: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.content</a:t>
            </a:r>
            <a:r>
              <a:rPr lang="zh-CN" alt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，权值为</a:t>
            </a: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</a:p>
          <a:p>
            <a:pPr marL="342900" indent="-30600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zh-CN" alt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第四等：代表类型选择器和伪元素选择器，如</a:t>
            </a: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div p</a:t>
            </a:r>
            <a:r>
              <a:rPr lang="zh-CN" alt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，权值为</a:t>
            </a: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第一等：代表内联样式，如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style=""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第二等：代表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ID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选择器，如：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#content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第三等：代表类，伪类和属性选择器，如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第四等：代表类型选择器和伪元素选择器，如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div p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324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14350" y="1376850"/>
            <a:ext cx="11315700" cy="50811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选择器的权重</a:t>
            </a:r>
          </a:p>
          <a:p>
            <a:endParaRPr lang="en-US" altLang="zh-CN" sz="4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第一等：代表内联样式，如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style=""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第二等：代表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ID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选择器，如：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#content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第三等：代表类，伪类和属性选择器，如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第四等：代表类型选择器和伪元素选择器，如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div p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20" y="2233000"/>
            <a:ext cx="8258780" cy="44136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350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第一等：代表内联样式，如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style=""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1000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第二等：代表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ID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选择器，如：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#content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第三等：代表类，伪类和属性选择器，如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.content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第四等：代表类型选择器和伪元素选择器，如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div p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8713" y="1243012"/>
            <a:ext cx="34004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&lt;style type="text/</a:t>
            </a:r>
            <a:r>
              <a:rPr lang="en-US" altLang="zh-CN" dirty="0" err="1"/>
              <a:t>css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#</a:t>
            </a:r>
            <a:r>
              <a:rPr lang="en-US" altLang="zh-CN" dirty="0" err="1"/>
              <a:t>redP</a:t>
            </a:r>
            <a:r>
              <a:rPr lang="en-US" altLang="zh-CN" dirty="0"/>
              <a:t> p {</a:t>
            </a:r>
          </a:p>
          <a:p>
            <a:r>
              <a:rPr lang="en-US" altLang="zh-CN" dirty="0"/>
              <a:t>            /* </a:t>
            </a:r>
            <a:r>
              <a:rPr lang="zh-CN" altLang="en-US" dirty="0"/>
              <a:t>权值 </a:t>
            </a:r>
            <a:r>
              <a:rPr lang="en-US" altLang="zh-CN" dirty="0"/>
              <a:t>= 100+1=101 */</a:t>
            </a:r>
          </a:p>
          <a:p>
            <a:r>
              <a:rPr lang="en-US" altLang="zh-CN" dirty="0"/>
              <a:t>            color: #F00; /* </a:t>
            </a:r>
            <a:r>
              <a:rPr lang="zh-CN" altLang="en-US" dirty="0"/>
              <a:t>红色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    }</a:t>
            </a:r>
          </a:p>
          <a:p>
            <a:endParaRPr lang="en-US" altLang="zh-CN" dirty="0"/>
          </a:p>
          <a:p>
            <a:r>
              <a:rPr lang="en-US" altLang="zh-CN" dirty="0"/>
              <a:t>        #</a:t>
            </a:r>
            <a:r>
              <a:rPr lang="en-US" altLang="zh-CN" dirty="0" err="1"/>
              <a:t>redP</a:t>
            </a:r>
            <a:r>
              <a:rPr lang="en-US" altLang="zh-CN" dirty="0"/>
              <a:t> .red </a:t>
            </a:r>
            <a:r>
              <a:rPr lang="en-US" altLang="zh-CN" dirty="0" err="1"/>
              <a:t>em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      /* </a:t>
            </a:r>
            <a:r>
              <a:rPr lang="zh-CN" altLang="en-US" dirty="0"/>
              <a:t>权值 </a:t>
            </a:r>
            <a:r>
              <a:rPr lang="en-US" altLang="zh-CN" dirty="0"/>
              <a:t>= 100+10+1=111 */</a:t>
            </a:r>
          </a:p>
          <a:p>
            <a:r>
              <a:rPr lang="en-US" altLang="zh-CN" dirty="0"/>
              <a:t>            color: #00F; /* </a:t>
            </a:r>
            <a:r>
              <a:rPr lang="zh-CN" altLang="en-US" dirty="0"/>
              <a:t>蓝色 *</a:t>
            </a:r>
            <a:r>
              <a:rPr lang="en-US" altLang="zh-CN" dirty="0"/>
              <a:t>/</a:t>
            </a:r>
          </a:p>
          <a:p>
            <a:endParaRPr lang="en-US" altLang="zh-CN" dirty="0"/>
          </a:p>
          <a:p>
            <a:r>
              <a:rPr lang="en-US" altLang="zh-CN" dirty="0"/>
              <a:t>        }</a:t>
            </a:r>
          </a:p>
          <a:p>
            <a:endParaRPr lang="en-US" altLang="zh-CN" dirty="0"/>
          </a:p>
          <a:p>
            <a:r>
              <a:rPr lang="en-US" altLang="zh-CN" dirty="0"/>
              <a:t>        #</a:t>
            </a:r>
            <a:r>
              <a:rPr lang="en-US" altLang="zh-CN" dirty="0" err="1"/>
              <a:t>redP</a:t>
            </a:r>
            <a:r>
              <a:rPr lang="en-US" altLang="zh-CN" dirty="0"/>
              <a:t> p span </a:t>
            </a:r>
            <a:r>
              <a:rPr lang="en-US" altLang="zh-CN" dirty="0" err="1"/>
              <a:t>em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      /* </a:t>
            </a:r>
            <a:r>
              <a:rPr lang="zh-CN" altLang="en-US" dirty="0"/>
              <a:t>权值 </a:t>
            </a:r>
            <a:r>
              <a:rPr lang="en-US" altLang="zh-CN" dirty="0"/>
              <a:t>= 100+1+1+1=103 */</a:t>
            </a:r>
          </a:p>
          <a:p>
            <a:r>
              <a:rPr lang="en-US" altLang="zh-CN" dirty="0"/>
              <a:t>            color: #FF0; /*</a:t>
            </a:r>
            <a:r>
              <a:rPr lang="zh-CN" altLang="en-US" dirty="0"/>
              <a:t>黄色*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&lt;/style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090676" y="2100263"/>
            <a:ext cx="4567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&lt;div id="</a:t>
            </a:r>
            <a:r>
              <a:rPr lang="en-US" altLang="zh-CN" dirty="0" err="1"/>
              <a:t>redP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&lt;p class="red"&gt;red</a:t>
            </a:r>
          </a:p>
          <a:p>
            <a:r>
              <a:rPr lang="en-US" altLang="zh-CN" dirty="0"/>
              <a:t>        &lt;span&gt;&lt;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r>
              <a:rPr lang="en-US" altLang="zh-CN" dirty="0" err="1"/>
              <a:t>em</a:t>
            </a:r>
            <a:r>
              <a:rPr lang="en-US" altLang="zh-CN" dirty="0"/>
              <a:t> red&lt;/</a:t>
            </a:r>
            <a:r>
              <a:rPr lang="en-US" altLang="zh-CN" dirty="0" err="1"/>
              <a:t>em</a:t>
            </a:r>
            <a:r>
              <a:rPr lang="en-US" altLang="zh-CN" dirty="0"/>
              <a:t>&gt;&lt;/span&gt;</a:t>
            </a:r>
          </a:p>
          <a:p>
            <a:r>
              <a:rPr lang="en-US" altLang="zh-CN" dirty="0"/>
              <a:t>    &lt;/p&gt;</a:t>
            </a:r>
          </a:p>
          <a:p>
            <a:endParaRPr lang="en-US" altLang="zh-CN" dirty="0"/>
          </a:p>
          <a:p>
            <a:r>
              <a:rPr lang="en-US" altLang="zh-CN" dirty="0"/>
              <a:t>    &lt;p&gt;red&lt;/p&gt;</a:t>
            </a:r>
          </a:p>
          <a:p>
            <a:r>
              <a:rPr lang="en-US" altLang="zh-CN" dirty="0"/>
              <a:t>&lt;/div&gt;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400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14350" y="1376850"/>
            <a:ext cx="11315700" cy="50811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最终结果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第一等：代表内联样式，如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style=""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第二等：代表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ID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选择器，如：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#content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第三等：代表类，伪类和属性选择器，如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第四等：代表类型选择器和伪元素选择器，如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div p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2528886"/>
            <a:ext cx="7906383" cy="30146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78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2826" y="1376850"/>
            <a:ext cx="11315700" cy="38238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优先级法则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选择器都有一个权值，权值越大越优先；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当权值相等时，后出现的样式表设置要优于先出现的样式表设置；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创作者的规则高于浏览者：即网页编写者设置的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CSS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样式的优先权高于浏览器所设置的样式；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继承的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CSS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样式不如后来指定的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CSS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样式；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在同一组属性设置中标有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!important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规则的优先级最大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第一等：代表内联样式，如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style=""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第二等：代表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ID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选择器，如：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#content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第三等：代表类，伪类和属性选择器，如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第四等：代表类型选择器和伪元素选择器，如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div p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038" y="5443537"/>
            <a:ext cx="510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zh-CN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实例：</a:t>
            </a:r>
            <a:r>
              <a:rPr lang="en-US" altLang="zh-CN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important.html</a:t>
            </a:r>
            <a:r>
              <a:rPr lang="zh-CN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priority_rules.html</a:t>
            </a:r>
            <a:endParaRPr lang="zh-CN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08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2826" y="1376850"/>
            <a:ext cx="11315700" cy="38238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动画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指定至少这两个 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CSS3 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的动画属性绑定向一个选择器：</a:t>
            </a:r>
          </a:p>
          <a:p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规定动画的名称</a:t>
            </a:r>
          </a:p>
          <a:p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规定动画的时长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第一等：代表内联样式，如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style=""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第二等：代表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ID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选择器，如：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#content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第三等：代表类，伪类和属性选择器，如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第四等：代表类型选择器和伪元素选择器，如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div p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038" y="5443537"/>
            <a:ext cx="510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zh-CN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zh-CN" altLang="en-US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animation.html</a:t>
            </a:r>
            <a:r>
              <a:rPr lang="zh-CN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animation_2.html</a:t>
            </a:r>
            <a:endParaRPr lang="zh-CN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6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2826" y="1376850"/>
            <a:ext cx="11315700" cy="38238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边框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CSS3 Border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（边框）主要有以下属性：</a:t>
            </a:r>
          </a:p>
          <a:p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border-radius</a:t>
            </a:r>
          </a:p>
          <a:p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box-shadow</a:t>
            </a:r>
          </a:p>
          <a:p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border-image</a:t>
            </a:r>
            <a:endParaRPr lang="zh-CN" altLang="en-US" sz="240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第一等：代表内联样式，如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style=""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第二等：代表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ID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选择器，如：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#content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第三等：代表类，伪类和属性选择器，如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第四等：代表类型选择器和伪元素选择器，如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div p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038" y="5443537"/>
            <a:ext cx="510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zh-CN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zh-CN" altLang="en-US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border.html</a:t>
            </a:r>
            <a:endParaRPr lang="zh-CN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68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2860" y="1760084"/>
            <a:ext cx="6781282" cy="329837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CSS3</a:t>
            </a:r>
          </a:p>
          <a:p>
            <a:r>
              <a:rPr lang="en-US" altLang="zh-CN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Bootstrap3</a:t>
            </a:r>
          </a:p>
          <a:p>
            <a:r>
              <a:rPr lang="en-US" altLang="zh-CN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CSS3/JS </a:t>
            </a: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编码规范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前端优化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062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2826" y="1376850"/>
            <a:ext cx="11315700" cy="38238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背景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zh-CN" altLang="en-US" sz="2400" dirty="0" smtClean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主要是</a:t>
            </a:r>
            <a:r>
              <a:rPr lang="en-US" altLang="zh-CN" sz="2400" dirty="0" smtClean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400" dirty="0" smtClean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个背景属性：</a:t>
            </a:r>
          </a:p>
          <a:p>
            <a:r>
              <a:rPr lang="en-US" altLang="zh-CN" sz="2400" dirty="0" smtClean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background-size</a:t>
            </a:r>
          </a:p>
          <a:p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background-origin ：content-box, padding-box,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和 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border-box </a:t>
            </a:r>
            <a:endParaRPr lang="en-US" altLang="zh-CN" sz="2400" dirty="0" smtClean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第一等：代表内联样式，如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style=""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第二等：代表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ID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选择器，如：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#content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第三等：代表类，伪类和属性选择器，如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第四等：代表类型选择器和伪元素选择器，如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div p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038" y="5443537"/>
            <a:ext cx="510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zh-CN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zh-CN" altLang="en-US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border.html</a:t>
            </a:r>
            <a:endParaRPr lang="zh-CN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73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2826" y="1376850"/>
            <a:ext cx="9882749" cy="155208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字体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@</a:t>
            </a:r>
            <a:r>
              <a:rPr lang="en-US" altLang="zh-CN" sz="2400" dirty="0" smtClean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font-face</a:t>
            </a:r>
            <a:endParaRPr lang="zh-CN" altLang="en-US" sz="2400" dirty="0" smtClean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第一等：代表内联样式，如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style=""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第二等：代表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ID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选择器，如：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#content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第三等：代表类，伪类和属性选择器，如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第四等：代表类型选择器和伪元素选择器，如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div p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038" y="5443537"/>
            <a:ext cx="510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zh-CN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zh-CN" altLang="en-US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font.html</a:t>
            </a:r>
            <a:endParaRPr lang="zh-CN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3488" y="2514600"/>
            <a:ext cx="60436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@font-face {</a:t>
            </a:r>
          </a:p>
          <a:p>
            <a:r>
              <a:rPr lang="en-US" altLang="zh-CN" dirty="0"/>
              <a:t>    font-family: '</a:t>
            </a:r>
            <a:r>
              <a:rPr lang="en-US" altLang="zh-CN" dirty="0" err="1"/>
              <a:t>FontAwesome</a:t>
            </a:r>
            <a:r>
              <a:rPr lang="en-US" altLang="zh-CN" dirty="0"/>
              <a:t>';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src</a:t>
            </a:r>
            <a:r>
              <a:rPr lang="en-US" altLang="zh-CN" dirty="0"/>
              <a:t>: </a:t>
            </a:r>
            <a:r>
              <a:rPr lang="en-US" altLang="zh-CN" dirty="0" err="1"/>
              <a:t>url</a:t>
            </a:r>
            <a:r>
              <a:rPr lang="en-US" altLang="zh-CN" dirty="0"/>
              <a:t>('fonts/</a:t>
            </a:r>
            <a:r>
              <a:rPr lang="en-US" altLang="zh-CN" dirty="0" err="1"/>
              <a:t>fontawesome-webfont.woff</a:t>
            </a:r>
            <a:r>
              <a:rPr lang="en-US" altLang="zh-CN" dirty="0"/>
              <a:t>');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.font6 {</a:t>
            </a:r>
          </a:p>
          <a:p>
            <a:r>
              <a:rPr lang="en-US" altLang="zh-CN" dirty="0"/>
              <a:t>    font-family: '</a:t>
            </a:r>
            <a:r>
              <a:rPr lang="en-US" altLang="zh-CN" dirty="0" err="1"/>
              <a:t>FontAwesome</a:t>
            </a:r>
            <a:r>
              <a:rPr lang="en-US" altLang="zh-CN" dirty="0"/>
              <a:t>', sans-serif;</a:t>
            </a:r>
          </a:p>
          <a:p>
            <a:r>
              <a:rPr lang="en-US" altLang="zh-CN" dirty="0"/>
              <a:t>    font-size: 14px;</a:t>
            </a:r>
          </a:p>
          <a:p>
            <a:r>
              <a:rPr lang="en-US" altLang="zh-CN" dirty="0"/>
              <a:t>    color: pink;</a:t>
            </a:r>
          </a:p>
          <a:p>
            <a:r>
              <a:rPr lang="en-US" altLang="zh-CN" dirty="0"/>
              <a:t>    line-height: 1.3em;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550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02202" y="1783248"/>
            <a:ext cx="8084623" cy="2503001"/>
          </a:xfrm>
        </p:spPr>
        <p:txBody>
          <a:bodyPr>
            <a:normAutofit fontScale="40000" lnSpcReduction="20000"/>
          </a:bodyPr>
          <a:lstStyle/>
          <a:p>
            <a:pPr marL="36900" indent="0">
              <a:buNone/>
            </a:pPr>
            <a:r>
              <a:rPr lang="zh-CN" altLang="en-US" sz="1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多列</a:t>
            </a:r>
            <a:endParaRPr lang="en-US" altLang="zh-CN" sz="14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zh-CN" altLang="en-US" sz="4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主要属性如下：</a:t>
            </a:r>
          </a:p>
          <a:p>
            <a:r>
              <a:rPr lang="en-US" altLang="zh-CN" sz="4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column-count </a:t>
            </a:r>
            <a:r>
              <a:rPr lang="zh-CN" altLang="en-US" sz="4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： 指定元素的列数</a:t>
            </a:r>
          </a:p>
          <a:p>
            <a:r>
              <a:rPr lang="en-US" altLang="zh-CN" sz="4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column-rule </a:t>
            </a:r>
            <a:r>
              <a:rPr lang="zh-CN" altLang="en-US" sz="4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： 指定的列之间的差距</a:t>
            </a:r>
          </a:p>
          <a:p>
            <a:r>
              <a:rPr lang="en-US" altLang="zh-CN" sz="4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column-gap </a:t>
            </a:r>
            <a:r>
              <a:rPr lang="zh-CN" altLang="en-US" sz="4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： 设置列之间的宽度，样式和颜色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第一等：代表内联样式，如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style=""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第二等：代表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ID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选择器，如：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#content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第三等：代表类，伪类和属性选择器，如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第四等：代表类型选择器和伪元素选择器，如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div p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3795" y="5429250"/>
            <a:ext cx="510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zh-CN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zh-CN" altLang="en-US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multiple_columns.html</a:t>
            </a:r>
            <a:endParaRPr lang="zh-CN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8175" y="4110037"/>
            <a:ext cx="7572375" cy="2638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62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2826" y="1376850"/>
            <a:ext cx="11315700" cy="38238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UI</a:t>
            </a:r>
          </a:p>
          <a:p>
            <a:pPr marL="36900" indent="0">
              <a:buNone/>
            </a:pPr>
            <a:r>
              <a:rPr lang="zh-CN" altLang="en-US" sz="2400" dirty="0" smtClean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用户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界面属性：</a:t>
            </a:r>
          </a:p>
          <a:p>
            <a:endParaRPr lang="zh-CN" altLang="en-US" sz="240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resize</a:t>
            </a:r>
          </a:p>
          <a:p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box-sizing</a:t>
            </a:r>
          </a:p>
          <a:p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outline-offset </a:t>
            </a:r>
            <a:endParaRPr lang="en-US" altLang="zh-CN" sz="2400" dirty="0" smtClean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第一等：代表内联样式，如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style=""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第二等：代表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ID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选择器，如：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#content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第三等：代表类，伪类和属性选择器，如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第四等：代表类型选择器和伪元素选择器，如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div p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038" y="5443537"/>
            <a:ext cx="510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zh-CN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zh-CN" altLang="en-US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userinterface.html</a:t>
            </a:r>
            <a:endParaRPr lang="zh-CN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56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2826" y="1376850"/>
            <a:ext cx="11315700" cy="3823800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过渡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效果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zh-CN" altLang="en-US" sz="2400" dirty="0" smtClean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四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个属性的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CSS3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转换效果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已被描述如下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endParaRPr lang="en-US" altLang="zh-CN" sz="240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transition-property</a:t>
            </a:r>
          </a:p>
          <a:p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transition-duration</a:t>
            </a:r>
          </a:p>
          <a:p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transition-timing-function</a:t>
            </a:r>
          </a:p>
          <a:p>
            <a:r>
              <a:rPr lang="en-US" altLang="zh-CN" sz="2400" dirty="0" smtClean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transition-delay</a:t>
            </a:r>
            <a:endParaRPr lang="zh-CN" altLang="en-US" sz="240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第一等：代表内联样式，如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style=""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第二等：代表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ID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选择器，如：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#content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第三等：代表类，伪类和属性选择器，如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第四等：代表类型选择器和伪元素选择器，如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div p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038" y="5443537"/>
            <a:ext cx="510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zh-CN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zh-CN" altLang="en-US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transitions.html</a:t>
            </a:r>
            <a:endParaRPr lang="zh-CN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15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2826" y="1376850"/>
            <a:ext cx="11315700" cy="3823800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文本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效果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zh-CN" altLang="en-US" sz="2400" dirty="0" smtClean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四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个属性的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CSS3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转换效果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已被描述如下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:CSS3 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文本效果是这样一个术语用来在正常的文本中实现一些额外的特性。</a:t>
            </a:r>
          </a:p>
          <a:p>
            <a:pPr marL="36900" indent="0">
              <a:buNone/>
            </a:pPr>
            <a:endParaRPr lang="zh-CN" altLang="en-US" sz="240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主要是两个属性的 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CSS3 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文本效果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如下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pPr marL="36900" indent="0">
              <a:buNone/>
            </a:pPr>
            <a:endParaRPr lang="en-US" altLang="zh-CN" sz="240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text-shadow</a:t>
            </a:r>
          </a:p>
          <a:p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word-wrap</a:t>
            </a:r>
          </a:p>
          <a:p>
            <a:pPr marL="36900" indent="0">
              <a:buNone/>
            </a:pPr>
            <a:endParaRPr lang="en-US" altLang="zh-CN" sz="240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第一等：代表内联样式，如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style=""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第二等：代表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ID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选择器，如：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#content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第三等：代表类，伪类和属性选择器，如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第四等：代表类型选择器和伪元素选择器，如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div p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038" y="5443537"/>
            <a:ext cx="510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 </a:t>
            </a:r>
            <a:r>
              <a:rPr lang="zh-CN" altLang="en-US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实例：</a:t>
            </a:r>
            <a:r>
              <a:rPr lang="en-US" altLang="zh-CN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texteffects.html</a:t>
            </a:r>
            <a:endParaRPr lang="zh-CN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43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2826" y="1376849"/>
            <a:ext cx="11315700" cy="4723914"/>
          </a:xfrm>
        </p:spPr>
        <p:txBody>
          <a:bodyPr>
            <a:normAutofit fontScale="85000" lnSpcReduction="10000"/>
          </a:bodyPr>
          <a:lstStyle/>
          <a:p>
            <a:pPr marL="36900" indent="0">
              <a:buNone/>
            </a:pPr>
            <a:r>
              <a:rPr lang="en-US" altLang="zh-CN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2D 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转换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en-US" altLang="zh-CN" sz="2400" dirty="0" smtClean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CSS3 2D</a:t>
            </a:r>
            <a:r>
              <a:rPr lang="zh-CN" altLang="en-US" sz="2400" dirty="0" smtClean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转换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，我们可以斜拉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(skew)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，缩放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(scale)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，旋转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(rotate)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以及位移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(translate)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元素。</a:t>
            </a:r>
          </a:p>
          <a:p>
            <a:pPr marL="36900" indent="0">
              <a:buNone/>
            </a:pPr>
            <a:endParaRPr lang="en-US" altLang="zh-CN" sz="240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常用 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2D 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变换方法：</a:t>
            </a:r>
          </a:p>
          <a:p>
            <a:pPr marL="36900" indent="0">
              <a:buNone/>
            </a:pPr>
            <a:endParaRPr lang="zh-CN" altLang="en-US" sz="240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5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translate()</a:t>
            </a:r>
          </a:p>
          <a:p>
            <a:r>
              <a:rPr lang="en-US" altLang="zh-CN" sz="25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rotate()</a:t>
            </a:r>
          </a:p>
          <a:p>
            <a:r>
              <a:rPr lang="en-US" altLang="zh-CN" sz="25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scale()</a:t>
            </a:r>
          </a:p>
          <a:p>
            <a:r>
              <a:rPr lang="en-US" altLang="zh-CN" sz="25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skew()</a:t>
            </a:r>
          </a:p>
          <a:p>
            <a:r>
              <a:rPr lang="en-US" altLang="zh-CN" sz="25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matrix()</a:t>
            </a:r>
            <a:endParaRPr lang="zh-CN" altLang="en-US" sz="250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en-US" altLang="zh-CN" sz="240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第一等：代表内联样式，如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style=""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第二等：代表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ID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选择器，如：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#content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第三等：代表类，伪类和属性选择器，如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第四等：代表类型选择器和伪元素选择器，如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div p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7388" y="6357937"/>
            <a:ext cx="510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 </a:t>
            </a:r>
            <a:r>
              <a:rPr lang="zh-CN" altLang="en-US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实例：</a:t>
            </a:r>
            <a:r>
              <a:rPr lang="en-US" altLang="zh-CN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2d_transform.html</a:t>
            </a:r>
            <a:endParaRPr lang="zh-CN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17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2826" y="1376849"/>
            <a:ext cx="11315700" cy="472391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en-US" altLang="zh-CN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D 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转换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en-US" altLang="zh-CN" sz="2400" dirty="0" smtClean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CSS3 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3D Transform,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用于 </a:t>
            </a:r>
            <a:r>
              <a:rPr lang="en-US" altLang="zh-CN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 </a:t>
            </a:r>
            <a:r>
              <a:rPr lang="zh-CN" altLang="en-US" sz="24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维动画或旋转。</a:t>
            </a:r>
          </a:p>
          <a:p>
            <a:pPr marL="36900" indent="0">
              <a:buNone/>
            </a:pPr>
            <a:endParaRPr lang="zh-CN" altLang="en-US" sz="240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zh-CN" altLang="en-US" sz="2400" dirty="0" smtClean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主要有下列方法：</a:t>
            </a:r>
            <a:endParaRPr lang="zh-CN" altLang="en-US" sz="2500" dirty="0" smtClean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500" dirty="0" err="1" smtClean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rotateX</a:t>
            </a:r>
            <a:r>
              <a:rPr lang="en-US" altLang="zh-CN" sz="25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()</a:t>
            </a:r>
          </a:p>
          <a:p>
            <a:r>
              <a:rPr lang="en-US" altLang="zh-CN" sz="2500" dirty="0" err="1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rotateY</a:t>
            </a:r>
            <a:r>
              <a:rPr lang="en-US" altLang="zh-CN" sz="25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()</a:t>
            </a:r>
          </a:p>
          <a:p>
            <a:r>
              <a:rPr lang="en-US" altLang="zh-CN" sz="2500" dirty="0" err="1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rotateZ</a:t>
            </a:r>
            <a:r>
              <a:rPr lang="en-US" altLang="zh-CN" sz="250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()</a:t>
            </a:r>
            <a:endParaRPr lang="zh-CN" altLang="en-US" sz="250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sz="240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第一等：代表内联样式，如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style=""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第二等：代表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ID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选择器，如：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#content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第三等：代表类，伪类和属性选择器，如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.content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10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第四等：代表类型选择器和伪元素选择器，如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div p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，权值为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1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7388" y="6357937"/>
            <a:ext cx="510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 </a:t>
            </a:r>
            <a:r>
              <a:rPr lang="zh-CN" altLang="en-US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实例：</a:t>
            </a:r>
            <a:r>
              <a:rPr lang="en-US" altLang="zh-CN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en-US" altLang="zh-CN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d_transform.html</a:t>
            </a:r>
            <a:endParaRPr lang="zh-CN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376848"/>
            <a:ext cx="5381625" cy="5372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41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28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91188"/>
            <a:ext cx="11315700" cy="3695213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HTML</a:t>
            </a: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, CSS, and JS framework </a:t>
            </a:r>
          </a:p>
          <a:p>
            <a:r>
              <a:rPr lang="en-US" altLang="zh-CN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Responsive</a:t>
            </a:r>
            <a:endParaRPr lang="en-US" altLang="zh-CN" sz="4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Mobile First</a:t>
            </a:r>
            <a:endParaRPr lang="en-US" altLang="zh-CN" sz="4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4969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3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91188"/>
            <a:ext cx="11315700" cy="178068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One </a:t>
            </a: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framework, every device</a:t>
            </a: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557" y="3086100"/>
            <a:ext cx="9525000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808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663" y="1562588"/>
            <a:ext cx="11315700" cy="178068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doctype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4638" y="3986213"/>
            <a:ext cx="540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&lt;html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="en"&gt;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...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17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663" y="1562588"/>
            <a:ext cx="11315700" cy="178068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Mobile 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85900" y="3986213"/>
            <a:ext cx="84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&lt;meta name="viewport" content="width=device-width, initial-scale=1"&gt;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53461" y="324433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Normalize.css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287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663" y="1562588"/>
            <a:ext cx="11315700" cy="178068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 system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47376" y="3014662"/>
            <a:ext cx="8429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r>
              <a:rPr lang="en-US" altLang="zh-CN" sz="96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row</a:t>
            </a:r>
          </a:p>
          <a:p>
            <a:pPr marL="36900" indent="0">
              <a:buNone/>
            </a:pPr>
            <a:r>
              <a:rPr lang="en-US" altLang="zh-CN" sz="96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en-US" altLang="zh-CN" sz="9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columns</a:t>
            </a:r>
            <a:endParaRPr lang="zh-CN" altLang="en-US" sz="9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53461" y="324433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Normalize.css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9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988" y="1376850"/>
            <a:ext cx="11315700" cy="89034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 options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53461" y="324433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Normalize.css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7362" y="2196826"/>
            <a:ext cx="9863138" cy="45128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470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713" y="2723324"/>
            <a:ext cx="11315700" cy="89034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Mobile and desktop</a:t>
            </a:r>
          </a:p>
        </p:txBody>
      </p:sp>
      <p:sp>
        <p:nvSpPr>
          <p:cNvPr id="6" name="矩形 5"/>
          <p:cNvSpPr/>
          <p:nvPr/>
        </p:nvSpPr>
        <p:spPr>
          <a:xfrm>
            <a:off x="5253461" y="324433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Normalize.css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25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53461" y="324433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Normalize.css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9438" y="5090511"/>
            <a:ext cx="8458200" cy="1590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1926" y="1259175"/>
            <a:ext cx="10477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&lt;!-- Stack the columns on mobile by making one full-width and the other half-width --&gt;</a:t>
            </a:r>
          </a:p>
          <a:p>
            <a:r>
              <a:rPr lang="en-US" altLang="zh-CN" sz="1400" dirty="0"/>
              <a:t>&lt;div class="row"&gt;</a:t>
            </a:r>
          </a:p>
          <a:p>
            <a:r>
              <a:rPr lang="en-US" altLang="zh-CN" sz="1400" dirty="0"/>
              <a:t>  &lt;div class="col-xs-12 col-md-8"&gt;.col-xs-12 .col-md-8&lt;/div&gt;</a:t>
            </a:r>
          </a:p>
          <a:p>
            <a:r>
              <a:rPr lang="en-US" altLang="zh-CN" sz="1400" dirty="0"/>
              <a:t>  &lt;div class="col-xs-6 col-md-4"&gt;.col-xs-6 .col-md-4&lt;/div&gt;</a:t>
            </a:r>
          </a:p>
          <a:p>
            <a:r>
              <a:rPr lang="en-US" altLang="zh-CN" sz="1400" dirty="0"/>
              <a:t>&lt;/div&gt;</a:t>
            </a:r>
          </a:p>
          <a:p>
            <a:endParaRPr lang="en-US" altLang="zh-CN" sz="1400" dirty="0"/>
          </a:p>
          <a:p>
            <a:r>
              <a:rPr lang="en-US" altLang="zh-CN" sz="1400" dirty="0"/>
              <a:t>&lt;!-- Columns start at 50% wide on mobile and bump up to 33.3% wide on desktop --&gt;</a:t>
            </a:r>
          </a:p>
          <a:p>
            <a:r>
              <a:rPr lang="en-US" altLang="zh-CN" sz="1400" dirty="0"/>
              <a:t>&lt;div class="row"&gt;</a:t>
            </a:r>
          </a:p>
          <a:p>
            <a:r>
              <a:rPr lang="en-US" altLang="zh-CN" sz="1400" dirty="0"/>
              <a:t>  &lt;div class="col-xs-6 col-md-4"&gt;.col-xs-6 .col-md-4&lt;/div&gt;</a:t>
            </a:r>
          </a:p>
          <a:p>
            <a:r>
              <a:rPr lang="en-US" altLang="zh-CN" sz="1400" dirty="0"/>
              <a:t>  &lt;div class="col-xs-6 col-md-4"&gt;.col-xs-6 .col-md-4&lt;/div&gt;</a:t>
            </a:r>
          </a:p>
          <a:p>
            <a:r>
              <a:rPr lang="en-US" altLang="zh-CN" sz="1400" dirty="0"/>
              <a:t>  &lt;div class="col-xs-6 col-md-4"&gt;.col-xs-6 .col-md-4&lt;/div&gt;</a:t>
            </a:r>
          </a:p>
          <a:p>
            <a:r>
              <a:rPr lang="en-US" altLang="zh-CN" sz="1400" dirty="0"/>
              <a:t>&lt;/div&gt;</a:t>
            </a:r>
          </a:p>
          <a:p>
            <a:endParaRPr lang="en-US" altLang="zh-CN" sz="1400" dirty="0"/>
          </a:p>
          <a:p>
            <a:r>
              <a:rPr lang="en-US" altLang="zh-CN" sz="1400" dirty="0"/>
              <a:t>&lt;!-- Columns are always 50% wide, on mobile and desktop --&gt;</a:t>
            </a:r>
          </a:p>
          <a:p>
            <a:r>
              <a:rPr lang="en-US" altLang="zh-CN" sz="1400" dirty="0"/>
              <a:t>&lt;div class="row"&gt;</a:t>
            </a:r>
          </a:p>
          <a:p>
            <a:r>
              <a:rPr lang="en-US" altLang="zh-CN" sz="1400" dirty="0"/>
              <a:t>  &lt;div class="col-xs-6"&gt;.col-xs-6&lt;/div&gt;</a:t>
            </a:r>
          </a:p>
          <a:p>
            <a:r>
              <a:rPr lang="en-US" altLang="zh-CN" sz="1400" dirty="0"/>
              <a:t>  &lt;div class="col-xs-6"&gt;.col-xs-6&lt;/div&gt;</a:t>
            </a:r>
          </a:p>
          <a:p>
            <a:r>
              <a:rPr lang="en-US" altLang="zh-CN" sz="1400" dirty="0"/>
              <a:t>&lt;/div&gt;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5631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53461" y="324433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Normalize.css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32826" y="1637474"/>
            <a:ext cx="11315700" cy="89034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Useful Components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85145" y="3613666"/>
            <a:ext cx="11315700" cy="8903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http://getbootstrap.com/components/</a:t>
            </a:r>
          </a:p>
        </p:txBody>
      </p:sp>
    </p:spTree>
    <p:extLst>
      <p:ext uri="{BB962C8B-B14F-4D97-AF65-F5344CB8AC3E}">
        <p14:creationId xmlns="" xmlns:p14="http://schemas.microsoft.com/office/powerpoint/2010/main" val="188130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 Guide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53461" y="324433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Normalize.css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32826" y="1637474"/>
            <a:ext cx="11315700" cy="89034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sz="4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13795" y="2722252"/>
            <a:ext cx="11315700" cy="8903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http://www.waylau.com/javascript-style-guide/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32826" y="3807030"/>
            <a:ext cx="11315700" cy="8903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876300" y="5086244"/>
            <a:ext cx="11315700" cy="8903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http://www.waylau.com/css-code-guide/</a:t>
            </a:r>
          </a:p>
        </p:txBody>
      </p:sp>
    </p:spTree>
    <p:extLst>
      <p:ext uri="{BB962C8B-B14F-4D97-AF65-F5344CB8AC3E}">
        <p14:creationId xmlns="" xmlns:p14="http://schemas.microsoft.com/office/powerpoint/2010/main" val="35428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53461" y="324433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Normalize.css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32826" y="1637473"/>
            <a:ext cx="11315700" cy="4806189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900" indent="0">
              <a:buNone/>
            </a:pP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r>
              <a:rPr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减少对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格式来进行数据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900" indent="0">
              <a:buNone/>
            </a:pP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序列化后产生的数据一般要比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序列化后数据体积小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放到外部文件中引用，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放头，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放尾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000" lvl="1" indent="0">
              <a:buNone/>
            </a:pPr>
            <a:r>
              <a:rPr lang="en-US" altLang="zh-CN" sz="4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://github.com/waylau/ui-compressor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压缩图片和使用图片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Sprite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4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000" lvl="1" indent="0">
              <a:buNone/>
            </a:pPr>
            <a:r>
              <a:rPr lang="zh-CN" altLang="en-US" sz="4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en-US" altLang="zh-CN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Sprite</a:t>
            </a:r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就是把许多图片放到一张大图片里面，通过</a:t>
            </a:r>
            <a:r>
              <a:rPr lang="en-US" altLang="zh-CN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来显示图片的一部分</a:t>
            </a:r>
            <a:endParaRPr lang="en-US" altLang="zh-CN" sz="4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272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4438" y="2114550"/>
            <a:ext cx="947261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本节所有</a:t>
            </a:r>
            <a:r>
              <a:rPr lang="zh-CN" altLang="en-US" sz="37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示例文档、源码，</a:t>
            </a:r>
            <a:r>
              <a:rPr lang="zh-CN" altLang="en-US" sz="3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可在</a:t>
            </a:r>
            <a:r>
              <a:rPr lang="en-US" altLang="zh-CN" sz="3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https://github.com/waylau/css3-tutorial</a:t>
            </a:r>
          </a:p>
          <a:p>
            <a:r>
              <a:rPr lang="zh-CN" altLang="en-US" sz="3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获得</a:t>
            </a:r>
          </a:p>
        </p:txBody>
      </p:sp>
    </p:spTree>
    <p:extLst>
      <p:ext uri="{BB962C8B-B14F-4D97-AF65-F5344CB8AC3E}">
        <p14:creationId xmlns="" xmlns:p14="http://schemas.microsoft.com/office/powerpoint/2010/main" val="35969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如何开始学习前端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925" y="1557338"/>
            <a:ext cx="10724632" cy="488632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牛</a:t>
            </a:r>
            <a:r>
              <a:rPr lang="en-US" altLang="zh-CN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的编辑器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en-US" altLang="zh-CN" sz="48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WebStorm</a:t>
            </a: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 、 </a:t>
            </a:r>
            <a:r>
              <a:rPr lang="en-US" altLang="zh-CN" sz="48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Firebug、Eclipse+ChromeDevTools</a:t>
            </a:r>
            <a:endParaRPr lang="en-US" altLang="zh-CN" sz="4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多</a:t>
            </a: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看示例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http://getbootstrap.com/components/</a:t>
            </a:r>
          </a:p>
          <a:p>
            <a:pPr marL="36900" indent="0">
              <a:buNone/>
            </a:pP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  <a:hlinkClick r:id="rId2"/>
              </a:rPr>
              <a:t>http://</a:t>
            </a:r>
            <a:r>
              <a:rPr lang="en-US" altLang="zh-CN" sz="4800" dirty="0" smtClean="0">
                <a:latin typeface="华文细黑" panose="02010600040101010101" pitchFamily="2" charset="-122"/>
                <a:ea typeface="华文细黑" panose="02010600040101010101" pitchFamily="2" charset="-122"/>
                <a:hlinkClick r:id="rId2"/>
              </a:rPr>
              <a:t>www.jeasyui.com/demo/main/index.php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https://developer.mozilla.org/en-US/docs/Web/CSShttp://html5test.com/index.html</a:t>
            </a:r>
          </a:p>
          <a:p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熟悉编码规范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9721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如何开始学习前端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925" y="1557338"/>
            <a:ext cx="10724632" cy="4886325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兼容性测试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  <a:hlinkClick r:id="rId2"/>
              </a:rPr>
              <a:t>http://</a:t>
            </a:r>
            <a:r>
              <a:rPr lang="en-US" altLang="zh-CN" sz="4800" dirty="0" smtClean="0">
                <a:latin typeface="华文细黑" panose="02010600040101010101" pitchFamily="2" charset="-122"/>
                <a:ea typeface="华文细黑" panose="02010600040101010101" pitchFamily="2" charset="-122"/>
                <a:hlinkClick r:id="rId2"/>
              </a:rPr>
              <a:t>html5test.com/index.html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http://caniuse.com/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67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书籍推荐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925" y="1557338"/>
            <a:ext cx="10724632" cy="4886325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JS</a:t>
            </a:r>
          </a:p>
          <a:p>
            <a:pPr marL="36900" indent="0">
              <a:buNone/>
            </a:pPr>
            <a:r>
              <a:rPr lang="en-US" altLang="zh-CN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JavaScript: The Definitive Guide (</a:t>
            </a:r>
            <a:r>
              <a:rPr lang="en-US" altLang="zh-CN" sz="32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David.Flanagan</a:t>
            </a:r>
            <a:r>
              <a:rPr lang="en-US" altLang="zh-CN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</a:p>
          <a:p>
            <a:pPr marL="36900" indent="0">
              <a:buNone/>
            </a:pPr>
            <a:r>
              <a:rPr lang="en-US" altLang="zh-CN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JavaScript: The Good Parts (Douglas </a:t>
            </a:r>
            <a:r>
              <a:rPr lang="en-US" altLang="zh-CN" sz="32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Crockford</a:t>
            </a:r>
            <a:r>
              <a:rPr lang="en-US" altLang="zh-CN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endParaRPr lang="en-US" altLang="zh-CN" sz="3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8655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6076" y="2498259"/>
            <a:ext cx="5177791" cy="1582251"/>
          </a:xfrm>
        </p:spPr>
        <p:txBody>
          <a:bodyPr/>
          <a:lstStyle/>
          <a:p>
            <a:pPr marL="36900" indent="0">
              <a:buNone/>
            </a:pPr>
            <a:r>
              <a:rPr lang="en-US" altLang="zh-CN" sz="6600" dirty="0" smtClean="0"/>
              <a:t>Thank you</a:t>
            </a:r>
            <a:endParaRPr lang="zh-CN" altLang="en-US" sz="6600" dirty="0"/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108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14350" y="1376850"/>
            <a:ext cx="11315700" cy="50811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Cascading Style Sheet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（层叠样式表）的缩写。</a:t>
            </a:r>
            <a:endParaRPr lang="en-US" altLang="zh-CN" sz="4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是用于（增强）控制网页样式并允许将样式信息与网页内容分离的一种标记性语言。</a:t>
            </a:r>
            <a:endParaRPr lang="en-US" altLang="zh-CN" sz="4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CSS 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不需要编译</a:t>
            </a: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可以直接由浏览器执行</a:t>
            </a: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属于浏览器解释型语言</a:t>
            </a: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用途广泛</a:t>
            </a:r>
            <a:endParaRPr lang="en-US" altLang="zh-CN" sz="4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5958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14350" y="1376850"/>
            <a:ext cx="11315700" cy="50811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CSS 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最早被提议是在</a:t>
            </a: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1994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年；</a:t>
            </a:r>
          </a:p>
          <a:p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最早被浏览器支持是</a:t>
            </a: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1996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年；</a:t>
            </a:r>
          </a:p>
          <a:p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1996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年 </a:t>
            </a: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W3C 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正式推出了</a:t>
            </a: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CSS1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</a:p>
          <a:p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1998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年 </a:t>
            </a: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W3C 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正式推出了</a:t>
            </a: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CSS2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</a:p>
          <a:p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CSS2.1 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是 </a:t>
            </a: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W3C 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现在正在推荐使用的；</a:t>
            </a:r>
          </a:p>
          <a:p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CSS3 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现在还处于开发中；</a:t>
            </a:r>
          </a:p>
          <a:p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CSS 3 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在包含了所有 </a:t>
            </a: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CSS 2 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所支持的基础上更有所改进，所以不必担心兼容问题。</a:t>
            </a:r>
            <a:endParaRPr lang="en-US" altLang="zh-CN" sz="4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6468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14350" y="1376850"/>
            <a:ext cx="11315700" cy="508110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语法</a:t>
            </a:r>
            <a:endParaRPr lang="en-US" altLang="zh-CN" sz="4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32" y="2347300"/>
            <a:ext cx="8273068" cy="4303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277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385888" y="1891200"/>
            <a:ext cx="8001000" cy="2809388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altLang="zh-CN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4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种引入方式</a:t>
            </a:r>
            <a:endParaRPr lang="en-US" altLang="zh-CN" sz="4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3700" dirty="0">
                <a:latin typeface="华文细黑" panose="02010600040101010101" pitchFamily="2" charset="-122"/>
                <a:ea typeface="华文细黑" panose="02010600040101010101" pitchFamily="2" charset="-122"/>
              </a:rPr>
              <a:t>内联方式</a:t>
            </a:r>
          </a:p>
          <a:p>
            <a:pPr>
              <a:lnSpc>
                <a:spcPct val="80000"/>
              </a:lnSpc>
            </a:pPr>
            <a:r>
              <a:rPr lang="zh-CN" altLang="en-US" sz="3700" dirty="0">
                <a:latin typeface="华文细黑" panose="02010600040101010101" pitchFamily="2" charset="-122"/>
                <a:ea typeface="华文细黑" panose="02010600040101010101" pitchFamily="2" charset="-122"/>
              </a:rPr>
              <a:t>内部样式块对</a:t>
            </a:r>
          </a:p>
          <a:p>
            <a:pPr>
              <a:lnSpc>
                <a:spcPct val="80000"/>
              </a:lnSpc>
            </a:pPr>
            <a:r>
              <a:rPr lang="zh-CN" altLang="en-US" sz="3700" dirty="0">
                <a:latin typeface="华文细黑" panose="02010600040101010101" pitchFamily="2" charset="-122"/>
                <a:ea typeface="华文细黑" panose="02010600040101010101" pitchFamily="2" charset="-122"/>
              </a:rPr>
              <a:t>外部样式表</a:t>
            </a:r>
          </a:p>
          <a:p>
            <a:pPr marL="36900" indent="0">
              <a:buNone/>
            </a:pPr>
            <a:endParaRPr lang="en-US" altLang="zh-CN" sz="4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0553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9704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14350" y="1376850"/>
            <a:ext cx="11315700" cy="508110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内联方式</a:t>
            </a:r>
          </a:p>
          <a:p>
            <a:endParaRPr lang="en-US" altLang="zh-CN" sz="4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85899" y="2971801"/>
            <a:ext cx="778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&lt;p style="color:#f00"&gt;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这一行的字体颜色将显示为红色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&lt;/p&gt;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61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C7EDCC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3053</TotalTime>
  <Words>1671</Words>
  <Application>Microsoft Office PowerPoint</Application>
  <PresentationFormat>自定义</PresentationFormat>
  <Paragraphs>350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石板</vt:lpstr>
      <vt:lpstr>前端开发培训 CSS3 &amp; Bootstrap3</vt:lpstr>
      <vt:lpstr>目录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Bootstrap3</vt:lpstr>
      <vt:lpstr>Bootstrap3</vt:lpstr>
      <vt:lpstr>Bootstrap3</vt:lpstr>
      <vt:lpstr>Bootstrap3</vt:lpstr>
      <vt:lpstr>Bootstrap3</vt:lpstr>
      <vt:lpstr>Bootstrap3</vt:lpstr>
      <vt:lpstr>Bootstrap3</vt:lpstr>
      <vt:lpstr>Bootstrap3</vt:lpstr>
      <vt:lpstr>Bootstrap3</vt:lpstr>
      <vt:lpstr>Bootstrap3</vt:lpstr>
      <vt:lpstr>Code Guide</vt:lpstr>
      <vt:lpstr>前端优化</vt:lpstr>
      <vt:lpstr>如何开始学习前端</vt:lpstr>
      <vt:lpstr>如何开始学习前端</vt:lpstr>
      <vt:lpstr>书籍推荐</vt:lpstr>
      <vt:lpstr>幻灯片 43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EMSC 介绍</dc:title>
  <dc:creator>柳伟卫</dc:creator>
  <cp:lastModifiedBy>Administrator</cp:lastModifiedBy>
  <cp:revision>198</cp:revision>
  <dcterms:created xsi:type="dcterms:W3CDTF">2015-06-12T03:59:24Z</dcterms:created>
  <dcterms:modified xsi:type="dcterms:W3CDTF">2015-12-31T09:17:44Z</dcterms:modified>
</cp:coreProperties>
</file>