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9.wmf" ContentType="image/x-wmf"/>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_rels/slide53.xml.rels" ContentType="application/vnd.openxmlformats-package.relationships+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6.xml.rels" ContentType="application/vnd.openxmlformats-package.relationships+xml"/>
  <Override PartName="/ppt/slides/_rels/slide51.xml.rels" ContentType="application/vnd.openxmlformats-package.relationships+xml"/>
  <Override PartName="/ppt/slides/_rels/slide7.xml.rels" ContentType="application/vnd.openxmlformats-package.relationships+xml"/>
  <Override PartName="/ppt/slides/_rels/slide5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13680" y="609480"/>
            <a:ext cx="10353240" cy="970200"/>
          </a:xfrm>
          <a:prstGeom prst="rect">
            <a:avLst/>
          </a:prstGeom>
        </p:spPr>
        <p:txBody>
          <a:bodyPr lIns="0" rIns="0" tIns="0" bIns="0" anchor="ctr"/>
          <a:p>
            <a:endParaRPr lang="zh-CN" sz="1800" spc="-1" strike="noStrike">
              <a:solidFill>
                <a:srgbClr val="ffffff"/>
              </a:solidFill>
              <a:uFill>
                <a:solidFill>
                  <a:srgbClr val="ffffff"/>
                </a:solidFill>
              </a:uFill>
              <a:latin typeface="Calisto MT"/>
            </a:endParaRPr>
          </a:p>
        </p:txBody>
      </p:sp>
      <p:sp>
        <p:nvSpPr>
          <p:cNvPr id="28" name="PlaceHolder 2"/>
          <p:cNvSpPr>
            <a:spLocks noGrp="1"/>
          </p:cNvSpPr>
          <p:nvPr>
            <p:ph type="body"/>
          </p:nvPr>
        </p:nvSpPr>
        <p:spPr>
          <a:xfrm>
            <a:off x="913680" y="1732320"/>
            <a:ext cx="10353240" cy="193572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
        <p:nvSpPr>
          <p:cNvPr id="29" name="PlaceHolder 3"/>
          <p:cNvSpPr>
            <a:spLocks noGrp="1"/>
          </p:cNvSpPr>
          <p:nvPr>
            <p:ph type="body"/>
          </p:nvPr>
        </p:nvSpPr>
        <p:spPr>
          <a:xfrm>
            <a:off x="913680" y="3852360"/>
            <a:ext cx="10353240" cy="193572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13680" y="609480"/>
            <a:ext cx="10353240" cy="970200"/>
          </a:xfrm>
          <a:prstGeom prst="rect">
            <a:avLst/>
          </a:prstGeom>
        </p:spPr>
        <p:txBody>
          <a:bodyPr lIns="0" rIns="0" tIns="0" bIns="0" anchor="ctr"/>
          <a:p>
            <a:endParaRPr lang="zh-CN" sz="1800" spc="-1" strike="noStrike">
              <a:solidFill>
                <a:srgbClr val="ffffff"/>
              </a:solidFill>
              <a:uFill>
                <a:solidFill>
                  <a:srgbClr val="ffffff"/>
                </a:solidFill>
              </a:uFill>
              <a:latin typeface="Calisto MT"/>
            </a:endParaRPr>
          </a:p>
        </p:txBody>
      </p:sp>
      <p:sp>
        <p:nvSpPr>
          <p:cNvPr id="31" name="PlaceHolder 2"/>
          <p:cNvSpPr>
            <a:spLocks noGrp="1"/>
          </p:cNvSpPr>
          <p:nvPr>
            <p:ph type="body"/>
          </p:nvPr>
        </p:nvSpPr>
        <p:spPr>
          <a:xfrm>
            <a:off x="913680" y="1732320"/>
            <a:ext cx="5052240" cy="193572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
        <p:nvSpPr>
          <p:cNvPr id="32" name="PlaceHolder 3"/>
          <p:cNvSpPr>
            <a:spLocks noGrp="1"/>
          </p:cNvSpPr>
          <p:nvPr>
            <p:ph type="body"/>
          </p:nvPr>
        </p:nvSpPr>
        <p:spPr>
          <a:xfrm>
            <a:off x="6219000" y="1732320"/>
            <a:ext cx="5052240" cy="193572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
        <p:nvSpPr>
          <p:cNvPr id="33" name="PlaceHolder 4"/>
          <p:cNvSpPr>
            <a:spLocks noGrp="1"/>
          </p:cNvSpPr>
          <p:nvPr>
            <p:ph type="body"/>
          </p:nvPr>
        </p:nvSpPr>
        <p:spPr>
          <a:xfrm>
            <a:off x="6219000" y="3852360"/>
            <a:ext cx="5052240" cy="193572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
        <p:nvSpPr>
          <p:cNvPr id="34" name="PlaceHolder 5"/>
          <p:cNvSpPr>
            <a:spLocks noGrp="1"/>
          </p:cNvSpPr>
          <p:nvPr>
            <p:ph type="body"/>
          </p:nvPr>
        </p:nvSpPr>
        <p:spPr>
          <a:xfrm>
            <a:off x="913680" y="3852360"/>
            <a:ext cx="5052240" cy="193572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13680" y="609480"/>
            <a:ext cx="10353240" cy="970200"/>
          </a:xfrm>
          <a:prstGeom prst="rect">
            <a:avLst/>
          </a:prstGeom>
        </p:spPr>
        <p:txBody>
          <a:bodyPr lIns="0" rIns="0" tIns="0" bIns="0" anchor="ctr"/>
          <a:p>
            <a:endParaRPr lang="zh-CN" sz="1800" spc="-1" strike="noStrike">
              <a:solidFill>
                <a:srgbClr val="ffffff"/>
              </a:solidFill>
              <a:uFill>
                <a:solidFill>
                  <a:srgbClr val="ffffff"/>
                </a:solidFill>
              </a:uFill>
              <a:latin typeface="Calisto MT"/>
            </a:endParaRPr>
          </a:p>
        </p:txBody>
      </p:sp>
      <p:sp>
        <p:nvSpPr>
          <p:cNvPr id="36" name="PlaceHolder 2"/>
          <p:cNvSpPr>
            <a:spLocks noGrp="1"/>
          </p:cNvSpPr>
          <p:nvPr>
            <p:ph type="body"/>
          </p:nvPr>
        </p:nvSpPr>
        <p:spPr>
          <a:xfrm>
            <a:off x="913680" y="1732320"/>
            <a:ext cx="10353240" cy="405828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
        <p:nvSpPr>
          <p:cNvPr id="37" name="PlaceHolder 3"/>
          <p:cNvSpPr>
            <a:spLocks noGrp="1"/>
          </p:cNvSpPr>
          <p:nvPr>
            <p:ph type="body"/>
          </p:nvPr>
        </p:nvSpPr>
        <p:spPr>
          <a:xfrm>
            <a:off x="913680" y="1732320"/>
            <a:ext cx="10353240" cy="405828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pic>
        <p:nvPicPr>
          <p:cNvPr id="38" name="" descr=""/>
          <p:cNvPicPr/>
          <p:nvPr/>
        </p:nvPicPr>
        <p:blipFill>
          <a:blip r:embed="rId2"/>
          <a:stretch/>
        </p:blipFill>
        <p:spPr>
          <a:xfrm>
            <a:off x="3546720" y="1731960"/>
            <a:ext cx="5086440" cy="4058280"/>
          </a:xfrm>
          <a:prstGeom prst="rect">
            <a:avLst/>
          </a:prstGeom>
          <a:ln>
            <a:noFill/>
          </a:ln>
        </p:spPr>
      </p:pic>
      <p:pic>
        <p:nvPicPr>
          <p:cNvPr id="39" name="" descr=""/>
          <p:cNvPicPr/>
          <p:nvPr/>
        </p:nvPicPr>
        <p:blipFill>
          <a:blip r:embed="rId3"/>
          <a:stretch/>
        </p:blipFill>
        <p:spPr>
          <a:xfrm>
            <a:off x="3546720" y="1731960"/>
            <a:ext cx="5086440" cy="4058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913680" y="609480"/>
            <a:ext cx="10353240" cy="970200"/>
          </a:xfrm>
          <a:prstGeom prst="rect">
            <a:avLst/>
          </a:prstGeom>
        </p:spPr>
        <p:txBody>
          <a:bodyPr lIns="0" rIns="0" tIns="0" bIns="0" anchor="ctr"/>
          <a:p>
            <a:endParaRPr lang="zh-CN" sz="1800" spc="-1" strike="noStrike">
              <a:solidFill>
                <a:srgbClr val="ffffff"/>
              </a:solidFill>
              <a:uFill>
                <a:solidFill>
                  <a:srgbClr val="ffffff"/>
                </a:solidFill>
              </a:uFill>
              <a:latin typeface="Calisto MT"/>
            </a:endParaRPr>
          </a:p>
        </p:txBody>
      </p:sp>
      <p:sp>
        <p:nvSpPr>
          <p:cNvPr id="46" name="PlaceHolder 2"/>
          <p:cNvSpPr>
            <a:spLocks noGrp="1"/>
          </p:cNvSpPr>
          <p:nvPr>
            <p:ph type="subTitle"/>
          </p:nvPr>
        </p:nvSpPr>
        <p:spPr>
          <a:xfrm>
            <a:off x="913680" y="1732320"/>
            <a:ext cx="10353240" cy="405828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913680" y="609480"/>
            <a:ext cx="10353240" cy="970200"/>
          </a:xfrm>
          <a:prstGeom prst="rect">
            <a:avLst/>
          </a:prstGeom>
        </p:spPr>
        <p:txBody>
          <a:bodyPr lIns="0" rIns="0" tIns="0" bIns="0" anchor="ctr"/>
          <a:p>
            <a:endParaRPr lang="zh-CN" sz="1800" spc="-1" strike="noStrike">
              <a:solidFill>
                <a:srgbClr val="ffffff"/>
              </a:solidFill>
              <a:uFill>
                <a:solidFill>
                  <a:srgbClr val="ffffff"/>
                </a:solidFill>
              </a:uFill>
              <a:latin typeface="Calisto MT"/>
            </a:endParaRPr>
          </a:p>
        </p:txBody>
      </p:sp>
      <p:sp>
        <p:nvSpPr>
          <p:cNvPr id="48" name="PlaceHolder 2"/>
          <p:cNvSpPr>
            <a:spLocks noGrp="1"/>
          </p:cNvSpPr>
          <p:nvPr>
            <p:ph type="body"/>
          </p:nvPr>
        </p:nvSpPr>
        <p:spPr>
          <a:xfrm>
            <a:off x="913680" y="1732320"/>
            <a:ext cx="10353240" cy="405828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13680" y="609480"/>
            <a:ext cx="10353240" cy="970200"/>
          </a:xfrm>
          <a:prstGeom prst="rect">
            <a:avLst/>
          </a:prstGeom>
        </p:spPr>
        <p:txBody>
          <a:bodyPr lIns="0" rIns="0" tIns="0" bIns="0" anchor="ctr"/>
          <a:p>
            <a:endParaRPr lang="zh-CN" sz="1800" spc="-1" strike="noStrike">
              <a:solidFill>
                <a:srgbClr val="ffffff"/>
              </a:solidFill>
              <a:uFill>
                <a:solidFill>
                  <a:srgbClr val="ffffff"/>
                </a:solidFill>
              </a:uFill>
              <a:latin typeface="Calisto MT"/>
            </a:endParaRPr>
          </a:p>
        </p:txBody>
      </p:sp>
      <p:sp>
        <p:nvSpPr>
          <p:cNvPr id="50" name="PlaceHolder 2"/>
          <p:cNvSpPr>
            <a:spLocks noGrp="1"/>
          </p:cNvSpPr>
          <p:nvPr>
            <p:ph type="body"/>
          </p:nvPr>
        </p:nvSpPr>
        <p:spPr>
          <a:xfrm>
            <a:off x="913680" y="1732320"/>
            <a:ext cx="5052240" cy="405828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
        <p:nvSpPr>
          <p:cNvPr id="51" name="PlaceHolder 3"/>
          <p:cNvSpPr>
            <a:spLocks noGrp="1"/>
          </p:cNvSpPr>
          <p:nvPr>
            <p:ph type="body"/>
          </p:nvPr>
        </p:nvSpPr>
        <p:spPr>
          <a:xfrm>
            <a:off x="6219000" y="1732320"/>
            <a:ext cx="5052240" cy="405828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913680" y="609480"/>
            <a:ext cx="10353240" cy="970200"/>
          </a:xfrm>
          <a:prstGeom prst="rect">
            <a:avLst/>
          </a:prstGeom>
        </p:spPr>
        <p:txBody>
          <a:bodyPr lIns="0" rIns="0" tIns="0" bIns="0" anchor="ctr"/>
          <a:p>
            <a:endParaRPr lang="zh-CN" sz="1800" spc="-1" strike="noStrike">
              <a:solidFill>
                <a:srgbClr val="ffffff"/>
              </a:solidFill>
              <a:uFill>
                <a:solidFill>
                  <a:srgbClr val="ffffff"/>
                </a:solidFill>
              </a:uFill>
              <a:latin typeface="Calisto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913680" y="609480"/>
            <a:ext cx="10353240" cy="449856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913680" y="609480"/>
            <a:ext cx="10353240" cy="970200"/>
          </a:xfrm>
          <a:prstGeom prst="rect">
            <a:avLst/>
          </a:prstGeom>
        </p:spPr>
        <p:txBody>
          <a:bodyPr lIns="0" rIns="0" tIns="0" bIns="0" anchor="ctr"/>
          <a:p>
            <a:endParaRPr lang="zh-CN" sz="1800" spc="-1" strike="noStrike">
              <a:solidFill>
                <a:srgbClr val="ffffff"/>
              </a:solidFill>
              <a:uFill>
                <a:solidFill>
                  <a:srgbClr val="ffffff"/>
                </a:solidFill>
              </a:uFill>
              <a:latin typeface="Calisto MT"/>
            </a:endParaRPr>
          </a:p>
        </p:txBody>
      </p:sp>
      <p:sp>
        <p:nvSpPr>
          <p:cNvPr id="55" name="PlaceHolder 2"/>
          <p:cNvSpPr>
            <a:spLocks noGrp="1"/>
          </p:cNvSpPr>
          <p:nvPr>
            <p:ph type="body"/>
          </p:nvPr>
        </p:nvSpPr>
        <p:spPr>
          <a:xfrm>
            <a:off x="913680" y="1732320"/>
            <a:ext cx="5052240" cy="193572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
        <p:nvSpPr>
          <p:cNvPr id="56" name="PlaceHolder 3"/>
          <p:cNvSpPr>
            <a:spLocks noGrp="1"/>
          </p:cNvSpPr>
          <p:nvPr>
            <p:ph type="body"/>
          </p:nvPr>
        </p:nvSpPr>
        <p:spPr>
          <a:xfrm>
            <a:off x="913680" y="3852360"/>
            <a:ext cx="5052240" cy="193572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
        <p:nvSpPr>
          <p:cNvPr id="57" name="PlaceHolder 4"/>
          <p:cNvSpPr>
            <a:spLocks noGrp="1"/>
          </p:cNvSpPr>
          <p:nvPr>
            <p:ph type="body"/>
          </p:nvPr>
        </p:nvSpPr>
        <p:spPr>
          <a:xfrm>
            <a:off x="6219000" y="1732320"/>
            <a:ext cx="5052240" cy="405828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13680" y="609480"/>
            <a:ext cx="10353240" cy="970200"/>
          </a:xfrm>
          <a:prstGeom prst="rect">
            <a:avLst/>
          </a:prstGeom>
        </p:spPr>
        <p:txBody>
          <a:bodyPr lIns="0" rIns="0" tIns="0" bIns="0" anchor="ctr"/>
          <a:p>
            <a:endParaRPr lang="zh-CN" sz="1800" spc="-1" strike="noStrike">
              <a:solidFill>
                <a:srgbClr val="ffffff"/>
              </a:solidFill>
              <a:uFill>
                <a:solidFill>
                  <a:srgbClr val="ffffff"/>
                </a:solidFill>
              </a:uFill>
              <a:latin typeface="Calisto MT"/>
            </a:endParaRPr>
          </a:p>
        </p:txBody>
      </p:sp>
      <p:sp>
        <p:nvSpPr>
          <p:cNvPr id="7" name="PlaceHolder 2"/>
          <p:cNvSpPr>
            <a:spLocks noGrp="1"/>
          </p:cNvSpPr>
          <p:nvPr>
            <p:ph type="subTitle"/>
          </p:nvPr>
        </p:nvSpPr>
        <p:spPr>
          <a:xfrm>
            <a:off x="913680" y="1732320"/>
            <a:ext cx="10353240" cy="405828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913680" y="609480"/>
            <a:ext cx="10353240" cy="970200"/>
          </a:xfrm>
          <a:prstGeom prst="rect">
            <a:avLst/>
          </a:prstGeom>
        </p:spPr>
        <p:txBody>
          <a:bodyPr lIns="0" rIns="0" tIns="0" bIns="0" anchor="ctr"/>
          <a:p>
            <a:endParaRPr lang="zh-CN" sz="1800" spc="-1" strike="noStrike">
              <a:solidFill>
                <a:srgbClr val="ffffff"/>
              </a:solidFill>
              <a:uFill>
                <a:solidFill>
                  <a:srgbClr val="ffffff"/>
                </a:solidFill>
              </a:uFill>
              <a:latin typeface="Calisto MT"/>
            </a:endParaRPr>
          </a:p>
        </p:txBody>
      </p:sp>
      <p:sp>
        <p:nvSpPr>
          <p:cNvPr id="59" name="PlaceHolder 2"/>
          <p:cNvSpPr>
            <a:spLocks noGrp="1"/>
          </p:cNvSpPr>
          <p:nvPr>
            <p:ph type="body"/>
          </p:nvPr>
        </p:nvSpPr>
        <p:spPr>
          <a:xfrm>
            <a:off x="913680" y="1732320"/>
            <a:ext cx="5052240" cy="405828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
        <p:nvSpPr>
          <p:cNvPr id="60" name="PlaceHolder 3"/>
          <p:cNvSpPr>
            <a:spLocks noGrp="1"/>
          </p:cNvSpPr>
          <p:nvPr>
            <p:ph type="body"/>
          </p:nvPr>
        </p:nvSpPr>
        <p:spPr>
          <a:xfrm>
            <a:off x="6219000" y="1732320"/>
            <a:ext cx="5052240" cy="193572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
        <p:nvSpPr>
          <p:cNvPr id="61" name="PlaceHolder 4"/>
          <p:cNvSpPr>
            <a:spLocks noGrp="1"/>
          </p:cNvSpPr>
          <p:nvPr>
            <p:ph type="body"/>
          </p:nvPr>
        </p:nvSpPr>
        <p:spPr>
          <a:xfrm>
            <a:off x="6219000" y="3852360"/>
            <a:ext cx="5052240" cy="193572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913680" y="609480"/>
            <a:ext cx="10353240" cy="970200"/>
          </a:xfrm>
          <a:prstGeom prst="rect">
            <a:avLst/>
          </a:prstGeom>
        </p:spPr>
        <p:txBody>
          <a:bodyPr lIns="0" rIns="0" tIns="0" bIns="0" anchor="ctr"/>
          <a:p>
            <a:endParaRPr lang="zh-CN" sz="1800" spc="-1" strike="noStrike">
              <a:solidFill>
                <a:srgbClr val="ffffff"/>
              </a:solidFill>
              <a:uFill>
                <a:solidFill>
                  <a:srgbClr val="ffffff"/>
                </a:solidFill>
              </a:uFill>
              <a:latin typeface="Calisto MT"/>
            </a:endParaRPr>
          </a:p>
        </p:txBody>
      </p:sp>
      <p:sp>
        <p:nvSpPr>
          <p:cNvPr id="63" name="PlaceHolder 2"/>
          <p:cNvSpPr>
            <a:spLocks noGrp="1"/>
          </p:cNvSpPr>
          <p:nvPr>
            <p:ph type="body"/>
          </p:nvPr>
        </p:nvSpPr>
        <p:spPr>
          <a:xfrm>
            <a:off x="913680" y="1732320"/>
            <a:ext cx="5052240" cy="193572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
        <p:nvSpPr>
          <p:cNvPr id="64" name="PlaceHolder 3"/>
          <p:cNvSpPr>
            <a:spLocks noGrp="1"/>
          </p:cNvSpPr>
          <p:nvPr>
            <p:ph type="body"/>
          </p:nvPr>
        </p:nvSpPr>
        <p:spPr>
          <a:xfrm>
            <a:off x="6219000" y="1732320"/>
            <a:ext cx="5052240" cy="193572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
        <p:nvSpPr>
          <p:cNvPr id="65" name="PlaceHolder 4"/>
          <p:cNvSpPr>
            <a:spLocks noGrp="1"/>
          </p:cNvSpPr>
          <p:nvPr>
            <p:ph type="body"/>
          </p:nvPr>
        </p:nvSpPr>
        <p:spPr>
          <a:xfrm>
            <a:off x="913680" y="3852360"/>
            <a:ext cx="10353240" cy="193572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913680" y="609480"/>
            <a:ext cx="10353240" cy="970200"/>
          </a:xfrm>
          <a:prstGeom prst="rect">
            <a:avLst/>
          </a:prstGeom>
        </p:spPr>
        <p:txBody>
          <a:bodyPr lIns="0" rIns="0" tIns="0" bIns="0" anchor="ctr"/>
          <a:p>
            <a:endParaRPr lang="zh-CN" sz="1800" spc="-1" strike="noStrike">
              <a:solidFill>
                <a:srgbClr val="ffffff"/>
              </a:solidFill>
              <a:uFill>
                <a:solidFill>
                  <a:srgbClr val="ffffff"/>
                </a:solidFill>
              </a:uFill>
              <a:latin typeface="Calisto MT"/>
            </a:endParaRPr>
          </a:p>
        </p:txBody>
      </p:sp>
      <p:sp>
        <p:nvSpPr>
          <p:cNvPr id="67" name="PlaceHolder 2"/>
          <p:cNvSpPr>
            <a:spLocks noGrp="1"/>
          </p:cNvSpPr>
          <p:nvPr>
            <p:ph type="body"/>
          </p:nvPr>
        </p:nvSpPr>
        <p:spPr>
          <a:xfrm>
            <a:off x="913680" y="1732320"/>
            <a:ext cx="10353240" cy="193572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
        <p:nvSpPr>
          <p:cNvPr id="68" name="PlaceHolder 3"/>
          <p:cNvSpPr>
            <a:spLocks noGrp="1"/>
          </p:cNvSpPr>
          <p:nvPr>
            <p:ph type="body"/>
          </p:nvPr>
        </p:nvSpPr>
        <p:spPr>
          <a:xfrm>
            <a:off x="913680" y="3852360"/>
            <a:ext cx="10353240" cy="193572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913680" y="609480"/>
            <a:ext cx="10353240" cy="970200"/>
          </a:xfrm>
          <a:prstGeom prst="rect">
            <a:avLst/>
          </a:prstGeom>
        </p:spPr>
        <p:txBody>
          <a:bodyPr lIns="0" rIns="0" tIns="0" bIns="0" anchor="ctr"/>
          <a:p>
            <a:endParaRPr lang="zh-CN" sz="1800" spc="-1" strike="noStrike">
              <a:solidFill>
                <a:srgbClr val="ffffff"/>
              </a:solidFill>
              <a:uFill>
                <a:solidFill>
                  <a:srgbClr val="ffffff"/>
                </a:solidFill>
              </a:uFill>
              <a:latin typeface="Calisto MT"/>
            </a:endParaRPr>
          </a:p>
        </p:txBody>
      </p:sp>
      <p:sp>
        <p:nvSpPr>
          <p:cNvPr id="70" name="PlaceHolder 2"/>
          <p:cNvSpPr>
            <a:spLocks noGrp="1"/>
          </p:cNvSpPr>
          <p:nvPr>
            <p:ph type="body"/>
          </p:nvPr>
        </p:nvSpPr>
        <p:spPr>
          <a:xfrm>
            <a:off x="913680" y="1732320"/>
            <a:ext cx="5052240" cy="193572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
        <p:nvSpPr>
          <p:cNvPr id="71" name="PlaceHolder 3"/>
          <p:cNvSpPr>
            <a:spLocks noGrp="1"/>
          </p:cNvSpPr>
          <p:nvPr>
            <p:ph type="body"/>
          </p:nvPr>
        </p:nvSpPr>
        <p:spPr>
          <a:xfrm>
            <a:off x="6219000" y="1732320"/>
            <a:ext cx="5052240" cy="193572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
        <p:nvSpPr>
          <p:cNvPr id="72" name="PlaceHolder 4"/>
          <p:cNvSpPr>
            <a:spLocks noGrp="1"/>
          </p:cNvSpPr>
          <p:nvPr>
            <p:ph type="body"/>
          </p:nvPr>
        </p:nvSpPr>
        <p:spPr>
          <a:xfrm>
            <a:off x="6219000" y="3852360"/>
            <a:ext cx="5052240" cy="193572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
        <p:nvSpPr>
          <p:cNvPr id="73" name="PlaceHolder 5"/>
          <p:cNvSpPr>
            <a:spLocks noGrp="1"/>
          </p:cNvSpPr>
          <p:nvPr>
            <p:ph type="body"/>
          </p:nvPr>
        </p:nvSpPr>
        <p:spPr>
          <a:xfrm>
            <a:off x="913680" y="3852360"/>
            <a:ext cx="5052240" cy="193572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913680" y="609480"/>
            <a:ext cx="10353240" cy="970200"/>
          </a:xfrm>
          <a:prstGeom prst="rect">
            <a:avLst/>
          </a:prstGeom>
        </p:spPr>
        <p:txBody>
          <a:bodyPr lIns="0" rIns="0" tIns="0" bIns="0" anchor="ctr"/>
          <a:p>
            <a:endParaRPr lang="zh-CN" sz="1800" spc="-1" strike="noStrike">
              <a:solidFill>
                <a:srgbClr val="ffffff"/>
              </a:solidFill>
              <a:uFill>
                <a:solidFill>
                  <a:srgbClr val="ffffff"/>
                </a:solidFill>
              </a:uFill>
              <a:latin typeface="Calisto MT"/>
            </a:endParaRPr>
          </a:p>
        </p:txBody>
      </p:sp>
      <p:sp>
        <p:nvSpPr>
          <p:cNvPr id="75" name="PlaceHolder 2"/>
          <p:cNvSpPr>
            <a:spLocks noGrp="1"/>
          </p:cNvSpPr>
          <p:nvPr>
            <p:ph type="body"/>
          </p:nvPr>
        </p:nvSpPr>
        <p:spPr>
          <a:xfrm>
            <a:off x="913680" y="1732320"/>
            <a:ext cx="10353240" cy="405828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
        <p:nvSpPr>
          <p:cNvPr id="76" name="PlaceHolder 3"/>
          <p:cNvSpPr>
            <a:spLocks noGrp="1"/>
          </p:cNvSpPr>
          <p:nvPr>
            <p:ph type="body"/>
          </p:nvPr>
        </p:nvSpPr>
        <p:spPr>
          <a:xfrm>
            <a:off x="913680" y="1732320"/>
            <a:ext cx="10353240" cy="405828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pic>
        <p:nvPicPr>
          <p:cNvPr id="77" name="" descr=""/>
          <p:cNvPicPr/>
          <p:nvPr/>
        </p:nvPicPr>
        <p:blipFill>
          <a:blip r:embed="rId2"/>
          <a:stretch/>
        </p:blipFill>
        <p:spPr>
          <a:xfrm>
            <a:off x="3546720" y="1731960"/>
            <a:ext cx="5086440" cy="4058280"/>
          </a:xfrm>
          <a:prstGeom prst="rect">
            <a:avLst/>
          </a:prstGeom>
          <a:ln>
            <a:noFill/>
          </a:ln>
        </p:spPr>
      </p:pic>
      <p:pic>
        <p:nvPicPr>
          <p:cNvPr id="78" name="" descr=""/>
          <p:cNvPicPr/>
          <p:nvPr/>
        </p:nvPicPr>
        <p:blipFill>
          <a:blip r:embed="rId3"/>
          <a:stretch/>
        </p:blipFill>
        <p:spPr>
          <a:xfrm>
            <a:off x="3546720" y="1731960"/>
            <a:ext cx="5086440" cy="4058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13680" y="609480"/>
            <a:ext cx="10353240" cy="970200"/>
          </a:xfrm>
          <a:prstGeom prst="rect">
            <a:avLst/>
          </a:prstGeom>
        </p:spPr>
        <p:txBody>
          <a:bodyPr lIns="0" rIns="0" tIns="0" bIns="0" anchor="ctr"/>
          <a:p>
            <a:endParaRPr lang="zh-CN" sz="1800" spc="-1" strike="noStrike">
              <a:solidFill>
                <a:srgbClr val="ffffff"/>
              </a:solidFill>
              <a:uFill>
                <a:solidFill>
                  <a:srgbClr val="ffffff"/>
                </a:solidFill>
              </a:uFill>
              <a:latin typeface="Calisto MT"/>
            </a:endParaRPr>
          </a:p>
        </p:txBody>
      </p:sp>
      <p:sp>
        <p:nvSpPr>
          <p:cNvPr id="9" name="PlaceHolder 2"/>
          <p:cNvSpPr>
            <a:spLocks noGrp="1"/>
          </p:cNvSpPr>
          <p:nvPr>
            <p:ph type="body"/>
          </p:nvPr>
        </p:nvSpPr>
        <p:spPr>
          <a:xfrm>
            <a:off x="913680" y="1732320"/>
            <a:ext cx="10353240" cy="405828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13680" y="609480"/>
            <a:ext cx="10353240" cy="970200"/>
          </a:xfrm>
          <a:prstGeom prst="rect">
            <a:avLst/>
          </a:prstGeom>
        </p:spPr>
        <p:txBody>
          <a:bodyPr lIns="0" rIns="0" tIns="0" bIns="0" anchor="ctr"/>
          <a:p>
            <a:endParaRPr lang="zh-CN" sz="1800" spc="-1" strike="noStrike">
              <a:solidFill>
                <a:srgbClr val="ffffff"/>
              </a:solidFill>
              <a:uFill>
                <a:solidFill>
                  <a:srgbClr val="ffffff"/>
                </a:solidFill>
              </a:uFill>
              <a:latin typeface="Calisto MT"/>
            </a:endParaRPr>
          </a:p>
        </p:txBody>
      </p:sp>
      <p:sp>
        <p:nvSpPr>
          <p:cNvPr id="11" name="PlaceHolder 2"/>
          <p:cNvSpPr>
            <a:spLocks noGrp="1"/>
          </p:cNvSpPr>
          <p:nvPr>
            <p:ph type="body"/>
          </p:nvPr>
        </p:nvSpPr>
        <p:spPr>
          <a:xfrm>
            <a:off x="913680" y="1732320"/>
            <a:ext cx="5052240" cy="405828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
        <p:nvSpPr>
          <p:cNvPr id="12" name="PlaceHolder 3"/>
          <p:cNvSpPr>
            <a:spLocks noGrp="1"/>
          </p:cNvSpPr>
          <p:nvPr>
            <p:ph type="body"/>
          </p:nvPr>
        </p:nvSpPr>
        <p:spPr>
          <a:xfrm>
            <a:off x="6219000" y="1732320"/>
            <a:ext cx="5052240" cy="405828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13680" y="609480"/>
            <a:ext cx="10353240" cy="970200"/>
          </a:xfrm>
          <a:prstGeom prst="rect">
            <a:avLst/>
          </a:prstGeom>
        </p:spPr>
        <p:txBody>
          <a:bodyPr lIns="0" rIns="0" tIns="0" bIns="0" anchor="ctr"/>
          <a:p>
            <a:endParaRPr lang="zh-CN" sz="1800" spc="-1" strike="noStrike">
              <a:solidFill>
                <a:srgbClr val="ffffff"/>
              </a:solidFill>
              <a:uFill>
                <a:solidFill>
                  <a:srgbClr val="ffffff"/>
                </a:solidFill>
              </a:uFill>
              <a:latin typeface="Calisto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13680" y="609480"/>
            <a:ext cx="10353240" cy="449856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13680" y="609480"/>
            <a:ext cx="10353240" cy="970200"/>
          </a:xfrm>
          <a:prstGeom prst="rect">
            <a:avLst/>
          </a:prstGeom>
        </p:spPr>
        <p:txBody>
          <a:bodyPr lIns="0" rIns="0" tIns="0" bIns="0" anchor="ctr"/>
          <a:p>
            <a:endParaRPr lang="zh-CN" sz="1800" spc="-1" strike="noStrike">
              <a:solidFill>
                <a:srgbClr val="ffffff"/>
              </a:solidFill>
              <a:uFill>
                <a:solidFill>
                  <a:srgbClr val="ffffff"/>
                </a:solidFill>
              </a:uFill>
              <a:latin typeface="Calisto MT"/>
            </a:endParaRPr>
          </a:p>
        </p:txBody>
      </p:sp>
      <p:sp>
        <p:nvSpPr>
          <p:cNvPr id="16" name="PlaceHolder 2"/>
          <p:cNvSpPr>
            <a:spLocks noGrp="1"/>
          </p:cNvSpPr>
          <p:nvPr>
            <p:ph type="body"/>
          </p:nvPr>
        </p:nvSpPr>
        <p:spPr>
          <a:xfrm>
            <a:off x="913680" y="1732320"/>
            <a:ext cx="5052240" cy="193572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
        <p:nvSpPr>
          <p:cNvPr id="17" name="PlaceHolder 3"/>
          <p:cNvSpPr>
            <a:spLocks noGrp="1"/>
          </p:cNvSpPr>
          <p:nvPr>
            <p:ph type="body"/>
          </p:nvPr>
        </p:nvSpPr>
        <p:spPr>
          <a:xfrm>
            <a:off x="913680" y="3852360"/>
            <a:ext cx="5052240" cy="193572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
        <p:nvSpPr>
          <p:cNvPr id="18" name="PlaceHolder 4"/>
          <p:cNvSpPr>
            <a:spLocks noGrp="1"/>
          </p:cNvSpPr>
          <p:nvPr>
            <p:ph type="body"/>
          </p:nvPr>
        </p:nvSpPr>
        <p:spPr>
          <a:xfrm>
            <a:off x="6219000" y="1732320"/>
            <a:ext cx="5052240" cy="405828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13680" y="609480"/>
            <a:ext cx="10353240" cy="970200"/>
          </a:xfrm>
          <a:prstGeom prst="rect">
            <a:avLst/>
          </a:prstGeom>
        </p:spPr>
        <p:txBody>
          <a:bodyPr lIns="0" rIns="0" tIns="0" bIns="0" anchor="ctr"/>
          <a:p>
            <a:endParaRPr lang="zh-CN" sz="1800" spc="-1" strike="noStrike">
              <a:solidFill>
                <a:srgbClr val="ffffff"/>
              </a:solidFill>
              <a:uFill>
                <a:solidFill>
                  <a:srgbClr val="ffffff"/>
                </a:solidFill>
              </a:uFill>
              <a:latin typeface="Calisto MT"/>
            </a:endParaRPr>
          </a:p>
        </p:txBody>
      </p:sp>
      <p:sp>
        <p:nvSpPr>
          <p:cNvPr id="20" name="PlaceHolder 2"/>
          <p:cNvSpPr>
            <a:spLocks noGrp="1"/>
          </p:cNvSpPr>
          <p:nvPr>
            <p:ph type="body"/>
          </p:nvPr>
        </p:nvSpPr>
        <p:spPr>
          <a:xfrm>
            <a:off x="913680" y="1732320"/>
            <a:ext cx="5052240" cy="405828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
        <p:nvSpPr>
          <p:cNvPr id="21" name="PlaceHolder 3"/>
          <p:cNvSpPr>
            <a:spLocks noGrp="1"/>
          </p:cNvSpPr>
          <p:nvPr>
            <p:ph type="body"/>
          </p:nvPr>
        </p:nvSpPr>
        <p:spPr>
          <a:xfrm>
            <a:off x="6219000" y="1732320"/>
            <a:ext cx="5052240" cy="193572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
        <p:nvSpPr>
          <p:cNvPr id="22" name="PlaceHolder 4"/>
          <p:cNvSpPr>
            <a:spLocks noGrp="1"/>
          </p:cNvSpPr>
          <p:nvPr>
            <p:ph type="body"/>
          </p:nvPr>
        </p:nvSpPr>
        <p:spPr>
          <a:xfrm>
            <a:off x="6219000" y="3852360"/>
            <a:ext cx="5052240" cy="193572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13680" y="609480"/>
            <a:ext cx="10353240" cy="970200"/>
          </a:xfrm>
          <a:prstGeom prst="rect">
            <a:avLst/>
          </a:prstGeom>
        </p:spPr>
        <p:txBody>
          <a:bodyPr lIns="0" rIns="0" tIns="0" bIns="0" anchor="ctr"/>
          <a:p>
            <a:endParaRPr lang="zh-CN" sz="1800" spc="-1" strike="noStrike">
              <a:solidFill>
                <a:srgbClr val="ffffff"/>
              </a:solidFill>
              <a:uFill>
                <a:solidFill>
                  <a:srgbClr val="ffffff"/>
                </a:solidFill>
              </a:uFill>
              <a:latin typeface="Calisto MT"/>
            </a:endParaRPr>
          </a:p>
        </p:txBody>
      </p:sp>
      <p:sp>
        <p:nvSpPr>
          <p:cNvPr id="24" name="PlaceHolder 2"/>
          <p:cNvSpPr>
            <a:spLocks noGrp="1"/>
          </p:cNvSpPr>
          <p:nvPr>
            <p:ph type="body"/>
          </p:nvPr>
        </p:nvSpPr>
        <p:spPr>
          <a:xfrm>
            <a:off x="913680" y="1732320"/>
            <a:ext cx="5052240" cy="193572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
        <p:nvSpPr>
          <p:cNvPr id="25" name="PlaceHolder 3"/>
          <p:cNvSpPr>
            <a:spLocks noGrp="1"/>
          </p:cNvSpPr>
          <p:nvPr>
            <p:ph type="body"/>
          </p:nvPr>
        </p:nvSpPr>
        <p:spPr>
          <a:xfrm>
            <a:off x="6219000" y="1732320"/>
            <a:ext cx="5052240" cy="193572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
        <p:nvSpPr>
          <p:cNvPr id="26" name="PlaceHolder 4"/>
          <p:cNvSpPr>
            <a:spLocks noGrp="1"/>
          </p:cNvSpPr>
          <p:nvPr>
            <p:ph type="body"/>
          </p:nvPr>
        </p:nvSpPr>
        <p:spPr>
          <a:xfrm>
            <a:off x="913680" y="3852360"/>
            <a:ext cx="10353240" cy="1935720"/>
          </a:xfrm>
          <a:prstGeom prst="rect">
            <a:avLst/>
          </a:prstGeom>
        </p:spPr>
        <p:txBody>
          <a:bodyPr lIns="0" rIns="0" tIns="0" bIns="0"/>
          <a:p>
            <a:endParaRPr lang="zh-CN" sz="2000" spc="-1" strike="noStrike">
              <a:solidFill>
                <a:srgbClr val="e3e3e3"/>
              </a:solidFill>
              <a:uFill>
                <a:solidFill>
                  <a:srgbClr val="ffffff"/>
                </a:solidFill>
              </a:uFill>
              <a:latin typeface="Calisto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370520" y="1769400"/>
            <a:ext cx="9439560" cy="1828440"/>
          </a:xfrm>
          <a:prstGeom prst="rect">
            <a:avLst/>
          </a:prstGeom>
        </p:spPr>
        <p:txBody>
          <a:bodyPr anchor="b"/>
          <a:p>
            <a:pPr algn="ctr">
              <a:lnSpc>
                <a:spcPct val="100000"/>
              </a:lnSpc>
            </a:pPr>
            <a:r>
              <a:rPr lang="zh-CN" sz="5400" spc="-1" strike="noStrike">
                <a:solidFill>
                  <a:srgbClr val="e3e3e3"/>
                </a:solidFill>
                <a:uFill>
                  <a:solidFill>
                    <a:srgbClr val="ffffff"/>
                  </a:solidFill>
                </a:uFill>
                <a:latin typeface="Calisto MT"/>
              </a:rPr>
              <a:t>单击此处编辑母版标题样式</a:t>
            </a:r>
            <a:endParaRPr lang="zh-CN" sz="1800" spc="-1" strike="noStrike">
              <a:solidFill>
                <a:srgbClr val="ffffff"/>
              </a:solidFill>
              <a:uFill>
                <a:solidFill>
                  <a:srgbClr val="ffffff"/>
                </a:solidFill>
              </a:uFill>
              <a:latin typeface="Calisto MT"/>
            </a:endParaRPr>
          </a:p>
        </p:txBody>
      </p:sp>
      <p:sp>
        <p:nvSpPr>
          <p:cNvPr id="1" name="PlaceHolder 2"/>
          <p:cNvSpPr>
            <a:spLocks noGrp="1"/>
          </p:cNvSpPr>
          <p:nvPr>
            <p:ph type="subTitle"/>
          </p:nvPr>
        </p:nvSpPr>
        <p:spPr>
          <a:xfrm>
            <a:off x="1370520" y="3598200"/>
            <a:ext cx="9439560" cy="1049400"/>
          </a:xfrm>
          <a:prstGeom prst="rect">
            <a:avLst/>
          </a:prstGeom>
        </p:spPr>
        <p:txBody>
          <a:bodyPr/>
          <a:p>
            <a:pPr algn="ctr">
              <a:lnSpc>
                <a:spcPct val="100000"/>
              </a:lnSpc>
            </a:pPr>
            <a:r>
              <a:rPr lang="en-US" sz="2000" spc="-1" strike="noStrike">
                <a:solidFill>
                  <a:srgbClr val="ffffff"/>
                </a:solidFill>
                <a:uFill>
                  <a:solidFill>
                    <a:srgbClr val="ffffff"/>
                  </a:solidFill>
                </a:uFill>
                <a:latin typeface="Calisto MT"/>
              </a:rPr>
              <a:t>单击此处编辑母版副标题样式</a:t>
            </a:r>
            <a:endParaRPr lang="en-US" sz="3200" spc="-1" strike="noStrike">
              <a:solidFill>
                <a:srgbClr val="ffffff"/>
              </a:solidFill>
              <a:uFill>
                <a:solidFill>
                  <a:srgbClr val="ffffff"/>
                </a:solidFill>
              </a:uFill>
              <a:latin typeface="Arial"/>
            </a:endParaRPr>
          </a:p>
        </p:txBody>
      </p:sp>
      <p:sp>
        <p:nvSpPr>
          <p:cNvPr id="2" name="PlaceHolder 3"/>
          <p:cNvSpPr>
            <a:spLocks noGrp="1"/>
          </p:cNvSpPr>
          <p:nvPr>
            <p:ph type="dt"/>
          </p:nvPr>
        </p:nvSpPr>
        <p:spPr>
          <a:xfrm>
            <a:off x="7678800" y="5883120"/>
            <a:ext cx="2742840" cy="364680"/>
          </a:xfrm>
          <a:prstGeom prst="rect">
            <a:avLst/>
          </a:prstGeom>
        </p:spPr>
        <p:txBody>
          <a:bodyPr anchor="ctr"/>
          <a:p>
            <a:pPr algn="r">
              <a:lnSpc>
                <a:spcPct val="100000"/>
              </a:lnSpc>
            </a:pPr>
            <a:r>
              <a:rPr lang="en-US" sz="1000" spc="-1" strike="noStrike">
                <a:solidFill>
                  <a:srgbClr val="f2f2f2"/>
                </a:solidFill>
                <a:uFill>
                  <a:solidFill>
                    <a:srgbClr val="ffffff"/>
                  </a:solidFill>
                </a:uFill>
                <a:latin typeface="Calisto MT"/>
              </a:rPr>
              <a:t>12/30/15</a:t>
            </a:r>
            <a:endParaRPr lang="en-US" sz="1400" spc="-1" strike="noStrike">
              <a:solidFill>
                <a:srgbClr val="ffffff"/>
              </a:solidFill>
              <a:uFill>
                <a:solidFill>
                  <a:srgbClr val="ffffff"/>
                </a:solidFill>
              </a:uFill>
              <a:latin typeface="Times New Roman"/>
            </a:endParaRPr>
          </a:p>
        </p:txBody>
      </p:sp>
      <p:sp>
        <p:nvSpPr>
          <p:cNvPr id="3" name="PlaceHolder 4"/>
          <p:cNvSpPr>
            <a:spLocks noGrp="1"/>
          </p:cNvSpPr>
          <p:nvPr>
            <p:ph type="ftr"/>
          </p:nvPr>
        </p:nvSpPr>
        <p:spPr>
          <a:xfrm>
            <a:off x="913680" y="5883120"/>
            <a:ext cx="6672600" cy="364680"/>
          </a:xfrm>
          <a:prstGeom prst="rect">
            <a:avLst/>
          </a:prstGeom>
        </p:spPr>
        <p:txBody>
          <a:bodyPr anchor="ctr"/>
          <a:p>
            <a:endParaRPr lang="en-US" sz="2400" spc="-1" strike="noStrike">
              <a:solidFill>
                <a:srgbClr val="ffffff"/>
              </a:solidFill>
              <a:uFill>
                <a:solidFill>
                  <a:srgbClr val="ffffff"/>
                </a:solidFill>
              </a:uFill>
              <a:latin typeface="Times New Roman"/>
            </a:endParaRPr>
          </a:p>
        </p:txBody>
      </p:sp>
      <p:sp>
        <p:nvSpPr>
          <p:cNvPr id="4" name="PlaceHolder 5"/>
          <p:cNvSpPr>
            <a:spLocks noGrp="1"/>
          </p:cNvSpPr>
          <p:nvPr>
            <p:ph type="sldNum"/>
          </p:nvPr>
        </p:nvSpPr>
        <p:spPr>
          <a:xfrm>
            <a:off x="10514160" y="5883120"/>
            <a:ext cx="753120" cy="364680"/>
          </a:xfrm>
          <a:prstGeom prst="rect">
            <a:avLst/>
          </a:prstGeom>
        </p:spPr>
        <p:txBody>
          <a:bodyPr anchor="ctr"/>
          <a:p>
            <a:pPr algn="r">
              <a:lnSpc>
                <a:spcPct val="100000"/>
              </a:lnSpc>
            </a:pPr>
            <a:fld id="{044FAA1C-D4A9-4D56-A284-8F61D0DC8645}" type="slidenum">
              <a:rPr lang="en-US" sz="1000" spc="-1" strike="noStrike">
                <a:solidFill>
                  <a:srgbClr val="f2f2f2"/>
                </a:solidFill>
                <a:uFill>
                  <a:solidFill>
                    <a:srgbClr val="ffffff"/>
                  </a:solidFill>
                </a:uFill>
                <a:latin typeface="Calisto MT"/>
              </a:rPr>
              <a:t>&lt;编号&gt;</a:t>
            </a:fld>
            <a:endParaRPr lang="en-US" sz="1400" spc="-1" strike="noStrike">
              <a:solidFill>
                <a:srgbClr val="ffffff"/>
              </a:solidFill>
              <a:uFill>
                <a:solidFill>
                  <a:srgbClr val="ffffff"/>
                </a:solidFill>
              </a:uFill>
              <a:latin typeface="Times New Roman"/>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p>
            <a:pPr marL="432000" indent="-324000">
              <a:buClr>
                <a:srgbClr val="ffffff"/>
              </a:buClr>
              <a:buSzPct val="45000"/>
              <a:buFont typeface="Wingdings" charset="2"/>
              <a:buChar char=""/>
            </a:pPr>
            <a:r>
              <a:rPr lang="zh-CN" sz="2000" spc="-1" strike="noStrike">
                <a:solidFill>
                  <a:srgbClr val="e3e3e3"/>
                </a:solidFill>
                <a:uFill>
                  <a:solidFill>
                    <a:srgbClr val="ffffff"/>
                  </a:solidFill>
                </a:uFill>
                <a:latin typeface="Calisto MT"/>
              </a:rPr>
              <a:t>单击鼠标编辑大纲文字格式</a:t>
            </a:r>
            <a:endParaRPr lang="zh-CN" sz="2000" spc="-1" strike="noStrike">
              <a:solidFill>
                <a:srgbClr val="e3e3e3"/>
              </a:solidFill>
              <a:uFill>
                <a:solidFill>
                  <a:srgbClr val="ffffff"/>
                </a:solidFill>
              </a:uFill>
              <a:latin typeface="Calisto MT"/>
            </a:endParaRPr>
          </a:p>
          <a:p>
            <a:pPr lvl="1" marL="864000" indent="-324000">
              <a:buClr>
                <a:srgbClr val="ffffff"/>
              </a:buClr>
              <a:buSzPct val="75000"/>
              <a:buFont typeface="Symbol" charset="2"/>
              <a:buChar char=""/>
            </a:pPr>
            <a:r>
              <a:rPr lang="zh-CN" sz="1600" spc="-1" strike="noStrike">
                <a:solidFill>
                  <a:srgbClr val="e3e3e3"/>
                </a:solidFill>
                <a:uFill>
                  <a:solidFill>
                    <a:srgbClr val="ffffff"/>
                  </a:solidFill>
                </a:uFill>
                <a:latin typeface="Calisto MT"/>
              </a:rPr>
              <a:t>第二个大纲级</a:t>
            </a:r>
            <a:endParaRPr lang="zh-CN" sz="1600" spc="-1" strike="noStrike">
              <a:solidFill>
                <a:srgbClr val="e3e3e3"/>
              </a:solidFill>
              <a:uFill>
                <a:solidFill>
                  <a:srgbClr val="ffffff"/>
                </a:solidFill>
              </a:uFill>
              <a:latin typeface="Calisto MT"/>
            </a:endParaRPr>
          </a:p>
          <a:p>
            <a:pPr lvl="2" marL="1296000" indent="-288000">
              <a:buClr>
                <a:srgbClr val="ffffff"/>
              </a:buClr>
              <a:buSzPct val="45000"/>
              <a:buFont typeface="Wingdings" charset="2"/>
              <a:buChar char=""/>
            </a:pPr>
            <a:r>
              <a:rPr lang="zh-CN" sz="1400" spc="-1" strike="noStrike">
                <a:solidFill>
                  <a:srgbClr val="e3e3e3"/>
                </a:solidFill>
                <a:uFill>
                  <a:solidFill>
                    <a:srgbClr val="ffffff"/>
                  </a:solidFill>
                </a:uFill>
                <a:latin typeface="Calisto MT"/>
              </a:rPr>
              <a:t>第三大纲级别</a:t>
            </a:r>
            <a:endParaRPr lang="zh-CN" sz="1400" spc="-1" strike="noStrike">
              <a:solidFill>
                <a:srgbClr val="e3e3e3"/>
              </a:solidFill>
              <a:uFill>
                <a:solidFill>
                  <a:srgbClr val="ffffff"/>
                </a:solidFill>
              </a:uFill>
              <a:latin typeface="Calisto MT"/>
            </a:endParaRPr>
          </a:p>
          <a:p>
            <a:pPr lvl="3" marL="1728000" indent="-216000">
              <a:buClr>
                <a:srgbClr val="ffffff"/>
              </a:buClr>
              <a:buSzPct val="75000"/>
              <a:buFont typeface="Symbol" charset="2"/>
              <a:buChar char=""/>
            </a:pPr>
            <a:r>
              <a:rPr lang="zh-CN" sz="1400" spc="-1" strike="noStrike">
                <a:solidFill>
                  <a:srgbClr val="e3e3e3"/>
                </a:solidFill>
                <a:uFill>
                  <a:solidFill>
                    <a:srgbClr val="ffffff"/>
                  </a:solidFill>
                </a:uFill>
                <a:latin typeface="Calisto MT"/>
              </a:rPr>
              <a:t>第四大纲级别</a:t>
            </a:r>
            <a:endParaRPr lang="zh-CN" sz="1400" spc="-1" strike="noStrike">
              <a:solidFill>
                <a:srgbClr val="e3e3e3"/>
              </a:solidFill>
              <a:uFill>
                <a:solidFill>
                  <a:srgbClr val="ffffff"/>
                </a:solidFill>
              </a:uFill>
              <a:latin typeface="Calisto MT"/>
            </a:endParaRPr>
          </a:p>
          <a:p>
            <a:pPr lvl="4" marL="2160000" indent="-216000">
              <a:buClr>
                <a:srgbClr val="ffffff"/>
              </a:buClr>
              <a:buSzPct val="45000"/>
              <a:buFont typeface="Wingdings" charset="2"/>
              <a:buChar char=""/>
            </a:pPr>
            <a:r>
              <a:rPr lang="zh-CN" sz="2000" spc="-1" strike="noStrike">
                <a:solidFill>
                  <a:srgbClr val="e3e3e3"/>
                </a:solidFill>
                <a:uFill>
                  <a:solidFill>
                    <a:srgbClr val="ffffff"/>
                  </a:solidFill>
                </a:uFill>
                <a:latin typeface="Calisto MT"/>
              </a:rPr>
              <a:t>第五大纲级别</a:t>
            </a:r>
            <a:endParaRPr lang="zh-CN" sz="2000" spc="-1" strike="noStrike">
              <a:solidFill>
                <a:srgbClr val="e3e3e3"/>
              </a:solidFill>
              <a:uFill>
                <a:solidFill>
                  <a:srgbClr val="ffffff"/>
                </a:solidFill>
              </a:uFill>
              <a:latin typeface="Calisto MT"/>
            </a:endParaRPr>
          </a:p>
          <a:p>
            <a:pPr lvl="5" marL="2592000" indent="-216000">
              <a:buClr>
                <a:srgbClr val="ffffff"/>
              </a:buClr>
              <a:buSzPct val="45000"/>
              <a:buFont typeface="Wingdings" charset="2"/>
              <a:buChar char=""/>
            </a:pPr>
            <a:r>
              <a:rPr lang="zh-CN" sz="2000" spc="-1" strike="noStrike">
                <a:solidFill>
                  <a:srgbClr val="e3e3e3"/>
                </a:solidFill>
                <a:uFill>
                  <a:solidFill>
                    <a:srgbClr val="ffffff"/>
                  </a:solidFill>
                </a:uFill>
                <a:latin typeface="Calisto MT"/>
              </a:rPr>
              <a:t>第六大纲级别</a:t>
            </a:r>
            <a:endParaRPr lang="zh-CN" sz="2000" spc="-1" strike="noStrike">
              <a:solidFill>
                <a:srgbClr val="e3e3e3"/>
              </a:solidFill>
              <a:uFill>
                <a:solidFill>
                  <a:srgbClr val="ffffff"/>
                </a:solidFill>
              </a:uFill>
              <a:latin typeface="Calisto MT"/>
            </a:endParaRPr>
          </a:p>
          <a:p>
            <a:pPr lvl="6" marL="3024000" indent="-216000">
              <a:buClr>
                <a:srgbClr val="ffffff"/>
              </a:buClr>
              <a:buSzPct val="45000"/>
              <a:buFont typeface="Wingdings" charset="2"/>
              <a:buChar char=""/>
            </a:pPr>
            <a:r>
              <a:rPr lang="zh-CN" sz="2000" spc="-1" strike="noStrike">
                <a:solidFill>
                  <a:srgbClr val="e3e3e3"/>
                </a:solidFill>
                <a:uFill>
                  <a:solidFill>
                    <a:srgbClr val="ffffff"/>
                  </a:solidFill>
                </a:uFill>
                <a:latin typeface="Calisto MT"/>
              </a:rPr>
              <a:t>第七大纲级别</a:t>
            </a:r>
            <a:endParaRPr lang="zh-CN" sz="2000" spc="-1" strike="noStrike">
              <a:solidFill>
                <a:srgbClr val="e3e3e3"/>
              </a:solidFill>
              <a:uFill>
                <a:solidFill>
                  <a:srgbClr val="ffffff"/>
                </a:solidFill>
              </a:uFill>
              <a:latin typeface="Calisto MT"/>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913680" y="609480"/>
            <a:ext cx="10353240" cy="970200"/>
          </a:xfrm>
          <a:prstGeom prst="rect">
            <a:avLst/>
          </a:prstGeom>
        </p:spPr>
        <p:txBody>
          <a:bodyPr anchor="ctr"/>
          <a:p>
            <a:pPr algn="ctr">
              <a:lnSpc>
                <a:spcPct val="100000"/>
              </a:lnSpc>
            </a:pPr>
            <a:r>
              <a:rPr lang="zh-CN" sz="4000" spc="-1" strike="noStrike">
                <a:solidFill>
                  <a:srgbClr val="e3e3e3"/>
                </a:solidFill>
                <a:uFill>
                  <a:solidFill>
                    <a:srgbClr val="ffffff"/>
                  </a:solidFill>
                </a:uFill>
                <a:latin typeface="Calisto MT"/>
              </a:rPr>
              <a:t>单击此处编辑母版标题样式</a:t>
            </a:r>
            <a:endParaRPr lang="zh-CN" sz="1800" spc="-1" strike="noStrike">
              <a:solidFill>
                <a:srgbClr val="ffffff"/>
              </a:solidFill>
              <a:uFill>
                <a:solidFill>
                  <a:srgbClr val="ffffff"/>
                </a:solidFill>
              </a:uFill>
              <a:latin typeface="Calisto MT"/>
            </a:endParaRPr>
          </a:p>
        </p:txBody>
      </p:sp>
      <p:sp>
        <p:nvSpPr>
          <p:cNvPr id="41" name="PlaceHolder 2"/>
          <p:cNvSpPr>
            <a:spLocks noGrp="1"/>
          </p:cNvSpPr>
          <p:nvPr>
            <p:ph type="body"/>
          </p:nvPr>
        </p:nvSpPr>
        <p:spPr>
          <a:xfrm>
            <a:off x="913680" y="1732320"/>
            <a:ext cx="10353240" cy="4058280"/>
          </a:xfrm>
          <a:prstGeom prst="rect">
            <a:avLst/>
          </a:prstGeom>
        </p:spPr>
        <p:txBody>
          <a:bodyPr/>
          <a:p>
            <a:pPr marL="432000" indent="-324000">
              <a:buClr>
                <a:srgbClr val="ffffff"/>
              </a:buClr>
              <a:buSzPct val="45000"/>
              <a:buFont typeface="Wingdings" charset="2"/>
              <a:buChar char=""/>
            </a:pPr>
            <a:r>
              <a:rPr lang="zh-CN" sz="2000" spc="-1" strike="noStrike">
                <a:solidFill>
                  <a:srgbClr val="e3e3e3"/>
                </a:solidFill>
                <a:uFill>
                  <a:solidFill>
                    <a:srgbClr val="ffffff"/>
                  </a:solidFill>
                </a:uFill>
                <a:latin typeface="Calisto MT"/>
              </a:rPr>
              <a:t>单击鼠标编辑大纲文字格式</a:t>
            </a:r>
            <a:endParaRPr lang="zh-CN" sz="2000" spc="-1" strike="noStrike">
              <a:solidFill>
                <a:srgbClr val="e3e3e3"/>
              </a:solidFill>
              <a:uFill>
                <a:solidFill>
                  <a:srgbClr val="ffffff"/>
                </a:solidFill>
              </a:uFill>
              <a:latin typeface="Calisto MT"/>
            </a:endParaRPr>
          </a:p>
          <a:p>
            <a:pPr lvl="1" marL="864000" indent="-324000">
              <a:buClr>
                <a:srgbClr val="ffffff"/>
              </a:buClr>
              <a:buSzPct val="75000"/>
              <a:buFont typeface="Symbol" charset="2"/>
              <a:buChar char=""/>
            </a:pPr>
            <a:r>
              <a:rPr lang="zh-CN" sz="2000" spc="-1" strike="noStrike">
                <a:solidFill>
                  <a:srgbClr val="e3e3e3"/>
                </a:solidFill>
                <a:uFill>
                  <a:solidFill>
                    <a:srgbClr val="ffffff"/>
                  </a:solidFill>
                </a:uFill>
                <a:latin typeface="Calisto MT"/>
              </a:rPr>
              <a:t>第二个大纲级</a:t>
            </a:r>
            <a:endParaRPr lang="zh-CN" sz="2000" spc="-1" strike="noStrike">
              <a:solidFill>
                <a:srgbClr val="e3e3e3"/>
              </a:solidFill>
              <a:uFill>
                <a:solidFill>
                  <a:srgbClr val="ffffff"/>
                </a:solidFill>
              </a:uFill>
              <a:latin typeface="Calisto MT"/>
            </a:endParaRPr>
          </a:p>
          <a:p>
            <a:pPr lvl="2" marL="1296000" indent="-288000">
              <a:buClr>
                <a:srgbClr val="ffffff"/>
              </a:buClr>
              <a:buSzPct val="45000"/>
              <a:buFont typeface="Wingdings" charset="2"/>
              <a:buChar char=""/>
            </a:pPr>
            <a:r>
              <a:rPr lang="zh-CN" sz="2000" spc="-1" strike="noStrike">
                <a:solidFill>
                  <a:srgbClr val="e3e3e3"/>
                </a:solidFill>
                <a:uFill>
                  <a:solidFill>
                    <a:srgbClr val="ffffff"/>
                  </a:solidFill>
                </a:uFill>
                <a:latin typeface="Calisto MT"/>
              </a:rPr>
              <a:t>第三大纲级别</a:t>
            </a:r>
            <a:endParaRPr lang="zh-CN" sz="2000" spc="-1" strike="noStrike">
              <a:solidFill>
                <a:srgbClr val="e3e3e3"/>
              </a:solidFill>
              <a:uFill>
                <a:solidFill>
                  <a:srgbClr val="ffffff"/>
                </a:solidFill>
              </a:uFill>
              <a:latin typeface="Calisto MT"/>
            </a:endParaRPr>
          </a:p>
          <a:p>
            <a:pPr lvl="3" marL="1728000" indent="-216000">
              <a:buClr>
                <a:srgbClr val="ffffff"/>
              </a:buClr>
              <a:buSzPct val="75000"/>
              <a:buFont typeface="Symbol" charset="2"/>
              <a:buChar char=""/>
            </a:pPr>
            <a:r>
              <a:rPr lang="zh-CN" sz="2000" spc="-1" strike="noStrike">
                <a:solidFill>
                  <a:srgbClr val="e3e3e3"/>
                </a:solidFill>
                <a:uFill>
                  <a:solidFill>
                    <a:srgbClr val="ffffff"/>
                  </a:solidFill>
                </a:uFill>
                <a:latin typeface="Calisto MT"/>
              </a:rPr>
              <a:t>第四大纲级别</a:t>
            </a:r>
            <a:endParaRPr lang="zh-CN" sz="2000" spc="-1" strike="noStrike">
              <a:solidFill>
                <a:srgbClr val="e3e3e3"/>
              </a:solidFill>
              <a:uFill>
                <a:solidFill>
                  <a:srgbClr val="ffffff"/>
                </a:solidFill>
              </a:uFill>
              <a:latin typeface="Calisto MT"/>
            </a:endParaRPr>
          </a:p>
          <a:p>
            <a:pPr lvl="4" marL="2160000" indent="-216000">
              <a:buClr>
                <a:srgbClr val="ffffff"/>
              </a:buClr>
              <a:buSzPct val="45000"/>
              <a:buFont typeface="Wingdings" charset="2"/>
              <a:buChar char=""/>
            </a:pPr>
            <a:r>
              <a:rPr lang="zh-CN" sz="2000" spc="-1" strike="noStrike">
                <a:solidFill>
                  <a:srgbClr val="e3e3e3"/>
                </a:solidFill>
                <a:uFill>
                  <a:solidFill>
                    <a:srgbClr val="ffffff"/>
                  </a:solidFill>
                </a:uFill>
                <a:latin typeface="Calisto MT"/>
              </a:rPr>
              <a:t>第五大纲级别</a:t>
            </a:r>
            <a:endParaRPr lang="zh-CN" sz="2000" spc="-1" strike="noStrike">
              <a:solidFill>
                <a:srgbClr val="e3e3e3"/>
              </a:solidFill>
              <a:uFill>
                <a:solidFill>
                  <a:srgbClr val="ffffff"/>
                </a:solidFill>
              </a:uFill>
              <a:latin typeface="Calisto MT"/>
            </a:endParaRPr>
          </a:p>
          <a:p>
            <a:pPr lvl="5" marL="2592000" indent="-216000">
              <a:buClr>
                <a:srgbClr val="ffffff"/>
              </a:buClr>
              <a:buSzPct val="45000"/>
              <a:buFont typeface="Wingdings" charset="2"/>
              <a:buChar char=""/>
            </a:pPr>
            <a:r>
              <a:rPr lang="zh-CN" sz="2000" spc="-1" strike="noStrike">
                <a:solidFill>
                  <a:srgbClr val="e3e3e3"/>
                </a:solidFill>
                <a:uFill>
                  <a:solidFill>
                    <a:srgbClr val="ffffff"/>
                  </a:solidFill>
                </a:uFill>
                <a:latin typeface="Calisto MT"/>
              </a:rPr>
              <a:t>第六大纲级别</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第七大纲级别单击此处编辑母版文本样式</a:t>
            </a:r>
            <a:endParaRPr lang="zh-CN" sz="2000" spc="-1" strike="noStrike">
              <a:solidFill>
                <a:srgbClr val="e3e3e3"/>
              </a:solidFill>
              <a:uFill>
                <a:solidFill>
                  <a:srgbClr val="ffffff"/>
                </a:solidFill>
              </a:uFill>
              <a:latin typeface="Calisto MT"/>
            </a:endParaRPr>
          </a:p>
          <a:p>
            <a:pPr lvl="1" marL="720000" indent="-269640">
              <a:lnSpc>
                <a:spcPct val="100000"/>
              </a:lnSpc>
              <a:buClr>
                <a:srgbClr val="dadada"/>
              </a:buClr>
              <a:buSzPct val="70000"/>
              <a:buFont typeface="Wingdings 2" charset="2"/>
              <a:buChar char=""/>
            </a:pPr>
            <a:r>
              <a:rPr lang="zh-CN" sz="1800" spc="-1" strike="noStrike">
                <a:solidFill>
                  <a:srgbClr val="e3e3e3"/>
                </a:solidFill>
                <a:uFill>
                  <a:solidFill>
                    <a:srgbClr val="ffffff"/>
                  </a:solidFill>
                </a:uFill>
                <a:latin typeface="Calisto MT"/>
              </a:rPr>
              <a:t>第二级</a:t>
            </a:r>
            <a:endParaRPr lang="zh-CN" sz="2000" spc="-1" strike="noStrike">
              <a:solidFill>
                <a:srgbClr val="e3e3e3"/>
              </a:solidFill>
              <a:uFill>
                <a:solidFill>
                  <a:srgbClr val="ffffff"/>
                </a:solidFill>
              </a:uFill>
              <a:latin typeface="Calisto MT"/>
            </a:endParaRPr>
          </a:p>
          <a:p>
            <a:pPr lvl="2" marL="1026000" indent="-215640">
              <a:lnSpc>
                <a:spcPct val="100000"/>
              </a:lnSpc>
              <a:buClr>
                <a:srgbClr val="dadada"/>
              </a:buClr>
              <a:buSzPct val="70000"/>
              <a:buFont typeface="Wingdings 2" charset="2"/>
              <a:buChar char=""/>
            </a:pPr>
            <a:r>
              <a:rPr lang="zh-CN" sz="1600" spc="-1" strike="noStrike">
                <a:solidFill>
                  <a:srgbClr val="e3e3e3"/>
                </a:solidFill>
                <a:uFill>
                  <a:solidFill>
                    <a:srgbClr val="ffffff"/>
                  </a:solidFill>
                </a:uFill>
                <a:latin typeface="Calisto MT"/>
              </a:rPr>
              <a:t>第三级</a:t>
            </a:r>
            <a:endParaRPr lang="zh-CN" sz="2000" spc="-1" strike="noStrike">
              <a:solidFill>
                <a:srgbClr val="e3e3e3"/>
              </a:solidFill>
              <a:uFill>
                <a:solidFill>
                  <a:srgbClr val="ffffff"/>
                </a:solidFill>
              </a:uFill>
              <a:latin typeface="Calisto MT"/>
            </a:endParaRPr>
          </a:p>
          <a:p>
            <a:pPr lvl="3" marL="1386000" indent="-215640">
              <a:lnSpc>
                <a:spcPct val="100000"/>
              </a:lnSpc>
              <a:buClr>
                <a:srgbClr val="dadada"/>
              </a:buClr>
              <a:buSzPct val="70000"/>
              <a:buFont typeface="Wingdings 2" charset="2"/>
              <a:buChar char=""/>
            </a:pPr>
            <a:r>
              <a:rPr lang="zh-CN" sz="1400" spc="-1" strike="noStrike">
                <a:solidFill>
                  <a:srgbClr val="e3e3e3"/>
                </a:solidFill>
                <a:uFill>
                  <a:solidFill>
                    <a:srgbClr val="ffffff"/>
                  </a:solidFill>
                </a:uFill>
                <a:latin typeface="Calisto MT"/>
              </a:rPr>
              <a:t>第四级</a:t>
            </a:r>
            <a:endParaRPr lang="zh-CN" sz="2000" spc="-1" strike="noStrike">
              <a:solidFill>
                <a:srgbClr val="e3e3e3"/>
              </a:solidFill>
              <a:uFill>
                <a:solidFill>
                  <a:srgbClr val="ffffff"/>
                </a:solidFill>
              </a:uFill>
              <a:latin typeface="Calisto MT"/>
            </a:endParaRPr>
          </a:p>
          <a:p>
            <a:pPr lvl="4" marL="1674000" indent="-215640">
              <a:lnSpc>
                <a:spcPct val="100000"/>
              </a:lnSpc>
              <a:buClr>
                <a:srgbClr val="dadada"/>
              </a:buClr>
              <a:buSzPct val="70000"/>
              <a:buFont typeface="Wingdings 2" charset="2"/>
              <a:buChar char=""/>
            </a:pPr>
            <a:r>
              <a:rPr lang="zh-CN" sz="1400" spc="-1" strike="noStrike">
                <a:solidFill>
                  <a:srgbClr val="e3e3e3"/>
                </a:solidFill>
                <a:uFill>
                  <a:solidFill>
                    <a:srgbClr val="ffffff"/>
                  </a:solidFill>
                </a:uFill>
                <a:latin typeface="Calisto MT"/>
              </a:rPr>
              <a:t>第五级</a:t>
            </a:r>
            <a:endParaRPr lang="zh-CN" sz="2000" spc="-1" strike="noStrike">
              <a:solidFill>
                <a:srgbClr val="e3e3e3"/>
              </a:solidFill>
              <a:uFill>
                <a:solidFill>
                  <a:srgbClr val="ffffff"/>
                </a:solidFill>
              </a:uFill>
              <a:latin typeface="Calisto MT"/>
            </a:endParaRPr>
          </a:p>
        </p:txBody>
      </p:sp>
      <p:sp>
        <p:nvSpPr>
          <p:cNvPr id="42" name="PlaceHolder 3"/>
          <p:cNvSpPr>
            <a:spLocks noGrp="1"/>
          </p:cNvSpPr>
          <p:nvPr>
            <p:ph type="dt"/>
          </p:nvPr>
        </p:nvSpPr>
        <p:spPr>
          <a:xfrm>
            <a:off x="7678800" y="5883120"/>
            <a:ext cx="2742840" cy="364680"/>
          </a:xfrm>
          <a:prstGeom prst="rect">
            <a:avLst/>
          </a:prstGeom>
        </p:spPr>
        <p:txBody>
          <a:bodyPr anchor="ctr"/>
          <a:p>
            <a:pPr algn="r">
              <a:lnSpc>
                <a:spcPct val="100000"/>
              </a:lnSpc>
            </a:pPr>
            <a:r>
              <a:rPr lang="en-US" sz="1000" spc="-1" strike="noStrike">
                <a:solidFill>
                  <a:srgbClr val="f2f2f2"/>
                </a:solidFill>
                <a:uFill>
                  <a:solidFill>
                    <a:srgbClr val="ffffff"/>
                  </a:solidFill>
                </a:uFill>
                <a:latin typeface="Calisto MT"/>
              </a:rPr>
              <a:t>12/30/15</a:t>
            </a:r>
            <a:endParaRPr lang="en-US" sz="1400" spc="-1" strike="noStrike">
              <a:solidFill>
                <a:srgbClr val="ffffff"/>
              </a:solidFill>
              <a:uFill>
                <a:solidFill>
                  <a:srgbClr val="ffffff"/>
                </a:solidFill>
              </a:uFill>
              <a:latin typeface="Times New Roman"/>
            </a:endParaRPr>
          </a:p>
        </p:txBody>
      </p:sp>
      <p:sp>
        <p:nvSpPr>
          <p:cNvPr id="43" name="PlaceHolder 4"/>
          <p:cNvSpPr>
            <a:spLocks noGrp="1"/>
          </p:cNvSpPr>
          <p:nvPr>
            <p:ph type="ftr"/>
          </p:nvPr>
        </p:nvSpPr>
        <p:spPr>
          <a:xfrm>
            <a:off x="913680" y="5883120"/>
            <a:ext cx="6672600" cy="364680"/>
          </a:xfrm>
          <a:prstGeom prst="rect">
            <a:avLst/>
          </a:prstGeom>
        </p:spPr>
        <p:txBody>
          <a:bodyPr anchor="ctr"/>
          <a:p>
            <a:endParaRPr lang="en-US" sz="2400" spc="-1" strike="noStrike">
              <a:solidFill>
                <a:srgbClr val="ffffff"/>
              </a:solidFill>
              <a:uFill>
                <a:solidFill>
                  <a:srgbClr val="ffffff"/>
                </a:solidFill>
              </a:uFill>
              <a:latin typeface="Times New Roman"/>
            </a:endParaRPr>
          </a:p>
        </p:txBody>
      </p:sp>
      <p:sp>
        <p:nvSpPr>
          <p:cNvPr id="44" name="PlaceHolder 5"/>
          <p:cNvSpPr>
            <a:spLocks noGrp="1"/>
          </p:cNvSpPr>
          <p:nvPr>
            <p:ph type="sldNum"/>
          </p:nvPr>
        </p:nvSpPr>
        <p:spPr>
          <a:xfrm>
            <a:off x="10514160" y="5883120"/>
            <a:ext cx="753120" cy="364680"/>
          </a:xfrm>
          <a:prstGeom prst="rect">
            <a:avLst/>
          </a:prstGeom>
        </p:spPr>
        <p:txBody>
          <a:bodyPr anchor="ctr"/>
          <a:p>
            <a:pPr algn="r">
              <a:lnSpc>
                <a:spcPct val="100000"/>
              </a:lnSpc>
            </a:pPr>
            <a:fld id="{ABAA4B7D-D9E3-451C-8398-576B7606F2F9}" type="slidenum">
              <a:rPr lang="en-US" sz="1000" spc="-1" strike="noStrike">
                <a:solidFill>
                  <a:srgbClr val="f2f2f2"/>
                </a:solidFill>
                <a:uFill>
                  <a:solidFill>
                    <a:srgbClr val="ffffff"/>
                  </a:solidFill>
                </a:uFill>
                <a:latin typeface="Calisto MT"/>
              </a:rPr>
              <a:t>&lt;编号&gt;</a:t>
            </a:fld>
            <a:endParaRPr lang="en-US"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baike.baidu.com/subview/9376/9376.htm" TargetMode="External"/><Relationship Id="rId2" Type="http://schemas.openxmlformats.org/officeDocument/2006/relationships/hyperlink" Target="http://baike.baidu.com/subview/160029/160029.htm" TargetMode="External"/><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hyperlink" Target="https://www.baidu.com/link?url=zVzpF5hrritOEnjjLE2Axs5V-l1MSWHgvQfQ8HcGLY8icROn2HNdLthqRyBkv03H&amp;wd=&amp;eqid=fdcc31fd0002f1fe00000005556048a4&amp;ie=utf-8" TargetMode="External"/><Relationship Id="rId2" Type="http://schemas.openxmlformats.org/officeDocument/2006/relationships/hyperlink" Target="https://www.baidu.com/link?url=zVzpF5hrritOEnjjLE2Axs5V-l1MSWHgvQfQ8HcGLY8icROn2HNdLthqRyBkv03H&amp;wd=&amp;eqid=fdcc31fd0002f1fe00000005556048a4&amp;ie=utf-8" TargetMode="External"/><Relationship Id="rId3"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hyperlink" Target="http://baike.baidu.com/view/1792102.htm" TargetMode="External"/><Relationship Id="rId2" Type="http://schemas.openxmlformats.org/officeDocument/2006/relationships/hyperlink" Target="http://baike.baidu.com/view/1072586.htm" TargetMode="External"/><Relationship Id="rId3" Type="http://schemas.openxmlformats.org/officeDocument/2006/relationships/hyperlink" Target="http://baike.baidu.com/view/185293.htm" TargetMode="External"/><Relationship Id="rId4"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hyperlink" Target="http://docs.spring.io/spring/docs/current/spring-framework-reference/htmlsingle/" TargetMode="External"/><Relationship Id="rId2" Type="http://schemas.openxmlformats.org/officeDocument/2006/relationships/hyperlink" Target="http://docs.spring.io/spring/docs/current/spring-framework-reference/htmlsingle/" TargetMode="External"/><Relationship Id="rId3" Type="http://schemas.openxmlformats.org/officeDocument/2006/relationships/hyperlink" Target="https://www.gitbook.com/book/waylau/spring-framework-4-reference/details" TargetMode="External"/><Relationship Id="rId4" Type="http://schemas.openxmlformats.org/officeDocument/2006/relationships/hyperlink" Target="https://www.gitbook.com/book/waylau/spring-framework-4-reference/details" TargetMode="External"/><Relationship Id="rId5"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hyperlink" Target="https://jsr311.java.net/" TargetMode="External"/><Relationship Id="rId2" Type="http://schemas.openxmlformats.org/officeDocument/2006/relationships/hyperlink" Target="https://jersey.java.net/" TargetMode="External"/><Relationship Id="rId3" Type="http://schemas.openxmlformats.org/officeDocument/2006/relationships/hyperlink" Target="http://cxf.apache.org/" TargetMode="External"/><Relationship Id="rId4" Type="http://schemas.openxmlformats.org/officeDocument/2006/relationships/hyperlink" Target="http://resteasy.jboss.org/" TargetMode="External"/><Relationship Id="rId5" Type="http://schemas.openxmlformats.org/officeDocument/2006/relationships/hyperlink" Target="http://spring.io/" TargetMode="External"/><Relationship Id="rId6"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hyperlink" Target="http://waylau.gitbooks.io/jersey-2-user-guide" TargetMode="External"/><Relationship Id="rId2" Type="http://schemas.openxmlformats.org/officeDocument/2006/relationships/hyperlink" Target="http://waylau.gitbooks.io/jersey-2-user-guide" TargetMode="External"/><Relationship Id="rId3"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hyperlink" Target="http://shiro.apache.org/reference" TargetMode="External"/><Relationship Id="rId2" Type="http://schemas.openxmlformats.org/officeDocument/2006/relationships/hyperlink" Target="http://shiro.apache.org/reference" TargetMode="External"/><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baike.baidu.com/view/8439.htm" TargetMode="External"/><Relationship Id="rId2" Type="http://schemas.openxmlformats.org/officeDocument/2006/relationships/hyperlink" Target="http://baike.baidu.com/view/6825.htm" TargetMode="External"/><Relationship Id="rId3"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hyperlink" Target="http://baike.baidu.com/view/3169783.htm" TargetMode="External"/><Relationship Id="rId2" Type="http://schemas.openxmlformats.org/officeDocument/2006/relationships/hyperlink" Target="http://baike.baidu.com/view/3169783.htm" TargetMode="External"/><Relationship Id="rId3" Type="http://schemas.openxmlformats.org/officeDocument/2006/relationships/hyperlink" Target="http://baike.baidu.com/view/1120898.htm" TargetMode="External"/><Relationship Id="rId4" Type="http://schemas.openxmlformats.org/officeDocument/2006/relationships/hyperlink" Target="http://baike.baidu.com/view/18979.htm" TargetMode="External"/><Relationship Id="rId5" Type="http://schemas.openxmlformats.org/officeDocument/2006/relationships/hyperlink" Target="http://baike.baidu.com/view/18979.htm" TargetMode="External"/><Relationship Id="rId6"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hyperlink" Target="http://poi.apache.org/" TargetMode="External"/><Relationship Id="rId2" Type="http://schemas.openxmlformats.org/officeDocument/2006/relationships/hyperlink" Target="http://poi.apache.org/" TargetMode="External"/><Relationship Id="rId3" Type="http://schemas.openxmlformats.org/officeDocument/2006/relationships/hyperlink" Target="http://poi.apache.org/" TargetMode="External"/><Relationship Id="rId4"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hyperlink" Target="http://baike.baidu.com/view/880.htm" TargetMode="External"/><Relationship Id="rId2" Type="http://schemas.openxmlformats.org/officeDocument/2006/relationships/hyperlink" Target="http://baike.baidu.com/view/37.htm" TargetMode="External"/><Relationship Id="rId3" Type="http://schemas.openxmlformats.org/officeDocument/2006/relationships/hyperlink" Target="http://baike.baidu.com/view/37.htm" TargetMode="External"/><Relationship Id="rId4" Type="http://schemas.openxmlformats.org/officeDocument/2006/relationships/hyperlink" Target="http://baike.baidu.com/view/13558.htm" TargetMode="External"/><Relationship Id="rId5" Type="http://schemas.openxmlformats.org/officeDocument/2006/relationships/hyperlink" Target="http://baike.baidu.com/view/46577.htm" TargetMode="External"/><Relationship Id="rId6" Type="http://schemas.openxmlformats.org/officeDocument/2006/relationships/hyperlink" Target="http://baike.baidu.com/view/46577.htm" TargetMode="External"/><Relationship Id="rId7" Type="http://schemas.openxmlformats.org/officeDocument/2006/relationships/hyperlink" Target="http://baike.baidu.com/view/1366.htm" TargetMode="External"/><Relationship Id="rId8" Type="http://schemas.openxmlformats.org/officeDocument/2006/relationships/hyperlink" Target="http://baike.baidu.com/view/39175.htm" TargetMode="External"/><Relationship Id="rId9" Type="http://schemas.openxmlformats.org/officeDocument/2006/relationships/hyperlink" Target="http://baike.baidu.com/view/37.htm" TargetMode="External"/><Relationship Id="rId10" Type="http://schemas.openxmlformats.org/officeDocument/2006/relationships/hyperlink" Target="http://baike.baidu.com/view/880.htm" TargetMode="External"/><Relationship Id="rId11" Type="http://schemas.openxmlformats.org/officeDocument/2006/relationships/hyperlink" Target="http://baike.baidu.com/view/880.htm" TargetMode="External"/><Relationship Id="rId12" Type="http://schemas.openxmlformats.org/officeDocument/2006/relationships/image" Target="../media/image13.png"/><Relationship Id="rId13"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575640" y="846720"/>
            <a:ext cx="10234800" cy="2751480"/>
          </a:xfrm>
          <a:prstGeom prst="rect">
            <a:avLst/>
          </a:prstGeom>
          <a:noFill/>
          <a:ln>
            <a:noFill/>
          </a:ln>
        </p:spPr>
        <p:txBody>
          <a:bodyPr anchor="b"/>
          <a:p>
            <a:pPr algn="ctr">
              <a:lnSpc>
                <a:spcPct val="100000"/>
              </a:lnSpc>
            </a:pPr>
            <a:r>
              <a:rPr lang="zh-CN" sz="5400" spc="-1" strike="noStrike">
                <a:solidFill>
                  <a:srgbClr val="e3e3e3"/>
                </a:solidFill>
                <a:uFill>
                  <a:solidFill>
                    <a:srgbClr val="ffffff"/>
                  </a:solidFill>
                </a:uFill>
                <a:latin typeface="Calisto MT"/>
              </a:rPr>
              <a:t>EMSC </a:t>
            </a:r>
            <a:r>
              <a:rPr lang="zh-CN" sz="5400" spc="-1" strike="noStrike">
                <a:solidFill>
                  <a:srgbClr val="e3e3e3"/>
                </a:solidFill>
                <a:uFill>
                  <a:solidFill>
                    <a:srgbClr val="ffffff"/>
                  </a:solidFill>
                </a:uFill>
                <a:latin typeface="Calisto MT"/>
              </a:rPr>
              <a:t>架构剖析</a:t>
            </a:r>
            <a:r>
              <a:rPr lang="zh-CN" sz="5400" spc="-1" strike="noStrike">
                <a:solidFill>
                  <a:srgbClr val="e3e3e3"/>
                </a:solidFill>
                <a:uFill>
                  <a:solidFill>
                    <a:srgbClr val="ffffff"/>
                  </a:solidFill>
                </a:uFill>
                <a:latin typeface="Calisto MT"/>
              </a:rPr>
              <a:t>
</a:t>
            </a:r>
            <a:r>
              <a:rPr lang="zh-CN" sz="5400" spc="-1" strike="noStrike">
                <a:solidFill>
                  <a:srgbClr val="e3e3e3"/>
                </a:solidFill>
                <a:uFill>
                  <a:solidFill>
                    <a:srgbClr val="ffffff"/>
                  </a:solidFill>
                </a:uFill>
                <a:latin typeface="Calisto MT"/>
              </a:rPr>
              <a:t>	</a:t>
            </a:r>
            <a:r>
              <a:rPr lang="zh-CN" sz="5400" spc="-1" strike="noStrike">
                <a:solidFill>
                  <a:srgbClr val="e3e3e3"/>
                </a:solidFill>
                <a:uFill>
                  <a:solidFill>
                    <a:srgbClr val="ffffff"/>
                  </a:solidFill>
                </a:uFill>
                <a:latin typeface="Calisto MT"/>
              </a:rPr>
              <a:t>	</a:t>
            </a:r>
            <a:r>
              <a:rPr lang="zh-CN" sz="5400" spc="-1" strike="noStrike">
                <a:solidFill>
                  <a:srgbClr val="e3e3e3"/>
                </a:solidFill>
                <a:uFill>
                  <a:solidFill>
                    <a:srgbClr val="ffffff"/>
                  </a:solidFill>
                </a:uFill>
                <a:latin typeface="Calisto MT"/>
              </a:rPr>
              <a:t>	</a:t>
            </a:r>
            <a:r>
              <a:rPr lang="zh-CN" sz="5400" spc="-1" strike="noStrike">
                <a:solidFill>
                  <a:srgbClr val="e3e3e3"/>
                </a:solidFill>
                <a:uFill>
                  <a:solidFill>
                    <a:srgbClr val="ffffff"/>
                  </a:solidFill>
                </a:uFill>
                <a:latin typeface="Calisto MT"/>
              </a:rPr>
              <a:t>	</a:t>
            </a:r>
            <a:r>
              <a:rPr lang="zh-CN" sz="5400" spc="-1" strike="noStrike">
                <a:solidFill>
                  <a:srgbClr val="e3e3e3"/>
                </a:solidFill>
                <a:uFill>
                  <a:solidFill>
                    <a:srgbClr val="ffffff"/>
                  </a:solidFill>
                </a:uFill>
                <a:latin typeface="Calisto MT"/>
              </a:rPr>
              <a:t>	</a:t>
            </a:r>
            <a:r>
              <a:rPr lang="zh-CN" sz="5400" spc="-1" strike="noStrike">
                <a:solidFill>
                  <a:srgbClr val="e3e3e3"/>
                </a:solidFill>
                <a:uFill>
                  <a:solidFill>
                    <a:srgbClr val="ffffff"/>
                  </a:solidFill>
                </a:uFill>
                <a:latin typeface="Calisto MT"/>
              </a:rPr>
              <a:t>	</a:t>
            </a:r>
            <a:r>
              <a:rPr lang="zh-CN" sz="5400" spc="-1" strike="noStrike">
                <a:solidFill>
                  <a:srgbClr val="e3e3e3"/>
                </a:solidFill>
                <a:uFill>
                  <a:solidFill>
                    <a:srgbClr val="ffffff"/>
                  </a:solidFill>
                </a:uFill>
                <a:latin typeface="Calisto MT"/>
              </a:rPr>
              <a:t>	</a:t>
            </a:r>
            <a:r>
              <a:rPr lang="zh-CN" sz="3600" spc="-1" strike="noStrike">
                <a:solidFill>
                  <a:srgbClr val="e3e3e3"/>
                </a:solidFill>
                <a:uFill>
                  <a:solidFill>
                    <a:srgbClr val="ffffff"/>
                  </a:solidFill>
                </a:uFill>
                <a:latin typeface="Calisto MT"/>
              </a:rPr>
              <a:t>--</a:t>
            </a:r>
            <a:r>
              <a:rPr lang="zh-CN" sz="3600" spc="-1" strike="noStrike">
                <a:solidFill>
                  <a:srgbClr val="e3e3e3"/>
                </a:solidFill>
                <a:uFill>
                  <a:solidFill>
                    <a:srgbClr val="ffffff"/>
                  </a:solidFill>
                </a:uFill>
                <a:latin typeface="Calisto MT"/>
              </a:rPr>
              <a:t>知其然，知其所以然</a:t>
            </a:r>
            <a:endParaRPr lang="zh-CN" sz="1800" spc="-1" strike="noStrike">
              <a:solidFill>
                <a:srgbClr val="ffffff"/>
              </a:solidFill>
              <a:uFill>
                <a:solidFill>
                  <a:srgbClr val="ffffff"/>
                </a:solidFill>
              </a:uFill>
              <a:latin typeface="Calisto MT"/>
            </a:endParaRPr>
          </a:p>
        </p:txBody>
      </p:sp>
      <p:sp>
        <p:nvSpPr>
          <p:cNvPr id="80" name="TextShape 2"/>
          <p:cNvSpPr txBox="1"/>
          <p:nvPr/>
        </p:nvSpPr>
        <p:spPr>
          <a:xfrm>
            <a:off x="3742200" y="4906080"/>
            <a:ext cx="7873560" cy="512280"/>
          </a:xfrm>
          <a:prstGeom prst="rect">
            <a:avLst/>
          </a:prstGeom>
          <a:noFill/>
          <a:ln>
            <a:noFill/>
          </a:ln>
        </p:spPr>
        <p:txBody>
          <a:bodyPr/>
          <a:p>
            <a:pPr algn="ctr">
              <a:lnSpc>
                <a:spcPct val="100000"/>
              </a:lnSpc>
            </a:pPr>
            <a:r>
              <a:rPr lang="en-US" sz="2000" spc="-1" strike="noStrike">
                <a:solidFill>
                  <a:srgbClr val="ffffff"/>
                </a:solidFill>
                <a:uFill>
                  <a:solidFill>
                    <a:srgbClr val="ffffff"/>
                  </a:solidFill>
                </a:uFill>
                <a:latin typeface="Calisto MT"/>
              </a:rPr>
              <a:t>研发中心 柳伟卫</a:t>
            </a:r>
            <a:endParaRPr lang="en-US" sz="3200" spc="-1" strike="noStrike">
              <a:solidFill>
                <a:srgbClr val="ffffff"/>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按需代码</a:t>
            </a:r>
            <a:endParaRPr lang="zh-CN" sz="1800" spc="-1" strike="noStrike">
              <a:solidFill>
                <a:srgbClr val="ffffff"/>
              </a:solidFill>
              <a:uFill>
                <a:solidFill>
                  <a:srgbClr val="ffffff"/>
                </a:solidFill>
              </a:uFill>
              <a:latin typeface="Calisto MT"/>
            </a:endParaRPr>
          </a:p>
        </p:txBody>
      </p:sp>
      <p:sp>
        <p:nvSpPr>
          <p:cNvPr id="97" name="TextShape 2"/>
          <p:cNvSpPr txBox="1"/>
          <p:nvPr/>
        </p:nvSpPr>
        <p:spPr>
          <a:xfrm>
            <a:off x="913680" y="1732320"/>
            <a:ext cx="10353240" cy="4058280"/>
          </a:xfrm>
          <a:prstGeom prst="rect">
            <a:avLst/>
          </a:prstGeom>
          <a:noFill/>
          <a:ln>
            <a:noFill/>
          </a:ln>
        </p:spPr>
        <p:txBody>
          <a:bodyPr/>
          <a:p>
            <a:pPr marL="37080">
              <a:lnSpc>
                <a:spcPct val="100000"/>
              </a:lnSpc>
            </a:pPr>
            <a:r>
              <a:rPr lang="zh-CN" sz="2000" spc="-1" strike="noStrike">
                <a:solidFill>
                  <a:srgbClr val="e3e3e3"/>
                </a:solidFill>
                <a:uFill>
                  <a:solidFill>
                    <a:srgbClr val="ffffff"/>
                  </a:solidFill>
                </a:uFill>
                <a:latin typeface="Calisto MT"/>
              </a:rPr>
              <a:t>设计应该是根据被设计系统的功能、行为等方面的需求而作出的</a:t>
            </a:r>
            <a:endParaRPr lang="zh-CN" sz="2000" spc="-1" strike="noStrike">
              <a:solidFill>
                <a:srgbClr val="e3e3e3"/>
              </a:solidFill>
              <a:uFill>
                <a:solidFill>
                  <a:srgbClr val="ffffff"/>
                </a:solidFill>
              </a:uFill>
              <a:latin typeface="Calisto MT"/>
            </a:endParaRPr>
          </a:p>
          <a:p>
            <a:pPr marL="37080">
              <a:lnSpc>
                <a:spcPct val="100000"/>
              </a:lnSpc>
            </a:pP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一位建筑师在面对设计一个城市住宅区的目标时，头脑里所抱有的想法是要使用所有现代屠宰场的组成部分来完成这个设计！这也许是他所构思过的最棒的屠宰场，但是对于预期的居民来说却谈不上舒适，因为他们将不得不战战兢兢地穿行在安装着旋转式屠宰刀的走廊中。摘自《建筑师讽刺剧》（</a:t>
            </a:r>
            <a:r>
              <a:rPr lang="zh-CN" sz="2000" spc="-1" strike="noStrike">
                <a:solidFill>
                  <a:srgbClr val="e3e3e3"/>
                </a:solidFill>
                <a:uFill>
                  <a:solidFill>
                    <a:srgbClr val="ffffff"/>
                  </a:solidFill>
                </a:uFill>
                <a:latin typeface="Calisto MT"/>
              </a:rPr>
              <a:t>The Architects Sketch</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http://en.wikipedia.org/wiki/Architects_Sketch</a:t>
            </a:r>
            <a:r>
              <a:rPr lang="zh-CN" sz="2000" spc="-1" strike="noStrike">
                <a:solidFill>
                  <a:srgbClr val="e3e3e3"/>
                </a:solidFill>
                <a:uFill>
                  <a:solidFill>
                    <a:srgbClr val="ffffff"/>
                  </a:solidFill>
                </a:uFill>
                <a:latin typeface="Calisto MT"/>
              </a:rPr>
              <a:t>）</a:t>
            </a:r>
            <a:endParaRPr lang="zh-CN" sz="2000" spc="-1" strike="noStrike">
              <a:solidFill>
                <a:srgbClr val="e3e3e3"/>
              </a:solidFill>
              <a:uFill>
                <a:solidFill>
                  <a:srgbClr val="ffffff"/>
                </a:solidFill>
              </a:uFill>
              <a:latin typeface="Calisto MT"/>
            </a:endParaRPr>
          </a:p>
          <a:p>
            <a:pPr marL="37080">
              <a:lnSpc>
                <a:spcPct val="100000"/>
              </a:lnSpc>
            </a:pP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很多软件项目一开始就采用最新最时髦的架构设计，到了后来却发现满足系统的需求实际上并不需要这样一种架构。</a:t>
            </a:r>
            <a:r>
              <a:rPr lang="zh-CN" sz="2000" spc="-1" strike="noStrike">
                <a:solidFill>
                  <a:srgbClr val="e3e3e3"/>
                </a:solidFill>
                <a:uFill>
                  <a:solidFill>
                    <a:srgbClr val="ffffff"/>
                  </a:solidFill>
                </a:uFill>
                <a:latin typeface="Calisto MT"/>
              </a:rPr>
              <a:t>design-by-buzzword</a:t>
            </a:r>
            <a:r>
              <a:rPr lang="zh-CN" sz="2000" spc="-1" strike="noStrike">
                <a:solidFill>
                  <a:srgbClr val="e3e3e3"/>
                </a:solidFill>
                <a:uFill>
                  <a:solidFill>
                    <a:srgbClr val="ffffff"/>
                  </a:solidFill>
                </a:uFill>
                <a:latin typeface="Calisto MT"/>
              </a:rPr>
              <a:t>（按照时髦的词汇来做设计）是一种常见的现象。出现很多此类行为是由于设计者并不理解为何（</a:t>
            </a:r>
            <a:r>
              <a:rPr lang="zh-CN" sz="2000" spc="-1" strike="noStrike">
                <a:solidFill>
                  <a:srgbClr val="e3e3e3"/>
                </a:solidFill>
                <a:uFill>
                  <a:solidFill>
                    <a:srgbClr val="ffffff"/>
                  </a:solidFill>
                </a:uFill>
                <a:latin typeface="Calisto MT"/>
              </a:rPr>
              <a:t>why</a:t>
            </a:r>
            <a:r>
              <a:rPr lang="zh-CN" sz="2000" spc="-1" strike="noStrike">
                <a:solidFill>
                  <a:srgbClr val="e3e3e3"/>
                </a:solidFill>
                <a:uFill>
                  <a:solidFill>
                    <a:srgbClr val="ffffff"/>
                  </a:solidFill>
                </a:uFill>
                <a:latin typeface="Calisto MT"/>
              </a:rPr>
              <a:t>）架构的约束。</a:t>
            </a:r>
            <a:endParaRPr lang="zh-CN" sz="2000" spc="-1" strike="noStrike">
              <a:solidFill>
                <a:srgbClr val="e3e3e3"/>
              </a:solidFill>
              <a:uFill>
                <a:solidFill>
                  <a:srgbClr val="ffffff"/>
                </a:solidFill>
              </a:uFill>
              <a:latin typeface="Calisto MT"/>
            </a:endParaRPr>
          </a:p>
          <a:p>
            <a:pPr marL="37080">
              <a:lnSpc>
                <a:spcPct val="100000"/>
              </a:lnSpc>
            </a:pPr>
            <a:endParaRPr lang="zh-CN" sz="2000" spc="-1" strike="noStrike">
              <a:solidFill>
                <a:srgbClr val="e3e3e3"/>
              </a:solidFill>
              <a:uFill>
                <a:solidFill>
                  <a:srgbClr val="ffffff"/>
                </a:solidFill>
              </a:uFill>
              <a:latin typeface="Calisto MT"/>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案例</a:t>
            </a:r>
            <a:endParaRPr lang="zh-CN" sz="1800" spc="-1" strike="noStrike">
              <a:solidFill>
                <a:srgbClr val="ffffff"/>
              </a:solidFill>
              <a:uFill>
                <a:solidFill>
                  <a:srgbClr val="ffffff"/>
                </a:solidFill>
              </a:uFill>
              <a:latin typeface="Calisto MT"/>
            </a:endParaRPr>
          </a:p>
        </p:txBody>
      </p:sp>
      <p:sp>
        <p:nvSpPr>
          <p:cNvPr id="99"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数据模拟器（</a:t>
            </a:r>
            <a:r>
              <a:rPr lang="zh-CN" sz="2000" spc="-1" strike="noStrike">
                <a:solidFill>
                  <a:srgbClr val="e3e3e3"/>
                </a:solidFill>
                <a:uFill>
                  <a:solidFill>
                    <a:srgbClr val="ffffff"/>
                  </a:solidFill>
                </a:uFill>
                <a:latin typeface="Calisto MT"/>
              </a:rPr>
              <a:t>ECS</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Java JDBC</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数据采集服务器</a:t>
            </a:r>
            <a:r>
              <a:rPr lang="zh-CN" sz="2000" spc="-1" strike="noStrike">
                <a:solidFill>
                  <a:srgbClr val="e3e3e3"/>
                </a:solidFill>
                <a:uFill>
                  <a:solidFill>
                    <a:srgbClr val="ffffff"/>
                  </a:solidFill>
                </a:uFill>
                <a:latin typeface="Calisto MT"/>
              </a:rPr>
              <a:t>(DAS): Java+Spring+c3p0</a:t>
            </a:r>
            <a:endParaRPr lang="zh-CN" sz="2000" spc="-1" strike="noStrike">
              <a:solidFill>
                <a:srgbClr val="e3e3e3"/>
              </a:solidFill>
              <a:uFill>
                <a:solidFill>
                  <a:srgbClr val="ffffff"/>
                </a:solidFill>
              </a:uFill>
              <a:latin typeface="Calisto MT"/>
            </a:endParaRPr>
          </a:p>
          <a:p>
            <a:pPr marL="37080">
              <a:lnSpc>
                <a:spcPct val="100000"/>
              </a:lnSpc>
            </a:pPr>
            <a:endParaRPr lang="zh-CN" sz="2000" spc="-1" strike="noStrike">
              <a:solidFill>
                <a:srgbClr val="e3e3e3"/>
              </a:solidFill>
              <a:uFill>
                <a:solidFill>
                  <a:srgbClr val="ffffff"/>
                </a:solidFill>
              </a:uFill>
              <a:latin typeface="Calisto MT"/>
            </a:endParaRPr>
          </a:p>
          <a:p>
            <a:pPr marL="37080">
              <a:lnSpc>
                <a:spcPct val="100000"/>
              </a:lnSpc>
            </a:pPr>
            <a:endParaRPr lang="zh-CN" sz="2000" spc="-1" strike="noStrike">
              <a:solidFill>
                <a:srgbClr val="e3e3e3"/>
              </a:solidFill>
              <a:uFill>
                <a:solidFill>
                  <a:srgbClr val="ffffff"/>
                </a:solidFill>
              </a:uFill>
              <a:latin typeface="Calisto MT"/>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565560" y="229680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公司项目架构的发展</a:t>
            </a:r>
            <a:endParaRPr lang="zh-CN" sz="1800" spc="-1" strike="noStrike">
              <a:solidFill>
                <a:srgbClr val="ffffff"/>
              </a:solidFill>
              <a:uFill>
                <a:solidFill>
                  <a:srgbClr val="ffffff"/>
                </a:solidFill>
              </a:uFill>
              <a:latin typeface="Calisto MT"/>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913680" y="609480"/>
            <a:ext cx="10353240" cy="970200"/>
          </a:xfrm>
          <a:prstGeom prst="rect">
            <a:avLst/>
          </a:prstGeom>
          <a:noFill/>
          <a:ln>
            <a:noFill/>
          </a:ln>
        </p:spPr>
        <p:txBody>
          <a:bodyPr anchor="ctr"/>
          <a:p>
            <a:pPr algn="ctr">
              <a:lnSpc>
                <a:spcPct val="100000"/>
              </a:lnSpc>
            </a:pPr>
            <a:r>
              <a:rPr b="1" lang="zh-CN" sz="4000" spc="-1" strike="noStrike">
                <a:solidFill>
                  <a:srgbClr val="e3e3e3"/>
                </a:solidFill>
                <a:uFill>
                  <a:solidFill>
                    <a:srgbClr val="ffffff"/>
                  </a:solidFill>
                </a:uFill>
                <a:latin typeface="Calisto MT"/>
              </a:rPr>
              <a:t>0G</a:t>
            </a:r>
            <a:r>
              <a:rPr b="1" lang="zh-CN" sz="4000" spc="-1" strike="noStrike">
                <a:solidFill>
                  <a:srgbClr val="e3e3e3"/>
                </a:solidFill>
                <a:uFill>
                  <a:solidFill>
                    <a:srgbClr val="ffffff"/>
                  </a:solidFill>
                </a:uFill>
                <a:latin typeface="Calisto MT"/>
              </a:rPr>
              <a:t>： </a:t>
            </a:r>
            <a:r>
              <a:rPr b="1" lang="zh-CN" sz="4000" spc="-1" strike="noStrike">
                <a:solidFill>
                  <a:srgbClr val="e3e3e3"/>
                </a:solidFill>
                <a:uFill>
                  <a:solidFill>
                    <a:srgbClr val="ffffff"/>
                  </a:solidFill>
                </a:uFill>
                <a:latin typeface="Calisto MT"/>
              </a:rPr>
              <a:t>Servlet+JSP+JavaBean</a:t>
            </a:r>
            <a:endParaRPr lang="zh-CN" sz="1800" spc="-1" strike="noStrike">
              <a:solidFill>
                <a:srgbClr val="ffffff"/>
              </a:solidFill>
              <a:uFill>
                <a:solidFill>
                  <a:srgbClr val="ffffff"/>
                </a:solidFill>
              </a:uFill>
              <a:latin typeface="Calisto MT"/>
            </a:endParaRPr>
          </a:p>
        </p:txBody>
      </p:sp>
      <p:sp>
        <p:nvSpPr>
          <p:cNvPr id="102"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Servlet</a:t>
            </a:r>
            <a:r>
              <a:rPr lang="zh-CN" sz="2000" spc="-1" strike="noStrike">
                <a:solidFill>
                  <a:srgbClr val="e3e3e3"/>
                </a:solidFill>
                <a:uFill>
                  <a:solidFill>
                    <a:srgbClr val="ffffff"/>
                  </a:solidFill>
                </a:uFill>
                <a:latin typeface="Calisto MT"/>
              </a:rPr>
              <a:t>是在服务器端执行的</a:t>
            </a:r>
            <a:r>
              <a:rPr lang="zh-CN" sz="2000" spc="-1" strike="noStrike">
                <a:solidFill>
                  <a:srgbClr val="e3e3e3"/>
                </a:solidFill>
                <a:uFill>
                  <a:solidFill>
                    <a:srgbClr val="ffffff"/>
                  </a:solidFill>
                </a:uFill>
                <a:latin typeface="Calisto MT"/>
              </a:rPr>
              <a:t>Java</a:t>
            </a:r>
            <a:r>
              <a:rPr lang="zh-CN" sz="2000" spc="-1" strike="noStrike">
                <a:solidFill>
                  <a:srgbClr val="e3e3e3"/>
                </a:solidFill>
                <a:uFill>
                  <a:solidFill>
                    <a:srgbClr val="ffffff"/>
                  </a:solidFill>
                </a:uFill>
                <a:latin typeface="Calisto MT"/>
              </a:rPr>
              <a:t>程序，一个被称为</a:t>
            </a:r>
            <a:r>
              <a:rPr b="1" lang="zh-CN" sz="2000" spc="-1" strike="noStrike">
                <a:solidFill>
                  <a:srgbClr val="e3e3e3"/>
                </a:solidFill>
                <a:uFill>
                  <a:solidFill>
                    <a:srgbClr val="ffffff"/>
                  </a:solidFill>
                </a:uFill>
                <a:latin typeface="Calisto MT"/>
              </a:rPr>
              <a:t>Servlet</a:t>
            </a:r>
            <a:r>
              <a:rPr b="1" lang="zh-CN" sz="2000" spc="-1" strike="noStrike">
                <a:solidFill>
                  <a:srgbClr val="e3e3e3"/>
                </a:solidFill>
                <a:uFill>
                  <a:solidFill>
                    <a:srgbClr val="ffffff"/>
                  </a:solidFill>
                </a:uFill>
                <a:latin typeface="Calisto MT"/>
              </a:rPr>
              <a:t>容器</a:t>
            </a:r>
            <a:r>
              <a:rPr lang="zh-CN" sz="2000" spc="-1" strike="noStrike">
                <a:solidFill>
                  <a:srgbClr val="e3e3e3"/>
                </a:solidFill>
                <a:uFill>
                  <a:solidFill>
                    <a:srgbClr val="ffffff"/>
                  </a:solidFill>
                </a:uFill>
                <a:latin typeface="Calisto MT"/>
              </a:rPr>
              <a:t>的程序（其实就是服务器） 负责执行</a:t>
            </a:r>
            <a:r>
              <a:rPr lang="zh-CN" sz="2000" spc="-1" strike="noStrike">
                <a:solidFill>
                  <a:srgbClr val="e3e3e3"/>
                </a:solidFill>
                <a:uFill>
                  <a:solidFill>
                    <a:srgbClr val="ffffff"/>
                  </a:solidFill>
                </a:uFill>
                <a:latin typeface="Calisto MT"/>
              </a:rPr>
              <a:t>Java</a:t>
            </a:r>
            <a:r>
              <a:rPr lang="zh-CN" sz="2000" spc="-1" strike="noStrike">
                <a:solidFill>
                  <a:srgbClr val="e3e3e3"/>
                </a:solidFill>
                <a:uFill>
                  <a:solidFill>
                    <a:srgbClr val="ffffff"/>
                  </a:solidFill>
                </a:uFill>
                <a:latin typeface="Calisto MT"/>
              </a:rPr>
              <a:t>程序。而</a:t>
            </a:r>
            <a:r>
              <a:rPr lang="zh-CN" sz="2000" spc="-1" strike="noStrike">
                <a:solidFill>
                  <a:srgbClr val="e3e3e3"/>
                </a:solidFill>
                <a:uFill>
                  <a:solidFill>
                    <a:srgbClr val="ffffff"/>
                  </a:solidFill>
                </a:uFill>
                <a:latin typeface="Calisto MT"/>
              </a:rPr>
              <a:t>JSP(Java Server Page)</a:t>
            </a:r>
            <a:r>
              <a:rPr lang="zh-CN" sz="2000" spc="-1" strike="noStrike">
                <a:solidFill>
                  <a:srgbClr val="e3e3e3"/>
                </a:solidFill>
                <a:uFill>
                  <a:solidFill>
                    <a:srgbClr val="ffffff"/>
                  </a:solidFill>
                </a:uFill>
                <a:latin typeface="Calisto MT"/>
              </a:rPr>
              <a:t>则是一个页面， 由</a:t>
            </a:r>
            <a:r>
              <a:rPr b="1" lang="zh-CN" sz="2000" spc="-1" strike="noStrike">
                <a:solidFill>
                  <a:srgbClr val="e3e3e3"/>
                </a:solidFill>
                <a:uFill>
                  <a:solidFill>
                    <a:srgbClr val="ffffff"/>
                  </a:solidFill>
                </a:uFill>
                <a:latin typeface="Calisto MT"/>
              </a:rPr>
              <a:t>JSP</a:t>
            </a:r>
            <a:r>
              <a:rPr b="1" lang="zh-CN" sz="2000" spc="-1" strike="noStrike">
                <a:solidFill>
                  <a:srgbClr val="e3e3e3"/>
                </a:solidFill>
                <a:uFill>
                  <a:solidFill>
                    <a:srgbClr val="ffffff"/>
                  </a:solidFill>
                </a:uFill>
                <a:latin typeface="Calisto MT"/>
              </a:rPr>
              <a:t>容器</a:t>
            </a:r>
            <a:r>
              <a:rPr lang="zh-CN" sz="2000" spc="-1" strike="noStrike">
                <a:solidFill>
                  <a:srgbClr val="e3e3e3"/>
                </a:solidFill>
                <a:uFill>
                  <a:solidFill>
                    <a:srgbClr val="ffffff"/>
                  </a:solidFill>
                </a:uFill>
                <a:latin typeface="Calisto MT"/>
              </a:rPr>
              <a:t>负责执行。</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Servlet</a:t>
            </a:r>
            <a:r>
              <a:rPr lang="zh-CN" sz="2000" spc="-1" strike="noStrike">
                <a:solidFill>
                  <a:srgbClr val="e3e3e3"/>
                </a:solidFill>
                <a:uFill>
                  <a:solidFill>
                    <a:srgbClr val="ffffff"/>
                  </a:solidFill>
                </a:uFill>
                <a:latin typeface="Calisto MT"/>
              </a:rPr>
              <a:t>和</a:t>
            </a:r>
            <a:r>
              <a:rPr lang="zh-CN" sz="2000" spc="-1" strike="noStrike">
                <a:solidFill>
                  <a:srgbClr val="e3e3e3"/>
                </a:solidFill>
                <a:uFill>
                  <a:solidFill>
                    <a:srgbClr val="ffffff"/>
                  </a:solidFill>
                </a:uFill>
                <a:latin typeface="Calisto MT"/>
              </a:rPr>
              <a:t>JSP</a:t>
            </a:r>
            <a:r>
              <a:rPr lang="zh-CN" sz="2000" spc="-1" strike="noStrike">
                <a:solidFill>
                  <a:srgbClr val="e3e3e3"/>
                </a:solidFill>
                <a:uFill>
                  <a:solidFill>
                    <a:srgbClr val="ffffff"/>
                  </a:solidFill>
                </a:uFill>
                <a:latin typeface="Calisto MT"/>
              </a:rPr>
              <a:t>两者最大的区别就是，</a:t>
            </a:r>
            <a:r>
              <a:rPr lang="zh-CN" sz="2000" spc="-1" strike="noStrike">
                <a:solidFill>
                  <a:srgbClr val="e3e3e3"/>
                </a:solidFill>
                <a:uFill>
                  <a:solidFill>
                    <a:srgbClr val="ffffff"/>
                  </a:solidFill>
                </a:uFill>
                <a:latin typeface="Calisto MT"/>
              </a:rPr>
              <a:t>Servlet</a:t>
            </a:r>
            <a:r>
              <a:rPr lang="zh-CN" sz="2000" spc="-1" strike="noStrike">
                <a:solidFill>
                  <a:srgbClr val="e3e3e3"/>
                </a:solidFill>
                <a:uFill>
                  <a:solidFill>
                    <a:srgbClr val="ffffff"/>
                  </a:solidFill>
                </a:uFill>
                <a:latin typeface="Calisto MT"/>
              </a:rPr>
              <a:t>以</a:t>
            </a:r>
            <a:r>
              <a:rPr lang="zh-CN" sz="2000" spc="-1" strike="noStrike">
                <a:solidFill>
                  <a:srgbClr val="e3e3e3"/>
                </a:solidFill>
                <a:uFill>
                  <a:solidFill>
                    <a:srgbClr val="ffffff"/>
                  </a:solidFill>
                </a:uFill>
                <a:latin typeface="Calisto MT"/>
              </a:rPr>
              <a:t>Java</a:t>
            </a:r>
            <a:r>
              <a:rPr lang="zh-CN" sz="2000" spc="-1" strike="noStrike">
                <a:solidFill>
                  <a:srgbClr val="e3e3e3"/>
                </a:solidFill>
                <a:uFill>
                  <a:solidFill>
                    <a:srgbClr val="ffffff"/>
                  </a:solidFill>
                </a:uFill>
                <a:latin typeface="Calisto MT"/>
              </a:rPr>
              <a:t>程序为主， 输出</a:t>
            </a:r>
            <a:r>
              <a:rPr lang="zh-CN" sz="2000" spc="-1" strike="noStrike">
                <a:solidFill>
                  <a:srgbClr val="e3e3e3"/>
                </a:solidFill>
                <a:uFill>
                  <a:solidFill>
                    <a:srgbClr val="ffffff"/>
                  </a:solidFill>
                </a:uFill>
                <a:latin typeface="Calisto MT"/>
              </a:rPr>
              <a:t>HTML</a:t>
            </a:r>
            <a:r>
              <a:rPr lang="zh-CN" sz="2000" spc="-1" strike="noStrike">
                <a:solidFill>
                  <a:srgbClr val="e3e3e3"/>
                </a:solidFill>
                <a:uFill>
                  <a:solidFill>
                    <a:srgbClr val="ffffff"/>
                  </a:solidFill>
                </a:uFill>
                <a:latin typeface="Calisto MT"/>
              </a:rPr>
              <a:t>代码时需要使用</a:t>
            </a:r>
            <a:r>
              <a:rPr lang="zh-CN" sz="2000" spc="-1" strike="noStrike">
                <a:solidFill>
                  <a:srgbClr val="e3e3e3"/>
                </a:solidFill>
                <a:uFill>
                  <a:solidFill>
                    <a:srgbClr val="ffffff"/>
                  </a:solidFill>
                </a:uFill>
                <a:latin typeface="Calisto MT"/>
              </a:rPr>
              <a:t>out.println</a:t>
            </a:r>
            <a:r>
              <a:rPr lang="zh-CN" sz="2000" spc="-1" strike="noStrike">
                <a:solidFill>
                  <a:srgbClr val="e3e3e3"/>
                </a:solidFill>
                <a:uFill>
                  <a:solidFill>
                    <a:srgbClr val="ffffff"/>
                  </a:solidFill>
                </a:uFill>
                <a:latin typeface="Calisto MT"/>
              </a:rPr>
              <a:t>函数，也就是说</a:t>
            </a:r>
            <a:r>
              <a:rPr b="1" lang="zh-CN" sz="2000" spc="-1" strike="noStrike">
                <a:solidFill>
                  <a:srgbClr val="e3e3e3"/>
                </a:solidFill>
                <a:uFill>
                  <a:solidFill>
                    <a:srgbClr val="ffffff"/>
                  </a:solidFill>
                </a:uFill>
                <a:latin typeface="Calisto MT"/>
              </a:rPr>
              <a:t>Java</a:t>
            </a:r>
            <a:r>
              <a:rPr b="1" lang="zh-CN" sz="2000" spc="-1" strike="noStrike">
                <a:solidFill>
                  <a:srgbClr val="e3e3e3"/>
                </a:solidFill>
                <a:uFill>
                  <a:solidFill>
                    <a:srgbClr val="ffffff"/>
                  </a:solidFill>
                </a:uFill>
                <a:latin typeface="Calisto MT"/>
              </a:rPr>
              <a:t>中内嵌</a:t>
            </a:r>
            <a:r>
              <a:rPr b="1" lang="zh-CN" sz="2000" spc="-1" strike="noStrike">
                <a:solidFill>
                  <a:srgbClr val="e3e3e3"/>
                </a:solidFill>
                <a:uFill>
                  <a:solidFill>
                    <a:srgbClr val="ffffff"/>
                  </a:solidFill>
                </a:uFill>
                <a:latin typeface="Calisto MT"/>
              </a:rPr>
              <a:t>HTML</a:t>
            </a:r>
            <a:r>
              <a:rPr lang="zh-CN" sz="2000" spc="-1" strike="noStrike">
                <a:solidFill>
                  <a:srgbClr val="e3e3e3"/>
                </a:solidFill>
                <a:uFill>
                  <a:solidFill>
                    <a:srgbClr val="ffffff"/>
                  </a:solidFill>
                </a:uFill>
                <a:latin typeface="Calisto MT"/>
              </a:rPr>
              <a:t>； 而</a:t>
            </a:r>
            <a:r>
              <a:rPr lang="zh-CN" sz="2000" spc="-1" strike="noStrike">
                <a:solidFill>
                  <a:srgbClr val="e3e3e3"/>
                </a:solidFill>
                <a:uFill>
                  <a:solidFill>
                    <a:srgbClr val="ffffff"/>
                  </a:solidFill>
                </a:uFill>
                <a:latin typeface="Calisto MT"/>
              </a:rPr>
              <a:t>JSP</a:t>
            </a:r>
            <a:r>
              <a:rPr lang="zh-CN" sz="2000" spc="-1" strike="noStrike">
                <a:solidFill>
                  <a:srgbClr val="e3e3e3"/>
                </a:solidFill>
                <a:uFill>
                  <a:solidFill>
                    <a:srgbClr val="ffffff"/>
                  </a:solidFill>
                </a:uFill>
                <a:latin typeface="Calisto MT"/>
              </a:rPr>
              <a:t>则以</a:t>
            </a:r>
            <a:r>
              <a:rPr lang="zh-CN" sz="2000" spc="-1" strike="noStrike">
                <a:solidFill>
                  <a:srgbClr val="e3e3e3"/>
                </a:solidFill>
                <a:uFill>
                  <a:solidFill>
                    <a:srgbClr val="ffffff"/>
                  </a:solidFill>
                </a:uFill>
                <a:latin typeface="Calisto MT"/>
              </a:rPr>
              <a:t>HTML</a:t>
            </a:r>
            <a:r>
              <a:rPr lang="zh-CN" sz="2000" spc="-1" strike="noStrike">
                <a:solidFill>
                  <a:srgbClr val="e3e3e3"/>
                </a:solidFill>
                <a:uFill>
                  <a:solidFill>
                    <a:srgbClr val="ffffff"/>
                  </a:solidFill>
                </a:uFill>
                <a:latin typeface="Calisto MT"/>
              </a:rPr>
              <a:t>页面为主，需要写</a:t>
            </a:r>
            <a:r>
              <a:rPr lang="zh-CN" sz="2000" spc="-1" strike="noStrike">
                <a:solidFill>
                  <a:srgbClr val="e3e3e3"/>
                </a:solidFill>
                <a:uFill>
                  <a:solidFill>
                    <a:srgbClr val="ffffff"/>
                  </a:solidFill>
                </a:uFill>
                <a:latin typeface="Calisto MT"/>
              </a:rPr>
              <a:t>Java</a:t>
            </a:r>
            <a:r>
              <a:rPr lang="zh-CN" sz="2000" spc="-1" strike="noStrike">
                <a:solidFill>
                  <a:srgbClr val="e3e3e3"/>
                </a:solidFill>
                <a:uFill>
                  <a:solidFill>
                    <a:srgbClr val="ffffff"/>
                  </a:solidFill>
                </a:uFill>
                <a:latin typeface="Calisto MT"/>
              </a:rPr>
              <a:t>代码时则在页面中直接插入</a:t>
            </a:r>
            <a:r>
              <a:rPr lang="zh-CN" sz="2000" spc="-1" strike="noStrike">
                <a:solidFill>
                  <a:srgbClr val="e3e3e3"/>
                </a:solidFill>
                <a:uFill>
                  <a:solidFill>
                    <a:srgbClr val="ffffff"/>
                  </a:solidFill>
                </a:uFill>
                <a:latin typeface="Calisto MT"/>
              </a:rPr>
              <a:t>Java</a:t>
            </a:r>
            <a:r>
              <a:rPr lang="zh-CN" sz="2000" spc="-1" strike="noStrike">
                <a:solidFill>
                  <a:srgbClr val="e3e3e3"/>
                </a:solidFill>
                <a:uFill>
                  <a:solidFill>
                    <a:srgbClr val="ffffff"/>
                  </a:solidFill>
                </a:uFill>
                <a:latin typeface="Calisto MT"/>
              </a:rPr>
              <a:t>代码， 即</a:t>
            </a:r>
            <a:r>
              <a:rPr b="1" lang="zh-CN" sz="2000" spc="-1" strike="noStrike">
                <a:solidFill>
                  <a:srgbClr val="e3e3e3"/>
                </a:solidFill>
                <a:uFill>
                  <a:solidFill>
                    <a:srgbClr val="ffffff"/>
                  </a:solidFill>
                </a:uFill>
                <a:latin typeface="Calisto MT"/>
              </a:rPr>
              <a:t>HTML</a:t>
            </a:r>
            <a:r>
              <a:rPr b="1" lang="zh-CN" sz="2000" spc="-1" strike="noStrike">
                <a:solidFill>
                  <a:srgbClr val="e3e3e3"/>
                </a:solidFill>
                <a:uFill>
                  <a:solidFill>
                    <a:srgbClr val="ffffff"/>
                  </a:solidFill>
                </a:uFill>
                <a:latin typeface="Calisto MT"/>
              </a:rPr>
              <a:t>中内嵌</a:t>
            </a:r>
            <a:r>
              <a:rPr b="1" lang="zh-CN" sz="2000" spc="-1" strike="noStrike">
                <a:solidFill>
                  <a:srgbClr val="e3e3e3"/>
                </a:solidFill>
                <a:uFill>
                  <a:solidFill>
                    <a:srgbClr val="ffffff"/>
                  </a:solidFill>
                </a:uFill>
                <a:latin typeface="Calisto MT"/>
              </a:rPr>
              <a:t>Java</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JSP</a:t>
            </a:r>
            <a:r>
              <a:rPr lang="zh-CN" sz="2000" spc="-1" strike="noStrike">
                <a:solidFill>
                  <a:srgbClr val="e3e3e3"/>
                </a:solidFill>
                <a:uFill>
                  <a:solidFill>
                    <a:srgbClr val="ffffff"/>
                  </a:solidFill>
                </a:uFill>
                <a:latin typeface="Calisto MT"/>
              </a:rPr>
              <a:t>便于输出，而</a:t>
            </a:r>
            <a:r>
              <a:rPr lang="zh-CN" sz="2000" spc="-1" strike="noStrike">
                <a:solidFill>
                  <a:srgbClr val="e3e3e3"/>
                </a:solidFill>
                <a:uFill>
                  <a:solidFill>
                    <a:srgbClr val="ffffff"/>
                  </a:solidFill>
                </a:uFill>
                <a:latin typeface="Calisto MT"/>
              </a:rPr>
              <a:t>Servlet</a:t>
            </a:r>
            <a:r>
              <a:rPr lang="zh-CN" sz="2000" spc="-1" strike="noStrike">
                <a:solidFill>
                  <a:srgbClr val="e3e3e3"/>
                </a:solidFill>
                <a:uFill>
                  <a:solidFill>
                    <a:srgbClr val="ffffff"/>
                  </a:solidFill>
                </a:uFill>
                <a:latin typeface="Calisto MT"/>
              </a:rPr>
              <a:t>便于进行逻辑处理。因此实际应用中两者常常结合使用，各司其职。</a:t>
            </a:r>
            <a:endParaRPr lang="zh-CN" sz="2000" spc="-1" strike="noStrike">
              <a:solidFill>
                <a:srgbClr val="e3e3e3"/>
              </a:solidFill>
              <a:uFill>
                <a:solidFill>
                  <a:srgbClr val="ffffff"/>
                </a:solidFill>
              </a:uFill>
              <a:latin typeface="Calisto MT"/>
            </a:endParaRPr>
          </a:p>
          <a:p>
            <a:pPr marL="37080">
              <a:lnSpc>
                <a:spcPct val="100000"/>
              </a:lnSpc>
            </a:pPr>
            <a:endParaRPr lang="zh-CN" sz="2000" spc="-1" strike="noStrike">
              <a:solidFill>
                <a:srgbClr val="e3e3e3"/>
              </a:solidFill>
              <a:uFill>
                <a:solidFill>
                  <a:srgbClr val="ffffff"/>
                </a:solidFill>
              </a:uFill>
              <a:latin typeface="Calisto MT"/>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03" name="图片 3" descr=""/>
          <p:cNvPicPr/>
          <p:nvPr/>
        </p:nvPicPr>
        <p:blipFill>
          <a:blip r:embed="rId1"/>
          <a:stretch/>
        </p:blipFill>
        <p:spPr>
          <a:xfrm>
            <a:off x="4238640" y="185760"/>
            <a:ext cx="3714480" cy="64861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问题</a:t>
            </a:r>
            <a:endParaRPr lang="zh-CN" sz="1800" spc="-1" strike="noStrike">
              <a:solidFill>
                <a:srgbClr val="ffffff"/>
              </a:solidFill>
              <a:uFill>
                <a:solidFill>
                  <a:srgbClr val="ffffff"/>
                </a:solidFill>
              </a:uFill>
              <a:latin typeface="Calisto MT"/>
            </a:endParaRPr>
          </a:p>
        </p:txBody>
      </p:sp>
      <p:sp>
        <p:nvSpPr>
          <p:cNvPr id="105"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分层混乱。 </a:t>
            </a:r>
            <a:r>
              <a:rPr lang="zh-CN" sz="2000" spc="-1" strike="noStrike">
                <a:solidFill>
                  <a:srgbClr val="e3e3e3"/>
                </a:solidFill>
                <a:uFill>
                  <a:solidFill>
                    <a:srgbClr val="ffffff"/>
                  </a:solidFill>
                </a:uFill>
                <a:latin typeface="Calisto MT"/>
              </a:rPr>
              <a:t>Servlet</a:t>
            </a:r>
            <a:r>
              <a:rPr lang="zh-CN" sz="2000" spc="-1" strike="noStrike">
                <a:solidFill>
                  <a:srgbClr val="e3e3e3"/>
                </a:solidFill>
                <a:uFill>
                  <a:solidFill>
                    <a:srgbClr val="ffffff"/>
                  </a:solidFill>
                </a:uFill>
                <a:latin typeface="Calisto MT"/>
              </a:rPr>
              <a:t>用来写</a:t>
            </a:r>
            <a:r>
              <a:rPr lang="zh-CN" sz="2000" spc="-1" strike="noStrike">
                <a:solidFill>
                  <a:srgbClr val="e3e3e3"/>
                </a:solidFill>
                <a:uFill>
                  <a:solidFill>
                    <a:srgbClr val="ffffff"/>
                  </a:solidFill>
                </a:uFill>
                <a:latin typeface="Calisto MT"/>
              </a:rPr>
              <a:t>business layer</a:t>
            </a:r>
            <a:r>
              <a:rPr lang="zh-CN" sz="2000" spc="-1" strike="noStrike">
                <a:solidFill>
                  <a:srgbClr val="e3e3e3"/>
                </a:solidFill>
                <a:uFill>
                  <a:solidFill>
                    <a:srgbClr val="ffffff"/>
                  </a:solidFill>
                </a:uFill>
                <a:latin typeface="Calisto MT"/>
              </a:rPr>
              <a:t>是很强大的，但是对于写</a:t>
            </a:r>
            <a:r>
              <a:rPr lang="zh-CN" sz="2000" spc="-1" strike="noStrike">
                <a:solidFill>
                  <a:srgbClr val="e3e3e3"/>
                </a:solidFill>
                <a:uFill>
                  <a:solidFill>
                    <a:srgbClr val="ffffff"/>
                  </a:solidFill>
                </a:uFill>
                <a:latin typeface="Calisto MT"/>
              </a:rPr>
              <a:t>presentation layer</a:t>
            </a:r>
            <a:r>
              <a:rPr lang="zh-CN" sz="2000" spc="-1" strike="noStrike">
                <a:solidFill>
                  <a:srgbClr val="e3e3e3"/>
                </a:solidFill>
                <a:uFill>
                  <a:solidFill>
                    <a:srgbClr val="ffffff"/>
                  </a:solidFill>
                </a:uFill>
                <a:latin typeface="Calisto MT"/>
              </a:rPr>
              <a:t>就很不方便。</a:t>
            </a:r>
            <a:r>
              <a:rPr lang="zh-CN" sz="2000" spc="-1" strike="noStrike">
                <a:solidFill>
                  <a:srgbClr val="e3e3e3"/>
                </a:solidFill>
                <a:uFill>
                  <a:solidFill>
                    <a:srgbClr val="ffffff"/>
                  </a:solidFill>
                </a:uFill>
                <a:latin typeface="Calisto MT"/>
              </a:rPr>
              <a:t>JSP</a:t>
            </a:r>
            <a:r>
              <a:rPr lang="zh-CN" sz="2000" spc="-1" strike="noStrike">
                <a:solidFill>
                  <a:srgbClr val="e3e3e3"/>
                </a:solidFill>
                <a:uFill>
                  <a:solidFill>
                    <a:srgbClr val="ffffff"/>
                  </a:solidFill>
                </a:uFill>
                <a:latin typeface="Calisto MT"/>
              </a:rPr>
              <a:t>则主要是为了方便写</a:t>
            </a:r>
            <a:r>
              <a:rPr lang="zh-CN" sz="2000" spc="-1" strike="noStrike">
                <a:solidFill>
                  <a:srgbClr val="e3e3e3"/>
                </a:solidFill>
                <a:uFill>
                  <a:solidFill>
                    <a:srgbClr val="ffffff"/>
                  </a:solidFill>
                </a:uFill>
                <a:latin typeface="Calisto MT"/>
              </a:rPr>
              <a:t>presentation layer</a:t>
            </a:r>
            <a:r>
              <a:rPr lang="zh-CN" sz="2000" spc="-1" strike="noStrike">
                <a:solidFill>
                  <a:srgbClr val="e3e3e3"/>
                </a:solidFill>
                <a:uFill>
                  <a:solidFill>
                    <a:srgbClr val="ffffff"/>
                  </a:solidFill>
                </a:uFill>
                <a:latin typeface="Calisto MT"/>
              </a:rPr>
              <a:t>而设计的。当然也可以写</a:t>
            </a:r>
            <a:r>
              <a:rPr lang="zh-CN" sz="2000" spc="-1" strike="noStrike">
                <a:solidFill>
                  <a:srgbClr val="e3e3e3"/>
                </a:solidFill>
                <a:uFill>
                  <a:solidFill>
                    <a:srgbClr val="ffffff"/>
                  </a:solidFill>
                </a:uFill>
                <a:latin typeface="Calisto MT"/>
              </a:rPr>
              <a:t>business layer</a:t>
            </a:r>
            <a:r>
              <a:rPr lang="zh-CN" sz="2000" spc="-1" strike="noStrike">
                <a:solidFill>
                  <a:srgbClr val="e3e3e3"/>
                </a:solidFill>
                <a:uFill>
                  <a:solidFill>
                    <a:srgbClr val="ffffff"/>
                  </a:solidFill>
                </a:uFill>
                <a:latin typeface="Calisto MT"/>
              </a:rPr>
              <a:t>。所以经常会不自觉的把</a:t>
            </a:r>
            <a:r>
              <a:rPr lang="zh-CN" sz="2000" spc="-1" strike="noStrike">
                <a:solidFill>
                  <a:srgbClr val="e3e3e3"/>
                </a:solidFill>
                <a:uFill>
                  <a:solidFill>
                    <a:srgbClr val="ffffff"/>
                  </a:solidFill>
                </a:uFill>
                <a:latin typeface="Calisto MT"/>
              </a:rPr>
              <a:t>presentation layer</a:t>
            </a:r>
            <a:r>
              <a:rPr lang="zh-CN" sz="2000" spc="-1" strike="noStrike">
                <a:solidFill>
                  <a:srgbClr val="e3e3e3"/>
                </a:solidFill>
                <a:uFill>
                  <a:solidFill>
                    <a:srgbClr val="ffffff"/>
                  </a:solidFill>
                </a:uFill>
                <a:latin typeface="Calisto MT"/>
              </a:rPr>
              <a:t>和</a:t>
            </a:r>
            <a:r>
              <a:rPr lang="zh-CN" sz="2000" spc="-1" strike="noStrike">
                <a:solidFill>
                  <a:srgbClr val="e3e3e3"/>
                </a:solidFill>
                <a:uFill>
                  <a:solidFill>
                    <a:srgbClr val="ffffff"/>
                  </a:solidFill>
                </a:uFill>
                <a:latin typeface="Calisto MT"/>
              </a:rPr>
              <a:t>business layer</a:t>
            </a:r>
            <a:r>
              <a:rPr lang="zh-CN" sz="2000" spc="-1" strike="noStrike">
                <a:solidFill>
                  <a:srgbClr val="e3e3e3"/>
                </a:solidFill>
                <a:uFill>
                  <a:solidFill>
                    <a:srgbClr val="ffffff"/>
                  </a:solidFill>
                </a:uFill>
                <a:latin typeface="Calisto MT"/>
              </a:rPr>
              <a:t>混在一起。甚至，把数据库处理信息放到</a:t>
            </a:r>
            <a:r>
              <a:rPr lang="zh-CN" sz="2000" spc="-1" strike="noStrike">
                <a:solidFill>
                  <a:srgbClr val="e3e3e3"/>
                </a:solidFill>
                <a:uFill>
                  <a:solidFill>
                    <a:srgbClr val="ffffff"/>
                  </a:solidFill>
                </a:uFill>
                <a:latin typeface="Calisto MT"/>
              </a:rPr>
              <a:t>JSP</a:t>
            </a:r>
            <a:r>
              <a:rPr lang="zh-CN" sz="2000" spc="-1" strike="noStrike">
                <a:solidFill>
                  <a:srgbClr val="e3e3e3"/>
                </a:solidFill>
                <a:uFill>
                  <a:solidFill>
                    <a:srgbClr val="ffffff"/>
                  </a:solidFill>
                </a:uFill>
                <a:latin typeface="Calisto MT"/>
              </a:rPr>
              <a:t>中</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对于前端开发技术要求高（服务端语言）</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HTML </a:t>
            </a:r>
            <a:r>
              <a:rPr lang="zh-CN" sz="2000" spc="-1" strike="noStrike">
                <a:solidFill>
                  <a:srgbClr val="e3e3e3"/>
                </a:solidFill>
                <a:uFill>
                  <a:solidFill>
                    <a:srgbClr val="ffffff"/>
                  </a:solidFill>
                </a:uFill>
                <a:latin typeface="Calisto MT"/>
              </a:rPr>
              <a:t>与 </a:t>
            </a:r>
            <a:r>
              <a:rPr lang="zh-CN" sz="2000" spc="-1" strike="noStrike">
                <a:solidFill>
                  <a:srgbClr val="e3e3e3"/>
                </a:solidFill>
                <a:uFill>
                  <a:solidFill>
                    <a:srgbClr val="ffffff"/>
                  </a:solidFill>
                </a:uFill>
                <a:latin typeface="Calisto MT"/>
              </a:rPr>
              <a:t>JSP </a:t>
            </a:r>
            <a:r>
              <a:rPr lang="zh-CN" sz="2000" spc="-1" strike="noStrike">
                <a:solidFill>
                  <a:srgbClr val="e3e3e3"/>
                </a:solidFill>
                <a:uFill>
                  <a:solidFill>
                    <a:srgbClr val="ffffff"/>
                  </a:solidFill>
                </a:uFill>
                <a:latin typeface="Calisto MT"/>
              </a:rPr>
              <a:t>标签混杂，代码可读性差</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对服务器性能要求高（需在服务端编译执行，常驻与内存）</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用户体验差</a:t>
            </a:r>
            <a:endParaRPr lang="zh-CN" sz="2000" spc="-1" strike="noStrike">
              <a:solidFill>
                <a:srgbClr val="e3e3e3"/>
              </a:solidFill>
              <a:uFill>
                <a:solidFill>
                  <a:srgbClr val="ffffff"/>
                </a:solidFill>
              </a:uFill>
              <a:latin typeface="Calisto MT"/>
            </a:endParaRPr>
          </a:p>
          <a:p>
            <a:pPr>
              <a:lnSpc>
                <a:spcPct val="100000"/>
              </a:lnSpc>
            </a:pPr>
            <a:endParaRPr lang="zh-CN" sz="2000" spc="-1" strike="noStrike">
              <a:solidFill>
                <a:srgbClr val="e3e3e3"/>
              </a:solidFill>
              <a:uFill>
                <a:solidFill>
                  <a:srgbClr val="ffffff"/>
                </a:solidFill>
              </a:uFill>
              <a:latin typeface="Calisto MT"/>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554400" y="1208160"/>
            <a:ext cx="10353240" cy="193896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1G</a:t>
            </a:r>
            <a:r>
              <a:rPr lang="zh-CN" sz="4000" spc="-1" strike="noStrike">
                <a:solidFill>
                  <a:srgbClr val="e3e3e3"/>
                </a:solidFill>
                <a:uFill>
                  <a:solidFill>
                    <a:srgbClr val="ffffff"/>
                  </a:solidFill>
                </a:uFill>
                <a:latin typeface="Calisto MT"/>
              </a:rPr>
              <a:t>：</a:t>
            </a:r>
            <a:r>
              <a:rPr lang="zh-CN" sz="4000" spc="-1" strike="noStrike">
                <a:solidFill>
                  <a:srgbClr val="e3e3e3"/>
                </a:solidFill>
                <a:uFill>
                  <a:solidFill>
                    <a:srgbClr val="ffffff"/>
                  </a:solidFill>
                </a:uFill>
                <a:latin typeface="Calisto MT"/>
              </a:rPr>
              <a:t>
</a:t>
            </a:r>
            <a:r>
              <a:rPr lang="zh-CN" sz="4000" spc="-1" strike="noStrike">
                <a:solidFill>
                  <a:srgbClr val="e3e3e3"/>
                </a:solidFill>
                <a:uFill>
                  <a:solidFill>
                    <a:srgbClr val="ffffff"/>
                  </a:solidFill>
                </a:uFill>
                <a:latin typeface="Calisto MT"/>
              </a:rPr>
              <a:t>Flex+AS3+Cairngorm+</a:t>
            </a:r>
            <a:r>
              <a:rPr lang="zh-CN" sz="4000" spc="-1" strike="noStrike">
                <a:solidFill>
                  <a:srgbClr val="e3e3e3"/>
                </a:solidFill>
                <a:uFill>
                  <a:solidFill>
                    <a:srgbClr val="ffffff"/>
                  </a:solidFill>
                </a:uFill>
                <a:latin typeface="Calisto MT"/>
              </a:rPr>
              <a:t>
</a:t>
            </a:r>
            <a:r>
              <a:rPr lang="zh-CN" sz="4000" spc="-1" strike="noStrike">
                <a:solidFill>
                  <a:srgbClr val="e3e3e3"/>
                </a:solidFill>
                <a:uFill>
                  <a:solidFill>
                    <a:srgbClr val="ffffff"/>
                  </a:solidFill>
                </a:uFill>
                <a:latin typeface="Calisto MT"/>
              </a:rPr>
              <a:t>BlazeDS+Spring+Hibernate</a:t>
            </a:r>
            <a:endParaRPr lang="zh-CN" sz="1800" spc="-1" strike="noStrike">
              <a:solidFill>
                <a:srgbClr val="ffffff"/>
              </a:solidFill>
              <a:uFill>
                <a:solidFill>
                  <a:srgbClr val="ffffff"/>
                </a:solidFill>
              </a:uFill>
              <a:latin typeface="Calisto MT"/>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Flex</a:t>
            </a:r>
            <a:endParaRPr lang="zh-CN" sz="1800" spc="-1" strike="noStrike">
              <a:solidFill>
                <a:srgbClr val="ffffff"/>
              </a:solidFill>
              <a:uFill>
                <a:solidFill>
                  <a:srgbClr val="ffffff"/>
                </a:solidFill>
              </a:uFill>
              <a:latin typeface="Calisto MT"/>
            </a:endParaRPr>
          </a:p>
        </p:txBody>
      </p:sp>
      <p:sp>
        <p:nvSpPr>
          <p:cNvPr id="108"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RIA </a:t>
            </a:r>
            <a:r>
              <a:rPr lang="zh-CN" sz="2000" spc="-1" strike="noStrike">
                <a:solidFill>
                  <a:srgbClr val="e3e3e3"/>
                </a:solidFill>
                <a:uFill>
                  <a:solidFill>
                    <a:srgbClr val="ffffff"/>
                  </a:solidFill>
                </a:uFill>
                <a:latin typeface="Calisto MT"/>
              </a:rPr>
              <a:t>富客户端技术，异步调用，界面无刷新，高用户体验</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跨平台：跨浏览器、桌面和操作系统（包括移动端）</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基于</a:t>
            </a:r>
            <a:r>
              <a:rPr lang="zh-CN" sz="2000" spc="-1" strike="noStrike">
                <a:solidFill>
                  <a:srgbClr val="e3e3e3"/>
                </a:solidFill>
                <a:uFill>
                  <a:solidFill>
                    <a:srgbClr val="ffffff"/>
                  </a:solidFill>
                </a:uFill>
                <a:latin typeface="Calisto MT"/>
              </a:rPr>
              <a:t>XML</a:t>
            </a:r>
            <a:r>
              <a:rPr lang="zh-CN" sz="2000" spc="-1" strike="noStrike">
                <a:solidFill>
                  <a:srgbClr val="e3e3e3"/>
                </a:solidFill>
                <a:uFill>
                  <a:solidFill>
                    <a:srgbClr val="ffffff"/>
                  </a:solidFill>
                </a:uFill>
                <a:latin typeface="Calisto MT"/>
              </a:rPr>
              <a:t>的</a:t>
            </a:r>
            <a:r>
              <a:rPr lang="zh-CN" sz="2000" spc="-1" strike="noStrike">
                <a:solidFill>
                  <a:srgbClr val="e3e3e3"/>
                </a:solidFill>
                <a:uFill>
                  <a:solidFill>
                    <a:srgbClr val="ffffff"/>
                  </a:solidFill>
                </a:uFill>
                <a:latin typeface="Calisto MT"/>
              </a:rPr>
              <a:t>MXML</a:t>
            </a:r>
            <a:r>
              <a:rPr lang="zh-CN" sz="2000" spc="-1" strike="noStrike">
                <a:solidFill>
                  <a:srgbClr val="e3e3e3"/>
                </a:solidFill>
                <a:uFill>
                  <a:solidFill>
                    <a:srgbClr val="ffffff"/>
                  </a:solidFill>
                </a:uFill>
                <a:latin typeface="Calisto MT"/>
              </a:rPr>
              <a:t>语言 和 遵循</a:t>
            </a:r>
            <a:r>
              <a:rPr lang="zh-CN" sz="2000" spc="-1" strike="noStrike">
                <a:solidFill>
                  <a:srgbClr val="e3e3e3"/>
                </a:solidFill>
                <a:uFill>
                  <a:solidFill>
                    <a:srgbClr val="ffffff"/>
                  </a:solidFill>
                </a:uFill>
                <a:latin typeface="Calisto MT"/>
              </a:rPr>
              <a:t>ECMAscript </a:t>
            </a:r>
            <a:r>
              <a:rPr lang="zh-CN" sz="2000" spc="-1" strike="noStrike">
                <a:solidFill>
                  <a:srgbClr val="e3e3e3"/>
                </a:solidFill>
                <a:uFill>
                  <a:solidFill>
                    <a:srgbClr val="ffffff"/>
                  </a:solidFill>
                </a:uFill>
                <a:latin typeface="Calisto MT"/>
              </a:rPr>
              <a:t>的</a:t>
            </a:r>
            <a:r>
              <a:rPr lang="zh-CN" sz="2000" spc="-1" strike="noStrike">
                <a:solidFill>
                  <a:srgbClr val="e3e3e3"/>
                </a:solidFill>
                <a:uFill>
                  <a:solidFill>
                    <a:srgbClr val="ffffff"/>
                  </a:solidFill>
                </a:uFill>
                <a:latin typeface="Calisto MT"/>
              </a:rPr>
              <a:t>Actionscript 3</a:t>
            </a:r>
            <a:r>
              <a:rPr lang="zh-CN" sz="2000" spc="-1" strike="noStrike">
                <a:solidFill>
                  <a:srgbClr val="e3e3e3"/>
                </a:solidFill>
                <a:uFill>
                  <a:solidFill>
                    <a:srgbClr val="ffffff"/>
                  </a:solidFill>
                </a:uFill>
                <a:latin typeface="Calisto MT"/>
              </a:rPr>
              <a:t>语言</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界面布局、样式和逻辑处理分层清晰</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MVC</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控件丰富</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对服务端语言无依赖</a:t>
            </a:r>
            <a:endParaRPr lang="zh-CN" sz="2000" spc="-1" strike="noStrike">
              <a:solidFill>
                <a:srgbClr val="e3e3e3"/>
              </a:solidFill>
              <a:uFill>
                <a:solidFill>
                  <a:srgbClr val="ffffff"/>
                </a:solidFill>
              </a:uFill>
              <a:latin typeface="Calisto MT"/>
            </a:endParaRPr>
          </a:p>
          <a:p>
            <a:pPr>
              <a:lnSpc>
                <a:spcPct val="100000"/>
              </a:lnSpc>
            </a:pPr>
            <a:endParaRPr lang="zh-CN" sz="2000" spc="-1" strike="noStrike">
              <a:solidFill>
                <a:srgbClr val="e3e3e3"/>
              </a:solidFill>
              <a:uFill>
                <a:solidFill>
                  <a:srgbClr val="ffffff"/>
                </a:solidFill>
              </a:uFill>
              <a:latin typeface="Calisto MT"/>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BlazeDS</a:t>
            </a:r>
            <a:endParaRPr lang="zh-CN" sz="1800" spc="-1" strike="noStrike">
              <a:solidFill>
                <a:srgbClr val="ffffff"/>
              </a:solidFill>
              <a:uFill>
                <a:solidFill>
                  <a:srgbClr val="ffffff"/>
                </a:solidFill>
              </a:uFill>
              <a:latin typeface="Calisto MT"/>
            </a:endParaRPr>
          </a:p>
        </p:txBody>
      </p:sp>
      <p:sp>
        <p:nvSpPr>
          <p:cNvPr id="110"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BlazeDS</a:t>
            </a:r>
            <a:r>
              <a:rPr lang="zh-CN" sz="2000" spc="-1" strike="noStrike">
                <a:solidFill>
                  <a:srgbClr val="e3e3e3"/>
                </a:solidFill>
                <a:uFill>
                  <a:solidFill>
                    <a:srgbClr val="ffffff"/>
                  </a:solidFill>
                </a:uFill>
                <a:latin typeface="Calisto MT"/>
              </a:rPr>
              <a:t>是一个基于服务器的</a:t>
            </a:r>
            <a:r>
              <a:rPr lang="zh-CN" sz="2000" spc="-1" strike="noStrike">
                <a:solidFill>
                  <a:srgbClr val="e3e3e3"/>
                </a:solidFill>
                <a:uFill>
                  <a:solidFill>
                    <a:srgbClr val="ffffff"/>
                  </a:solidFill>
                </a:uFill>
                <a:latin typeface="Calisto MT"/>
              </a:rPr>
              <a:t>Java</a:t>
            </a:r>
            <a:r>
              <a:rPr lang="zh-CN" sz="2000" spc="-1" strike="noStrike">
                <a:solidFill>
                  <a:srgbClr val="e3e3e3"/>
                </a:solidFill>
                <a:uFill>
                  <a:solidFill>
                    <a:srgbClr val="ffffff"/>
                  </a:solidFill>
                </a:uFill>
                <a:latin typeface="Calisto MT"/>
              </a:rPr>
              <a:t>远程调用（</a:t>
            </a:r>
            <a:r>
              <a:rPr lang="zh-CN" sz="2000" spc="-1" strike="noStrike">
                <a:solidFill>
                  <a:srgbClr val="e3e3e3"/>
                </a:solidFill>
                <a:uFill>
                  <a:solidFill>
                    <a:srgbClr val="ffffff"/>
                  </a:solidFill>
                </a:uFill>
                <a:latin typeface="Calisto MT"/>
              </a:rPr>
              <a:t>remoting</a:t>
            </a:r>
            <a:r>
              <a:rPr lang="zh-CN" sz="2000" spc="-1" strike="noStrike">
                <a:solidFill>
                  <a:srgbClr val="e3e3e3"/>
                </a:solidFill>
                <a:uFill>
                  <a:solidFill>
                    <a:srgbClr val="ffffff"/>
                  </a:solidFill>
                </a:uFill>
                <a:latin typeface="Calisto MT"/>
              </a:rPr>
              <a:t>）和</a:t>
            </a:r>
            <a:r>
              <a:rPr lang="zh-CN" sz="2000" spc="-1" strike="noStrike">
                <a:solidFill>
                  <a:srgbClr val="e3e3e3"/>
                </a:solidFill>
                <a:uFill>
                  <a:solidFill>
                    <a:srgbClr val="ffffff"/>
                  </a:solidFill>
                </a:uFill>
                <a:latin typeface="Calisto MT"/>
              </a:rPr>
              <a:t>Web</a:t>
            </a:r>
            <a:r>
              <a:rPr lang="zh-CN" sz="2000" spc="-1" strike="noStrike">
                <a:solidFill>
                  <a:srgbClr val="e3e3e3"/>
                </a:solidFill>
                <a:uFill>
                  <a:solidFill>
                    <a:srgbClr val="ffffff"/>
                  </a:solidFill>
                </a:uFill>
                <a:latin typeface="Calisto MT"/>
              </a:rPr>
              <a:t>消息传递（</a:t>
            </a:r>
            <a:r>
              <a:rPr lang="zh-CN" sz="2000" spc="-1" strike="noStrike">
                <a:solidFill>
                  <a:srgbClr val="e3e3e3"/>
                </a:solidFill>
                <a:uFill>
                  <a:solidFill>
                    <a:srgbClr val="ffffff"/>
                  </a:solidFill>
                </a:uFill>
                <a:latin typeface="Calisto MT"/>
              </a:rPr>
              <a:t>messaging</a:t>
            </a:r>
            <a:r>
              <a:rPr lang="zh-CN" sz="2000" spc="-1" strike="noStrike">
                <a:solidFill>
                  <a:srgbClr val="e3e3e3"/>
                </a:solidFill>
                <a:uFill>
                  <a:solidFill>
                    <a:srgbClr val="ffffff"/>
                  </a:solidFill>
                </a:uFill>
                <a:latin typeface="Calisto MT"/>
              </a:rPr>
              <a:t>）技术，使得后台的</a:t>
            </a:r>
            <a:r>
              <a:rPr lang="zh-CN" sz="2000" spc="-1" strike="noStrike">
                <a:solidFill>
                  <a:srgbClr val="e3e3e3"/>
                </a:solidFill>
                <a:uFill>
                  <a:solidFill>
                    <a:srgbClr val="ffffff"/>
                  </a:solidFill>
                </a:uFill>
                <a:latin typeface="Calisto MT"/>
              </a:rPr>
              <a:t>Java</a:t>
            </a:r>
            <a:r>
              <a:rPr lang="zh-CN" sz="2000" spc="-1" strike="noStrike">
                <a:solidFill>
                  <a:srgbClr val="e3e3e3"/>
                </a:solidFill>
                <a:uFill>
                  <a:solidFill>
                    <a:srgbClr val="ffffff"/>
                  </a:solidFill>
                </a:uFill>
                <a:latin typeface="Calisto MT"/>
              </a:rPr>
              <a:t>应用程序和运行在浏览器上的</a:t>
            </a:r>
            <a:r>
              <a:rPr lang="zh-CN" sz="2000" spc="-1" strike="noStrike">
                <a:solidFill>
                  <a:srgbClr val="e3e3e3"/>
                </a:solidFill>
                <a:uFill>
                  <a:solidFill>
                    <a:srgbClr val="ffffff"/>
                  </a:solidFill>
                </a:uFill>
                <a:latin typeface="Calisto MT"/>
              </a:rPr>
              <a:t>Flex</a:t>
            </a:r>
            <a:r>
              <a:rPr lang="zh-CN" sz="2000" spc="-1" strike="noStrike">
                <a:solidFill>
                  <a:srgbClr val="e3e3e3"/>
                </a:solidFill>
                <a:uFill>
                  <a:solidFill>
                    <a:srgbClr val="ffffff"/>
                  </a:solidFill>
                </a:uFill>
                <a:latin typeface="Calisto MT"/>
              </a:rPr>
              <a:t>应用程序能够相互通信。当客户端</a:t>
            </a:r>
            <a:r>
              <a:rPr lang="zh-CN" sz="2000" spc="-1" strike="noStrike">
                <a:solidFill>
                  <a:srgbClr val="e3e3e3"/>
                </a:solidFill>
                <a:uFill>
                  <a:solidFill>
                    <a:srgbClr val="ffffff"/>
                  </a:solidFill>
                </a:uFill>
                <a:latin typeface="Calisto MT"/>
              </a:rPr>
              <a:t>RPC</a:t>
            </a:r>
            <a:r>
              <a:rPr lang="zh-CN" sz="2000" spc="-1" strike="noStrike">
                <a:solidFill>
                  <a:srgbClr val="e3e3e3"/>
                </a:solidFill>
                <a:uFill>
                  <a:solidFill>
                    <a:srgbClr val="ffffff"/>
                  </a:solidFill>
                </a:uFill>
                <a:latin typeface="Calisto MT"/>
              </a:rPr>
              <a:t>控件调用远程服务时，该控件就会把服务端返回的数据保存在一个</a:t>
            </a:r>
            <a:r>
              <a:rPr lang="zh-CN" sz="2000" spc="-1" strike="noStrike">
                <a:solidFill>
                  <a:srgbClr val="e3e3e3"/>
                </a:solidFill>
                <a:uFill>
                  <a:solidFill>
                    <a:srgbClr val="ffffff"/>
                  </a:solidFill>
                </a:uFill>
                <a:latin typeface="Calisto MT"/>
              </a:rPr>
              <a:t>ActionScript</a:t>
            </a:r>
            <a:r>
              <a:rPr lang="zh-CN" sz="2000" spc="-1" strike="noStrike">
                <a:solidFill>
                  <a:srgbClr val="e3e3e3"/>
                </a:solidFill>
                <a:uFill>
                  <a:solidFill>
                    <a:srgbClr val="ffffff"/>
                  </a:solidFill>
                </a:uFill>
                <a:latin typeface="Calisto MT"/>
              </a:rPr>
              <a:t>对象中，这样，在程序中就能够很轻松的获取想要的数据，而这些客户端控件包括</a:t>
            </a:r>
            <a:r>
              <a:rPr lang="zh-CN" sz="2000" spc="-1" strike="noStrike">
                <a:solidFill>
                  <a:srgbClr val="e3e3e3"/>
                </a:solidFill>
                <a:uFill>
                  <a:solidFill>
                    <a:srgbClr val="ffffff"/>
                  </a:solidFill>
                </a:uFill>
                <a:latin typeface="Calisto MT"/>
              </a:rPr>
              <a:t>HTTPService</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WebService</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RemoteObject</a:t>
            </a:r>
            <a:r>
              <a:rPr lang="zh-CN" sz="2000" spc="-1" strike="noStrike">
                <a:solidFill>
                  <a:srgbClr val="e3e3e3"/>
                </a:solidFill>
                <a:uFill>
                  <a:solidFill>
                    <a:srgbClr val="ffffff"/>
                  </a:solidFill>
                </a:uFill>
                <a:latin typeface="Calisto MT"/>
              </a:rPr>
              <a:t>控件。</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AMF</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Action Message Format</a:t>
            </a:r>
            <a:r>
              <a:rPr lang="zh-CN" sz="2000" spc="-1" strike="noStrike">
                <a:solidFill>
                  <a:srgbClr val="e3e3e3"/>
                </a:solidFill>
                <a:uFill>
                  <a:solidFill>
                    <a:srgbClr val="ffffff"/>
                  </a:solidFill>
                </a:uFill>
                <a:latin typeface="Calisto MT"/>
              </a:rPr>
              <a:t>）是</a:t>
            </a:r>
            <a:r>
              <a:rPr lang="zh-CN" sz="2000" spc="-1" strike="noStrike" u="sng">
                <a:solidFill>
                  <a:srgbClr val="eea07d"/>
                </a:solidFill>
                <a:uFill>
                  <a:solidFill>
                    <a:srgbClr val="ffffff"/>
                  </a:solidFill>
                </a:uFill>
                <a:latin typeface="Calisto MT"/>
                <a:hlinkClick r:id="rId1"/>
              </a:rPr>
              <a:t>ActionScript</a:t>
            </a:r>
            <a:r>
              <a:rPr lang="zh-CN" sz="2000" spc="-1" strike="noStrike">
                <a:solidFill>
                  <a:srgbClr val="e3e3e3"/>
                </a:solidFill>
                <a:uFill>
                  <a:solidFill>
                    <a:srgbClr val="ffffff"/>
                  </a:solidFill>
                </a:uFill>
                <a:latin typeface="Calisto MT"/>
              </a:rPr>
              <a:t>对象</a:t>
            </a:r>
            <a:r>
              <a:rPr lang="zh-CN" sz="2000" spc="-1" strike="noStrike" u="sng">
                <a:solidFill>
                  <a:srgbClr val="eea07d"/>
                </a:solidFill>
                <a:uFill>
                  <a:solidFill>
                    <a:srgbClr val="ffffff"/>
                  </a:solidFill>
                </a:uFill>
                <a:latin typeface="Calisto MT"/>
                <a:hlinkClick r:id="rId2"/>
              </a:rPr>
              <a:t>序列化</a:t>
            </a:r>
            <a:r>
              <a:rPr lang="zh-CN" sz="2000" spc="-1" strike="noStrike">
                <a:solidFill>
                  <a:srgbClr val="e3e3e3"/>
                </a:solidFill>
                <a:uFill>
                  <a:solidFill>
                    <a:srgbClr val="ffffff"/>
                  </a:solidFill>
                </a:uFill>
                <a:latin typeface="Calisto MT"/>
              </a:rPr>
              <a:t>后的二进制流。用于</a:t>
            </a:r>
            <a:r>
              <a:rPr lang="zh-CN" sz="2000" spc="-1" strike="noStrike">
                <a:solidFill>
                  <a:srgbClr val="e3e3e3"/>
                </a:solidFill>
                <a:uFill>
                  <a:solidFill>
                    <a:srgbClr val="ffffff"/>
                  </a:solidFill>
                </a:uFill>
                <a:latin typeface="Calisto MT"/>
              </a:rPr>
              <a:t>Adobe Flash</a:t>
            </a:r>
            <a:r>
              <a:rPr lang="zh-CN" sz="2000" spc="-1" strike="noStrike">
                <a:solidFill>
                  <a:srgbClr val="e3e3e3"/>
                </a:solidFill>
                <a:uFill>
                  <a:solidFill>
                    <a:srgbClr val="ffffff"/>
                  </a:solidFill>
                </a:uFill>
                <a:latin typeface="Calisto MT"/>
              </a:rPr>
              <a:t>应用和远端服务的通讯。由于它是基于二进制的数据传输，所以相对于</a:t>
            </a:r>
            <a:r>
              <a:rPr lang="zh-CN" sz="2000" spc="-1" strike="noStrike">
                <a:solidFill>
                  <a:srgbClr val="e3e3e3"/>
                </a:solidFill>
                <a:uFill>
                  <a:solidFill>
                    <a:srgbClr val="ffffff"/>
                  </a:solidFill>
                </a:uFill>
                <a:latin typeface="Calisto MT"/>
              </a:rPr>
              <a:t>XML SOAP</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json</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WebService</a:t>
            </a:r>
            <a:r>
              <a:rPr lang="zh-CN" sz="2000" spc="-1" strike="noStrike">
                <a:solidFill>
                  <a:srgbClr val="e3e3e3"/>
                </a:solidFill>
                <a:uFill>
                  <a:solidFill>
                    <a:srgbClr val="ffffff"/>
                  </a:solidFill>
                </a:uFill>
                <a:latin typeface="Calisto MT"/>
              </a:rPr>
              <a:t>等基于字符串的数据格式，有数据体积小和效率高的特点。</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提供了真正的数据流实时模式。</a:t>
            </a:r>
            <a:endParaRPr lang="zh-CN" sz="2000" spc="-1" strike="noStrike">
              <a:solidFill>
                <a:srgbClr val="e3e3e3"/>
              </a:solidFill>
              <a:uFill>
                <a:solidFill>
                  <a:srgbClr val="ffffff"/>
                </a:solidFill>
              </a:uFill>
              <a:latin typeface="Calisto MT"/>
            </a:endParaRPr>
          </a:p>
          <a:p>
            <a:pPr>
              <a:lnSpc>
                <a:spcPct val="100000"/>
              </a:lnSpc>
            </a:pPr>
            <a:endParaRPr lang="zh-CN" sz="2000" spc="-1" strike="noStrike">
              <a:solidFill>
                <a:srgbClr val="e3e3e3"/>
              </a:solidFill>
              <a:uFill>
                <a:solidFill>
                  <a:srgbClr val="ffffff"/>
                </a:solidFill>
              </a:uFill>
              <a:latin typeface="Calisto MT"/>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案例</a:t>
            </a:r>
            <a:endParaRPr lang="zh-CN" sz="1800" spc="-1" strike="noStrike">
              <a:solidFill>
                <a:srgbClr val="ffffff"/>
              </a:solidFill>
              <a:uFill>
                <a:solidFill>
                  <a:srgbClr val="ffffff"/>
                </a:solidFill>
              </a:uFill>
              <a:latin typeface="Calisto MT"/>
            </a:endParaRPr>
          </a:p>
        </p:txBody>
      </p:sp>
      <p:sp>
        <p:nvSpPr>
          <p:cNvPr id="112"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东莞企业能管中心</a:t>
            </a:r>
            <a:r>
              <a:rPr lang="zh-CN" sz="2000" spc="-1" strike="noStrike">
                <a:solidFill>
                  <a:srgbClr val="e3e3e3"/>
                </a:solidFill>
                <a:uFill>
                  <a:solidFill>
                    <a:srgbClr val="ffffff"/>
                  </a:solidFill>
                </a:uFill>
                <a:latin typeface="Calisto MT"/>
              </a:rPr>
              <a:t>(DGEMS)</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政府级能管中心</a:t>
            </a:r>
            <a:r>
              <a:rPr lang="zh-CN" sz="2000" spc="-1" strike="noStrike">
                <a:solidFill>
                  <a:srgbClr val="e3e3e3"/>
                </a:solidFill>
                <a:uFill>
                  <a:solidFill>
                    <a:srgbClr val="ffffff"/>
                  </a:solidFill>
                </a:uFill>
                <a:latin typeface="Calisto MT"/>
              </a:rPr>
              <a:t>(GEMS)</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数字陶瓷</a:t>
            </a:r>
            <a:r>
              <a:rPr lang="zh-CN" sz="2000" spc="-1" strike="noStrike">
                <a:solidFill>
                  <a:srgbClr val="e3e3e3"/>
                </a:solidFill>
                <a:uFill>
                  <a:solidFill>
                    <a:srgbClr val="ffffff"/>
                  </a:solidFill>
                </a:uFill>
                <a:latin typeface="Calisto MT"/>
              </a:rPr>
              <a:t>(EEMS)</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EagleOS</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EagleDesinger</a:t>
            </a:r>
            <a:endParaRPr lang="zh-CN" sz="2000" spc="-1" strike="noStrike">
              <a:solidFill>
                <a:srgbClr val="e3e3e3"/>
              </a:solidFill>
              <a:uFill>
                <a:solidFill>
                  <a:srgbClr val="ffffff"/>
                </a:solidFill>
              </a:uFill>
              <a:latin typeface="Calisto MT"/>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会议规则</a:t>
            </a:r>
            <a:endParaRPr lang="zh-CN" sz="1800" spc="-1" strike="noStrike">
              <a:solidFill>
                <a:srgbClr val="ffffff"/>
              </a:solidFill>
              <a:uFill>
                <a:solidFill>
                  <a:srgbClr val="ffffff"/>
                </a:solidFill>
              </a:uFill>
              <a:latin typeface="Calisto MT"/>
            </a:endParaRPr>
          </a:p>
        </p:txBody>
      </p:sp>
      <p:sp>
        <p:nvSpPr>
          <p:cNvPr id="82"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原则上不带手机进场</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手机震动或静音</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自由发问。沉默代表认同</a:t>
            </a:r>
            <a:endParaRPr lang="zh-CN" sz="2000" spc="-1" strike="noStrike">
              <a:solidFill>
                <a:srgbClr val="e3e3e3"/>
              </a:solidFill>
              <a:uFill>
                <a:solidFill>
                  <a:srgbClr val="ffffff"/>
                </a:solidFill>
              </a:uFill>
              <a:latin typeface="Calisto MT"/>
            </a:endParaRPr>
          </a:p>
          <a:p>
            <a:pPr>
              <a:lnSpc>
                <a:spcPct val="100000"/>
              </a:lnSpc>
            </a:pPr>
            <a:endParaRPr lang="zh-CN" sz="2000" spc="-1" strike="noStrike">
              <a:solidFill>
                <a:srgbClr val="e3e3e3"/>
              </a:solidFill>
              <a:uFill>
                <a:solidFill>
                  <a:srgbClr val="ffffff"/>
                </a:solidFill>
              </a:uFill>
              <a:latin typeface="Calisto MT"/>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问题</a:t>
            </a:r>
            <a:endParaRPr lang="zh-CN" sz="1800" spc="-1" strike="noStrike">
              <a:solidFill>
                <a:srgbClr val="ffffff"/>
              </a:solidFill>
              <a:uFill>
                <a:solidFill>
                  <a:srgbClr val="ffffff"/>
                </a:solidFill>
              </a:uFill>
              <a:latin typeface="Calisto MT"/>
            </a:endParaRPr>
          </a:p>
        </p:txBody>
      </p:sp>
      <p:sp>
        <p:nvSpPr>
          <p:cNvPr id="114"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编译漫长。。。</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Flex 4 </a:t>
            </a:r>
            <a:r>
              <a:rPr lang="zh-CN" sz="2000" spc="-1" strike="noStrike">
                <a:solidFill>
                  <a:srgbClr val="e3e3e3"/>
                </a:solidFill>
                <a:uFill>
                  <a:solidFill>
                    <a:srgbClr val="ffffff"/>
                  </a:solidFill>
                </a:uFill>
                <a:latin typeface="Calisto MT"/>
              </a:rPr>
              <a:t>实现上未完成，仍包含了部分 </a:t>
            </a:r>
            <a:r>
              <a:rPr lang="zh-CN" sz="2000" spc="-1" strike="noStrike">
                <a:solidFill>
                  <a:srgbClr val="e3e3e3"/>
                </a:solidFill>
                <a:uFill>
                  <a:solidFill>
                    <a:srgbClr val="ffffff"/>
                  </a:solidFill>
                </a:uFill>
                <a:latin typeface="Calisto MT"/>
              </a:rPr>
              <a:t>Flex3 </a:t>
            </a:r>
            <a:r>
              <a:rPr lang="zh-CN" sz="2000" spc="-1" strike="noStrike">
                <a:solidFill>
                  <a:srgbClr val="e3e3e3"/>
                </a:solidFill>
                <a:uFill>
                  <a:solidFill>
                    <a:srgbClr val="ffffff"/>
                  </a:solidFill>
                </a:uFill>
                <a:latin typeface="Calisto MT"/>
              </a:rPr>
              <a:t>的组件</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Flex 4 </a:t>
            </a:r>
            <a:r>
              <a:rPr lang="zh-CN" sz="2000" spc="-1" strike="noStrike">
                <a:solidFill>
                  <a:srgbClr val="e3e3e3"/>
                </a:solidFill>
                <a:uFill>
                  <a:solidFill>
                    <a:srgbClr val="ffffff"/>
                  </a:solidFill>
                </a:uFill>
                <a:latin typeface="Calisto MT"/>
              </a:rPr>
              <a:t>设计上过于先进，现有硬件不足以支撑</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受到了乔布斯的阻击，节节败退</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私有协议 ，技术转换困难</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人才匮乏</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用人成本高</a:t>
            </a:r>
            <a:endParaRPr lang="zh-CN" sz="2000" spc="-1" strike="noStrike">
              <a:solidFill>
                <a:srgbClr val="e3e3e3"/>
              </a:solidFill>
              <a:uFill>
                <a:solidFill>
                  <a:srgbClr val="ffffff"/>
                </a:solidFill>
              </a:uFill>
              <a:latin typeface="Calisto MT"/>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685080" y="1240920"/>
            <a:ext cx="10353240" cy="217836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2G:</a:t>
            </a:r>
            <a:r>
              <a:rPr lang="zh-CN" sz="4000" spc="-1" strike="noStrike">
                <a:solidFill>
                  <a:srgbClr val="e3e3e3"/>
                </a:solidFill>
                <a:uFill>
                  <a:solidFill>
                    <a:srgbClr val="ffffff"/>
                  </a:solidFill>
                </a:uFill>
                <a:latin typeface="Calisto MT"/>
              </a:rPr>
              <a:t>
</a:t>
            </a:r>
            <a:r>
              <a:rPr lang="zh-CN" sz="4000" spc="-1" strike="noStrike">
                <a:solidFill>
                  <a:srgbClr val="e3e3e3"/>
                </a:solidFill>
                <a:uFill>
                  <a:solidFill>
                    <a:srgbClr val="ffffff"/>
                  </a:solidFill>
                </a:uFill>
                <a:latin typeface="Calisto MT"/>
              </a:rPr>
              <a:t>JSP/FreeMarker +</a:t>
            </a:r>
            <a:r>
              <a:rPr lang="zh-CN" sz="4000" spc="-1" strike="noStrike">
                <a:solidFill>
                  <a:srgbClr val="e3e3e3"/>
                </a:solidFill>
                <a:uFill>
                  <a:solidFill>
                    <a:srgbClr val="ffffff"/>
                  </a:solidFill>
                </a:uFill>
                <a:latin typeface="Calisto MT"/>
              </a:rPr>
              <a:t>
</a:t>
            </a:r>
            <a:r>
              <a:rPr lang="zh-CN" sz="4000" spc="-1" strike="noStrike">
                <a:solidFill>
                  <a:srgbClr val="e3e3e3"/>
                </a:solidFill>
                <a:uFill>
                  <a:solidFill>
                    <a:srgbClr val="ffffff"/>
                  </a:solidFill>
                </a:uFill>
                <a:latin typeface="Calisto MT"/>
              </a:rPr>
              <a:t>Structs+Spring+MyBatis </a:t>
            </a:r>
            <a:endParaRPr lang="zh-CN" sz="1800" spc="-1" strike="noStrike">
              <a:solidFill>
                <a:srgbClr val="ffffff"/>
              </a:solidFill>
              <a:uFill>
                <a:solidFill>
                  <a:srgbClr val="ffffff"/>
                </a:solidFill>
              </a:uFill>
              <a:latin typeface="Calisto MT"/>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FreeMarker</a:t>
            </a:r>
            <a:endParaRPr lang="zh-CN" sz="1800" spc="-1" strike="noStrike">
              <a:solidFill>
                <a:srgbClr val="ffffff"/>
              </a:solidFill>
              <a:uFill>
                <a:solidFill>
                  <a:srgbClr val="ffffff"/>
                </a:solidFill>
              </a:uFill>
              <a:latin typeface="Calisto MT"/>
            </a:endParaRPr>
          </a:p>
        </p:txBody>
      </p:sp>
      <p:sp>
        <p:nvSpPr>
          <p:cNvPr id="117"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模板引擎</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不能编写</a:t>
            </a:r>
            <a:r>
              <a:rPr lang="zh-CN" sz="2000" spc="-1" strike="noStrike">
                <a:solidFill>
                  <a:srgbClr val="e3e3e3"/>
                </a:solidFill>
                <a:uFill>
                  <a:solidFill>
                    <a:srgbClr val="ffffff"/>
                  </a:solidFill>
                </a:uFill>
                <a:latin typeface="Calisto MT"/>
              </a:rPr>
              <a:t>java</a:t>
            </a:r>
            <a:r>
              <a:rPr lang="zh-CN" sz="2000" spc="-1" strike="noStrike">
                <a:solidFill>
                  <a:srgbClr val="e3e3e3"/>
                </a:solidFill>
                <a:uFill>
                  <a:solidFill>
                    <a:srgbClr val="ffffff"/>
                  </a:solidFill>
                </a:uFill>
                <a:latin typeface="Calisto MT"/>
              </a:rPr>
              <a:t>代码，可以实现严格的</a:t>
            </a:r>
            <a:r>
              <a:rPr lang="zh-CN" sz="2000" spc="-1" strike="noStrike">
                <a:solidFill>
                  <a:srgbClr val="e3e3e3"/>
                </a:solidFill>
                <a:uFill>
                  <a:solidFill>
                    <a:srgbClr val="ffffff"/>
                  </a:solidFill>
                </a:uFill>
                <a:latin typeface="Calisto MT"/>
              </a:rPr>
              <a:t>mvc</a:t>
            </a:r>
            <a:r>
              <a:rPr lang="zh-CN" sz="2000" spc="-1" strike="noStrike">
                <a:solidFill>
                  <a:srgbClr val="e3e3e3"/>
                </a:solidFill>
                <a:uFill>
                  <a:solidFill>
                    <a:srgbClr val="ffffff"/>
                  </a:solidFill>
                </a:uFill>
                <a:latin typeface="Calisto MT"/>
              </a:rPr>
              <a:t>分离</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对</a:t>
            </a:r>
            <a:r>
              <a:rPr lang="zh-CN" sz="2000" spc="-1" strike="noStrike">
                <a:solidFill>
                  <a:srgbClr val="e3e3e3"/>
                </a:solidFill>
                <a:uFill>
                  <a:solidFill>
                    <a:srgbClr val="ffffff"/>
                  </a:solidFill>
                </a:uFill>
                <a:latin typeface="Calisto MT"/>
              </a:rPr>
              <a:t>jsp</a:t>
            </a:r>
            <a:r>
              <a:rPr lang="zh-CN" sz="2000" spc="-1" strike="noStrike">
                <a:solidFill>
                  <a:srgbClr val="e3e3e3"/>
                </a:solidFill>
                <a:uFill>
                  <a:solidFill>
                    <a:srgbClr val="ffffff"/>
                  </a:solidFill>
                </a:uFill>
                <a:latin typeface="Calisto MT"/>
              </a:rPr>
              <a:t>标签支持良好</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内置大量常用功能，使用非常方便</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宏定义（类似</a:t>
            </a:r>
            <a:r>
              <a:rPr lang="zh-CN" sz="2000" spc="-1" strike="noStrike">
                <a:solidFill>
                  <a:srgbClr val="e3e3e3"/>
                </a:solidFill>
                <a:uFill>
                  <a:solidFill>
                    <a:srgbClr val="ffffff"/>
                  </a:solidFill>
                </a:uFill>
                <a:latin typeface="Calisto MT"/>
              </a:rPr>
              <a:t>jsp</a:t>
            </a:r>
            <a:r>
              <a:rPr lang="zh-CN" sz="2000" spc="-1" strike="noStrike">
                <a:solidFill>
                  <a:srgbClr val="e3e3e3"/>
                </a:solidFill>
                <a:uFill>
                  <a:solidFill>
                    <a:srgbClr val="ffffff"/>
                  </a:solidFill>
                </a:uFill>
                <a:latin typeface="Calisto MT"/>
              </a:rPr>
              <a:t>标签）非常方便</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使用表达式语言</a:t>
            </a:r>
            <a:endParaRPr lang="zh-CN" sz="2000" spc="-1" strike="noStrike">
              <a:solidFill>
                <a:srgbClr val="e3e3e3"/>
              </a:solidFill>
              <a:uFill>
                <a:solidFill>
                  <a:srgbClr val="ffffff"/>
                </a:solidFill>
              </a:uFill>
              <a:latin typeface="Calisto MT"/>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Structs</a:t>
            </a:r>
            <a:endParaRPr lang="zh-CN" sz="1800" spc="-1" strike="noStrike">
              <a:solidFill>
                <a:srgbClr val="ffffff"/>
              </a:solidFill>
              <a:uFill>
                <a:solidFill>
                  <a:srgbClr val="ffffff"/>
                </a:solidFill>
              </a:uFill>
              <a:latin typeface="Calisto MT"/>
            </a:endParaRPr>
          </a:p>
        </p:txBody>
      </p:sp>
      <p:sp>
        <p:nvSpPr>
          <p:cNvPr id="119"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MVC</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分层清晰</a:t>
            </a:r>
            <a:endParaRPr lang="zh-CN" sz="2000" spc="-1" strike="noStrike">
              <a:solidFill>
                <a:srgbClr val="e3e3e3"/>
              </a:solidFill>
              <a:uFill>
                <a:solidFill>
                  <a:srgbClr val="ffffff"/>
                </a:solidFill>
              </a:uFill>
              <a:latin typeface="Calisto MT"/>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MyBatis </a:t>
            </a:r>
            <a:endParaRPr lang="zh-CN" sz="1800" spc="-1" strike="noStrike">
              <a:solidFill>
                <a:srgbClr val="ffffff"/>
              </a:solidFill>
              <a:uFill>
                <a:solidFill>
                  <a:srgbClr val="ffffff"/>
                </a:solidFill>
              </a:uFill>
              <a:latin typeface="Calisto MT"/>
            </a:endParaRPr>
          </a:p>
        </p:txBody>
      </p:sp>
      <p:sp>
        <p:nvSpPr>
          <p:cNvPr id="121"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使用简单的 </a:t>
            </a:r>
            <a:r>
              <a:rPr lang="zh-CN" sz="2000" spc="-1" strike="noStrike">
                <a:solidFill>
                  <a:srgbClr val="e3e3e3"/>
                </a:solidFill>
                <a:uFill>
                  <a:solidFill>
                    <a:srgbClr val="ffffff"/>
                  </a:solidFill>
                </a:uFill>
                <a:latin typeface="Calisto MT"/>
              </a:rPr>
              <a:t>XML</a:t>
            </a:r>
            <a:r>
              <a:rPr lang="zh-CN" sz="2000" spc="-1" strike="noStrike">
                <a:solidFill>
                  <a:srgbClr val="e3e3e3"/>
                </a:solidFill>
                <a:uFill>
                  <a:solidFill>
                    <a:srgbClr val="ffffff"/>
                  </a:solidFill>
                </a:uFill>
                <a:latin typeface="Calisto MT"/>
              </a:rPr>
              <a:t>或注解用于配置和原始映射</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sql</a:t>
            </a:r>
            <a:r>
              <a:rPr lang="zh-CN" sz="2000" spc="-1" strike="noStrike">
                <a:solidFill>
                  <a:srgbClr val="e3e3e3"/>
                </a:solidFill>
                <a:uFill>
                  <a:solidFill>
                    <a:srgbClr val="ffffff"/>
                  </a:solidFill>
                </a:uFill>
                <a:latin typeface="Calisto MT"/>
              </a:rPr>
              <a:t>写在</a:t>
            </a:r>
            <a:r>
              <a:rPr lang="zh-CN" sz="2000" spc="-1" strike="noStrike">
                <a:solidFill>
                  <a:srgbClr val="e3e3e3"/>
                </a:solidFill>
                <a:uFill>
                  <a:solidFill>
                    <a:srgbClr val="ffffff"/>
                  </a:solidFill>
                </a:uFill>
                <a:latin typeface="Calisto MT"/>
              </a:rPr>
              <a:t>xml</a:t>
            </a:r>
            <a:r>
              <a:rPr lang="zh-CN" sz="2000" spc="-1" strike="noStrike">
                <a:solidFill>
                  <a:srgbClr val="e3e3e3"/>
                </a:solidFill>
                <a:uFill>
                  <a:solidFill>
                    <a:srgbClr val="ffffff"/>
                  </a:solidFill>
                </a:uFill>
                <a:latin typeface="Calisto MT"/>
              </a:rPr>
              <a:t>里，便于统一管理和优化</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解除</a:t>
            </a:r>
            <a:r>
              <a:rPr lang="zh-CN" sz="2000" spc="-1" strike="noStrike">
                <a:solidFill>
                  <a:srgbClr val="e3e3e3"/>
                </a:solidFill>
                <a:uFill>
                  <a:solidFill>
                    <a:srgbClr val="ffffff"/>
                  </a:solidFill>
                </a:uFill>
                <a:latin typeface="Calisto MT"/>
              </a:rPr>
              <a:t>sql</a:t>
            </a:r>
            <a:r>
              <a:rPr lang="zh-CN" sz="2000" spc="-1" strike="noStrike">
                <a:solidFill>
                  <a:srgbClr val="e3e3e3"/>
                </a:solidFill>
                <a:uFill>
                  <a:solidFill>
                    <a:srgbClr val="ffffff"/>
                  </a:solidFill>
                </a:uFill>
                <a:latin typeface="Calisto MT"/>
              </a:rPr>
              <a:t>与程序代码的耦合。</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提供映射标签，支持对象与数据库的</a:t>
            </a:r>
            <a:r>
              <a:rPr lang="zh-CN" sz="2000" spc="-1" strike="noStrike">
                <a:solidFill>
                  <a:srgbClr val="e3e3e3"/>
                </a:solidFill>
                <a:uFill>
                  <a:solidFill>
                    <a:srgbClr val="ffffff"/>
                  </a:solidFill>
                </a:uFill>
                <a:latin typeface="Calisto MT"/>
              </a:rPr>
              <a:t>orm</a:t>
            </a:r>
            <a:r>
              <a:rPr lang="zh-CN" sz="2000" spc="-1" strike="noStrike">
                <a:solidFill>
                  <a:srgbClr val="e3e3e3"/>
                </a:solidFill>
                <a:uFill>
                  <a:solidFill>
                    <a:srgbClr val="ffffff"/>
                  </a:solidFill>
                </a:uFill>
                <a:latin typeface="Calisto MT"/>
              </a:rPr>
              <a:t>字段关系映射</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提供对象关系映射标签，支持对象关系组建维护</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提供</a:t>
            </a:r>
            <a:r>
              <a:rPr lang="zh-CN" sz="2000" spc="-1" strike="noStrike">
                <a:solidFill>
                  <a:srgbClr val="e3e3e3"/>
                </a:solidFill>
                <a:uFill>
                  <a:solidFill>
                    <a:srgbClr val="ffffff"/>
                  </a:solidFill>
                </a:uFill>
                <a:latin typeface="Calisto MT"/>
              </a:rPr>
              <a:t>xml</a:t>
            </a:r>
            <a:r>
              <a:rPr lang="zh-CN" sz="2000" spc="-1" strike="noStrike">
                <a:solidFill>
                  <a:srgbClr val="e3e3e3"/>
                </a:solidFill>
                <a:uFill>
                  <a:solidFill>
                    <a:srgbClr val="ffffff"/>
                  </a:solidFill>
                </a:uFill>
                <a:latin typeface="Calisto MT"/>
              </a:rPr>
              <a:t>标签，支持编写动态</a:t>
            </a:r>
            <a:r>
              <a:rPr lang="zh-CN" sz="2000" spc="-1" strike="noStrike">
                <a:solidFill>
                  <a:srgbClr val="e3e3e3"/>
                </a:solidFill>
                <a:uFill>
                  <a:solidFill>
                    <a:srgbClr val="ffffff"/>
                  </a:solidFill>
                </a:uFill>
                <a:latin typeface="Calisto MT"/>
              </a:rPr>
              <a:t>sql</a:t>
            </a:r>
            <a:r>
              <a:rPr lang="zh-CN" sz="2000" spc="-1" strike="noStrike">
                <a:solidFill>
                  <a:srgbClr val="e3e3e3"/>
                </a:solidFill>
                <a:uFill>
                  <a:solidFill>
                    <a:srgbClr val="ffffff"/>
                  </a:solidFill>
                </a:uFill>
                <a:latin typeface="Calisto MT"/>
              </a:rPr>
              <a:t>。</a:t>
            </a:r>
            <a:endParaRPr lang="zh-CN" sz="2000" spc="-1" strike="noStrike">
              <a:solidFill>
                <a:srgbClr val="e3e3e3"/>
              </a:solidFill>
              <a:uFill>
                <a:solidFill>
                  <a:srgbClr val="ffffff"/>
                </a:solidFill>
              </a:uFill>
              <a:latin typeface="Calisto MT"/>
            </a:endParaRPr>
          </a:p>
          <a:p>
            <a:pPr>
              <a:lnSpc>
                <a:spcPct val="100000"/>
              </a:lnSpc>
            </a:pPr>
            <a:endParaRPr lang="zh-CN" sz="2000" spc="-1" strike="noStrike">
              <a:solidFill>
                <a:srgbClr val="e3e3e3"/>
              </a:solidFill>
              <a:uFill>
                <a:solidFill>
                  <a:srgbClr val="ffffff"/>
                </a:solidFill>
              </a:uFill>
              <a:latin typeface="Calisto MT"/>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案例</a:t>
            </a:r>
            <a:endParaRPr lang="zh-CN" sz="1800" spc="-1" strike="noStrike">
              <a:solidFill>
                <a:srgbClr val="ffffff"/>
              </a:solidFill>
              <a:uFill>
                <a:solidFill>
                  <a:srgbClr val="ffffff"/>
                </a:solidFill>
              </a:uFill>
              <a:latin typeface="Calisto MT"/>
            </a:endParaRPr>
          </a:p>
        </p:txBody>
      </p:sp>
      <p:sp>
        <p:nvSpPr>
          <p:cNvPr id="123"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I-CMA</a:t>
            </a:r>
            <a:r>
              <a:rPr lang="zh-CN" sz="2000" spc="-1" strike="noStrike">
                <a:solidFill>
                  <a:srgbClr val="e3e3e3"/>
                </a:solidFill>
                <a:uFill>
                  <a:solidFill>
                    <a:srgbClr val="ffffff"/>
                  </a:solidFill>
                </a:uFill>
                <a:latin typeface="Calisto MT"/>
              </a:rPr>
              <a:t>监控平台</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电机能效提高系统（</a:t>
            </a:r>
            <a:r>
              <a:rPr lang="zh-CN" sz="2000" spc="-1" strike="noStrike">
                <a:solidFill>
                  <a:srgbClr val="e3e3e3"/>
                </a:solidFill>
                <a:uFill>
                  <a:solidFill>
                    <a:srgbClr val="ffffff"/>
                  </a:solidFill>
                </a:uFill>
                <a:latin typeface="Calisto MT"/>
              </a:rPr>
              <a:t>EMEP</a:t>
            </a:r>
            <a:r>
              <a:rPr lang="zh-CN" sz="2000" spc="-1" strike="noStrike">
                <a:solidFill>
                  <a:srgbClr val="e3e3e3"/>
                </a:solidFill>
                <a:uFill>
                  <a:solidFill>
                    <a:srgbClr val="ffffff"/>
                  </a:solidFill>
                </a:uFill>
                <a:latin typeface="Calisto MT"/>
              </a:rPr>
              <a:t>）</a:t>
            </a:r>
            <a:endParaRPr lang="zh-CN" sz="2000" spc="-1" strike="noStrike">
              <a:solidFill>
                <a:srgbClr val="e3e3e3"/>
              </a:solidFill>
              <a:uFill>
                <a:solidFill>
                  <a:srgbClr val="ffffff"/>
                </a:solidFill>
              </a:uFill>
              <a:latin typeface="Calisto MT"/>
            </a:endParaRPr>
          </a:p>
          <a:p>
            <a:pPr marL="37080">
              <a:lnSpc>
                <a:spcPct val="100000"/>
              </a:lnSpc>
            </a:pPr>
            <a:endParaRPr lang="zh-CN" sz="2000" spc="-1" strike="noStrike">
              <a:solidFill>
                <a:srgbClr val="e3e3e3"/>
              </a:solidFill>
              <a:uFill>
                <a:solidFill>
                  <a:srgbClr val="ffffff"/>
                </a:solidFill>
              </a:uFill>
              <a:latin typeface="Calisto MT"/>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问题</a:t>
            </a:r>
            <a:endParaRPr lang="zh-CN" sz="1800" spc="-1" strike="noStrike">
              <a:solidFill>
                <a:srgbClr val="ffffff"/>
              </a:solidFill>
              <a:uFill>
                <a:solidFill>
                  <a:srgbClr val="ffffff"/>
                </a:solidFill>
              </a:uFill>
              <a:latin typeface="Calisto MT"/>
            </a:endParaRPr>
          </a:p>
        </p:txBody>
      </p:sp>
      <p:sp>
        <p:nvSpPr>
          <p:cNvPr id="125"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JSP </a:t>
            </a:r>
            <a:r>
              <a:rPr lang="zh-CN" sz="2000" spc="-1" strike="noStrike">
                <a:solidFill>
                  <a:srgbClr val="e3e3e3"/>
                </a:solidFill>
                <a:uFill>
                  <a:solidFill>
                    <a:srgbClr val="ffffff"/>
                  </a:solidFill>
                </a:uFill>
                <a:latin typeface="Calisto MT"/>
              </a:rPr>
              <a:t>的问题仍存在，用户体验差</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FreeMarker </a:t>
            </a:r>
            <a:r>
              <a:rPr lang="zh-CN" sz="2000" spc="-1" strike="noStrike">
                <a:solidFill>
                  <a:srgbClr val="e3e3e3"/>
                </a:solidFill>
                <a:uFill>
                  <a:solidFill>
                    <a:srgbClr val="ffffff"/>
                  </a:solidFill>
                </a:uFill>
                <a:latin typeface="Calisto MT"/>
              </a:rPr>
              <a:t>与 </a:t>
            </a:r>
            <a:r>
              <a:rPr lang="zh-CN" sz="2000" spc="-1" strike="noStrike">
                <a:solidFill>
                  <a:srgbClr val="e3e3e3"/>
                </a:solidFill>
                <a:uFill>
                  <a:solidFill>
                    <a:srgbClr val="ffffff"/>
                  </a:solidFill>
                </a:uFill>
                <a:latin typeface="Calisto MT"/>
              </a:rPr>
              <a:t>HTML</a:t>
            </a:r>
            <a:r>
              <a:rPr lang="zh-CN" sz="2000" spc="-1" strike="noStrike">
                <a:solidFill>
                  <a:srgbClr val="e3e3e3"/>
                </a:solidFill>
                <a:uFill>
                  <a:solidFill>
                    <a:srgbClr val="ffffff"/>
                  </a:solidFill>
                </a:uFill>
                <a:latin typeface="Calisto MT"/>
              </a:rPr>
              <a:t>混杂，代码可读性差</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sql</a:t>
            </a:r>
            <a:r>
              <a:rPr lang="zh-CN" sz="2000" spc="-1" strike="noStrike">
                <a:solidFill>
                  <a:srgbClr val="e3e3e3"/>
                </a:solidFill>
                <a:uFill>
                  <a:solidFill>
                    <a:srgbClr val="ffffff"/>
                  </a:solidFill>
                </a:uFill>
                <a:latin typeface="Calisto MT"/>
              </a:rPr>
              <a:t>工作量很大，尤其是字段多、关联表多时，更是如此。</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sql</a:t>
            </a:r>
            <a:r>
              <a:rPr lang="zh-CN" sz="2000" spc="-1" strike="noStrike">
                <a:solidFill>
                  <a:srgbClr val="e3e3e3"/>
                </a:solidFill>
                <a:uFill>
                  <a:solidFill>
                    <a:srgbClr val="ffffff"/>
                  </a:solidFill>
                </a:uFill>
                <a:latin typeface="Calisto MT"/>
              </a:rPr>
              <a:t>依赖于数据库，导致数据库移植性差。</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编写动态</a:t>
            </a:r>
            <a:r>
              <a:rPr lang="zh-CN" sz="2000" spc="-1" strike="noStrike">
                <a:solidFill>
                  <a:srgbClr val="e3e3e3"/>
                </a:solidFill>
                <a:uFill>
                  <a:solidFill>
                    <a:srgbClr val="ffffff"/>
                  </a:solidFill>
                </a:uFill>
                <a:latin typeface="Calisto MT"/>
              </a:rPr>
              <a:t>sql</a:t>
            </a:r>
            <a:r>
              <a:rPr lang="zh-CN" sz="2000" spc="-1" strike="noStrike">
                <a:solidFill>
                  <a:srgbClr val="e3e3e3"/>
                </a:solidFill>
                <a:uFill>
                  <a:solidFill>
                    <a:srgbClr val="ffffff"/>
                  </a:solidFill>
                </a:uFill>
                <a:latin typeface="Calisto MT"/>
              </a:rPr>
              <a:t>时</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不方便调试，尤其逻辑复杂时。</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XML </a:t>
            </a:r>
            <a:r>
              <a:rPr lang="zh-CN" sz="2000" spc="-1" strike="noStrike">
                <a:solidFill>
                  <a:srgbClr val="e3e3e3"/>
                </a:solidFill>
                <a:uFill>
                  <a:solidFill>
                    <a:srgbClr val="ffffff"/>
                  </a:solidFill>
                </a:uFill>
                <a:latin typeface="Calisto MT"/>
              </a:rPr>
              <a:t>配置繁琐、复杂，易错</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权限管理不灵活</a:t>
            </a:r>
            <a:endParaRPr lang="zh-CN" sz="2000" spc="-1" strike="noStrike">
              <a:solidFill>
                <a:srgbClr val="e3e3e3"/>
              </a:solidFill>
              <a:uFill>
                <a:solidFill>
                  <a:srgbClr val="ffffff"/>
                </a:solidFill>
              </a:uFill>
              <a:latin typeface="Calisto MT"/>
            </a:endParaRPr>
          </a:p>
          <a:p>
            <a:pPr>
              <a:lnSpc>
                <a:spcPct val="100000"/>
              </a:lnSpc>
            </a:pPr>
            <a:endParaRPr lang="zh-CN" sz="2000" spc="-1" strike="noStrike">
              <a:solidFill>
                <a:srgbClr val="e3e3e3"/>
              </a:solidFill>
              <a:uFill>
                <a:solidFill>
                  <a:srgbClr val="ffffff"/>
                </a:solidFill>
              </a:uFill>
              <a:latin typeface="Calisto MT"/>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815760" y="1371600"/>
            <a:ext cx="10353240" cy="196056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3G:</a:t>
            </a:r>
            <a:r>
              <a:rPr lang="zh-CN" sz="4000" spc="-1" strike="noStrike">
                <a:solidFill>
                  <a:srgbClr val="e3e3e3"/>
                </a:solidFill>
                <a:uFill>
                  <a:solidFill>
                    <a:srgbClr val="ffffff"/>
                  </a:solidFill>
                </a:uFill>
                <a:latin typeface="Calisto MT"/>
              </a:rPr>
              <a:t>
</a:t>
            </a:r>
            <a:r>
              <a:rPr lang="zh-CN" sz="4000" spc="-1" strike="noStrike">
                <a:solidFill>
                  <a:srgbClr val="e3e3e3"/>
                </a:solidFill>
                <a:uFill>
                  <a:solidFill>
                    <a:srgbClr val="ffffff"/>
                  </a:solidFill>
                </a:uFill>
                <a:latin typeface="Calisto MT"/>
              </a:rPr>
              <a:t>HTML5+JS+Ajax+EasyUI+</a:t>
            </a:r>
            <a:r>
              <a:rPr lang="zh-CN" sz="4000" spc="-1" strike="noStrike">
                <a:solidFill>
                  <a:srgbClr val="e3e3e3"/>
                </a:solidFill>
                <a:uFill>
                  <a:solidFill>
                    <a:srgbClr val="ffffff"/>
                  </a:solidFill>
                </a:uFill>
                <a:latin typeface="Calisto MT"/>
              </a:rPr>
              <a:t>
</a:t>
            </a:r>
            <a:r>
              <a:rPr lang="zh-CN" sz="4000" spc="-1" strike="noStrike">
                <a:solidFill>
                  <a:srgbClr val="e3e3e3"/>
                </a:solidFill>
                <a:uFill>
                  <a:solidFill>
                    <a:srgbClr val="ffffff"/>
                  </a:solidFill>
                </a:uFill>
                <a:latin typeface="Calisto MT"/>
              </a:rPr>
              <a:t>Structs+Spring+MyBatis </a:t>
            </a:r>
            <a:endParaRPr lang="zh-CN" sz="1800" spc="-1" strike="noStrike">
              <a:solidFill>
                <a:srgbClr val="ffffff"/>
              </a:solidFill>
              <a:uFill>
                <a:solidFill>
                  <a:srgbClr val="ffffff"/>
                </a:solidFill>
              </a:uFill>
              <a:latin typeface="Calisto MT"/>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与</a:t>
            </a:r>
            <a:r>
              <a:rPr lang="zh-CN" sz="4000" spc="-1" strike="noStrike">
                <a:solidFill>
                  <a:srgbClr val="e3e3e3"/>
                </a:solidFill>
                <a:uFill>
                  <a:solidFill>
                    <a:srgbClr val="ffffff"/>
                  </a:solidFill>
                </a:uFill>
                <a:latin typeface="Calisto MT"/>
              </a:rPr>
              <a:t>2G</a:t>
            </a:r>
            <a:r>
              <a:rPr lang="zh-CN" sz="4000" spc="-1" strike="noStrike">
                <a:solidFill>
                  <a:srgbClr val="e3e3e3"/>
                </a:solidFill>
                <a:uFill>
                  <a:solidFill>
                    <a:srgbClr val="ffffff"/>
                  </a:solidFill>
                </a:uFill>
                <a:latin typeface="Calisto MT"/>
              </a:rPr>
              <a:t>比较</a:t>
            </a:r>
            <a:endParaRPr lang="zh-CN" sz="1800" spc="-1" strike="noStrike">
              <a:solidFill>
                <a:srgbClr val="ffffff"/>
              </a:solidFill>
              <a:uFill>
                <a:solidFill>
                  <a:srgbClr val="ffffff"/>
                </a:solidFill>
              </a:uFill>
              <a:latin typeface="Calisto MT"/>
            </a:endParaRPr>
          </a:p>
        </p:txBody>
      </p:sp>
      <p:sp>
        <p:nvSpPr>
          <p:cNvPr id="128"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在 </a:t>
            </a:r>
            <a:r>
              <a:rPr lang="zh-CN" sz="2000" spc="-1" strike="noStrike">
                <a:solidFill>
                  <a:srgbClr val="e3e3e3"/>
                </a:solidFill>
                <a:uFill>
                  <a:solidFill>
                    <a:srgbClr val="ffffff"/>
                  </a:solidFill>
                </a:uFill>
                <a:latin typeface="Calisto MT"/>
              </a:rPr>
              <a:t>2G </a:t>
            </a:r>
            <a:r>
              <a:rPr lang="zh-CN" sz="2000" spc="-1" strike="noStrike">
                <a:solidFill>
                  <a:srgbClr val="e3e3e3"/>
                </a:solidFill>
                <a:uFill>
                  <a:solidFill>
                    <a:srgbClr val="ffffff"/>
                  </a:solidFill>
                </a:uFill>
                <a:latin typeface="Calisto MT"/>
              </a:rPr>
              <a:t>基础上，重构了前端</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模块化</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模块无需载入主应用的</a:t>
            </a:r>
            <a:r>
              <a:rPr lang="zh-CN" sz="2000" spc="-1" strike="noStrike">
                <a:solidFill>
                  <a:srgbClr val="e3e3e3"/>
                </a:solidFill>
                <a:uFill>
                  <a:solidFill>
                    <a:srgbClr val="ffffff"/>
                  </a:solidFill>
                </a:uFill>
                <a:latin typeface="Calisto MT"/>
              </a:rPr>
              <a:t>header</a:t>
            </a:r>
            <a:r>
              <a:rPr lang="zh-CN" sz="2000" spc="-1" strike="noStrike">
                <a:solidFill>
                  <a:srgbClr val="e3e3e3"/>
                </a:solidFill>
                <a:uFill>
                  <a:solidFill>
                    <a:srgbClr val="ffffff"/>
                  </a:solidFill>
                </a:uFill>
                <a:latin typeface="Calisto MT"/>
              </a:rPr>
              <a:t>，大大节省带宽</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简化了</a:t>
            </a:r>
            <a:r>
              <a:rPr lang="zh-CN" sz="2000" spc="-1" strike="noStrike">
                <a:solidFill>
                  <a:srgbClr val="e3e3e3"/>
                </a:solidFill>
                <a:uFill>
                  <a:solidFill>
                    <a:srgbClr val="ffffff"/>
                  </a:solidFill>
                </a:uFill>
                <a:latin typeface="Calisto MT"/>
              </a:rPr>
              <a:t>Spring </a:t>
            </a:r>
            <a:r>
              <a:rPr lang="zh-CN" sz="2000" spc="-1" strike="noStrike">
                <a:solidFill>
                  <a:srgbClr val="e3e3e3"/>
                </a:solidFill>
                <a:uFill>
                  <a:solidFill>
                    <a:srgbClr val="ffffff"/>
                  </a:solidFill>
                </a:uFill>
                <a:latin typeface="Calisto MT"/>
              </a:rPr>
              <a:t>的</a:t>
            </a:r>
            <a:r>
              <a:rPr lang="zh-CN" sz="2000" spc="-1" strike="noStrike">
                <a:solidFill>
                  <a:srgbClr val="e3e3e3"/>
                </a:solidFill>
                <a:uFill>
                  <a:solidFill>
                    <a:srgbClr val="ffffff"/>
                  </a:solidFill>
                </a:uFill>
                <a:latin typeface="Calisto MT"/>
              </a:rPr>
              <a:t>bean </a:t>
            </a:r>
            <a:r>
              <a:rPr lang="zh-CN" sz="2000" spc="-1" strike="noStrike">
                <a:solidFill>
                  <a:srgbClr val="e3e3e3"/>
                </a:solidFill>
                <a:uFill>
                  <a:solidFill>
                    <a:srgbClr val="ffffff"/>
                  </a:solidFill>
                </a:uFill>
                <a:latin typeface="Calisto MT"/>
              </a:rPr>
              <a:t>管理</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富客户端技术应用，提升了用户体验</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加入压缩与混淆</a:t>
            </a:r>
            <a:endParaRPr lang="zh-CN" sz="2000" spc="-1" strike="noStrike">
              <a:solidFill>
                <a:srgbClr val="e3e3e3"/>
              </a:solidFill>
              <a:uFill>
                <a:solidFill>
                  <a:srgbClr val="ffffff"/>
                </a:solidFill>
              </a:uFill>
              <a:latin typeface="Calisto MT"/>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案例</a:t>
            </a:r>
            <a:endParaRPr lang="zh-CN" sz="1800" spc="-1" strike="noStrike">
              <a:solidFill>
                <a:srgbClr val="ffffff"/>
              </a:solidFill>
              <a:uFill>
                <a:solidFill>
                  <a:srgbClr val="ffffff"/>
                </a:solidFill>
              </a:uFill>
              <a:latin typeface="Calisto MT"/>
            </a:endParaRPr>
          </a:p>
        </p:txBody>
      </p:sp>
      <p:sp>
        <p:nvSpPr>
          <p:cNvPr id="130"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现场信息采集子系统（</a:t>
            </a:r>
            <a:r>
              <a:rPr lang="zh-CN" sz="2000" spc="-1" strike="noStrike">
                <a:solidFill>
                  <a:srgbClr val="e3e3e3"/>
                </a:solidFill>
                <a:uFill>
                  <a:solidFill>
                    <a:srgbClr val="ffffff"/>
                  </a:solidFill>
                </a:uFill>
                <a:latin typeface="Calisto MT"/>
              </a:rPr>
              <a:t>SIC</a:t>
            </a:r>
            <a:r>
              <a:rPr lang="zh-CN" sz="2000" spc="-1" strike="noStrike">
                <a:solidFill>
                  <a:srgbClr val="e3e3e3"/>
                </a:solidFill>
                <a:uFill>
                  <a:solidFill>
                    <a:srgbClr val="ffffff"/>
                  </a:solidFill>
                </a:uFill>
                <a:latin typeface="Calisto MT"/>
              </a:rPr>
              <a:t>）</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油品信息管理系统（</a:t>
            </a:r>
            <a:r>
              <a:rPr lang="zh-CN" sz="2000" spc="-1" strike="noStrike">
                <a:solidFill>
                  <a:srgbClr val="e3e3e3"/>
                </a:solidFill>
                <a:uFill>
                  <a:solidFill>
                    <a:srgbClr val="ffffff"/>
                  </a:solidFill>
                </a:uFill>
                <a:latin typeface="Calisto MT"/>
              </a:rPr>
              <a:t>OEM</a:t>
            </a:r>
            <a:r>
              <a:rPr lang="zh-CN" sz="2000" spc="-1" strike="noStrike">
                <a:solidFill>
                  <a:srgbClr val="e3e3e3"/>
                </a:solidFill>
                <a:uFill>
                  <a:solidFill>
                    <a:srgbClr val="ffffff"/>
                  </a:solidFill>
                </a:uFill>
                <a:latin typeface="Calisto MT"/>
              </a:rPr>
              <a:t>）</a:t>
            </a:r>
            <a:endParaRPr lang="zh-CN" sz="2000" spc="-1" strike="noStrike">
              <a:solidFill>
                <a:srgbClr val="e3e3e3"/>
              </a:solidFill>
              <a:uFill>
                <a:solidFill>
                  <a:srgbClr val="ffffff"/>
                </a:solidFill>
              </a:uFill>
              <a:latin typeface="Calisto MT"/>
            </a:endParaRPr>
          </a:p>
          <a:p>
            <a:pPr marL="37080">
              <a:lnSpc>
                <a:spcPct val="100000"/>
              </a:lnSpc>
            </a:pPr>
            <a:endParaRPr lang="zh-CN" sz="2000" spc="-1" strike="noStrike">
              <a:solidFill>
                <a:srgbClr val="e3e3e3"/>
              </a:solidFill>
              <a:uFill>
                <a:solidFill>
                  <a:srgbClr val="ffffff"/>
                </a:solidFill>
              </a:uFill>
              <a:latin typeface="Calisto MT"/>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目标</a:t>
            </a:r>
            <a:endParaRPr lang="zh-CN" sz="1800" spc="-1" strike="noStrike">
              <a:solidFill>
                <a:srgbClr val="ffffff"/>
              </a:solidFill>
              <a:uFill>
                <a:solidFill>
                  <a:srgbClr val="ffffff"/>
                </a:solidFill>
              </a:uFill>
              <a:latin typeface="Calisto MT"/>
            </a:endParaRPr>
          </a:p>
        </p:txBody>
      </p:sp>
      <p:sp>
        <p:nvSpPr>
          <p:cNvPr id="84"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了解公司项目架构的变迁</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知道</a:t>
            </a:r>
            <a:r>
              <a:rPr lang="zh-CN" sz="2000" spc="-1" strike="noStrike">
                <a:solidFill>
                  <a:srgbClr val="e3e3e3"/>
                </a:solidFill>
                <a:uFill>
                  <a:solidFill>
                    <a:srgbClr val="ffffff"/>
                  </a:solidFill>
                </a:uFill>
                <a:latin typeface="Calisto MT"/>
              </a:rPr>
              <a:t>EMSC </a:t>
            </a:r>
            <a:r>
              <a:rPr lang="zh-CN" sz="2000" spc="-1" strike="noStrike">
                <a:solidFill>
                  <a:srgbClr val="e3e3e3"/>
                </a:solidFill>
                <a:uFill>
                  <a:solidFill>
                    <a:srgbClr val="ffffff"/>
                  </a:solidFill>
                </a:uFill>
                <a:latin typeface="Calisto MT"/>
              </a:rPr>
              <a:t>的架构原理</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现有架构的不足、改进</a:t>
            </a:r>
            <a:endParaRPr lang="zh-CN" sz="2000" spc="-1" strike="noStrike">
              <a:solidFill>
                <a:srgbClr val="e3e3e3"/>
              </a:solidFill>
              <a:uFill>
                <a:solidFill>
                  <a:srgbClr val="ffffff"/>
                </a:solidFill>
              </a:uFill>
              <a:latin typeface="Calisto MT"/>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问题</a:t>
            </a:r>
            <a:endParaRPr lang="zh-CN" sz="1800" spc="-1" strike="noStrike">
              <a:solidFill>
                <a:srgbClr val="ffffff"/>
              </a:solidFill>
              <a:uFill>
                <a:solidFill>
                  <a:srgbClr val="ffffff"/>
                </a:solidFill>
              </a:uFill>
              <a:latin typeface="Calisto MT"/>
            </a:endParaRPr>
          </a:p>
        </p:txBody>
      </p:sp>
      <p:sp>
        <p:nvSpPr>
          <p:cNvPr id="132"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针对不同的客户端</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浏览器、安卓</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，需要提供不同的 </a:t>
            </a:r>
            <a:r>
              <a:rPr lang="zh-CN" sz="2000" spc="-1" strike="noStrike">
                <a:solidFill>
                  <a:srgbClr val="e3e3e3"/>
                </a:solidFill>
                <a:uFill>
                  <a:solidFill>
                    <a:srgbClr val="ffffff"/>
                  </a:solidFill>
                </a:uFill>
                <a:latin typeface="Calisto MT"/>
              </a:rPr>
              <a:t>api</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服务端 </a:t>
            </a:r>
            <a:r>
              <a:rPr lang="zh-CN" sz="2000" spc="-1" strike="noStrike">
                <a:solidFill>
                  <a:srgbClr val="e3e3e3"/>
                </a:solidFill>
                <a:uFill>
                  <a:solidFill>
                    <a:srgbClr val="ffffff"/>
                  </a:solidFill>
                </a:uFill>
                <a:latin typeface="Calisto MT"/>
              </a:rPr>
              <a:t>xml </a:t>
            </a:r>
            <a:r>
              <a:rPr lang="zh-CN" sz="2000" spc="-1" strike="noStrike">
                <a:solidFill>
                  <a:srgbClr val="e3e3e3"/>
                </a:solidFill>
                <a:uFill>
                  <a:solidFill>
                    <a:srgbClr val="ffffff"/>
                  </a:solidFill>
                </a:uFill>
                <a:latin typeface="Calisto MT"/>
              </a:rPr>
              <a:t>配置仍然繁琐</a:t>
            </a:r>
            <a:endParaRPr lang="zh-CN" sz="2000" spc="-1" strike="noStrike">
              <a:solidFill>
                <a:srgbClr val="e3e3e3"/>
              </a:solidFill>
              <a:uFill>
                <a:solidFill>
                  <a:srgbClr val="ffffff"/>
                </a:solidFill>
              </a:uFill>
              <a:latin typeface="Calisto MT"/>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902880" y="2090160"/>
            <a:ext cx="10353240" cy="219852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3.5G</a:t>
            </a:r>
            <a:r>
              <a:rPr lang="zh-CN" sz="4000" spc="-1" strike="noStrike">
                <a:solidFill>
                  <a:srgbClr val="e3e3e3"/>
                </a:solidFill>
                <a:uFill>
                  <a:solidFill>
                    <a:srgbClr val="ffffff"/>
                  </a:solidFill>
                </a:uFill>
                <a:latin typeface="Calisto MT"/>
              </a:rPr>
              <a:t>：</a:t>
            </a:r>
            <a:r>
              <a:rPr lang="zh-CN" sz="4000" spc="-1" strike="noStrike">
                <a:solidFill>
                  <a:srgbClr val="e3e3e3"/>
                </a:solidFill>
                <a:uFill>
                  <a:solidFill>
                    <a:srgbClr val="ffffff"/>
                  </a:solidFill>
                </a:uFill>
                <a:latin typeface="Calisto MT"/>
              </a:rPr>
              <a:t>
</a:t>
            </a:r>
            <a:r>
              <a:rPr lang="zh-CN" sz="4000" spc="-1" strike="noStrike">
                <a:solidFill>
                  <a:srgbClr val="e3e3e3"/>
                </a:solidFill>
                <a:uFill>
                  <a:solidFill>
                    <a:srgbClr val="ffffff"/>
                  </a:solidFill>
                </a:uFill>
                <a:latin typeface="Calisto MT"/>
              </a:rPr>
              <a:t>HTML5+ AngularJS+Bootstrap+</a:t>
            </a:r>
            <a:r>
              <a:rPr lang="zh-CN" sz="4000" spc="-1" strike="noStrike">
                <a:solidFill>
                  <a:srgbClr val="e3e3e3"/>
                </a:solidFill>
                <a:uFill>
                  <a:solidFill>
                    <a:srgbClr val="ffffff"/>
                  </a:solidFill>
                </a:uFill>
                <a:latin typeface="Calisto MT"/>
              </a:rPr>
              <a:t>
</a:t>
            </a:r>
            <a:r>
              <a:rPr lang="zh-CN" sz="4000" spc="-1" strike="noStrike">
                <a:solidFill>
                  <a:srgbClr val="e3e3e3"/>
                </a:solidFill>
                <a:uFill>
                  <a:solidFill>
                    <a:srgbClr val="ffffff"/>
                  </a:solidFill>
                </a:uFill>
                <a:latin typeface="Calisto MT"/>
              </a:rPr>
              <a:t>Jersey+Spring+Hibernate</a:t>
            </a:r>
            <a:endParaRPr lang="zh-CN" sz="1800" spc="-1" strike="noStrike">
              <a:solidFill>
                <a:srgbClr val="ffffff"/>
              </a:solidFill>
              <a:uFill>
                <a:solidFill>
                  <a:srgbClr val="ffffff"/>
                </a:solidFill>
              </a:uFill>
              <a:latin typeface="Calisto MT"/>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913680" y="609480"/>
            <a:ext cx="10353240" cy="970200"/>
          </a:xfrm>
          <a:prstGeom prst="rect">
            <a:avLst/>
          </a:prstGeom>
          <a:noFill/>
          <a:ln>
            <a:noFill/>
          </a:ln>
        </p:spPr>
        <p:txBody>
          <a:bodyPr anchor="ctr"/>
          <a:p>
            <a:endParaRPr lang="zh-CN" sz="1800" spc="-1" strike="noStrike">
              <a:solidFill>
                <a:srgbClr val="ffffff"/>
              </a:solidFill>
              <a:uFill>
                <a:solidFill>
                  <a:srgbClr val="ffffff"/>
                </a:solidFill>
              </a:uFill>
              <a:latin typeface="Calisto MT"/>
            </a:endParaRPr>
          </a:p>
        </p:txBody>
      </p:sp>
      <p:sp>
        <p:nvSpPr>
          <p:cNvPr id="135"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RESTful api</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富客户端</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响应式布局</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前端 </a:t>
            </a:r>
            <a:r>
              <a:rPr lang="zh-CN" sz="2000" spc="-1" strike="noStrike">
                <a:solidFill>
                  <a:srgbClr val="e3e3e3"/>
                </a:solidFill>
                <a:uFill>
                  <a:solidFill>
                    <a:srgbClr val="ffffff"/>
                  </a:solidFill>
                </a:uFill>
                <a:latin typeface="Calisto MT"/>
              </a:rPr>
              <a:t>MVC </a:t>
            </a:r>
            <a:r>
              <a:rPr lang="zh-CN" sz="2000" spc="-1" strike="noStrike">
                <a:solidFill>
                  <a:srgbClr val="e3e3e3"/>
                </a:solidFill>
                <a:uFill>
                  <a:solidFill>
                    <a:srgbClr val="ffffff"/>
                  </a:solidFill>
                </a:uFill>
                <a:latin typeface="Calisto MT"/>
              </a:rPr>
              <a:t>分层清晰</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支持数据绑定机制</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避免 </a:t>
            </a:r>
            <a:r>
              <a:rPr lang="zh-CN" sz="2000" spc="-1" strike="noStrike">
                <a:solidFill>
                  <a:srgbClr val="e3e3e3"/>
                </a:solidFill>
                <a:uFill>
                  <a:solidFill>
                    <a:srgbClr val="ffffff"/>
                  </a:solidFill>
                </a:uFill>
                <a:latin typeface="Calisto MT"/>
              </a:rPr>
              <a:t>DOM </a:t>
            </a:r>
            <a:r>
              <a:rPr lang="zh-CN" sz="2000" spc="-1" strike="noStrike">
                <a:solidFill>
                  <a:srgbClr val="e3e3e3"/>
                </a:solidFill>
                <a:uFill>
                  <a:solidFill>
                    <a:srgbClr val="ffffff"/>
                  </a:solidFill>
                </a:uFill>
                <a:latin typeface="Calisto MT"/>
              </a:rPr>
              <a:t>的操作，</a:t>
            </a:r>
            <a:r>
              <a:rPr lang="zh-CN" sz="2000" spc="-1" strike="noStrike">
                <a:solidFill>
                  <a:srgbClr val="e3e3e3"/>
                </a:solidFill>
                <a:uFill>
                  <a:solidFill>
                    <a:srgbClr val="ffffff"/>
                  </a:solidFill>
                </a:uFill>
                <a:latin typeface="Calisto MT"/>
              </a:rPr>
              <a:t>js </a:t>
            </a:r>
            <a:r>
              <a:rPr lang="zh-CN" sz="2000" spc="-1" strike="noStrike">
                <a:solidFill>
                  <a:srgbClr val="e3e3e3"/>
                </a:solidFill>
                <a:uFill>
                  <a:solidFill>
                    <a:srgbClr val="ffffff"/>
                  </a:solidFill>
                </a:uFill>
                <a:latin typeface="Calisto MT"/>
              </a:rPr>
              <a:t>代码优美</a:t>
            </a:r>
            <a:endParaRPr lang="zh-CN" sz="2000" spc="-1" strike="noStrike">
              <a:solidFill>
                <a:srgbClr val="e3e3e3"/>
              </a:solidFill>
              <a:uFill>
                <a:solidFill>
                  <a:srgbClr val="ffffff"/>
                </a:solidFill>
              </a:uFill>
              <a:latin typeface="Calisto MT"/>
            </a:endParaRPr>
          </a:p>
          <a:p>
            <a:pPr>
              <a:lnSpc>
                <a:spcPct val="100000"/>
              </a:lnSpc>
            </a:pPr>
            <a:endParaRPr lang="zh-CN" sz="2000" spc="-1" strike="noStrike">
              <a:solidFill>
                <a:srgbClr val="e3e3e3"/>
              </a:solidFill>
              <a:uFill>
                <a:solidFill>
                  <a:srgbClr val="ffffff"/>
                </a:solidFill>
              </a:uFill>
              <a:latin typeface="Calisto MT"/>
            </a:endParaRPr>
          </a:p>
          <a:p>
            <a:pPr marL="37080">
              <a:lnSpc>
                <a:spcPct val="100000"/>
              </a:lnSpc>
            </a:pPr>
            <a:r>
              <a:rPr lang="zh-CN" sz="2000" spc="-1" strike="noStrike">
                <a:solidFill>
                  <a:srgbClr val="e3e3e3"/>
                </a:solidFill>
                <a:uFill>
                  <a:solidFill>
                    <a:srgbClr val="ffffff"/>
                  </a:solidFill>
                </a:uFill>
                <a:latin typeface="Calisto MT"/>
              </a:rPr>
              <a:t>扩展阅读</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http://www.waylau.com/dont-write-angularjs-app-using-jquery-thinking/</a:t>
            </a:r>
            <a:endParaRPr lang="zh-CN" sz="2000" spc="-1" strike="noStrike">
              <a:solidFill>
                <a:srgbClr val="e3e3e3"/>
              </a:solidFill>
              <a:uFill>
                <a:solidFill>
                  <a:srgbClr val="ffffff"/>
                </a:solidFill>
              </a:uFill>
              <a:latin typeface="Calisto MT"/>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913680" y="19584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数据绑定</a:t>
            </a:r>
            <a:endParaRPr lang="zh-CN" sz="1800" spc="-1" strike="noStrike">
              <a:solidFill>
                <a:srgbClr val="ffffff"/>
              </a:solidFill>
              <a:uFill>
                <a:solidFill>
                  <a:srgbClr val="ffffff"/>
                </a:solidFill>
              </a:uFill>
              <a:latin typeface="Calisto MT"/>
            </a:endParaRPr>
          </a:p>
        </p:txBody>
      </p:sp>
      <p:sp>
        <p:nvSpPr>
          <p:cNvPr id="137" name="CustomShape 2"/>
          <p:cNvSpPr/>
          <p:nvPr/>
        </p:nvSpPr>
        <p:spPr>
          <a:xfrm>
            <a:off x="4502520" y="-121320"/>
            <a:ext cx="3186720" cy="243000"/>
          </a:xfrm>
          <a:prstGeom prst="rect">
            <a:avLst/>
          </a:prstGeom>
          <a:solidFill>
            <a:srgbClr val="f9f2f4"/>
          </a:solidFill>
          <a:ln>
            <a:noFill/>
          </a:ln>
        </p:spPr>
        <p:style>
          <a:lnRef idx="0"/>
          <a:fillRef idx="0"/>
          <a:effectRef idx="0"/>
          <a:fontRef idx="minor"/>
        </p:style>
        <p:txBody>
          <a:bodyPr wrap="none" anchor="ctr"/>
          <a:p>
            <a:pPr>
              <a:lnSpc>
                <a:spcPct val="100000"/>
              </a:lnSpc>
            </a:pPr>
            <a:r>
              <a:rPr lang="en-US" sz="1000" spc="-1" strike="noStrike">
                <a:solidFill>
                  <a:srgbClr val="333333"/>
                </a:solidFill>
                <a:uFill>
                  <a:solidFill>
                    <a:srgbClr val="ffffff"/>
                  </a:solidFill>
                </a:uFill>
                <a:latin typeface="Arial"/>
                <a:ea typeface="Helvetica Neue"/>
              </a:rPr>
              <a:t>我要在</a:t>
            </a:r>
            <a:r>
              <a:rPr lang="en-US" sz="900" spc="-1" strike="noStrike">
                <a:solidFill>
                  <a:srgbClr val="c7254e"/>
                </a:solidFill>
                <a:uFill>
                  <a:solidFill>
                    <a:srgbClr val="ffffff"/>
                  </a:solidFill>
                </a:uFill>
                <a:latin typeface="Arial Unicode MS"/>
                <a:ea typeface="Menlo"/>
              </a:rPr>
              <a:t>ul</a:t>
            </a:r>
            <a:r>
              <a:rPr lang="en-US" sz="1000" spc="-1" strike="noStrike">
                <a:solidFill>
                  <a:srgbClr val="333333"/>
                </a:solidFill>
                <a:uFill>
                  <a:solidFill>
                    <a:srgbClr val="ffffff"/>
                  </a:solidFill>
                </a:uFill>
                <a:latin typeface="Arial"/>
                <a:ea typeface="Helvetica Neue"/>
              </a:rPr>
              <a:t>插入</a:t>
            </a:r>
            <a:r>
              <a:rPr lang="en-US" sz="900" spc="-1" strike="noStrike">
                <a:solidFill>
                  <a:srgbClr val="c7254e"/>
                </a:solidFill>
                <a:uFill>
                  <a:solidFill>
                    <a:srgbClr val="ffffff"/>
                  </a:solidFill>
                </a:uFill>
                <a:latin typeface="Arial Unicode MS"/>
                <a:ea typeface="Menlo"/>
              </a:rPr>
              <a:t>li</a:t>
            </a:r>
            <a:r>
              <a:rPr lang="en-US" sz="1000" spc="-1" strike="noStrike">
                <a:solidFill>
                  <a:srgbClr val="333333"/>
                </a:solidFill>
                <a:uFill>
                  <a:solidFill>
                    <a:srgbClr val="ffffff"/>
                  </a:solidFill>
                </a:uFill>
                <a:latin typeface="Arial"/>
                <a:ea typeface="Helvetica Neue"/>
              </a:rPr>
              <a:t>,</a:t>
            </a:r>
            <a:r>
              <a:rPr lang="en-US" sz="1000" spc="-1" strike="noStrike">
                <a:solidFill>
                  <a:srgbClr val="333333"/>
                </a:solidFill>
                <a:uFill>
                  <a:solidFill>
                    <a:srgbClr val="ffffff"/>
                  </a:solidFill>
                </a:uFill>
                <a:latin typeface="Arial"/>
                <a:ea typeface="Helvetica Neue"/>
              </a:rPr>
              <a:t>需要操作 </a:t>
            </a:r>
            <a:r>
              <a:rPr lang="en-US" sz="1000" spc="-1" strike="noStrike">
                <a:solidFill>
                  <a:srgbClr val="333333"/>
                </a:solidFill>
                <a:uFill>
                  <a:solidFill>
                    <a:srgbClr val="ffffff"/>
                  </a:solidFill>
                </a:uFill>
                <a:latin typeface="Arial"/>
                <a:ea typeface="Helvetica Neue"/>
              </a:rPr>
              <a:t>DOM </a:t>
            </a:r>
            <a:r>
              <a:rPr lang="en-US" sz="1000" spc="-1" strike="noStrike">
                <a:solidFill>
                  <a:srgbClr val="333333"/>
                </a:solidFill>
                <a:uFill>
                  <a:solidFill>
                    <a:srgbClr val="ffffff"/>
                  </a:solidFill>
                </a:uFill>
                <a:latin typeface="Arial"/>
                <a:ea typeface="Helvetica Neue"/>
              </a:rPr>
              <a:t>来添加节点元素。</a:t>
            </a:r>
            <a:r>
              <a:rPr lang="en-US" sz="900" spc="-1" strike="noStrike">
                <a:solidFill>
                  <a:srgbClr val="ffffff"/>
                </a:solidFill>
                <a:uFill>
                  <a:solidFill>
                    <a:srgbClr val="ffffff"/>
                  </a:solidFill>
                </a:uFill>
                <a:latin typeface="Arial"/>
                <a:ea typeface="Helvetica Neue"/>
              </a:rPr>
              <a:t> </a:t>
            </a:r>
            <a:endParaRPr lang="en-US" sz="1800" spc="-1" strike="noStrike">
              <a:solidFill>
                <a:srgbClr val="ffffff"/>
              </a:solidFill>
              <a:uFill>
                <a:solidFill>
                  <a:srgbClr val="ffffff"/>
                </a:solidFill>
              </a:uFill>
              <a:latin typeface="Arial"/>
            </a:endParaRPr>
          </a:p>
        </p:txBody>
      </p:sp>
      <p:pic>
        <p:nvPicPr>
          <p:cNvPr id="138" name="图片 6" descr=""/>
          <p:cNvPicPr/>
          <p:nvPr/>
        </p:nvPicPr>
        <p:blipFill>
          <a:blip r:embed="rId1"/>
          <a:stretch/>
        </p:blipFill>
        <p:spPr>
          <a:xfrm>
            <a:off x="123120" y="117000"/>
            <a:ext cx="4847760" cy="6664320"/>
          </a:xfrm>
          <a:prstGeom prst="rect">
            <a:avLst/>
          </a:prstGeom>
          <a:ln>
            <a:noFill/>
          </a:ln>
        </p:spPr>
      </p:pic>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案例</a:t>
            </a:r>
            <a:endParaRPr lang="zh-CN" sz="1800" spc="-1" strike="noStrike">
              <a:solidFill>
                <a:srgbClr val="ffffff"/>
              </a:solidFill>
              <a:uFill>
                <a:solidFill>
                  <a:srgbClr val="ffffff"/>
                </a:solidFill>
              </a:uFill>
              <a:latin typeface="Calisto MT"/>
            </a:endParaRPr>
          </a:p>
        </p:txBody>
      </p:sp>
      <p:sp>
        <p:nvSpPr>
          <p:cNvPr id="140"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油品信息管理系统（</a:t>
            </a:r>
            <a:r>
              <a:rPr lang="zh-CN" sz="2000" spc="-1" strike="noStrike">
                <a:solidFill>
                  <a:srgbClr val="e3e3e3"/>
                </a:solidFill>
                <a:uFill>
                  <a:solidFill>
                    <a:srgbClr val="ffffff"/>
                  </a:solidFill>
                </a:uFill>
                <a:latin typeface="Calisto MT"/>
              </a:rPr>
              <a:t>OEM_0.1</a:t>
            </a:r>
            <a:r>
              <a:rPr lang="zh-CN" sz="2000" spc="-1" strike="noStrike">
                <a:solidFill>
                  <a:srgbClr val="e3e3e3"/>
                </a:solidFill>
                <a:uFill>
                  <a:solidFill>
                    <a:srgbClr val="ffffff"/>
                  </a:solidFill>
                </a:uFill>
                <a:latin typeface="Calisto MT"/>
              </a:rPr>
              <a:t>） ： 半成品</a:t>
            </a:r>
            <a:endParaRPr lang="zh-CN" sz="2000" spc="-1" strike="noStrike">
              <a:solidFill>
                <a:srgbClr val="e3e3e3"/>
              </a:solidFill>
              <a:uFill>
                <a:solidFill>
                  <a:srgbClr val="ffffff"/>
                </a:solidFill>
              </a:uFill>
              <a:latin typeface="Calisto MT"/>
            </a:endParaRPr>
          </a:p>
          <a:p>
            <a:pPr marL="37080">
              <a:lnSpc>
                <a:spcPct val="100000"/>
              </a:lnSpc>
            </a:pPr>
            <a:endParaRPr lang="zh-CN" sz="2000" spc="-1" strike="noStrike">
              <a:solidFill>
                <a:srgbClr val="e3e3e3"/>
              </a:solidFill>
              <a:uFill>
                <a:solidFill>
                  <a:srgbClr val="ffffff"/>
                </a:solidFill>
              </a:uFill>
              <a:latin typeface="Calisto MT"/>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问题</a:t>
            </a:r>
            <a:endParaRPr lang="zh-CN" sz="1800" spc="-1" strike="noStrike">
              <a:solidFill>
                <a:srgbClr val="ffffff"/>
              </a:solidFill>
              <a:uFill>
                <a:solidFill>
                  <a:srgbClr val="ffffff"/>
                </a:solidFill>
              </a:uFill>
              <a:latin typeface="Calisto MT"/>
            </a:endParaRPr>
          </a:p>
        </p:txBody>
      </p:sp>
      <p:sp>
        <p:nvSpPr>
          <p:cNvPr id="142"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未完待续</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对于前端编码要求高，特别是</a:t>
            </a:r>
            <a:r>
              <a:rPr lang="zh-CN" sz="2000" spc="-1" strike="noStrike">
                <a:solidFill>
                  <a:srgbClr val="e3e3e3"/>
                </a:solidFill>
                <a:uFill>
                  <a:solidFill>
                    <a:srgbClr val="ffffff"/>
                  </a:solidFill>
                </a:uFill>
                <a:latin typeface="Calisto MT"/>
              </a:rPr>
              <a:t>js</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u="sng">
                <a:solidFill>
                  <a:srgbClr val="eea07d"/>
                </a:solidFill>
                <a:uFill>
                  <a:solidFill>
                    <a:srgbClr val="ffffff"/>
                  </a:solidFill>
                </a:uFill>
                <a:latin typeface="Calisto MT"/>
                <a:hlinkClick r:id="rId1"/>
              </a:rPr>
              <a:t>AngularJS</a:t>
            </a:r>
            <a:r>
              <a:rPr lang="zh-CN" sz="2000" spc="-1" strike="noStrike">
                <a:solidFill>
                  <a:srgbClr val="e3e3e3"/>
                </a:solidFill>
                <a:uFill>
                  <a:solidFill>
                    <a:srgbClr val="ffffff"/>
                  </a:solidFill>
                </a:uFill>
                <a:latin typeface="Calisto MT"/>
              </a:rPr>
              <a:t> </a:t>
            </a:r>
            <a:r>
              <a:rPr lang="zh-CN" sz="2000" spc="-1" strike="noStrike">
                <a:solidFill>
                  <a:srgbClr val="e3e3e3"/>
                </a:solidFill>
                <a:uFill>
                  <a:solidFill>
                    <a:srgbClr val="ffffff"/>
                  </a:solidFill>
                </a:uFill>
                <a:latin typeface="Calisto MT"/>
              </a:rPr>
              <a:t>上手难</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u="sng">
                <a:solidFill>
                  <a:srgbClr val="eea07d"/>
                </a:solidFill>
                <a:uFill>
                  <a:solidFill>
                    <a:srgbClr val="ffffff"/>
                  </a:solidFill>
                </a:uFill>
                <a:latin typeface="Calisto MT"/>
                <a:hlinkClick r:id="rId2"/>
              </a:rPr>
              <a:t>AngularJS</a:t>
            </a:r>
            <a:r>
              <a:rPr lang="zh-CN" sz="2000" spc="-1" strike="noStrike">
                <a:solidFill>
                  <a:srgbClr val="e3e3e3"/>
                </a:solidFill>
                <a:uFill>
                  <a:solidFill>
                    <a:srgbClr val="ffffff"/>
                  </a:solidFill>
                </a:uFill>
                <a:latin typeface="Calisto MT"/>
              </a:rPr>
              <a:t> </a:t>
            </a:r>
            <a:r>
              <a:rPr lang="zh-CN" sz="2000" spc="-1" strike="noStrike">
                <a:solidFill>
                  <a:srgbClr val="e3e3e3"/>
                </a:solidFill>
                <a:uFill>
                  <a:solidFill>
                    <a:srgbClr val="ffffff"/>
                  </a:solidFill>
                </a:uFill>
                <a:latin typeface="Calisto MT"/>
              </a:rPr>
              <a:t>后期版本变化大</a:t>
            </a:r>
            <a:endParaRPr lang="zh-CN" sz="2000" spc="-1" strike="noStrike">
              <a:solidFill>
                <a:srgbClr val="e3e3e3"/>
              </a:solidFill>
              <a:uFill>
                <a:solidFill>
                  <a:srgbClr val="ffffff"/>
                </a:solidFill>
              </a:uFill>
              <a:latin typeface="Calisto MT"/>
            </a:endParaRPr>
          </a:p>
          <a:p>
            <a:pPr>
              <a:lnSpc>
                <a:spcPct val="100000"/>
              </a:lnSpc>
            </a:pPr>
            <a:endParaRPr lang="zh-CN" sz="2000" spc="-1" strike="noStrike">
              <a:solidFill>
                <a:srgbClr val="e3e3e3"/>
              </a:solidFill>
              <a:uFill>
                <a:solidFill>
                  <a:srgbClr val="ffffff"/>
                </a:solidFill>
              </a:uFill>
              <a:latin typeface="Calisto MT"/>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739800" y="1328040"/>
            <a:ext cx="10353240" cy="265752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4G:</a:t>
            </a:r>
            <a:r>
              <a:rPr lang="zh-CN" sz="4000" spc="-1" strike="noStrike">
                <a:solidFill>
                  <a:srgbClr val="e3e3e3"/>
                </a:solidFill>
                <a:uFill>
                  <a:solidFill>
                    <a:srgbClr val="ffffff"/>
                  </a:solidFill>
                </a:uFill>
                <a:latin typeface="Calisto MT"/>
              </a:rPr>
              <a:t>
</a:t>
            </a:r>
            <a:r>
              <a:rPr lang="zh-CN" sz="4000" spc="-1" strike="noStrike">
                <a:solidFill>
                  <a:srgbClr val="e3e3e3"/>
                </a:solidFill>
                <a:uFill>
                  <a:solidFill>
                    <a:srgbClr val="ffffff"/>
                  </a:solidFill>
                </a:uFill>
                <a:latin typeface="Calisto MT"/>
              </a:rPr>
              <a:t>HTML5+ Ajax+JS+Bootstrap+EasyUI</a:t>
            </a:r>
            <a:r>
              <a:rPr lang="zh-CN" sz="4000" spc="-1" strike="noStrike">
                <a:solidFill>
                  <a:srgbClr val="e3e3e3"/>
                </a:solidFill>
                <a:uFill>
                  <a:solidFill>
                    <a:srgbClr val="ffffff"/>
                  </a:solidFill>
                </a:uFill>
                <a:latin typeface="Calisto MT"/>
              </a:rPr>
              <a:t>
</a:t>
            </a:r>
            <a:r>
              <a:rPr lang="zh-CN" sz="4000" spc="-1" strike="noStrike">
                <a:solidFill>
                  <a:srgbClr val="e3e3e3"/>
                </a:solidFill>
                <a:uFill>
                  <a:solidFill>
                    <a:srgbClr val="ffffff"/>
                  </a:solidFill>
                </a:uFill>
                <a:latin typeface="Calisto MT"/>
              </a:rPr>
              <a:t>+Shiro+Jersey+Spring+Hibernate</a:t>
            </a:r>
            <a:r>
              <a:rPr lang="zh-CN" sz="4000" spc="-1" strike="noStrike">
                <a:solidFill>
                  <a:srgbClr val="e3e3e3"/>
                </a:solidFill>
                <a:uFill>
                  <a:solidFill>
                    <a:srgbClr val="ffffff"/>
                  </a:solidFill>
                </a:uFill>
                <a:latin typeface="Calisto MT"/>
              </a:rPr>
              <a:t>
</a:t>
            </a:r>
            <a:endParaRPr lang="zh-CN" sz="1800" spc="-1" strike="noStrike">
              <a:solidFill>
                <a:srgbClr val="ffffff"/>
              </a:solidFill>
              <a:uFill>
                <a:solidFill>
                  <a:srgbClr val="ffffff"/>
                </a:solidFill>
              </a:uFill>
              <a:latin typeface="Calisto MT"/>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与</a:t>
            </a:r>
            <a:r>
              <a:rPr lang="zh-CN" sz="4000" spc="-1" strike="noStrike">
                <a:solidFill>
                  <a:srgbClr val="e3e3e3"/>
                </a:solidFill>
                <a:uFill>
                  <a:solidFill>
                    <a:srgbClr val="ffffff"/>
                  </a:solidFill>
                </a:uFill>
                <a:latin typeface="Calisto MT"/>
              </a:rPr>
              <a:t>3G</a:t>
            </a:r>
            <a:r>
              <a:rPr lang="zh-CN" sz="4000" spc="-1" strike="noStrike">
                <a:solidFill>
                  <a:srgbClr val="e3e3e3"/>
                </a:solidFill>
                <a:uFill>
                  <a:solidFill>
                    <a:srgbClr val="ffffff"/>
                  </a:solidFill>
                </a:uFill>
                <a:latin typeface="Calisto MT"/>
              </a:rPr>
              <a:t>比较</a:t>
            </a:r>
            <a:endParaRPr lang="zh-CN" sz="1800" spc="-1" strike="noStrike">
              <a:solidFill>
                <a:srgbClr val="ffffff"/>
              </a:solidFill>
              <a:uFill>
                <a:solidFill>
                  <a:srgbClr val="ffffff"/>
                </a:solidFill>
              </a:uFill>
              <a:latin typeface="Calisto MT"/>
            </a:endParaRPr>
          </a:p>
        </p:txBody>
      </p:sp>
      <p:sp>
        <p:nvSpPr>
          <p:cNvPr id="145"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RESTful api</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响应式布局</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简化了</a:t>
            </a:r>
            <a:r>
              <a:rPr lang="zh-CN" sz="2000" spc="-1" strike="noStrike">
                <a:solidFill>
                  <a:srgbClr val="e3e3e3"/>
                </a:solidFill>
                <a:uFill>
                  <a:solidFill>
                    <a:srgbClr val="ffffff"/>
                  </a:solidFill>
                </a:uFill>
                <a:latin typeface="Calisto MT"/>
              </a:rPr>
              <a:t>Spring </a:t>
            </a:r>
            <a:r>
              <a:rPr lang="zh-CN" sz="2000" spc="-1" strike="noStrike">
                <a:solidFill>
                  <a:srgbClr val="e3e3e3"/>
                </a:solidFill>
                <a:uFill>
                  <a:solidFill>
                    <a:srgbClr val="ffffff"/>
                  </a:solidFill>
                </a:uFill>
                <a:latin typeface="Calisto MT"/>
              </a:rPr>
              <a:t>的</a:t>
            </a:r>
            <a:r>
              <a:rPr lang="zh-CN" sz="2000" spc="-1" strike="noStrike">
                <a:solidFill>
                  <a:srgbClr val="e3e3e3"/>
                </a:solidFill>
                <a:uFill>
                  <a:solidFill>
                    <a:srgbClr val="ffffff"/>
                  </a:solidFill>
                </a:uFill>
                <a:latin typeface="Calisto MT"/>
              </a:rPr>
              <a:t>bean </a:t>
            </a:r>
            <a:r>
              <a:rPr lang="zh-CN" sz="2000" spc="-1" strike="noStrike">
                <a:solidFill>
                  <a:srgbClr val="e3e3e3"/>
                </a:solidFill>
                <a:uFill>
                  <a:solidFill>
                    <a:srgbClr val="ffffff"/>
                  </a:solidFill>
                </a:uFill>
                <a:latin typeface="Calisto MT"/>
              </a:rPr>
              <a:t>管理</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简化了</a:t>
            </a:r>
            <a:r>
              <a:rPr lang="zh-CN" sz="2000" spc="-1" strike="noStrike">
                <a:solidFill>
                  <a:srgbClr val="e3e3e3"/>
                </a:solidFill>
                <a:uFill>
                  <a:solidFill>
                    <a:srgbClr val="ffffff"/>
                  </a:solidFill>
                </a:uFill>
                <a:latin typeface="Calisto MT"/>
              </a:rPr>
              <a:t>ORM </a:t>
            </a:r>
            <a:r>
              <a:rPr lang="zh-CN" sz="2000" spc="-1" strike="noStrike">
                <a:solidFill>
                  <a:srgbClr val="e3e3e3"/>
                </a:solidFill>
                <a:uFill>
                  <a:solidFill>
                    <a:srgbClr val="ffffff"/>
                  </a:solidFill>
                </a:uFill>
                <a:latin typeface="Calisto MT"/>
              </a:rPr>
              <a:t>的配置</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引入了 </a:t>
            </a:r>
            <a:r>
              <a:rPr lang="zh-CN" sz="2000" spc="-1" strike="noStrike">
                <a:solidFill>
                  <a:srgbClr val="e3e3e3"/>
                </a:solidFill>
                <a:uFill>
                  <a:solidFill>
                    <a:srgbClr val="ffffff"/>
                  </a:solidFill>
                </a:uFill>
                <a:latin typeface="Calisto MT"/>
              </a:rPr>
              <a:t>Maven </a:t>
            </a:r>
            <a:r>
              <a:rPr lang="zh-CN" sz="2000" spc="-1" strike="noStrike">
                <a:solidFill>
                  <a:srgbClr val="e3e3e3"/>
                </a:solidFill>
                <a:uFill>
                  <a:solidFill>
                    <a:srgbClr val="ffffff"/>
                  </a:solidFill>
                </a:uFill>
                <a:latin typeface="Calisto MT"/>
              </a:rPr>
              <a:t>管理理念</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强化了权限模型（基于资源的授权模式）</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完全采用开源技术</a:t>
            </a:r>
            <a:endParaRPr lang="zh-CN" sz="2000" spc="-1" strike="noStrike">
              <a:solidFill>
                <a:srgbClr val="e3e3e3"/>
              </a:solidFill>
              <a:uFill>
                <a:solidFill>
                  <a:srgbClr val="ffffff"/>
                </a:solidFill>
              </a:uFill>
              <a:latin typeface="Calisto MT"/>
            </a:endParaRPr>
          </a:p>
          <a:p>
            <a:pPr>
              <a:lnSpc>
                <a:spcPct val="100000"/>
              </a:lnSpc>
            </a:pPr>
            <a:endParaRPr lang="zh-CN" sz="2000" spc="-1" strike="noStrike">
              <a:solidFill>
                <a:srgbClr val="e3e3e3"/>
              </a:solidFill>
              <a:uFill>
                <a:solidFill>
                  <a:srgbClr val="ffffff"/>
                </a:solidFill>
              </a:uFill>
              <a:latin typeface="Calisto MT"/>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837720" y="195840"/>
            <a:ext cx="10353240" cy="56556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B/S or C/S</a:t>
            </a:r>
            <a:endParaRPr lang="zh-CN" sz="1800" spc="-1" strike="noStrike">
              <a:solidFill>
                <a:srgbClr val="ffffff"/>
              </a:solidFill>
              <a:uFill>
                <a:solidFill>
                  <a:srgbClr val="ffffff"/>
                </a:solidFill>
              </a:uFill>
              <a:latin typeface="Calisto MT"/>
            </a:endParaRPr>
          </a:p>
        </p:txBody>
      </p:sp>
      <p:pic>
        <p:nvPicPr>
          <p:cNvPr id="147" name="" descr=""/>
          <p:cNvPicPr/>
          <p:nvPr/>
        </p:nvPicPr>
        <p:blipFill>
          <a:blip r:embed="rId1"/>
          <a:stretch/>
        </p:blipFill>
        <p:spPr>
          <a:xfrm>
            <a:off x="1498680" y="901800"/>
            <a:ext cx="9232920" cy="5499000"/>
          </a:xfrm>
          <a:prstGeom prst="rect">
            <a:avLst/>
          </a:prstGeom>
          <a:ln>
            <a:noFill/>
          </a:ln>
        </p:spPr>
      </p:pic>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案例</a:t>
            </a:r>
            <a:endParaRPr lang="zh-CN" sz="1800" spc="-1" strike="noStrike">
              <a:solidFill>
                <a:srgbClr val="ffffff"/>
              </a:solidFill>
              <a:uFill>
                <a:solidFill>
                  <a:srgbClr val="ffffff"/>
                </a:solidFill>
              </a:uFill>
              <a:latin typeface="Calisto MT"/>
            </a:endParaRPr>
          </a:p>
        </p:txBody>
      </p:sp>
      <p:sp>
        <p:nvSpPr>
          <p:cNvPr id="149"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EMSC</a:t>
            </a:r>
            <a:endParaRPr lang="zh-CN" sz="2000" spc="-1" strike="noStrike">
              <a:solidFill>
                <a:srgbClr val="e3e3e3"/>
              </a:solidFill>
              <a:uFill>
                <a:solidFill>
                  <a:srgbClr val="ffffff"/>
                </a:solidFill>
              </a:uFill>
              <a:latin typeface="Calisto MT"/>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Web</a:t>
            </a:r>
            <a:r>
              <a:rPr lang="zh-CN" sz="4000" spc="-1" strike="noStrike">
                <a:solidFill>
                  <a:srgbClr val="e3e3e3"/>
                </a:solidFill>
                <a:uFill>
                  <a:solidFill>
                    <a:srgbClr val="ffffff"/>
                  </a:solidFill>
                </a:uFill>
                <a:latin typeface="Calisto MT"/>
              </a:rPr>
              <a:t>（互联网）起源</a:t>
            </a:r>
            <a:r>
              <a:rPr lang="zh-CN" sz="4000" spc="-1" strike="noStrike">
                <a:solidFill>
                  <a:srgbClr val="e3e3e3"/>
                </a:solidFill>
                <a:uFill>
                  <a:solidFill>
                    <a:srgbClr val="ffffff"/>
                  </a:solidFill>
                </a:uFill>
                <a:latin typeface="Calisto MT"/>
              </a:rPr>
              <a:t>
</a:t>
            </a:r>
            <a:endParaRPr lang="zh-CN" sz="1800" spc="-1" strike="noStrike">
              <a:solidFill>
                <a:srgbClr val="ffffff"/>
              </a:solidFill>
              <a:uFill>
                <a:solidFill>
                  <a:srgbClr val="ffffff"/>
                </a:solidFill>
              </a:uFill>
              <a:latin typeface="Calisto MT"/>
            </a:endParaRPr>
          </a:p>
        </p:txBody>
      </p:sp>
      <p:sp>
        <p:nvSpPr>
          <p:cNvPr id="86" name="TextShape 2"/>
          <p:cNvSpPr txBox="1"/>
          <p:nvPr/>
        </p:nvSpPr>
        <p:spPr>
          <a:xfrm>
            <a:off x="913680" y="1732320"/>
            <a:ext cx="10353240" cy="4058280"/>
          </a:xfrm>
          <a:prstGeom prst="rect">
            <a:avLst/>
          </a:prstGeom>
          <a:noFill/>
          <a:ln>
            <a:noFill/>
          </a:ln>
        </p:spPr>
        <p:txBody>
          <a:bodyPr/>
          <a:p>
            <a:pPr marL="37080">
              <a:lnSpc>
                <a:spcPct val="100000"/>
              </a:lnSpc>
            </a:pPr>
            <a:r>
              <a:rPr lang="zh-CN" sz="2000" spc="-1" strike="noStrike">
                <a:solidFill>
                  <a:srgbClr val="e3e3e3"/>
                </a:solidFill>
                <a:uFill>
                  <a:solidFill>
                    <a:srgbClr val="ffffff"/>
                  </a:solidFill>
                </a:uFill>
                <a:latin typeface="Calisto MT"/>
              </a:rPr>
              <a:t>解决的问题</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分布式计算</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信息的发布与共享</a:t>
            </a:r>
            <a:endParaRPr lang="zh-CN" sz="2000" spc="-1" strike="noStrike">
              <a:solidFill>
                <a:srgbClr val="e3e3e3"/>
              </a:solidFill>
              <a:uFill>
                <a:solidFill>
                  <a:srgbClr val="ffffff"/>
                </a:solidFill>
              </a:uFill>
              <a:latin typeface="Calisto MT"/>
            </a:endParaRPr>
          </a:p>
          <a:p>
            <a:pPr marL="37080">
              <a:lnSpc>
                <a:spcPct val="100000"/>
              </a:lnSpc>
            </a:pPr>
            <a:endParaRPr lang="zh-CN" sz="2000" spc="-1" strike="noStrike">
              <a:solidFill>
                <a:srgbClr val="e3e3e3"/>
              </a:solidFill>
              <a:uFill>
                <a:solidFill>
                  <a:srgbClr val="ffffff"/>
                </a:solidFill>
              </a:uFill>
              <a:latin typeface="Calisto MT"/>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问题</a:t>
            </a:r>
            <a:endParaRPr lang="zh-CN" sz="1800" spc="-1" strike="noStrike">
              <a:solidFill>
                <a:srgbClr val="ffffff"/>
              </a:solidFill>
              <a:uFill>
                <a:solidFill>
                  <a:srgbClr val="ffffff"/>
                </a:solidFill>
              </a:uFill>
              <a:latin typeface="Calisto MT"/>
            </a:endParaRPr>
          </a:p>
        </p:txBody>
      </p:sp>
      <p:sp>
        <p:nvSpPr>
          <p:cNvPr id="151"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权限管理还有待改进</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分析平台缺少有效的数据绑定机制</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大量的</a:t>
            </a:r>
            <a:r>
              <a:rPr lang="zh-CN" sz="2000" spc="-1" strike="noStrike">
                <a:solidFill>
                  <a:srgbClr val="e3e3e3"/>
                </a:solidFill>
                <a:uFill>
                  <a:solidFill>
                    <a:srgbClr val="ffffff"/>
                  </a:solidFill>
                </a:uFill>
                <a:latin typeface="Calisto MT"/>
              </a:rPr>
              <a:t>DOM  </a:t>
            </a:r>
            <a:r>
              <a:rPr lang="zh-CN" sz="2000" spc="-1" strike="noStrike">
                <a:solidFill>
                  <a:srgbClr val="e3e3e3"/>
                </a:solidFill>
                <a:uFill>
                  <a:solidFill>
                    <a:srgbClr val="ffffff"/>
                  </a:solidFill>
                </a:uFill>
                <a:latin typeface="Calisto MT"/>
              </a:rPr>
              <a:t>的操作，使</a:t>
            </a:r>
            <a:r>
              <a:rPr lang="zh-CN" sz="2000" spc="-1" strike="noStrike">
                <a:solidFill>
                  <a:srgbClr val="e3e3e3"/>
                </a:solidFill>
                <a:uFill>
                  <a:solidFill>
                    <a:srgbClr val="ffffff"/>
                  </a:solidFill>
                </a:uFill>
                <a:latin typeface="Calisto MT"/>
              </a:rPr>
              <a:t>JS</a:t>
            </a:r>
            <a:r>
              <a:rPr lang="zh-CN" sz="2000" spc="-1" strike="noStrike">
                <a:solidFill>
                  <a:srgbClr val="e3e3e3"/>
                </a:solidFill>
                <a:uFill>
                  <a:solidFill>
                    <a:srgbClr val="ffffff"/>
                  </a:solidFill>
                </a:uFill>
                <a:latin typeface="Calisto MT"/>
              </a:rPr>
              <a:t>的可读性差</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分析平台未能支持表格的友好支持</a:t>
            </a:r>
            <a:endParaRPr lang="zh-CN" sz="2000" spc="-1" strike="noStrike">
              <a:solidFill>
                <a:srgbClr val="e3e3e3"/>
              </a:solidFill>
              <a:uFill>
                <a:solidFill>
                  <a:srgbClr val="ffffff"/>
                </a:solidFill>
              </a:uFill>
              <a:latin typeface="Calisto MT"/>
            </a:endParaRPr>
          </a:p>
          <a:p>
            <a:pPr marL="37080">
              <a:lnSpc>
                <a:spcPct val="100000"/>
              </a:lnSpc>
            </a:pPr>
            <a:endParaRPr lang="zh-CN" sz="2000" spc="-1" strike="noStrike">
              <a:solidFill>
                <a:srgbClr val="e3e3e3"/>
              </a:solidFill>
              <a:uFill>
                <a:solidFill>
                  <a:srgbClr val="ffffff"/>
                </a:solidFill>
              </a:uFill>
              <a:latin typeface="Calisto MT"/>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Why Java</a:t>
            </a:r>
            <a:endParaRPr lang="zh-CN" sz="1800" spc="-1" strike="noStrike">
              <a:solidFill>
                <a:srgbClr val="ffffff"/>
              </a:solidFill>
              <a:uFill>
                <a:solidFill>
                  <a:srgbClr val="ffffff"/>
                </a:solidFill>
              </a:uFill>
              <a:latin typeface="Calisto MT"/>
            </a:endParaRPr>
          </a:p>
        </p:txBody>
      </p:sp>
      <p:sp>
        <p:nvSpPr>
          <p:cNvPr id="153"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面向对象：易学，符合人类思维</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跨平台：</a:t>
            </a:r>
            <a:r>
              <a:rPr b="1" lang="zh-CN" sz="2000" spc="-1" strike="noStrike">
                <a:solidFill>
                  <a:srgbClr val="e3e3e3"/>
                </a:solidFill>
                <a:uFill>
                  <a:solidFill>
                    <a:srgbClr val="ffffff"/>
                  </a:solidFill>
                </a:uFill>
                <a:latin typeface="Calisto MT"/>
              </a:rPr>
              <a:t>Write once, run anywhere</a:t>
            </a:r>
            <a:r>
              <a:rPr b="1" lang="zh-CN" sz="2000" spc="-1" strike="noStrike">
                <a:solidFill>
                  <a:srgbClr val="e3e3e3"/>
                </a:solidFill>
                <a:uFill>
                  <a:solidFill>
                    <a:srgbClr val="ffffff"/>
                  </a:solidFill>
                </a:uFill>
                <a:latin typeface="Calisto MT"/>
              </a:rPr>
              <a:t>。节省编码、适配工作。</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安全稳定：</a:t>
            </a:r>
            <a:r>
              <a:rPr lang="zh-CN" sz="2000" spc="-1" strike="noStrike">
                <a:solidFill>
                  <a:srgbClr val="e3e3e3"/>
                </a:solidFill>
                <a:uFill>
                  <a:solidFill>
                    <a:srgbClr val="ffffff"/>
                  </a:solidFill>
                </a:uFill>
                <a:latin typeface="Calisto MT"/>
              </a:rPr>
              <a:t>Java</a:t>
            </a:r>
            <a:r>
              <a:rPr lang="zh-CN" sz="2000" spc="-1" strike="noStrike">
                <a:solidFill>
                  <a:srgbClr val="e3e3e3"/>
                </a:solidFill>
                <a:uFill>
                  <a:solidFill>
                    <a:srgbClr val="ffffff"/>
                  </a:solidFill>
                </a:uFill>
                <a:latin typeface="Calisto MT"/>
              </a:rPr>
              <a:t>的</a:t>
            </a:r>
            <a:r>
              <a:rPr lang="zh-CN" sz="2000" spc="-1" strike="noStrike" u="sng">
                <a:solidFill>
                  <a:srgbClr val="eea07d"/>
                </a:solidFill>
                <a:uFill>
                  <a:solidFill>
                    <a:srgbClr val="ffffff"/>
                  </a:solidFill>
                </a:uFill>
                <a:latin typeface="Calisto MT"/>
                <a:hlinkClick r:id="rId1"/>
              </a:rPr>
              <a:t>强类型</a:t>
            </a:r>
            <a:r>
              <a:rPr lang="zh-CN" sz="2000" spc="-1" strike="noStrike">
                <a:solidFill>
                  <a:srgbClr val="e3e3e3"/>
                </a:solidFill>
                <a:uFill>
                  <a:solidFill>
                    <a:srgbClr val="ffffff"/>
                  </a:solidFill>
                </a:uFill>
                <a:latin typeface="Calisto MT"/>
              </a:rPr>
              <a:t>机制、</a:t>
            </a:r>
            <a:r>
              <a:rPr lang="zh-CN" sz="2000" spc="-1" strike="noStrike" u="sng">
                <a:solidFill>
                  <a:srgbClr val="eea07d"/>
                </a:solidFill>
                <a:uFill>
                  <a:solidFill>
                    <a:srgbClr val="ffffff"/>
                  </a:solidFill>
                </a:uFill>
                <a:latin typeface="Calisto MT"/>
                <a:hlinkClick r:id="rId2"/>
              </a:rPr>
              <a:t>异常处理</a:t>
            </a:r>
            <a:r>
              <a:rPr lang="zh-CN" sz="2000" spc="-1" strike="noStrike">
                <a:solidFill>
                  <a:srgbClr val="e3e3e3"/>
                </a:solidFill>
                <a:uFill>
                  <a:solidFill>
                    <a:srgbClr val="ffffff"/>
                  </a:solidFill>
                </a:uFill>
                <a:latin typeface="Calisto MT"/>
              </a:rPr>
              <a:t>、垃圾的自动收集等是</a:t>
            </a:r>
            <a:r>
              <a:rPr lang="zh-CN" sz="2000" spc="-1" strike="noStrike">
                <a:solidFill>
                  <a:srgbClr val="e3e3e3"/>
                </a:solidFill>
                <a:uFill>
                  <a:solidFill>
                    <a:srgbClr val="ffffff"/>
                  </a:solidFill>
                </a:uFill>
                <a:latin typeface="Calisto MT"/>
              </a:rPr>
              <a:t>Java</a:t>
            </a:r>
            <a:r>
              <a:rPr lang="zh-CN" sz="2000" spc="-1" strike="noStrike">
                <a:solidFill>
                  <a:srgbClr val="e3e3e3"/>
                </a:solidFill>
                <a:uFill>
                  <a:solidFill>
                    <a:srgbClr val="ffffff"/>
                  </a:solidFill>
                </a:uFill>
                <a:latin typeface="Calisto MT"/>
              </a:rPr>
              <a:t>程序健壮性的重要保证。对指针的丢弃是</a:t>
            </a:r>
            <a:r>
              <a:rPr lang="zh-CN" sz="2000" spc="-1" strike="noStrike">
                <a:solidFill>
                  <a:srgbClr val="e3e3e3"/>
                </a:solidFill>
                <a:uFill>
                  <a:solidFill>
                    <a:srgbClr val="ffffff"/>
                  </a:solidFill>
                </a:uFill>
                <a:latin typeface="Calisto MT"/>
              </a:rPr>
              <a:t>Java</a:t>
            </a:r>
            <a:r>
              <a:rPr lang="zh-CN" sz="2000" spc="-1" strike="noStrike">
                <a:solidFill>
                  <a:srgbClr val="e3e3e3"/>
                </a:solidFill>
                <a:uFill>
                  <a:solidFill>
                    <a:srgbClr val="ffffff"/>
                  </a:solidFill>
                </a:uFill>
                <a:latin typeface="Calisto MT"/>
              </a:rPr>
              <a:t>的明智选择。</a:t>
            </a:r>
            <a:r>
              <a:rPr lang="zh-CN" sz="2000" spc="-1" strike="noStrike">
                <a:solidFill>
                  <a:srgbClr val="e3e3e3"/>
                </a:solidFill>
                <a:uFill>
                  <a:solidFill>
                    <a:srgbClr val="ffffff"/>
                  </a:solidFill>
                </a:uFill>
                <a:latin typeface="Calisto MT"/>
              </a:rPr>
              <a:t>Java</a:t>
            </a:r>
            <a:r>
              <a:rPr lang="zh-CN" sz="2000" spc="-1" strike="noStrike">
                <a:solidFill>
                  <a:srgbClr val="e3e3e3"/>
                </a:solidFill>
                <a:uFill>
                  <a:solidFill>
                    <a:srgbClr val="ffffff"/>
                  </a:solidFill>
                </a:uFill>
                <a:latin typeface="Calisto MT"/>
              </a:rPr>
              <a:t>的安全检查机制使得</a:t>
            </a:r>
            <a:r>
              <a:rPr lang="zh-CN" sz="2000" spc="-1" strike="noStrike">
                <a:solidFill>
                  <a:srgbClr val="e3e3e3"/>
                </a:solidFill>
                <a:uFill>
                  <a:solidFill>
                    <a:srgbClr val="ffffff"/>
                  </a:solidFill>
                </a:uFill>
                <a:latin typeface="Calisto MT"/>
              </a:rPr>
              <a:t>Java</a:t>
            </a:r>
            <a:r>
              <a:rPr lang="zh-CN" sz="2000" spc="-1" strike="noStrike">
                <a:solidFill>
                  <a:srgbClr val="e3e3e3"/>
                </a:solidFill>
                <a:uFill>
                  <a:solidFill>
                    <a:srgbClr val="ffffff"/>
                  </a:solidFill>
                </a:uFill>
                <a:latin typeface="Calisto MT"/>
              </a:rPr>
              <a:t>更具健壮性。</a:t>
            </a:r>
            <a:r>
              <a:rPr lang="zh-CN" sz="2000" spc="-1" strike="noStrike">
                <a:solidFill>
                  <a:srgbClr val="e3e3e3"/>
                </a:solidFill>
                <a:uFill>
                  <a:solidFill>
                    <a:srgbClr val="ffffff"/>
                  </a:solidFill>
                </a:uFill>
                <a:latin typeface="Calisto MT"/>
              </a:rPr>
              <a:t>Java</a:t>
            </a:r>
            <a:r>
              <a:rPr lang="zh-CN" sz="2000" spc="-1" strike="noStrike">
                <a:solidFill>
                  <a:srgbClr val="e3e3e3"/>
                </a:solidFill>
                <a:uFill>
                  <a:solidFill>
                    <a:srgbClr val="ffffff"/>
                  </a:solidFill>
                </a:uFill>
                <a:latin typeface="Calisto MT"/>
              </a:rPr>
              <a:t>对通过网络下载的类具有一个安全防范机制（类</a:t>
            </a:r>
            <a:r>
              <a:rPr lang="zh-CN" sz="2000" spc="-1" strike="noStrike">
                <a:solidFill>
                  <a:srgbClr val="e3e3e3"/>
                </a:solidFill>
                <a:uFill>
                  <a:solidFill>
                    <a:srgbClr val="ffffff"/>
                  </a:solidFill>
                </a:uFill>
                <a:latin typeface="Calisto MT"/>
              </a:rPr>
              <a:t>ClassLoader</a:t>
            </a:r>
            <a:r>
              <a:rPr lang="zh-CN" sz="2000" spc="-1" strike="noStrike">
                <a:solidFill>
                  <a:srgbClr val="e3e3e3"/>
                </a:solidFill>
                <a:uFill>
                  <a:solidFill>
                    <a:srgbClr val="ffffff"/>
                  </a:solidFill>
                </a:uFill>
                <a:latin typeface="Calisto MT"/>
              </a:rPr>
              <a:t>），如分配不同的名字空间以防替代本地的同名类、</a:t>
            </a:r>
            <a:r>
              <a:rPr lang="zh-CN" sz="2000" spc="-1" strike="noStrike" u="sng">
                <a:solidFill>
                  <a:srgbClr val="eea07d"/>
                </a:solidFill>
                <a:uFill>
                  <a:solidFill>
                    <a:srgbClr val="ffffff"/>
                  </a:solidFill>
                </a:uFill>
                <a:latin typeface="Calisto MT"/>
                <a:hlinkClick r:id="rId3"/>
              </a:rPr>
              <a:t>字节代码</a:t>
            </a:r>
            <a:r>
              <a:rPr lang="zh-CN" sz="2000" spc="-1" strike="noStrike">
                <a:solidFill>
                  <a:srgbClr val="e3e3e3"/>
                </a:solidFill>
                <a:uFill>
                  <a:solidFill>
                    <a:srgbClr val="ffffff"/>
                  </a:solidFill>
                </a:uFill>
                <a:latin typeface="Calisto MT"/>
              </a:rPr>
              <a:t>检查，并提供安全管理机制（类</a:t>
            </a:r>
            <a:r>
              <a:rPr lang="zh-CN" sz="2000" spc="-1" strike="noStrike">
                <a:solidFill>
                  <a:srgbClr val="e3e3e3"/>
                </a:solidFill>
                <a:uFill>
                  <a:solidFill>
                    <a:srgbClr val="ffffff"/>
                  </a:solidFill>
                </a:uFill>
                <a:latin typeface="Calisto MT"/>
              </a:rPr>
              <a:t>SecurityManager</a:t>
            </a:r>
            <a:r>
              <a:rPr lang="zh-CN" sz="2000" spc="-1" strike="noStrike">
                <a:solidFill>
                  <a:srgbClr val="e3e3e3"/>
                </a:solidFill>
                <a:uFill>
                  <a:solidFill>
                    <a:srgbClr val="ffffff"/>
                  </a:solidFill>
                </a:uFill>
                <a:latin typeface="Calisto MT"/>
              </a:rPr>
              <a:t>）</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人才济济：项目开发成本低，维护风险小</a:t>
            </a:r>
            <a:endParaRPr lang="zh-CN" sz="2000" spc="-1" strike="noStrike">
              <a:solidFill>
                <a:srgbClr val="e3e3e3"/>
              </a:solidFill>
              <a:uFill>
                <a:solidFill>
                  <a:srgbClr val="ffffff"/>
                </a:solidFill>
              </a:uFill>
              <a:latin typeface="Calisto MT"/>
            </a:endParaRPr>
          </a:p>
          <a:p>
            <a:pPr marL="37080">
              <a:lnSpc>
                <a:spcPct val="100000"/>
              </a:lnSpc>
            </a:pPr>
            <a:endParaRPr lang="zh-CN" sz="2000" spc="-1" strike="noStrike">
              <a:solidFill>
                <a:srgbClr val="e3e3e3"/>
              </a:solidFill>
              <a:uFill>
                <a:solidFill>
                  <a:srgbClr val="ffffff"/>
                </a:solidFill>
              </a:uFill>
              <a:latin typeface="Calisto MT"/>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424440" y="315720"/>
            <a:ext cx="10842480" cy="6139080"/>
          </a:xfrm>
          <a:prstGeom prst="rect">
            <a:avLst/>
          </a:prstGeom>
          <a:noFill/>
          <a:ln>
            <a:noFill/>
          </a:ln>
        </p:spPr>
        <p:txBody>
          <a:bodyPr/>
          <a:p>
            <a:endParaRPr lang="zh-CN" sz="2000" spc="-1" strike="noStrike">
              <a:solidFill>
                <a:srgbClr val="e3e3e3"/>
              </a:solidFill>
              <a:uFill>
                <a:solidFill>
                  <a:srgbClr val="ffffff"/>
                </a:solidFill>
              </a:uFill>
              <a:latin typeface="Calisto MT"/>
            </a:endParaRPr>
          </a:p>
        </p:txBody>
      </p:sp>
      <p:pic>
        <p:nvPicPr>
          <p:cNvPr id="155" name="图片 3" descr=""/>
          <p:cNvPicPr/>
          <p:nvPr/>
        </p:nvPicPr>
        <p:blipFill>
          <a:blip r:embed="rId1"/>
          <a:stretch/>
        </p:blipFill>
        <p:spPr>
          <a:xfrm>
            <a:off x="424440" y="423360"/>
            <a:ext cx="10493640" cy="5911920"/>
          </a:xfrm>
          <a:prstGeom prst="rect">
            <a:avLst/>
          </a:prstGeom>
          <a:ln>
            <a:noFill/>
          </a:ln>
        </p:spPr>
      </p:pic>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Spring Framework </a:t>
            </a:r>
            <a:endParaRPr lang="zh-CN" sz="1800" spc="-1" strike="noStrike">
              <a:solidFill>
                <a:srgbClr val="ffffff"/>
              </a:solidFill>
              <a:uFill>
                <a:solidFill>
                  <a:srgbClr val="ffffff"/>
                </a:solidFill>
              </a:uFill>
              <a:latin typeface="Calisto MT"/>
            </a:endParaRPr>
          </a:p>
        </p:txBody>
      </p:sp>
      <p:sp>
        <p:nvSpPr>
          <p:cNvPr id="157"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IOC</a:t>
            </a:r>
            <a:r>
              <a:rPr lang="zh-CN" sz="2000" spc="-1" strike="noStrike">
                <a:solidFill>
                  <a:srgbClr val="e3e3e3"/>
                </a:solidFill>
                <a:uFill>
                  <a:solidFill>
                    <a:srgbClr val="ffffff"/>
                  </a:solidFill>
                </a:uFill>
                <a:latin typeface="Calisto MT"/>
              </a:rPr>
              <a:t>：</a:t>
            </a:r>
            <a:r>
              <a:rPr i="1" lang="zh-CN" sz="2000" spc="-1" strike="noStrike">
                <a:solidFill>
                  <a:srgbClr val="e3e3e3"/>
                </a:solidFill>
                <a:uFill>
                  <a:solidFill>
                    <a:srgbClr val="ffffff"/>
                  </a:solidFill>
                </a:uFill>
                <a:latin typeface="Calisto MT"/>
              </a:rPr>
              <a:t>Inversion of Control,</a:t>
            </a:r>
            <a:r>
              <a:rPr lang="zh-CN" sz="2000" spc="-1" strike="noStrike">
                <a:solidFill>
                  <a:srgbClr val="e3e3e3"/>
                </a:solidFill>
                <a:uFill>
                  <a:solidFill>
                    <a:srgbClr val="ffffff"/>
                  </a:solidFill>
                </a:uFill>
                <a:latin typeface="Calisto MT"/>
              </a:rPr>
              <a:t>低耦合。</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AOP : Aspect Oriented Programming</a:t>
            </a:r>
            <a:r>
              <a:rPr lang="zh-CN" sz="2000" spc="-1" strike="noStrike">
                <a:solidFill>
                  <a:srgbClr val="e3e3e3"/>
                </a:solidFill>
                <a:uFill>
                  <a:solidFill>
                    <a:srgbClr val="ffffff"/>
                  </a:solidFill>
                </a:uFill>
                <a:latin typeface="Calisto MT"/>
              </a:rPr>
              <a:t>，作为面向对象编程的一种补充，广泛应用于处理一些具有横切性质的系统级服务，如事务管理、安全检查、缓存、日志、对象池管理等。</a:t>
            </a:r>
            <a:endParaRPr lang="zh-CN" sz="2000" spc="-1" strike="noStrike">
              <a:solidFill>
                <a:srgbClr val="e3e3e3"/>
              </a:solidFill>
              <a:uFill>
                <a:solidFill>
                  <a:srgbClr val="ffffff"/>
                </a:solidFill>
              </a:uFill>
              <a:latin typeface="Calisto MT"/>
            </a:endParaRPr>
          </a:p>
          <a:p>
            <a:pPr marL="37080">
              <a:lnSpc>
                <a:spcPct val="100000"/>
              </a:lnSpc>
            </a:pPr>
            <a:endParaRPr lang="zh-CN" sz="2000" spc="-1" strike="noStrike">
              <a:solidFill>
                <a:srgbClr val="e3e3e3"/>
              </a:solidFill>
              <a:uFill>
                <a:solidFill>
                  <a:srgbClr val="ffffff"/>
                </a:solidFill>
              </a:uFill>
              <a:latin typeface="Calisto MT"/>
            </a:endParaRPr>
          </a:p>
          <a:p>
            <a:pPr marL="37080">
              <a:lnSpc>
                <a:spcPct val="100000"/>
              </a:lnSpc>
            </a:pPr>
            <a:endParaRPr lang="zh-CN" sz="2000" spc="-1" strike="noStrike">
              <a:solidFill>
                <a:srgbClr val="e3e3e3"/>
              </a:solidFill>
              <a:uFill>
                <a:solidFill>
                  <a:srgbClr val="ffffff"/>
                </a:solidFill>
              </a:uFill>
              <a:latin typeface="Calisto MT"/>
            </a:endParaRPr>
          </a:p>
          <a:p>
            <a:pPr marL="37080">
              <a:lnSpc>
                <a:spcPct val="100000"/>
              </a:lnSpc>
            </a:pPr>
            <a:r>
              <a:rPr lang="zh-CN" sz="2000" spc="-1" strike="noStrike">
                <a:solidFill>
                  <a:srgbClr val="e3e3e3"/>
                </a:solidFill>
                <a:uFill>
                  <a:solidFill>
                    <a:srgbClr val="ffffff"/>
                  </a:solidFill>
                </a:uFill>
                <a:latin typeface="Calisto MT"/>
              </a:rPr>
              <a:t>扩展阅读</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u="sng">
                <a:solidFill>
                  <a:srgbClr val="eea07d"/>
                </a:solidFill>
                <a:uFill>
                  <a:solidFill>
                    <a:srgbClr val="ffffff"/>
                  </a:solidFill>
                </a:uFill>
                <a:latin typeface="Calisto MT"/>
                <a:hlinkClick r:id="rId1"/>
              </a:rPr>
              <a:t>http://docs.spring.io/spring/docs/current/spring-framework-reference/htmlsingle</a:t>
            </a:r>
            <a:r>
              <a:rPr lang="zh-CN" sz="2000" spc="-1" strike="noStrike" u="sng">
                <a:solidFill>
                  <a:srgbClr val="eea07d"/>
                </a:solidFill>
                <a:uFill>
                  <a:solidFill>
                    <a:srgbClr val="ffffff"/>
                  </a:solidFill>
                </a:uFill>
                <a:latin typeface="Calisto MT"/>
                <a:hlinkClick r:id="rId2"/>
              </a:rPr>
              <a:t>/</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u="sng">
                <a:solidFill>
                  <a:srgbClr val="eea07d"/>
                </a:solidFill>
                <a:uFill>
                  <a:solidFill>
                    <a:srgbClr val="ffffff"/>
                  </a:solidFill>
                </a:uFill>
                <a:latin typeface="Calisto MT"/>
                <a:hlinkClick r:id="rId3"/>
              </a:rPr>
              <a:t>https://</a:t>
            </a:r>
            <a:r>
              <a:rPr lang="zh-CN" sz="2000" spc="-1" strike="noStrike" u="sng">
                <a:solidFill>
                  <a:srgbClr val="eea07d"/>
                </a:solidFill>
                <a:uFill>
                  <a:solidFill>
                    <a:srgbClr val="ffffff"/>
                  </a:solidFill>
                </a:uFill>
                <a:latin typeface="Calisto MT"/>
                <a:hlinkClick r:id="rId4"/>
              </a:rPr>
              <a:t>www.gitbook.com/book/waylau/spring-framework-4-reference/details</a:t>
            </a:r>
            <a:endParaRPr lang="zh-CN" sz="2000" spc="-1" strike="noStrike">
              <a:solidFill>
                <a:srgbClr val="e3e3e3"/>
              </a:solidFill>
              <a:uFill>
                <a:solidFill>
                  <a:srgbClr val="ffffff"/>
                </a:solidFill>
              </a:uFill>
              <a:latin typeface="Calisto MT"/>
            </a:endParaRPr>
          </a:p>
          <a:p>
            <a:pPr>
              <a:lnSpc>
                <a:spcPct val="100000"/>
              </a:lnSpc>
            </a:pPr>
            <a:endParaRPr lang="zh-CN" sz="2000" spc="-1" strike="noStrike">
              <a:solidFill>
                <a:srgbClr val="e3e3e3"/>
              </a:solidFill>
              <a:uFill>
                <a:solidFill>
                  <a:srgbClr val="ffffff"/>
                </a:solidFill>
              </a:uFill>
              <a:latin typeface="Calisto MT"/>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Hibernate ORM</a:t>
            </a:r>
            <a:endParaRPr lang="zh-CN" sz="1800" spc="-1" strike="noStrike">
              <a:solidFill>
                <a:srgbClr val="ffffff"/>
              </a:solidFill>
              <a:uFill>
                <a:solidFill>
                  <a:srgbClr val="ffffff"/>
                </a:solidFill>
              </a:uFill>
              <a:latin typeface="Calisto MT"/>
            </a:endParaRPr>
          </a:p>
        </p:txBody>
      </p:sp>
      <p:sp>
        <p:nvSpPr>
          <p:cNvPr id="159"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对象关系映射框架，它对</a:t>
            </a:r>
            <a:r>
              <a:rPr lang="zh-CN" sz="2000" spc="-1" strike="noStrike">
                <a:solidFill>
                  <a:srgbClr val="e3e3e3"/>
                </a:solidFill>
                <a:uFill>
                  <a:solidFill>
                    <a:srgbClr val="ffffff"/>
                  </a:solidFill>
                </a:uFill>
                <a:latin typeface="Calisto MT"/>
              </a:rPr>
              <a:t>JDBC</a:t>
            </a:r>
            <a:r>
              <a:rPr lang="zh-CN" sz="2000" spc="-1" strike="noStrike">
                <a:solidFill>
                  <a:srgbClr val="e3e3e3"/>
                </a:solidFill>
                <a:uFill>
                  <a:solidFill>
                    <a:srgbClr val="ffffff"/>
                  </a:solidFill>
                </a:uFill>
                <a:latin typeface="Calisto MT"/>
              </a:rPr>
              <a:t>进行了轻量级的对象封装，使得</a:t>
            </a:r>
            <a:r>
              <a:rPr lang="zh-CN" sz="2000" spc="-1" strike="noStrike">
                <a:solidFill>
                  <a:srgbClr val="e3e3e3"/>
                </a:solidFill>
                <a:uFill>
                  <a:solidFill>
                    <a:srgbClr val="ffffff"/>
                  </a:solidFill>
                </a:uFill>
                <a:latin typeface="Calisto MT"/>
              </a:rPr>
              <a:t>Java</a:t>
            </a:r>
            <a:r>
              <a:rPr lang="zh-CN" sz="2000" spc="-1" strike="noStrike">
                <a:solidFill>
                  <a:srgbClr val="e3e3e3"/>
                </a:solidFill>
                <a:uFill>
                  <a:solidFill>
                    <a:srgbClr val="ffffff"/>
                  </a:solidFill>
                </a:uFill>
                <a:latin typeface="Calisto MT"/>
              </a:rPr>
              <a:t>程序员可以使用对象编程思维来操纵数据库。</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不仅负责从</a:t>
            </a:r>
            <a:r>
              <a:rPr lang="zh-CN" sz="2000" spc="-1" strike="noStrike">
                <a:solidFill>
                  <a:srgbClr val="e3e3e3"/>
                </a:solidFill>
                <a:uFill>
                  <a:solidFill>
                    <a:srgbClr val="ffffff"/>
                  </a:solidFill>
                </a:uFill>
                <a:latin typeface="Calisto MT"/>
              </a:rPr>
              <a:t>Java</a:t>
            </a:r>
            <a:r>
              <a:rPr lang="zh-CN" sz="2000" spc="-1" strike="noStrike">
                <a:solidFill>
                  <a:srgbClr val="e3e3e3"/>
                </a:solidFill>
                <a:uFill>
                  <a:solidFill>
                    <a:srgbClr val="ffffff"/>
                  </a:solidFill>
                </a:uFill>
                <a:latin typeface="Calisto MT"/>
              </a:rPr>
              <a:t>类到数据库表的映射（还包括从</a:t>
            </a:r>
            <a:r>
              <a:rPr lang="zh-CN" sz="2000" spc="-1" strike="noStrike">
                <a:solidFill>
                  <a:srgbClr val="e3e3e3"/>
                </a:solidFill>
                <a:uFill>
                  <a:solidFill>
                    <a:srgbClr val="ffffff"/>
                  </a:solidFill>
                </a:uFill>
                <a:latin typeface="Calisto MT"/>
              </a:rPr>
              <a:t>Java</a:t>
            </a:r>
            <a:r>
              <a:rPr lang="zh-CN" sz="2000" spc="-1" strike="noStrike">
                <a:solidFill>
                  <a:srgbClr val="e3e3e3"/>
                </a:solidFill>
                <a:uFill>
                  <a:solidFill>
                    <a:srgbClr val="ffffff"/>
                  </a:solidFill>
                </a:uFill>
                <a:latin typeface="Calisto MT"/>
              </a:rPr>
              <a:t>数据类型到</a:t>
            </a:r>
            <a:r>
              <a:rPr lang="zh-CN" sz="2000" spc="-1" strike="noStrike">
                <a:solidFill>
                  <a:srgbClr val="e3e3e3"/>
                </a:solidFill>
                <a:uFill>
                  <a:solidFill>
                    <a:srgbClr val="ffffff"/>
                  </a:solidFill>
                </a:uFill>
                <a:latin typeface="Calisto MT"/>
              </a:rPr>
              <a:t>SQL</a:t>
            </a:r>
            <a:r>
              <a:rPr lang="zh-CN" sz="2000" spc="-1" strike="noStrike">
                <a:solidFill>
                  <a:srgbClr val="e3e3e3"/>
                </a:solidFill>
                <a:uFill>
                  <a:solidFill>
                    <a:srgbClr val="ffffff"/>
                  </a:solidFill>
                </a:uFill>
                <a:latin typeface="Calisto MT"/>
              </a:rPr>
              <a:t>数据类型的映射），还提供了面向对象的数据查询检索机制，从而极大地缩短的手动处理</a:t>
            </a:r>
            <a:r>
              <a:rPr lang="zh-CN" sz="2000" spc="-1" strike="noStrike">
                <a:solidFill>
                  <a:srgbClr val="e3e3e3"/>
                </a:solidFill>
                <a:uFill>
                  <a:solidFill>
                    <a:srgbClr val="ffffff"/>
                  </a:solidFill>
                </a:uFill>
                <a:latin typeface="Calisto MT"/>
              </a:rPr>
              <a:t>SQL</a:t>
            </a:r>
            <a:r>
              <a:rPr lang="zh-CN" sz="2000" spc="-1" strike="noStrike">
                <a:solidFill>
                  <a:srgbClr val="e3e3e3"/>
                </a:solidFill>
                <a:uFill>
                  <a:solidFill>
                    <a:srgbClr val="ffffff"/>
                  </a:solidFill>
                </a:uFill>
                <a:latin typeface="Calisto MT"/>
              </a:rPr>
              <a:t>和</a:t>
            </a:r>
            <a:r>
              <a:rPr lang="zh-CN" sz="2000" spc="-1" strike="noStrike">
                <a:solidFill>
                  <a:srgbClr val="e3e3e3"/>
                </a:solidFill>
                <a:uFill>
                  <a:solidFill>
                    <a:srgbClr val="ffffff"/>
                  </a:solidFill>
                </a:uFill>
                <a:latin typeface="Calisto MT"/>
              </a:rPr>
              <a:t>JDBC</a:t>
            </a:r>
            <a:r>
              <a:rPr lang="zh-CN" sz="2000" spc="-1" strike="noStrike">
                <a:solidFill>
                  <a:srgbClr val="e3e3e3"/>
                </a:solidFill>
                <a:uFill>
                  <a:solidFill>
                    <a:srgbClr val="ffffff"/>
                  </a:solidFill>
                </a:uFill>
                <a:latin typeface="Calisto MT"/>
              </a:rPr>
              <a:t>上的开发时间。</a:t>
            </a:r>
            <a:endParaRPr lang="zh-CN" sz="2000" spc="-1" strike="noStrike">
              <a:solidFill>
                <a:srgbClr val="e3e3e3"/>
              </a:solidFill>
              <a:uFill>
                <a:solidFill>
                  <a:srgbClr val="ffffff"/>
                </a:solidFill>
              </a:uFill>
              <a:latin typeface="Calisto MT"/>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913680" y="44460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 </a:t>
            </a:r>
            <a:r>
              <a:rPr lang="zh-CN" sz="4000" spc="-1" strike="noStrike">
                <a:solidFill>
                  <a:srgbClr val="e3e3e3"/>
                </a:solidFill>
                <a:uFill>
                  <a:solidFill>
                    <a:srgbClr val="ffffff"/>
                  </a:solidFill>
                </a:uFill>
                <a:latin typeface="Calisto MT"/>
              </a:rPr>
              <a:t>RESTful Web Services</a:t>
            </a:r>
            <a:endParaRPr lang="zh-CN" sz="1800" spc="-1" strike="noStrike">
              <a:solidFill>
                <a:srgbClr val="ffffff"/>
              </a:solidFill>
              <a:uFill>
                <a:solidFill>
                  <a:srgbClr val="ffffff"/>
                </a:solidFill>
              </a:uFill>
              <a:latin typeface="Calisto MT"/>
            </a:endParaRPr>
          </a:p>
        </p:txBody>
      </p:sp>
      <p:sp>
        <p:nvSpPr>
          <p:cNvPr id="161" name="TextShape 2"/>
          <p:cNvSpPr txBox="1"/>
          <p:nvPr/>
        </p:nvSpPr>
        <p:spPr>
          <a:xfrm>
            <a:off x="913680" y="1415160"/>
            <a:ext cx="10353240" cy="490896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系统中的每一个对象或是资源都可以通过一个唯一的 </a:t>
            </a:r>
            <a:r>
              <a:rPr lang="zh-CN" sz="2000" spc="-1" strike="noStrike">
                <a:solidFill>
                  <a:srgbClr val="e3e3e3"/>
                </a:solidFill>
                <a:uFill>
                  <a:solidFill>
                    <a:srgbClr val="ffffff"/>
                  </a:solidFill>
                </a:uFill>
                <a:latin typeface="Calisto MT"/>
              </a:rPr>
              <a:t>URI </a:t>
            </a:r>
            <a:r>
              <a:rPr lang="zh-CN" sz="2000" spc="-1" strike="noStrike">
                <a:solidFill>
                  <a:srgbClr val="e3e3e3"/>
                </a:solidFill>
                <a:uFill>
                  <a:solidFill>
                    <a:srgbClr val="ffffff"/>
                  </a:solidFill>
                </a:uFill>
                <a:latin typeface="Calisto MT"/>
              </a:rPr>
              <a:t>来进行寻址，</a:t>
            </a:r>
            <a:r>
              <a:rPr lang="zh-CN" sz="2000" spc="-1" strike="noStrike">
                <a:solidFill>
                  <a:srgbClr val="e3e3e3"/>
                </a:solidFill>
                <a:uFill>
                  <a:solidFill>
                    <a:srgbClr val="ffffff"/>
                  </a:solidFill>
                </a:uFill>
                <a:latin typeface="Calisto MT"/>
              </a:rPr>
              <a:t>URI </a:t>
            </a:r>
            <a:r>
              <a:rPr lang="zh-CN" sz="2000" spc="-1" strike="noStrike">
                <a:solidFill>
                  <a:srgbClr val="e3e3e3"/>
                </a:solidFill>
                <a:uFill>
                  <a:solidFill>
                    <a:srgbClr val="ffffff"/>
                  </a:solidFill>
                </a:uFill>
                <a:latin typeface="Calisto MT"/>
              </a:rPr>
              <a:t>的结构应该简单、可预测且易于理解，比如定义目录结构式的 </a:t>
            </a:r>
            <a:r>
              <a:rPr lang="zh-CN" sz="2000" spc="-1" strike="noStrike">
                <a:solidFill>
                  <a:srgbClr val="e3e3e3"/>
                </a:solidFill>
                <a:uFill>
                  <a:solidFill>
                    <a:srgbClr val="ffffff"/>
                  </a:solidFill>
                </a:uFill>
                <a:latin typeface="Calisto MT"/>
              </a:rPr>
              <a:t>URI</a:t>
            </a:r>
            <a:r>
              <a:rPr lang="zh-CN" sz="2000" spc="-1" strike="noStrike">
                <a:solidFill>
                  <a:srgbClr val="e3e3e3"/>
                </a:solidFill>
                <a:uFill>
                  <a:solidFill>
                    <a:srgbClr val="ffffff"/>
                  </a:solidFill>
                </a:uFill>
                <a:latin typeface="Calisto MT"/>
              </a:rPr>
              <a:t>。</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以遵循 </a:t>
            </a:r>
            <a:r>
              <a:rPr lang="zh-CN" sz="2000" spc="-1" strike="noStrike">
                <a:solidFill>
                  <a:srgbClr val="e3e3e3"/>
                </a:solidFill>
                <a:uFill>
                  <a:solidFill>
                    <a:srgbClr val="ffffff"/>
                  </a:solidFill>
                </a:uFill>
                <a:latin typeface="Calisto MT"/>
              </a:rPr>
              <a:t>RFC-2616 </a:t>
            </a:r>
            <a:r>
              <a:rPr lang="zh-CN" sz="2000" spc="-1" strike="noStrike">
                <a:solidFill>
                  <a:srgbClr val="e3e3e3"/>
                </a:solidFill>
                <a:uFill>
                  <a:solidFill>
                    <a:srgbClr val="ffffff"/>
                  </a:solidFill>
                </a:uFill>
                <a:latin typeface="Calisto MT"/>
              </a:rPr>
              <a:t>所定义的协议的方式显式地使用 </a:t>
            </a:r>
            <a:r>
              <a:rPr lang="zh-CN" sz="2000" spc="-1" strike="noStrike">
                <a:solidFill>
                  <a:srgbClr val="e3e3e3"/>
                </a:solidFill>
                <a:uFill>
                  <a:solidFill>
                    <a:srgbClr val="ffffff"/>
                  </a:solidFill>
                </a:uFill>
                <a:latin typeface="Calisto MT"/>
              </a:rPr>
              <a:t>HTTP </a:t>
            </a:r>
            <a:r>
              <a:rPr lang="zh-CN" sz="2000" spc="-1" strike="noStrike">
                <a:solidFill>
                  <a:srgbClr val="e3e3e3"/>
                </a:solidFill>
                <a:uFill>
                  <a:solidFill>
                    <a:srgbClr val="ffffff"/>
                  </a:solidFill>
                </a:uFill>
                <a:latin typeface="Calisto MT"/>
              </a:rPr>
              <a:t>方法，建立创建、检索、更新和删除（</a:t>
            </a:r>
            <a:r>
              <a:rPr lang="zh-CN" sz="2000" spc="-1" strike="noStrike">
                <a:solidFill>
                  <a:srgbClr val="e3e3e3"/>
                </a:solidFill>
                <a:uFill>
                  <a:solidFill>
                    <a:srgbClr val="ffffff"/>
                  </a:solidFill>
                </a:uFill>
                <a:latin typeface="Calisto MT"/>
              </a:rPr>
              <a:t>CRUD</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Create, Retrieve, Update and Delete</a:t>
            </a:r>
            <a:r>
              <a:rPr lang="zh-CN" sz="2000" spc="-1" strike="noStrike">
                <a:solidFill>
                  <a:srgbClr val="e3e3e3"/>
                </a:solidFill>
                <a:uFill>
                  <a:solidFill>
                    <a:srgbClr val="ffffff"/>
                  </a:solidFill>
                </a:uFill>
                <a:latin typeface="Calisto MT"/>
              </a:rPr>
              <a:t>）操作与 </a:t>
            </a:r>
            <a:r>
              <a:rPr lang="zh-CN" sz="2000" spc="-1" strike="noStrike">
                <a:solidFill>
                  <a:srgbClr val="e3e3e3"/>
                </a:solidFill>
                <a:uFill>
                  <a:solidFill>
                    <a:srgbClr val="ffffff"/>
                  </a:solidFill>
                </a:uFill>
                <a:latin typeface="Calisto MT"/>
              </a:rPr>
              <a:t>HTTP </a:t>
            </a:r>
            <a:r>
              <a:rPr lang="zh-CN" sz="2000" spc="-1" strike="noStrike">
                <a:solidFill>
                  <a:srgbClr val="e3e3e3"/>
                </a:solidFill>
                <a:uFill>
                  <a:solidFill>
                    <a:srgbClr val="ffffff"/>
                  </a:solidFill>
                </a:uFill>
                <a:latin typeface="Calisto MT"/>
              </a:rPr>
              <a:t>方法之间的一对一映射：</a:t>
            </a:r>
            <a:endParaRPr lang="zh-CN" sz="2000" spc="-1" strike="noStrike">
              <a:solidFill>
                <a:srgbClr val="e3e3e3"/>
              </a:solidFill>
              <a:uFill>
                <a:solidFill>
                  <a:srgbClr val="ffffff"/>
                </a:solidFill>
              </a:uFill>
              <a:latin typeface="Calisto MT"/>
            </a:endParaRPr>
          </a:p>
          <a:p>
            <a:pPr lvl="1" marL="720000" indent="-269640">
              <a:lnSpc>
                <a:spcPct val="100000"/>
              </a:lnSpc>
              <a:buClr>
                <a:srgbClr val="dadada"/>
              </a:buClr>
              <a:buSzPct val="70000"/>
              <a:buFont typeface="Wingdings 2" charset="2"/>
              <a:buChar char=""/>
            </a:pPr>
            <a:r>
              <a:rPr lang="zh-CN" sz="1800" spc="-1" strike="noStrike">
                <a:solidFill>
                  <a:srgbClr val="e3e3e3"/>
                </a:solidFill>
                <a:uFill>
                  <a:solidFill>
                    <a:srgbClr val="ffffff"/>
                  </a:solidFill>
                </a:uFill>
                <a:latin typeface="Calisto MT"/>
              </a:rPr>
              <a:t>若要在服务器上创建资源，应该使用 </a:t>
            </a:r>
            <a:r>
              <a:rPr lang="zh-CN" sz="1800" spc="-1" strike="noStrike">
                <a:solidFill>
                  <a:srgbClr val="e3e3e3"/>
                </a:solidFill>
                <a:uFill>
                  <a:solidFill>
                    <a:srgbClr val="ffffff"/>
                  </a:solidFill>
                </a:uFill>
                <a:latin typeface="Calisto MT"/>
              </a:rPr>
              <a:t>POST </a:t>
            </a:r>
            <a:r>
              <a:rPr lang="zh-CN" sz="1800" spc="-1" strike="noStrike">
                <a:solidFill>
                  <a:srgbClr val="e3e3e3"/>
                </a:solidFill>
                <a:uFill>
                  <a:solidFill>
                    <a:srgbClr val="ffffff"/>
                  </a:solidFill>
                </a:uFill>
                <a:latin typeface="Calisto MT"/>
              </a:rPr>
              <a:t>方法；</a:t>
            </a:r>
            <a:endParaRPr lang="zh-CN" sz="1600" spc="-1" strike="noStrike">
              <a:solidFill>
                <a:srgbClr val="e3e3e3"/>
              </a:solidFill>
              <a:uFill>
                <a:solidFill>
                  <a:srgbClr val="ffffff"/>
                </a:solidFill>
              </a:uFill>
              <a:latin typeface="Calisto MT"/>
            </a:endParaRPr>
          </a:p>
          <a:p>
            <a:pPr lvl="1" marL="720000" indent="-269640">
              <a:lnSpc>
                <a:spcPct val="100000"/>
              </a:lnSpc>
              <a:buClr>
                <a:srgbClr val="dadada"/>
              </a:buClr>
              <a:buSzPct val="70000"/>
              <a:buFont typeface="Wingdings 2" charset="2"/>
              <a:buChar char=""/>
            </a:pPr>
            <a:r>
              <a:rPr lang="zh-CN" sz="1800" spc="-1" strike="noStrike">
                <a:solidFill>
                  <a:srgbClr val="e3e3e3"/>
                </a:solidFill>
                <a:uFill>
                  <a:solidFill>
                    <a:srgbClr val="ffffff"/>
                  </a:solidFill>
                </a:uFill>
                <a:latin typeface="Calisto MT"/>
              </a:rPr>
              <a:t>若要检索某个资源，应该使用 </a:t>
            </a:r>
            <a:r>
              <a:rPr lang="zh-CN" sz="1800" spc="-1" strike="noStrike">
                <a:solidFill>
                  <a:srgbClr val="e3e3e3"/>
                </a:solidFill>
                <a:uFill>
                  <a:solidFill>
                    <a:srgbClr val="ffffff"/>
                  </a:solidFill>
                </a:uFill>
                <a:latin typeface="Calisto MT"/>
              </a:rPr>
              <a:t>GET </a:t>
            </a:r>
            <a:r>
              <a:rPr lang="zh-CN" sz="1800" spc="-1" strike="noStrike">
                <a:solidFill>
                  <a:srgbClr val="e3e3e3"/>
                </a:solidFill>
                <a:uFill>
                  <a:solidFill>
                    <a:srgbClr val="ffffff"/>
                  </a:solidFill>
                </a:uFill>
                <a:latin typeface="Calisto MT"/>
              </a:rPr>
              <a:t>方法；</a:t>
            </a:r>
            <a:endParaRPr lang="zh-CN" sz="1600" spc="-1" strike="noStrike">
              <a:solidFill>
                <a:srgbClr val="e3e3e3"/>
              </a:solidFill>
              <a:uFill>
                <a:solidFill>
                  <a:srgbClr val="ffffff"/>
                </a:solidFill>
              </a:uFill>
              <a:latin typeface="Calisto MT"/>
            </a:endParaRPr>
          </a:p>
          <a:p>
            <a:pPr lvl="1" marL="720000" indent="-269640">
              <a:lnSpc>
                <a:spcPct val="100000"/>
              </a:lnSpc>
              <a:buClr>
                <a:srgbClr val="dadada"/>
              </a:buClr>
              <a:buSzPct val="70000"/>
              <a:buFont typeface="Wingdings 2" charset="2"/>
              <a:buChar char=""/>
            </a:pPr>
            <a:r>
              <a:rPr lang="zh-CN" sz="1800" spc="-1" strike="noStrike">
                <a:solidFill>
                  <a:srgbClr val="e3e3e3"/>
                </a:solidFill>
                <a:uFill>
                  <a:solidFill>
                    <a:srgbClr val="ffffff"/>
                  </a:solidFill>
                </a:uFill>
                <a:latin typeface="Calisto MT"/>
              </a:rPr>
              <a:t>若要更改资源状态或对其进行更新，应该使用 </a:t>
            </a:r>
            <a:r>
              <a:rPr lang="zh-CN" sz="1800" spc="-1" strike="noStrike">
                <a:solidFill>
                  <a:srgbClr val="e3e3e3"/>
                </a:solidFill>
                <a:uFill>
                  <a:solidFill>
                    <a:srgbClr val="ffffff"/>
                  </a:solidFill>
                </a:uFill>
                <a:latin typeface="Calisto MT"/>
              </a:rPr>
              <a:t>PUT </a:t>
            </a:r>
            <a:r>
              <a:rPr lang="zh-CN" sz="1800" spc="-1" strike="noStrike">
                <a:solidFill>
                  <a:srgbClr val="e3e3e3"/>
                </a:solidFill>
                <a:uFill>
                  <a:solidFill>
                    <a:srgbClr val="ffffff"/>
                  </a:solidFill>
                </a:uFill>
                <a:latin typeface="Calisto MT"/>
              </a:rPr>
              <a:t>方法；</a:t>
            </a:r>
            <a:endParaRPr lang="zh-CN" sz="1600" spc="-1" strike="noStrike">
              <a:solidFill>
                <a:srgbClr val="e3e3e3"/>
              </a:solidFill>
              <a:uFill>
                <a:solidFill>
                  <a:srgbClr val="ffffff"/>
                </a:solidFill>
              </a:uFill>
              <a:latin typeface="Calisto MT"/>
            </a:endParaRPr>
          </a:p>
          <a:p>
            <a:pPr lvl="1" marL="720000" indent="-269640">
              <a:lnSpc>
                <a:spcPct val="100000"/>
              </a:lnSpc>
              <a:buClr>
                <a:srgbClr val="dadada"/>
              </a:buClr>
              <a:buSzPct val="70000"/>
              <a:buFont typeface="Wingdings 2" charset="2"/>
              <a:buChar char=""/>
            </a:pPr>
            <a:r>
              <a:rPr lang="zh-CN" sz="1800" spc="-1" strike="noStrike">
                <a:solidFill>
                  <a:srgbClr val="e3e3e3"/>
                </a:solidFill>
                <a:uFill>
                  <a:solidFill>
                    <a:srgbClr val="ffffff"/>
                  </a:solidFill>
                </a:uFill>
                <a:latin typeface="Calisto MT"/>
              </a:rPr>
              <a:t>若要删除某个资源，应该使用 </a:t>
            </a:r>
            <a:r>
              <a:rPr lang="zh-CN" sz="1800" spc="-1" strike="noStrike">
                <a:solidFill>
                  <a:srgbClr val="e3e3e3"/>
                </a:solidFill>
                <a:uFill>
                  <a:solidFill>
                    <a:srgbClr val="ffffff"/>
                  </a:solidFill>
                </a:uFill>
                <a:latin typeface="Calisto MT"/>
              </a:rPr>
              <a:t>DELETE </a:t>
            </a:r>
            <a:r>
              <a:rPr lang="zh-CN" sz="1800" spc="-1" strike="noStrike">
                <a:solidFill>
                  <a:srgbClr val="e3e3e3"/>
                </a:solidFill>
                <a:uFill>
                  <a:solidFill>
                    <a:srgbClr val="ffffff"/>
                  </a:solidFill>
                </a:uFill>
                <a:latin typeface="Calisto MT"/>
              </a:rPr>
              <a:t>方法。</a:t>
            </a:r>
            <a:endParaRPr lang="zh-CN" sz="16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资源多重表述</a:t>
            </a:r>
            <a:r>
              <a:rPr lang="zh-CN" sz="2000" spc="-1" strike="noStrike">
                <a:solidFill>
                  <a:srgbClr val="e3e3e3"/>
                </a:solidFill>
                <a:uFill>
                  <a:solidFill>
                    <a:srgbClr val="ffffff"/>
                  </a:solidFill>
                </a:uFill>
                <a:latin typeface="Calisto MT"/>
              </a:rPr>
              <a:t>:URI </a:t>
            </a:r>
            <a:r>
              <a:rPr lang="zh-CN" sz="2000" spc="-1" strike="noStrike">
                <a:solidFill>
                  <a:srgbClr val="e3e3e3"/>
                </a:solidFill>
                <a:uFill>
                  <a:solidFill>
                    <a:srgbClr val="ffffff"/>
                  </a:solidFill>
                </a:uFill>
                <a:latin typeface="Calisto MT"/>
              </a:rPr>
              <a:t>所访问的每个资源都可以使用不同的形式加以表示（比如 </a:t>
            </a:r>
            <a:r>
              <a:rPr lang="zh-CN" sz="2000" spc="-1" strike="noStrike">
                <a:solidFill>
                  <a:srgbClr val="e3e3e3"/>
                </a:solidFill>
                <a:uFill>
                  <a:solidFill>
                    <a:srgbClr val="ffffff"/>
                  </a:solidFill>
                </a:uFill>
                <a:latin typeface="Calisto MT"/>
              </a:rPr>
              <a:t>XML </a:t>
            </a:r>
            <a:r>
              <a:rPr lang="zh-CN" sz="2000" spc="-1" strike="noStrike">
                <a:solidFill>
                  <a:srgbClr val="e3e3e3"/>
                </a:solidFill>
                <a:uFill>
                  <a:solidFill>
                    <a:srgbClr val="ffffff"/>
                  </a:solidFill>
                </a:uFill>
                <a:latin typeface="Calisto MT"/>
              </a:rPr>
              <a:t>或者 </a:t>
            </a:r>
            <a:r>
              <a:rPr lang="zh-CN" sz="2000" spc="-1" strike="noStrike">
                <a:solidFill>
                  <a:srgbClr val="e3e3e3"/>
                </a:solidFill>
                <a:uFill>
                  <a:solidFill>
                    <a:srgbClr val="ffffff"/>
                  </a:solidFill>
                </a:uFill>
                <a:latin typeface="Calisto MT"/>
              </a:rPr>
              <a:t>JSON</a:t>
            </a:r>
            <a:r>
              <a:rPr lang="zh-CN" sz="2000" spc="-1" strike="noStrike">
                <a:solidFill>
                  <a:srgbClr val="e3e3e3"/>
                </a:solidFill>
                <a:uFill>
                  <a:solidFill>
                    <a:srgbClr val="ffffff"/>
                  </a:solidFill>
                </a:uFill>
                <a:latin typeface="Calisto MT"/>
              </a:rPr>
              <a:t>），具体的表现形式取决于访问资源的客户端，客户端与服务提供者使用一种内容协商的机制（请求头与 </a:t>
            </a:r>
            <a:r>
              <a:rPr lang="zh-CN" sz="2000" spc="-1" strike="noStrike">
                <a:solidFill>
                  <a:srgbClr val="e3e3e3"/>
                </a:solidFill>
                <a:uFill>
                  <a:solidFill>
                    <a:srgbClr val="ffffff"/>
                  </a:solidFill>
                </a:uFill>
                <a:latin typeface="Calisto MT"/>
              </a:rPr>
              <a:t>MIME </a:t>
            </a:r>
            <a:r>
              <a:rPr lang="zh-CN" sz="2000" spc="-1" strike="noStrike">
                <a:solidFill>
                  <a:srgbClr val="e3e3e3"/>
                </a:solidFill>
                <a:uFill>
                  <a:solidFill>
                    <a:srgbClr val="ffffff"/>
                  </a:solidFill>
                </a:uFill>
                <a:latin typeface="Calisto MT"/>
              </a:rPr>
              <a:t>类型）来选择合适的数据格式，最小化彼此之间的数据耦合。</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无状态</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对服务器端的请求应该是无状态的，完整、独立的请求不要求服务器在处理请求时检索任何类型的应用程序上下文或状态。无状态约束使服务器的变化对客户端是不可见的，因为在两次连续的请求中，客户端并不依赖于同一台服务器。一个客户端从某台服务器上收到一份包含链接的文档，当它要做一些处理时，这台服务器宕掉了，可能是硬盘坏掉而被拿去修理，可能是软件需要升级重启——如果这个客户端访问了从这台服务器接收的链接，它不会察觉到后台的服务器已经改变了。</a:t>
            </a:r>
            <a:endParaRPr lang="zh-CN" sz="2000" spc="-1" strike="noStrike">
              <a:solidFill>
                <a:srgbClr val="e3e3e3"/>
              </a:solidFill>
              <a:uFill>
                <a:solidFill>
                  <a:srgbClr val="ffffff"/>
                </a:solidFill>
              </a:uFill>
              <a:latin typeface="Calisto MT"/>
            </a:endParaRPr>
          </a:p>
          <a:p>
            <a:pPr marL="37080">
              <a:lnSpc>
                <a:spcPct val="100000"/>
              </a:lnSpc>
            </a:pPr>
            <a:endParaRPr lang="zh-CN" sz="2000" spc="-1" strike="noStrike">
              <a:solidFill>
                <a:srgbClr val="e3e3e3"/>
              </a:solidFill>
              <a:uFill>
                <a:solidFill>
                  <a:srgbClr val="ffffff"/>
                </a:solidFill>
              </a:uFill>
              <a:latin typeface="Calisto MT"/>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HTTP </a:t>
            </a:r>
            <a:r>
              <a:rPr lang="zh-CN" sz="4000" spc="-1" strike="noStrike">
                <a:solidFill>
                  <a:srgbClr val="e3e3e3"/>
                </a:solidFill>
                <a:uFill>
                  <a:solidFill>
                    <a:srgbClr val="ffffff"/>
                  </a:solidFill>
                </a:uFill>
                <a:latin typeface="Calisto MT"/>
              </a:rPr>
              <a:t>请求方法在</a:t>
            </a:r>
            <a:r>
              <a:rPr lang="zh-CN" sz="4000" spc="-1" strike="noStrike">
                <a:solidFill>
                  <a:srgbClr val="e3e3e3"/>
                </a:solidFill>
                <a:uFill>
                  <a:solidFill>
                    <a:srgbClr val="ffffff"/>
                  </a:solidFill>
                </a:uFill>
                <a:latin typeface="Calisto MT"/>
              </a:rPr>
              <a:t>RESTful Web </a:t>
            </a:r>
            <a:r>
              <a:rPr lang="zh-CN" sz="4000" spc="-1" strike="noStrike">
                <a:solidFill>
                  <a:srgbClr val="e3e3e3"/>
                </a:solidFill>
                <a:uFill>
                  <a:solidFill>
                    <a:srgbClr val="ffffff"/>
                  </a:solidFill>
                </a:uFill>
                <a:latin typeface="Calisto MT"/>
              </a:rPr>
              <a:t>服务中的典型应用</a:t>
            </a:r>
            <a:endParaRPr lang="zh-CN" sz="1800" spc="-1" strike="noStrike">
              <a:solidFill>
                <a:srgbClr val="ffffff"/>
              </a:solidFill>
              <a:uFill>
                <a:solidFill>
                  <a:srgbClr val="ffffff"/>
                </a:solidFill>
              </a:uFill>
              <a:latin typeface="Calisto MT"/>
            </a:endParaRPr>
          </a:p>
        </p:txBody>
      </p:sp>
      <p:pic>
        <p:nvPicPr>
          <p:cNvPr id="163" name="内容占位符 4" descr=""/>
          <p:cNvPicPr/>
          <p:nvPr/>
        </p:nvPicPr>
        <p:blipFill>
          <a:blip r:embed="rId1"/>
          <a:stretch/>
        </p:blipFill>
        <p:spPr>
          <a:xfrm>
            <a:off x="913680" y="1690560"/>
            <a:ext cx="10613880" cy="4245480"/>
          </a:xfrm>
          <a:prstGeom prst="rect">
            <a:avLst/>
          </a:prstGeom>
          <a:ln>
            <a:noFill/>
          </a:ln>
        </p:spPr>
      </p:pic>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TextShape 1"/>
          <p:cNvSpPr txBox="1"/>
          <p:nvPr/>
        </p:nvSpPr>
        <p:spPr>
          <a:xfrm>
            <a:off x="913680" y="609480"/>
            <a:ext cx="10353240" cy="970200"/>
          </a:xfrm>
          <a:prstGeom prst="rect">
            <a:avLst/>
          </a:prstGeom>
          <a:noFill/>
          <a:ln>
            <a:noFill/>
          </a:ln>
        </p:spPr>
        <p:txBody>
          <a:bodyPr anchor="ctr"/>
          <a:p>
            <a:pPr algn="ctr">
              <a:lnSpc>
                <a:spcPct val="100000"/>
              </a:lnSpc>
            </a:pPr>
            <a:r>
              <a:rPr b="1" lang="zh-CN" sz="4000" spc="-1" strike="noStrike">
                <a:solidFill>
                  <a:srgbClr val="e3e3e3"/>
                </a:solidFill>
                <a:uFill>
                  <a:solidFill>
                    <a:srgbClr val="ffffff"/>
                  </a:solidFill>
                </a:uFill>
                <a:latin typeface="Calisto MT"/>
              </a:rPr>
              <a:t>Java REST</a:t>
            </a:r>
            <a:endParaRPr lang="zh-CN" sz="1800" spc="-1" strike="noStrike">
              <a:solidFill>
                <a:srgbClr val="ffffff"/>
              </a:solidFill>
              <a:uFill>
                <a:solidFill>
                  <a:srgbClr val="ffffff"/>
                </a:solidFill>
              </a:uFill>
              <a:latin typeface="Calisto MT"/>
            </a:endParaRPr>
          </a:p>
        </p:txBody>
      </p:sp>
      <p:sp>
        <p:nvSpPr>
          <p:cNvPr id="165"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针对 </a:t>
            </a:r>
            <a:r>
              <a:rPr lang="zh-CN" sz="2000" spc="-1" strike="noStrike">
                <a:solidFill>
                  <a:srgbClr val="e3e3e3"/>
                </a:solidFill>
                <a:uFill>
                  <a:solidFill>
                    <a:srgbClr val="ffffff"/>
                  </a:solidFill>
                </a:uFill>
                <a:latin typeface="Calisto MT"/>
              </a:rPr>
              <a:t>REST </a:t>
            </a:r>
            <a:r>
              <a:rPr lang="zh-CN" sz="2000" spc="-1" strike="noStrike">
                <a:solidFill>
                  <a:srgbClr val="e3e3e3"/>
                </a:solidFill>
                <a:uFill>
                  <a:solidFill>
                    <a:srgbClr val="ffffff"/>
                  </a:solidFill>
                </a:uFill>
                <a:latin typeface="Calisto MT"/>
              </a:rPr>
              <a:t>在 </a:t>
            </a:r>
            <a:r>
              <a:rPr lang="zh-CN" sz="2000" spc="-1" strike="noStrike">
                <a:solidFill>
                  <a:srgbClr val="e3e3e3"/>
                </a:solidFill>
                <a:uFill>
                  <a:solidFill>
                    <a:srgbClr val="ffffff"/>
                  </a:solidFill>
                </a:uFill>
                <a:latin typeface="Calisto MT"/>
              </a:rPr>
              <a:t>Java </a:t>
            </a:r>
            <a:r>
              <a:rPr lang="zh-CN" sz="2000" spc="-1" strike="noStrike">
                <a:solidFill>
                  <a:srgbClr val="e3e3e3"/>
                </a:solidFill>
                <a:uFill>
                  <a:solidFill>
                    <a:srgbClr val="ffffff"/>
                  </a:solidFill>
                </a:uFill>
                <a:latin typeface="Calisto MT"/>
              </a:rPr>
              <a:t>中的规范，主要是 </a:t>
            </a:r>
            <a:r>
              <a:rPr lang="zh-CN" sz="2000" spc="-1" strike="noStrike">
                <a:solidFill>
                  <a:srgbClr val="e3e3e3"/>
                </a:solidFill>
                <a:uFill>
                  <a:solidFill>
                    <a:srgbClr val="ffffff"/>
                  </a:solidFill>
                </a:uFill>
                <a:latin typeface="Calisto MT"/>
              </a:rPr>
              <a:t>JAX-RS</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Java API for RESTful Web Services</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Java EE 6 </a:t>
            </a:r>
            <a:r>
              <a:rPr lang="zh-CN" sz="2000" spc="-1" strike="noStrike">
                <a:solidFill>
                  <a:srgbClr val="e3e3e3"/>
                </a:solidFill>
                <a:uFill>
                  <a:solidFill>
                    <a:srgbClr val="ffffff"/>
                  </a:solidFill>
                </a:uFill>
                <a:latin typeface="Calisto MT"/>
              </a:rPr>
              <a:t>引入了对 </a:t>
            </a:r>
            <a:r>
              <a:rPr lang="zh-CN" sz="2000" spc="-1" strike="noStrike" u="sng">
                <a:solidFill>
                  <a:srgbClr val="eea07d"/>
                </a:solidFill>
                <a:uFill>
                  <a:solidFill>
                    <a:srgbClr val="ffffff"/>
                  </a:solidFill>
                </a:uFill>
                <a:latin typeface="Calisto MT"/>
                <a:hlinkClick r:id="rId1"/>
              </a:rPr>
              <a:t>JSR-311</a:t>
            </a:r>
            <a:r>
              <a:rPr lang="zh-CN" sz="2000" spc="-1" strike="noStrike">
                <a:solidFill>
                  <a:srgbClr val="e3e3e3"/>
                </a:solidFill>
                <a:uFill>
                  <a:solidFill>
                    <a:srgbClr val="ffffff"/>
                  </a:solidFill>
                </a:uFill>
                <a:latin typeface="Calisto MT"/>
              </a:rPr>
              <a:t> </a:t>
            </a:r>
            <a:r>
              <a:rPr lang="zh-CN" sz="2000" spc="-1" strike="noStrike">
                <a:solidFill>
                  <a:srgbClr val="e3e3e3"/>
                </a:solidFill>
                <a:uFill>
                  <a:solidFill>
                    <a:srgbClr val="ffffff"/>
                  </a:solidFill>
                </a:uFill>
                <a:latin typeface="Calisto MT"/>
              </a:rPr>
              <a:t>的支持。</a:t>
            </a:r>
            <a:r>
              <a:rPr lang="zh-CN" sz="2000" spc="-1" strike="noStrike">
                <a:solidFill>
                  <a:srgbClr val="e3e3e3"/>
                </a:solidFill>
                <a:uFill>
                  <a:solidFill>
                    <a:srgbClr val="ffffff"/>
                  </a:solidFill>
                </a:uFill>
                <a:latin typeface="Calisto MT"/>
              </a:rPr>
              <a:t>JSR-311</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JAX-RS</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Java API for RESTful Web Services</a:t>
            </a:r>
            <a:r>
              <a:rPr lang="zh-CN" sz="2000" spc="-1" strike="noStrike">
                <a:solidFill>
                  <a:srgbClr val="e3e3e3"/>
                </a:solidFill>
                <a:uFill>
                  <a:solidFill>
                    <a:srgbClr val="ffffff"/>
                  </a:solidFill>
                </a:uFill>
                <a:latin typeface="Calisto MT"/>
              </a:rPr>
              <a:t>）旨在定义一个统一的规范，使得 </a:t>
            </a:r>
            <a:r>
              <a:rPr lang="zh-CN" sz="2000" spc="-1" strike="noStrike">
                <a:solidFill>
                  <a:srgbClr val="e3e3e3"/>
                </a:solidFill>
                <a:uFill>
                  <a:solidFill>
                    <a:srgbClr val="ffffff"/>
                  </a:solidFill>
                </a:uFill>
                <a:latin typeface="Calisto MT"/>
              </a:rPr>
              <a:t>Java </a:t>
            </a:r>
            <a:r>
              <a:rPr lang="zh-CN" sz="2000" spc="-1" strike="noStrike">
                <a:solidFill>
                  <a:srgbClr val="e3e3e3"/>
                </a:solidFill>
                <a:uFill>
                  <a:solidFill>
                    <a:srgbClr val="ffffff"/>
                  </a:solidFill>
                </a:uFill>
                <a:latin typeface="Calisto MT"/>
              </a:rPr>
              <a:t>程序员可以使用一套固定的接口来开发 </a:t>
            </a:r>
            <a:r>
              <a:rPr lang="zh-CN" sz="2000" spc="-1" strike="noStrike">
                <a:solidFill>
                  <a:srgbClr val="e3e3e3"/>
                </a:solidFill>
                <a:uFill>
                  <a:solidFill>
                    <a:srgbClr val="ffffff"/>
                  </a:solidFill>
                </a:uFill>
                <a:latin typeface="Calisto MT"/>
              </a:rPr>
              <a:t>REST </a:t>
            </a:r>
            <a:r>
              <a:rPr lang="zh-CN" sz="2000" spc="-1" strike="noStrike">
                <a:solidFill>
                  <a:srgbClr val="e3e3e3"/>
                </a:solidFill>
                <a:uFill>
                  <a:solidFill>
                    <a:srgbClr val="ffffff"/>
                  </a:solidFill>
                </a:uFill>
                <a:latin typeface="Calisto MT"/>
              </a:rPr>
              <a:t>应用，避免了依赖于第三方框架。同时，</a:t>
            </a:r>
            <a:r>
              <a:rPr lang="zh-CN" sz="2000" spc="-1" strike="noStrike">
                <a:solidFill>
                  <a:srgbClr val="e3e3e3"/>
                </a:solidFill>
                <a:uFill>
                  <a:solidFill>
                    <a:srgbClr val="ffffff"/>
                  </a:solidFill>
                </a:uFill>
                <a:latin typeface="Calisto MT"/>
              </a:rPr>
              <a:t>JAX-RS </a:t>
            </a:r>
            <a:r>
              <a:rPr lang="zh-CN" sz="2000" spc="-1" strike="noStrike">
                <a:solidFill>
                  <a:srgbClr val="e3e3e3"/>
                </a:solidFill>
                <a:uFill>
                  <a:solidFill>
                    <a:srgbClr val="ffffff"/>
                  </a:solidFill>
                </a:uFill>
                <a:latin typeface="Calisto MT"/>
              </a:rPr>
              <a:t>使用 </a:t>
            </a:r>
            <a:r>
              <a:rPr lang="zh-CN" sz="2000" spc="-1" strike="noStrike">
                <a:solidFill>
                  <a:srgbClr val="e3e3e3"/>
                </a:solidFill>
                <a:uFill>
                  <a:solidFill>
                    <a:srgbClr val="ffffff"/>
                  </a:solidFill>
                </a:uFill>
                <a:latin typeface="Calisto MT"/>
              </a:rPr>
              <a:t>POJO </a:t>
            </a:r>
            <a:r>
              <a:rPr lang="zh-CN" sz="2000" spc="-1" strike="noStrike">
                <a:solidFill>
                  <a:srgbClr val="e3e3e3"/>
                </a:solidFill>
                <a:uFill>
                  <a:solidFill>
                    <a:srgbClr val="ffffff"/>
                  </a:solidFill>
                </a:uFill>
                <a:latin typeface="Calisto MT"/>
              </a:rPr>
              <a:t>编程模型和基于标注的配置，并集成了 </a:t>
            </a:r>
            <a:r>
              <a:rPr lang="zh-CN" sz="2000" spc="-1" strike="noStrike">
                <a:solidFill>
                  <a:srgbClr val="e3e3e3"/>
                </a:solidFill>
                <a:uFill>
                  <a:solidFill>
                    <a:srgbClr val="ffffff"/>
                  </a:solidFill>
                </a:uFill>
                <a:latin typeface="Calisto MT"/>
              </a:rPr>
              <a:t>JAXB</a:t>
            </a:r>
            <a:r>
              <a:rPr lang="zh-CN" sz="2000" spc="-1" strike="noStrike">
                <a:solidFill>
                  <a:srgbClr val="e3e3e3"/>
                </a:solidFill>
                <a:uFill>
                  <a:solidFill>
                    <a:srgbClr val="ffffff"/>
                  </a:solidFill>
                </a:uFill>
                <a:latin typeface="Calisto MT"/>
              </a:rPr>
              <a:t>，从而可以有效缩短 </a:t>
            </a:r>
            <a:r>
              <a:rPr lang="zh-CN" sz="2000" spc="-1" strike="noStrike">
                <a:solidFill>
                  <a:srgbClr val="e3e3e3"/>
                </a:solidFill>
                <a:uFill>
                  <a:solidFill>
                    <a:srgbClr val="ffffff"/>
                  </a:solidFill>
                </a:uFill>
                <a:latin typeface="Calisto MT"/>
              </a:rPr>
              <a:t>REST </a:t>
            </a:r>
            <a:r>
              <a:rPr lang="zh-CN" sz="2000" spc="-1" strike="noStrike">
                <a:solidFill>
                  <a:srgbClr val="e3e3e3"/>
                </a:solidFill>
                <a:uFill>
                  <a:solidFill>
                    <a:srgbClr val="ffffff"/>
                  </a:solidFill>
                </a:uFill>
                <a:latin typeface="Calisto MT"/>
              </a:rPr>
              <a:t>应用的开发周期。</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JAX-RS </a:t>
            </a:r>
            <a:r>
              <a:rPr lang="zh-CN" sz="2000" spc="-1" strike="noStrike">
                <a:solidFill>
                  <a:srgbClr val="e3e3e3"/>
                </a:solidFill>
                <a:uFill>
                  <a:solidFill>
                    <a:srgbClr val="ffffff"/>
                  </a:solidFill>
                </a:uFill>
                <a:latin typeface="Calisto MT"/>
              </a:rPr>
              <a:t>定义的 </a:t>
            </a:r>
            <a:r>
              <a:rPr lang="zh-CN" sz="2000" spc="-1" strike="noStrike">
                <a:solidFill>
                  <a:srgbClr val="e3e3e3"/>
                </a:solidFill>
                <a:uFill>
                  <a:solidFill>
                    <a:srgbClr val="ffffff"/>
                  </a:solidFill>
                </a:uFill>
                <a:latin typeface="Calisto MT"/>
              </a:rPr>
              <a:t>API </a:t>
            </a:r>
            <a:r>
              <a:rPr lang="zh-CN" sz="2000" spc="-1" strike="noStrike">
                <a:solidFill>
                  <a:srgbClr val="e3e3e3"/>
                </a:solidFill>
                <a:uFill>
                  <a:solidFill>
                    <a:srgbClr val="ffffff"/>
                  </a:solidFill>
                </a:uFill>
                <a:latin typeface="Calisto MT"/>
              </a:rPr>
              <a:t>位于 </a:t>
            </a:r>
            <a:r>
              <a:rPr lang="zh-CN" sz="2000" spc="-1" strike="noStrike">
                <a:solidFill>
                  <a:srgbClr val="e3e3e3"/>
                </a:solidFill>
                <a:uFill>
                  <a:solidFill>
                    <a:srgbClr val="ffffff"/>
                  </a:solidFill>
                </a:uFill>
                <a:latin typeface="Calisto MT"/>
              </a:rPr>
              <a:t>javax.ws.rs </a:t>
            </a:r>
            <a:r>
              <a:rPr lang="zh-CN" sz="2000" spc="-1" strike="noStrike">
                <a:solidFill>
                  <a:srgbClr val="e3e3e3"/>
                </a:solidFill>
                <a:uFill>
                  <a:solidFill>
                    <a:srgbClr val="ffffff"/>
                  </a:solidFill>
                </a:uFill>
                <a:latin typeface="Calisto MT"/>
              </a:rPr>
              <a:t>包中。</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伴随着 </a:t>
            </a:r>
            <a:r>
              <a:rPr lang="zh-CN" sz="2000" spc="-1" strike="noStrike">
                <a:solidFill>
                  <a:srgbClr val="e3e3e3"/>
                </a:solidFill>
                <a:uFill>
                  <a:solidFill>
                    <a:srgbClr val="ffffff"/>
                  </a:solidFill>
                </a:uFill>
                <a:latin typeface="Calisto MT"/>
              </a:rPr>
              <a:t>JSR 311 </a:t>
            </a:r>
            <a:r>
              <a:rPr lang="zh-CN" sz="2000" spc="-1" strike="noStrike">
                <a:solidFill>
                  <a:srgbClr val="e3e3e3"/>
                </a:solidFill>
                <a:uFill>
                  <a:solidFill>
                    <a:srgbClr val="ffffff"/>
                  </a:solidFill>
                </a:uFill>
                <a:latin typeface="Calisto MT"/>
              </a:rPr>
              <a:t>规范的发布，</a:t>
            </a:r>
            <a:r>
              <a:rPr lang="zh-CN" sz="2000" spc="-1" strike="noStrike">
                <a:solidFill>
                  <a:srgbClr val="e3e3e3"/>
                </a:solidFill>
                <a:uFill>
                  <a:solidFill>
                    <a:srgbClr val="ffffff"/>
                  </a:solidFill>
                </a:uFill>
                <a:latin typeface="Calisto MT"/>
              </a:rPr>
              <a:t>Sun </a:t>
            </a:r>
            <a:r>
              <a:rPr lang="zh-CN" sz="2000" spc="-1" strike="noStrike">
                <a:solidFill>
                  <a:srgbClr val="e3e3e3"/>
                </a:solidFill>
                <a:uFill>
                  <a:solidFill>
                    <a:srgbClr val="ffffff"/>
                  </a:solidFill>
                </a:uFill>
                <a:latin typeface="Calisto MT"/>
              </a:rPr>
              <a:t>同步发布该规范的参考实现 </a:t>
            </a:r>
            <a:r>
              <a:rPr lang="zh-CN" sz="2000" spc="-1" strike="noStrike" u="sng">
                <a:solidFill>
                  <a:srgbClr val="eea07d"/>
                </a:solidFill>
                <a:uFill>
                  <a:solidFill>
                    <a:srgbClr val="ffffff"/>
                  </a:solidFill>
                </a:uFill>
                <a:latin typeface="Calisto MT"/>
                <a:hlinkClick r:id="rId2"/>
              </a:rPr>
              <a:t>Jersey</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JAX-RS </a:t>
            </a:r>
            <a:r>
              <a:rPr lang="zh-CN" sz="2000" spc="-1" strike="noStrike">
                <a:solidFill>
                  <a:srgbClr val="e3e3e3"/>
                </a:solidFill>
                <a:uFill>
                  <a:solidFill>
                    <a:srgbClr val="ffffff"/>
                  </a:solidFill>
                </a:uFill>
                <a:latin typeface="Calisto MT"/>
              </a:rPr>
              <a:t>的具体实现第三方还包括 </a:t>
            </a:r>
            <a:r>
              <a:rPr lang="zh-CN" sz="2000" spc="-1" strike="noStrike">
                <a:solidFill>
                  <a:srgbClr val="e3e3e3"/>
                </a:solidFill>
                <a:uFill>
                  <a:solidFill>
                    <a:srgbClr val="ffffff"/>
                  </a:solidFill>
                </a:uFill>
                <a:latin typeface="Calisto MT"/>
              </a:rPr>
              <a:t>Apache </a:t>
            </a:r>
            <a:r>
              <a:rPr lang="zh-CN" sz="2000" spc="-1" strike="noStrike">
                <a:solidFill>
                  <a:srgbClr val="e3e3e3"/>
                </a:solidFill>
                <a:uFill>
                  <a:solidFill>
                    <a:srgbClr val="ffffff"/>
                  </a:solidFill>
                </a:uFill>
                <a:latin typeface="Calisto MT"/>
              </a:rPr>
              <a:t>的 </a:t>
            </a:r>
            <a:r>
              <a:rPr lang="zh-CN" sz="2000" spc="-1" strike="noStrike" u="sng">
                <a:solidFill>
                  <a:srgbClr val="eea07d"/>
                </a:solidFill>
                <a:uFill>
                  <a:solidFill>
                    <a:srgbClr val="ffffff"/>
                  </a:solidFill>
                </a:uFill>
                <a:latin typeface="Calisto MT"/>
                <a:hlinkClick r:id="rId3"/>
              </a:rPr>
              <a:t>CXF</a:t>
            </a:r>
            <a:r>
              <a:rPr lang="zh-CN" sz="2000" spc="-1" strike="noStrike">
                <a:solidFill>
                  <a:srgbClr val="e3e3e3"/>
                </a:solidFill>
                <a:uFill>
                  <a:solidFill>
                    <a:srgbClr val="ffffff"/>
                  </a:solidFill>
                </a:uFill>
                <a:latin typeface="Calisto MT"/>
              </a:rPr>
              <a:t>以及 </a:t>
            </a:r>
            <a:r>
              <a:rPr lang="zh-CN" sz="2000" spc="-1" strike="noStrike">
                <a:solidFill>
                  <a:srgbClr val="e3e3e3"/>
                </a:solidFill>
                <a:uFill>
                  <a:solidFill>
                    <a:srgbClr val="ffffff"/>
                  </a:solidFill>
                </a:uFill>
                <a:latin typeface="Calisto MT"/>
              </a:rPr>
              <a:t>JBoss </a:t>
            </a:r>
            <a:r>
              <a:rPr lang="zh-CN" sz="2000" spc="-1" strike="noStrike">
                <a:solidFill>
                  <a:srgbClr val="e3e3e3"/>
                </a:solidFill>
                <a:uFill>
                  <a:solidFill>
                    <a:srgbClr val="ffffff"/>
                  </a:solidFill>
                </a:uFill>
                <a:latin typeface="Calisto MT"/>
              </a:rPr>
              <a:t>的 </a:t>
            </a:r>
            <a:r>
              <a:rPr lang="zh-CN" sz="2000" spc="-1" strike="noStrike" u="sng">
                <a:solidFill>
                  <a:srgbClr val="eea07d"/>
                </a:solidFill>
                <a:uFill>
                  <a:solidFill>
                    <a:srgbClr val="ffffff"/>
                  </a:solidFill>
                </a:uFill>
                <a:latin typeface="Calisto MT"/>
                <a:hlinkClick r:id="rId4"/>
              </a:rPr>
              <a:t>RESTEasy</a:t>
            </a:r>
            <a:r>
              <a:rPr lang="zh-CN" sz="2000" spc="-1" strike="noStrike">
                <a:solidFill>
                  <a:srgbClr val="e3e3e3"/>
                </a:solidFill>
                <a:uFill>
                  <a:solidFill>
                    <a:srgbClr val="ffffff"/>
                  </a:solidFill>
                </a:uFill>
                <a:latin typeface="Calisto MT"/>
              </a:rPr>
              <a:t> </a:t>
            </a:r>
            <a:r>
              <a:rPr lang="zh-CN" sz="2000" spc="-1" strike="noStrike">
                <a:solidFill>
                  <a:srgbClr val="e3e3e3"/>
                </a:solidFill>
                <a:uFill>
                  <a:solidFill>
                    <a:srgbClr val="ffffff"/>
                  </a:solidFill>
                </a:uFill>
                <a:latin typeface="Calisto MT"/>
              </a:rPr>
              <a:t>等。未实现该规范的其他 </a:t>
            </a:r>
            <a:r>
              <a:rPr lang="zh-CN" sz="2000" spc="-1" strike="noStrike">
                <a:solidFill>
                  <a:srgbClr val="e3e3e3"/>
                </a:solidFill>
                <a:uFill>
                  <a:solidFill>
                    <a:srgbClr val="ffffff"/>
                  </a:solidFill>
                </a:uFill>
                <a:latin typeface="Calisto MT"/>
              </a:rPr>
              <a:t>REST </a:t>
            </a:r>
            <a:r>
              <a:rPr lang="zh-CN" sz="2000" spc="-1" strike="noStrike">
                <a:solidFill>
                  <a:srgbClr val="e3e3e3"/>
                </a:solidFill>
                <a:uFill>
                  <a:solidFill>
                    <a:srgbClr val="ffffff"/>
                  </a:solidFill>
                </a:uFill>
                <a:latin typeface="Calisto MT"/>
              </a:rPr>
              <a:t>框架还包括 </a:t>
            </a:r>
            <a:r>
              <a:rPr lang="zh-CN" sz="2000" spc="-1" strike="noStrike" u="sng">
                <a:solidFill>
                  <a:srgbClr val="eea07d"/>
                </a:solidFill>
                <a:uFill>
                  <a:solidFill>
                    <a:srgbClr val="ffffff"/>
                  </a:solidFill>
                </a:uFill>
                <a:latin typeface="Calisto MT"/>
                <a:hlinkClick r:id="rId5"/>
              </a:rPr>
              <a:t>SpringMVC</a:t>
            </a:r>
            <a:r>
              <a:rPr lang="zh-CN" sz="2000" spc="-1" strike="noStrike">
                <a:solidFill>
                  <a:srgbClr val="e3e3e3"/>
                </a:solidFill>
                <a:uFill>
                  <a:solidFill>
                    <a:srgbClr val="ffffff"/>
                  </a:solidFill>
                </a:uFill>
                <a:latin typeface="Calisto MT"/>
              </a:rPr>
              <a:t> </a:t>
            </a:r>
            <a:r>
              <a:rPr lang="zh-CN" sz="2000" spc="-1" strike="noStrike">
                <a:solidFill>
                  <a:srgbClr val="e3e3e3"/>
                </a:solidFill>
                <a:uFill>
                  <a:solidFill>
                    <a:srgbClr val="ffffff"/>
                  </a:solidFill>
                </a:uFill>
                <a:latin typeface="Calisto MT"/>
              </a:rPr>
              <a:t>等</a:t>
            </a:r>
            <a:endParaRPr lang="zh-CN" sz="2000" spc="-1" strike="noStrike">
              <a:solidFill>
                <a:srgbClr val="e3e3e3"/>
              </a:solidFill>
              <a:uFill>
                <a:solidFill>
                  <a:srgbClr val="ffffff"/>
                </a:solidFill>
              </a:uFill>
              <a:latin typeface="Calisto MT"/>
            </a:endParaRPr>
          </a:p>
          <a:p>
            <a:pPr>
              <a:lnSpc>
                <a:spcPct val="100000"/>
              </a:lnSpc>
            </a:pPr>
            <a:endParaRPr lang="zh-CN" sz="2000" spc="-1" strike="noStrike">
              <a:solidFill>
                <a:srgbClr val="e3e3e3"/>
              </a:solidFill>
              <a:uFill>
                <a:solidFill>
                  <a:srgbClr val="ffffff"/>
                </a:solidFill>
              </a:uFill>
              <a:latin typeface="Calisto MT"/>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913680" y="609480"/>
            <a:ext cx="10353240" cy="970200"/>
          </a:xfrm>
          <a:prstGeom prst="rect">
            <a:avLst/>
          </a:prstGeom>
          <a:noFill/>
          <a:ln>
            <a:noFill/>
          </a:ln>
        </p:spPr>
        <p:txBody>
          <a:bodyPr anchor="ctr"/>
          <a:p>
            <a:pPr algn="ctr">
              <a:lnSpc>
                <a:spcPct val="100000"/>
              </a:lnSpc>
            </a:pPr>
            <a:r>
              <a:rPr b="1" lang="zh-CN" sz="4000" spc="-1" strike="noStrike">
                <a:solidFill>
                  <a:srgbClr val="e3e3e3"/>
                </a:solidFill>
                <a:uFill>
                  <a:solidFill>
                    <a:srgbClr val="ffffff"/>
                  </a:solidFill>
                </a:uFill>
                <a:latin typeface="Calisto MT"/>
              </a:rPr>
              <a:t>Why Jersey</a:t>
            </a:r>
            <a:endParaRPr lang="zh-CN" sz="1800" spc="-1" strike="noStrike">
              <a:solidFill>
                <a:srgbClr val="ffffff"/>
              </a:solidFill>
              <a:uFill>
                <a:solidFill>
                  <a:srgbClr val="ffffff"/>
                </a:solidFill>
              </a:uFill>
              <a:latin typeface="Calisto MT"/>
            </a:endParaRPr>
          </a:p>
        </p:txBody>
      </p:sp>
      <p:sp>
        <p:nvSpPr>
          <p:cNvPr id="167"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在 </a:t>
            </a:r>
            <a:r>
              <a:rPr lang="zh-CN" sz="2000" spc="-1" strike="noStrike">
                <a:solidFill>
                  <a:srgbClr val="e3e3e3"/>
                </a:solidFill>
                <a:uFill>
                  <a:solidFill>
                    <a:srgbClr val="ffffff"/>
                  </a:solidFill>
                </a:uFill>
                <a:latin typeface="Calisto MT"/>
              </a:rPr>
              <a:t>Java </a:t>
            </a:r>
            <a:r>
              <a:rPr lang="zh-CN" sz="2000" spc="-1" strike="noStrike">
                <a:solidFill>
                  <a:srgbClr val="e3e3e3"/>
                </a:solidFill>
                <a:uFill>
                  <a:solidFill>
                    <a:srgbClr val="ffffff"/>
                  </a:solidFill>
                </a:uFill>
                <a:latin typeface="Calisto MT"/>
              </a:rPr>
              <a:t>中，既然 规范的制定者和实现者都是 </a:t>
            </a:r>
            <a:r>
              <a:rPr lang="zh-CN" sz="2000" spc="-1" strike="noStrike">
                <a:solidFill>
                  <a:srgbClr val="e3e3e3"/>
                </a:solidFill>
                <a:uFill>
                  <a:solidFill>
                    <a:srgbClr val="ffffff"/>
                  </a:solidFill>
                </a:uFill>
                <a:latin typeface="Calisto MT"/>
              </a:rPr>
              <a:t>Sun </a:t>
            </a:r>
            <a:r>
              <a:rPr lang="zh-CN" sz="2000" spc="-1" strike="noStrike">
                <a:solidFill>
                  <a:srgbClr val="e3e3e3"/>
                </a:solidFill>
                <a:uFill>
                  <a:solidFill>
                    <a:srgbClr val="ffffff"/>
                  </a:solidFill>
                </a:uFill>
                <a:latin typeface="Calisto MT"/>
              </a:rPr>
              <a:t>公司（现在是 </a:t>
            </a:r>
            <a:r>
              <a:rPr lang="zh-CN" sz="2000" spc="-1" strike="noStrike">
                <a:solidFill>
                  <a:srgbClr val="e3e3e3"/>
                </a:solidFill>
                <a:uFill>
                  <a:solidFill>
                    <a:srgbClr val="ffffff"/>
                  </a:solidFill>
                </a:uFill>
                <a:latin typeface="Calisto MT"/>
              </a:rPr>
              <a:t>Oracle</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那么 </a:t>
            </a:r>
            <a:r>
              <a:rPr lang="zh-CN" sz="2000" spc="-1" strike="noStrike">
                <a:solidFill>
                  <a:srgbClr val="e3e3e3"/>
                </a:solidFill>
                <a:uFill>
                  <a:solidFill>
                    <a:srgbClr val="ffffff"/>
                  </a:solidFill>
                </a:uFill>
                <a:latin typeface="Calisto MT"/>
              </a:rPr>
              <a:t>Jersey </a:t>
            </a:r>
            <a:r>
              <a:rPr lang="zh-CN" sz="2000" spc="-1" strike="noStrike">
                <a:solidFill>
                  <a:srgbClr val="e3e3e3"/>
                </a:solidFill>
                <a:uFill>
                  <a:solidFill>
                    <a:srgbClr val="ffffff"/>
                  </a:solidFill>
                </a:uFill>
                <a:latin typeface="Calisto MT"/>
              </a:rPr>
              <a:t>毫无疑问就是事实上的标准，对于 </a:t>
            </a:r>
            <a:r>
              <a:rPr lang="zh-CN" sz="2000" spc="-1" strike="noStrike">
                <a:solidFill>
                  <a:srgbClr val="e3e3e3"/>
                </a:solidFill>
                <a:uFill>
                  <a:solidFill>
                    <a:srgbClr val="ffffff"/>
                  </a:solidFill>
                </a:uFill>
                <a:latin typeface="Calisto MT"/>
              </a:rPr>
              <a:t>Java REST </a:t>
            </a:r>
            <a:r>
              <a:rPr lang="zh-CN" sz="2000" spc="-1" strike="noStrike">
                <a:solidFill>
                  <a:srgbClr val="e3e3e3"/>
                </a:solidFill>
                <a:uFill>
                  <a:solidFill>
                    <a:srgbClr val="ffffff"/>
                  </a:solidFill>
                </a:uFill>
                <a:latin typeface="Calisto MT"/>
              </a:rPr>
              <a:t>的初学者来说尽量要跟着标准走。当然，所有规范的实现，在用法上基本上没有差别，只是相对来说 </a:t>
            </a:r>
            <a:r>
              <a:rPr lang="zh-CN" sz="2000" spc="-1" strike="noStrike">
                <a:solidFill>
                  <a:srgbClr val="e3e3e3"/>
                </a:solidFill>
                <a:uFill>
                  <a:solidFill>
                    <a:srgbClr val="ffffff"/>
                  </a:solidFill>
                </a:uFill>
                <a:latin typeface="Calisto MT"/>
              </a:rPr>
              <a:t>Jersey </a:t>
            </a:r>
            <a:r>
              <a:rPr lang="zh-CN" sz="2000" spc="-1" strike="noStrike">
                <a:solidFill>
                  <a:srgbClr val="e3e3e3"/>
                </a:solidFill>
                <a:uFill>
                  <a:solidFill>
                    <a:srgbClr val="ffffff"/>
                  </a:solidFill>
                </a:uFill>
                <a:latin typeface="Calisto MT"/>
              </a:rPr>
              <a:t>的实现更全面一些。</a:t>
            </a:r>
            <a:endParaRPr lang="zh-CN" sz="2000" spc="-1" strike="noStrike">
              <a:solidFill>
                <a:srgbClr val="e3e3e3"/>
              </a:solidFill>
              <a:uFill>
                <a:solidFill>
                  <a:srgbClr val="ffffff"/>
                </a:solidFill>
              </a:uFill>
              <a:latin typeface="Calisto MT"/>
            </a:endParaRPr>
          </a:p>
          <a:p>
            <a:pPr>
              <a:lnSpc>
                <a:spcPct val="100000"/>
              </a:lnSpc>
            </a:pPr>
            <a:endParaRPr lang="zh-CN" sz="2000" spc="-1" strike="noStrike">
              <a:solidFill>
                <a:srgbClr val="e3e3e3"/>
              </a:solidFill>
              <a:uFill>
                <a:solidFill>
                  <a:srgbClr val="ffffff"/>
                </a:solidFill>
              </a:uFill>
              <a:latin typeface="Calisto MT"/>
            </a:endParaRPr>
          </a:p>
          <a:p>
            <a:pPr>
              <a:lnSpc>
                <a:spcPct val="100000"/>
              </a:lnSpc>
            </a:pPr>
            <a:endParaRPr lang="zh-CN" sz="2000" spc="-1" strike="noStrike">
              <a:solidFill>
                <a:srgbClr val="e3e3e3"/>
              </a:solidFill>
              <a:uFill>
                <a:solidFill>
                  <a:srgbClr val="ffffff"/>
                </a:solidFill>
              </a:uFill>
              <a:latin typeface="Calisto MT"/>
            </a:endParaRPr>
          </a:p>
          <a:p>
            <a:pPr>
              <a:lnSpc>
                <a:spcPct val="100000"/>
              </a:lnSpc>
            </a:pPr>
            <a:endParaRPr lang="zh-CN" sz="2000" spc="-1" strike="noStrike">
              <a:solidFill>
                <a:srgbClr val="e3e3e3"/>
              </a:solidFill>
              <a:uFill>
                <a:solidFill>
                  <a:srgbClr val="ffffff"/>
                </a:solidFill>
              </a:uFill>
              <a:latin typeface="Calisto MT"/>
            </a:endParaRPr>
          </a:p>
          <a:p>
            <a:pPr marL="37080">
              <a:lnSpc>
                <a:spcPct val="100000"/>
              </a:lnSpc>
            </a:pPr>
            <a:r>
              <a:rPr lang="zh-CN" sz="2000" spc="-1" strike="noStrike">
                <a:solidFill>
                  <a:srgbClr val="e3e3e3"/>
                </a:solidFill>
                <a:uFill>
                  <a:solidFill>
                    <a:srgbClr val="ffffff"/>
                  </a:solidFill>
                </a:uFill>
                <a:latin typeface="Calisto MT"/>
              </a:rPr>
              <a:t>扩展阅读</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http://jersey.jave.net </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u="sng">
                <a:solidFill>
                  <a:srgbClr val="eea07d"/>
                </a:solidFill>
                <a:uFill>
                  <a:solidFill>
                    <a:srgbClr val="ffffff"/>
                  </a:solidFill>
                </a:uFill>
                <a:latin typeface="Calisto MT"/>
                <a:hlinkClick r:id="rId1"/>
              </a:rPr>
              <a:t>http://</a:t>
            </a:r>
            <a:r>
              <a:rPr lang="zh-CN" sz="2000" spc="-1" strike="noStrike" u="sng">
                <a:solidFill>
                  <a:srgbClr val="eea07d"/>
                </a:solidFill>
                <a:uFill>
                  <a:solidFill>
                    <a:srgbClr val="ffffff"/>
                  </a:solidFill>
                </a:uFill>
                <a:latin typeface="Calisto MT"/>
                <a:hlinkClick r:id="rId2"/>
              </a:rPr>
              <a:t>waylau.gitbooks.io/jersey-2-user-guide</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http://waylau.gitbooks.io/rest-in-action</a:t>
            </a:r>
            <a:endParaRPr lang="zh-CN" sz="2000" spc="-1" strike="noStrike">
              <a:solidFill>
                <a:srgbClr val="e3e3e3"/>
              </a:solidFill>
              <a:uFill>
                <a:solidFill>
                  <a:srgbClr val="ffffff"/>
                </a:solidFill>
              </a:uFill>
              <a:latin typeface="Calisto MT"/>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TextShape 1"/>
          <p:cNvSpPr txBox="1"/>
          <p:nvPr/>
        </p:nvSpPr>
        <p:spPr>
          <a:xfrm>
            <a:off x="913680" y="1180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Apache Shiro</a:t>
            </a:r>
            <a:endParaRPr lang="zh-CN" sz="1800" spc="-1" strike="noStrike">
              <a:solidFill>
                <a:srgbClr val="ffffff"/>
              </a:solidFill>
              <a:uFill>
                <a:solidFill>
                  <a:srgbClr val="ffffff"/>
                </a:solidFill>
              </a:uFill>
              <a:latin typeface="Calisto MT"/>
            </a:endParaRPr>
          </a:p>
        </p:txBody>
      </p:sp>
      <p:sp>
        <p:nvSpPr>
          <p:cNvPr id="169" name="TextShape 2"/>
          <p:cNvSpPr txBox="1"/>
          <p:nvPr/>
        </p:nvSpPr>
        <p:spPr>
          <a:xfrm>
            <a:off x="664200" y="1088640"/>
            <a:ext cx="10603080" cy="5594760"/>
          </a:xfrm>
          <a:prstGeom prst="rect">
            <a:avLst/>
          </a:prstGeom>
          <a:noFill/>
          <a:ln>
            <a:noFill/>
          </a:ln>
        </p:spPr>
        <p:txBody>
          <a:bodyPr/>
          <a:p>
            <a:pPr marL="37080">
              <a:lnSpc>
                <a:spcPct val="100000"/>
              </a:lnSpc>
            </a:pPr>
            <a:r>
              <a:rPr lang="zh-CN" sz="2000" spc="-1" strike="noStrike">
                <a:solidFill>
                  <a:srgbClr val="e3e3e3"/>
                </a:solidFill>
                <a:uFill>
                  <a:solidFill>
                    <a:srgbClr val="ffffff"/>
                  </a:solidFill>
                </a:uFill>
                <a:latin typeface="Calisto MT"/>
              </a:rPr>
              <a:t>干净利落地处理身份验证、授权、企业会话管理和加密。</a:t>
            </a:r>
            <a:endParaRPr lang="zh-CN" sz="2000" spc="-1" strike="noStrike">
              <a:solidFill>
                <a:srgbClr val="e3e3e3"/>
              </a:solidFill>
              <a:uFill>
                <a:solidFill>
                  <a:srgbClr val="ffffff"/>
                </a:solidFill>
              </a:uFill>
              <a:latin typeface="Calisto MT"/>
            </a:endParaRPr>
          </a:p>
          <a:p>
            <a:pPr marL="37080">
              <a:lnSpc>
                <a:spcPct val="100000"/>
              </a:lnSpc>
            </a:pPr>
            <a:endParaRPr lang="zh-CN" sz="2000" spc="-1" strike="noStrike">
              <a:solidFill>
                <a:srgbClr val="e3e3e3"/>
              </a:solidFill>
              <a:uFill>
                <a:solidFill>
                  <a:srgbClr val="ffffff"/>
                </a:solidFill>
              </a:uFill>
              <a:latin typeface="Calisto MT"/>
            </a:endParaRPr>
          </a:p>
          <a:p>
            <a:pPr marL="37080">
              <a:lnSpc>
                <a:spcPct val="100000"/>
              </a:lnSpc>
            </a:pPr>
            <a:r>
              <a:rPr lang="zh-CN" sz="2000" spc="-1" strike="noStrike">
                <a:solidFill>
                  <a:srgbClr val="e3e3e3"/>
                </a:solidFill>
                <a:uFill>
                  <a:solidFill>
                    <a:srgbClr val="ffffff"/>
                  </a:solidFill>
                </a:uFill>
                <a:latin typeface="Calisto MT"/>
              </a:rPr>
              <a:t>Shiro</a:t>
            </a:r>
            <a:r>
              <a:rPr lang="zh-CN" sz="2000" spc="-1" strike="noStrike">
                <a:solidFill>
                  <a:srgbClr val="e3e3e3"/>
                </a:solidFill>
                <a:uFill>
                  <a:solidFill>
                    <a:srgbClr val="ffffff"/>
                  </a:solidFill>
                </a:uFill>
                <a:latin typeface="Calisto MT"/>
              </a:rPr>
              <a:t>能做什么呢？</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验证用户身份</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用户访问权限控制，比如：</a:t>
            </a:r>
            <a:endParaRPr lang="zh-CN" sz="2000" spc="-1" strike="noStrike">
              <a:solidFill>
                <a:srgbClr val="e3e3e3"/>
              </a:solidFill>
              <a:uFill>
                <a:solidFill>
                  <a:srgbClr val="ffffff"/>
                </a:solidFill>
              </a:uFill>
              <a:latin typeface="Calisto MT"/>
            </a:endParaRPr>
          </a:p>
          <a:p>
            <a:pPr lvl="1" marL="720000" indent="-269640">
              <a:lnSpc>
                <a:spcPct val="100000"/>
              </a:lnSpc>
              <a:buClr>
                <a:srgbClr val="dadada"/>
              </a:buClr>
              <a:buSzPct val="70000"/>
              <a:buFont typeface="Wingdings 2" charset="2"/>
              <a:buChar char=""/>
            </a:pPr>
            <a:r>
              <a:rPr lang="zh-CN" sz="1800" spc="-1" strike="noStrike">
                <a:solidFill>
                  <a:srgbClr val="e3e3e3"/>
                </a:solidFill>
                <a:uFill>
                  <a:solidFill>
                    <a:srgbClr val="ffffff"/>
                  </a:solidFill>
                </a:uFill>
                <a:latin typeface="Calisto MT"/>
              </a:rPr>
              <a:t>判断用户是否分配了一定的安全角色。</a:t>
            </a:r>
            <a:endParaRPr lang="zh-CN" sz="1600" spc="-1" strike="noStrike">
              <a:solidFill>
                <a:srgbClr val="e3e3e3"/>
              </a:solidFill>
              <a:uFill>
                <a:solidFill>
                  <a:srgbClr val="ffffff"/>
                </a:solidFill>
              </a:uFill>
              <a:latin typeface="Calisto MT"/>
            </a:endParaRPr>
          </a:p>
          <a:p>
            <a:pPr lvl="1" marL="720000" indent="-269640">
              <a:lnSpc>
                <a:spcPct val="100000"/>
              </a:lnSpc>
              <a:buClr>
                <a:srgbClr val="dadada"/>
              </a:buClr>
              <a:buSzPct val="70000"/>
              <a:buFont typeface="Wingdings 2" charset="2"/>
              <a:buChar char=""/>
            </a:pPr>
            <a:r>
              <a:rPr lang="zh-CN" sz="1800" spc="-1" strike="noStrike">
                <a:solidFill>
                  <a:srgbClr val="e3e3e3"/>
                </a:solidFill>
                <a:uFill>
                  <a:solidFill>
                    <a:srgbClr val="ffffff"/>
                  </a:solidFill>
                </a:uFill>
                <a:latin typeface="Calisto MT"/>
              </a:rPr>
              <a:t>判断用户是否被授予完成某个操作的权限</a:t>
            </a:r>
            <a:endParaRPr lang="zh-CN" sz="16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在非 </a:t>
            </a:r>
            <a:r>
              <a:rPr lang="zh-CN" sz="2000" spc="-1" strike="noStrike">
                <a:solidFill>
                  <a:srgbClr val="e3e3e3"/>
                </a:solidFill>
                <a:uFill>
                  <a:solidFill>
                    <a:srgbClr val="ffffff"/>
                  </a:solidFill>
                </a:uFill>
                <a:latin typeface="Calisto MT"/>
              </a:rPr>
              <a:t>web </a:t>
            </a:r>
            <a:r>
              <a:rPr lang="zh-CN" sz="2000" spc="-1" strike="noStrike">
                <a:solidFill>
                  <a:srgbClr val="e3e3e3"/>
                </a:solidFill>
                <a:uFill>
                  <a:solidFill>
                    <a:srgbClr val="ffffff"/>
                  </a:solidFill>
                </a:uFill>
                <a:latin typeface="Calisto MT"/>
              </a:rPr>
              <a:t>或 </a:t>
            </a:r>
            <a:r>
              <a:rPr lang="zh-CN" sz="2000" spc="-1" strike="noStrike">
                <a:solidFill>
                  <a:srgbClr val="e3e3e3"/>
                </a:solidFill>
                <a:uFill>
                  <a:solidFill>
                    <a:srgbClr val="ffffff"/>
                  </a:solidFill>
                </a:uFill>
                <a:latin typeface="Calisto MT"/>
              </a:rPr>
              <a:t>EJB </a:t>
            </a:r>
            <a:r>
              <a:rPr lang="zh-CN" sz="2000" spc="-1" strike="noStrike">
                <a:solidFill>
                  <a:srgbClr val="e3e3e3"/>
                </a:solidFill>
                <a:uFill>
                  <a:solidFill>
                    <a:srgbClr val="ffffff"/>
                  </a:solidFill>
                </a:uFill>
                <a:latin typeface="Calisto MT"/>
              </a:rPr>
              <a:t>容器的环境下可以任意使用</a:t>
            </a:r>
            <a:r>
              <a:rPr lang="zh-CN" sz="2000" spc="-1" strike="noStrike">
                <a:solidFill>
                  <a:srgbClr val="e3e3e3"/>
                </a:solidFill>
                <a:uFill>
                  <a:solidFill>
                    <a:srgbClr val="ffffff"/>
                  </a:solidFill>
                </a:uFill>
                <a:latin typeface="Calisto MT"/>
              </a:rPr>
              <a:t>Session API</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可以响应认证、访问控制，或者 </a:t>
            </a:r>
            <a:r>
              <a:rPr lang="zh-CN" sz="2000" spc="-1" strike="noStrike">
                <a:solidFill>
                  <a:srgbClr val="e3e3e3"/>
                </a:solidFill>
                <a:uFill>
                  <a:solidFill>
                    <a:srgbClr val="ffffff"/>
                  </a:solidFill>
                </a:uFill>
                <a:latin typeface="Calisto MT"/>
              </a:rPr>
              <a:t>Session </a:t>
            </a:r>
            <a:r>
              <a:rPr lang="zh-CN" sz="2000" spc="-1" strike="noStrike">
                <a:solidFill>
                  <a:srgbClr val="e3e3e3"/>
                </a:solidFill>
                <a:uFill>
                  <a:solidFill>
                    <a:srgbClr val="ffffff"/>
                  </a:solidFill>
                </a:uFill>
                <a:latin typeface="Calisto MT"/>
              </a:rPr>
              <a:t>生命周期中发生的事件</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可将一个或以上用户安全数据源数据组合成一个复合的用户 </a:t>
            </a:r>
            <a:r>
              <a:rPr lang="zh-CN" sz="2000" spc="-1" strike="noStrike">
                <a:solidFill>
                  <a:srgbClr val="e3e3e3"/>
                </a:solidFill>
                <a:uFill>
                  <a:solidFill>
                    <a:srgbClr val="ffffff"/>
                  </a:solidFill>
                </a:uFill>
                <a:latin typeface="Calisto MT"/>
              </a:rPr>
              <a:t>"view"(</a:t>
            </a:r>
            <a:r>
              <a:rPr lang="zh-CN" sz="2000" spc="-1" strike="noStrike">
                <a:solidFill>
                  <a:srgbClr val="e3e3e3"/>
                </a:solidFill>
                <a:uFill>
                  <a:solidFill>
                    <a:srgbClr val="ffffff"/>
                  </a:solidFill>
                </a:uFill>
                <a:latin typeface="Calisto MT"/>
              </a:rPr>
              <a:t>视图</a:t>
            </a:r>
            <a:r>
              <a:rPr lang="zh-CN" sz="2000" spc="-1" strike="noStrike">
                <a:solidFill>
                  <a:srgbClr val="e3e3e3"/>
                </a:solidFill>
                <a:uFill>
                  <a:solidFill>
                    <a:srgbClr val="ffffff"/>
                  </a:solidFill>
                </a:uFill>
                <a:latin typeface="Calisto MT"/>
              </a:rPr>
              <a:t>)</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支持单点登录</a:t>
            </a:r>
            <a:r>
              <a:rPr lang="zh-CN" sz="2000" spc="-1" strike="noStrike">
                <a:solidFill>
                  <a:srgbClr val="e3e3e3"/>
                </a:solidFill>
                <a:uFill>
                  <a:solidFill>
                    <a:srgbClr val="ffffff"/>
                  </a:solidFill>
                </a:uFill>
                <a:latin typeface="Calisto MT"/>
              </a:rPr>
              <a:t>(SSO)</a:t>
            </a:r>
            <a:r>
              <a:rPr lang="zh-CN" sz="2000" spc="-1" strike="noStrike">
                <a:solidFill>
                  <a:srgbClr val="e3e3e3"/>
                </a:solidFill>
                <a:uFill>
                  <a:solidFill>
                    <a:srgbClr val="ffffff"/>
                  </a:solidFill>
                </a:uFill>
                <a:latin typeface="Calisto MT"/>
              </a:rPr>
              <a:t>功能</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支持提供“</a:t>
            </a:r>
            <a:r>
              <a:rPr lang="zh-CN" sz="2000" spc="-1" strike="noStrike">
                <a:solidFill>
                  <a:srgbClr val="e3e3e3"/>
                </a:solidFill>
                <a:uFill>
                  <a:solidFill>
                    <a:srgbClr val="ffffff"/>
                  </a:solidFill>
                </a:uFill>
                <a:latin typeface="Calisto MT"/>
              </a:rPr>
              <a:t>Remember Me”</a:t>
            </a:r>
            <a:r>
              <a:rPr lang="zh-CN" sz="2000" spc="-1" strike="noStrike">
                <a:solidFill>
                  <a:srgbClr val="e3e3e3"/>
                </a:solidFill>
                <a:uFill>
                  <a:solidFill>
                    <a:srgbClr val="ffffff"/>
                  </a:solidFill>
                </a:uFill>
                <a:latin typeface="Calisto MT"/>
              </a:rPr>
              <a:t>服务，获取用户关联信息而无需登录</a:t>
            </a:r>
            <a:endParaRPr lang="zh-CN" sz="2000" spc="-1" strike="noStrike">
              <a:solidFill>
                <a:srgbClr val="e3e3e3"/>
              </a:solidFill>
              <a:uFill>
                <a:solidFill>
                  <a:srgbClr val="ffffff"/>
                </a:solidFill>
              </a:uFill>
              <a:latin typeface="Calisto MT"/>
            </a:endParaRPr>
          </a:p>
          <a:p>
            <a:pPr marL="37080">
              <a:lnSpc>
                <a:spcPct val="100000"/>
              </a:lnSpc>
            </a:pPr>
            <a:endParaRPr lang="zh-CN" sz="2000" spc="-1" strike="noStrike">
              <a:solidFill>
                <a:srgbClr val="e3e3e3"/>
              </a:solidFill>
              <a:uFill>
                <a:solidFill>
                  <a:srgbClr val="ffffff"/>
                </a:solidFill>
              </a:uFill>
              <a:latin typeface="Calisto MT"/>
            </a:endParaRPr>
          </a:p>
          <a:p>
            <a:pPr marL="37080">
              <a:lnSpc>
                <a:spcPct val="100000"/>
              </a:lnSpc>
            </a:pPr>
            <a:r>
              <a:rPr lang="zh-CN" sz="2000" spc="-1" strike="noStrike">
                <a:solidFill>
                  <a:srgbClr val="e3e3e3"/>
                </a:solidFill>
                <a:uFill>
                  <a:solidFill>
                    <a:srgbClr val="ffffff"/>
                  </a:solidFill>
                </a:uFill>
                <a:latin typeface="Calisto MT"/>
              </a:rPr>
              <a:t>扩展阅读</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u="sng">
                <a:solidFill>
                  <a:srgbClr val="eea07d"/>
                </a:solidFill>
                <a:uFill>
                  <a:solidFill>
                    <a:srgbClr val="ffffff"/>
                  </a:solidFill>
                </a:uFill>
                <a:latin typeface="Calisto MT"/>
                <a:hlinkClick r:id="rId1"/>
              </a:rPr>
              <a:t>http://</a:t>
            </a:r>
            <a:r>
              <a:rPr lang="zh-CN" sz="2000" spc="-1" strike="noStrike" u="sng">
                <a:solidFill>
                  <a:srgbClr val="eea07d"/>
                </a:solidFill>
                <a:uFill>
                  <a:solidFill>
                    <a:srgbClr val="ffffff"/>
                  </a:solidFill>
                </a:uFill>
                <a:latin typeface="Calisto MT"/>
                <a:hlinkClick r:id="rId2"/>
              </a:rPr>
              <a:t>shiro.apache.org/reference</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http://www.waylau.com/apache-shiro-1.2.x-reference/</a:t>
            </a:r>
            <a:endParaRPr lang="zh-CN" sz="2000" spc="-1" strike="noStrike">
              <a:solidFill>
                <a:srgbClr val="e3e3e3"/>
              </a:solidFill>
              <a:uFill>
                <a:solidFill>
                  <a:srgbClr val="ffffff"/>
                </a:solidFill>
              </a:uFill>
              <a:latin typeface="Calisto MT"/>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913680" y="677160"/>
            <a:ext cx="10353240" cy="511344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万维网（那就是著名的</a:t>
            </a:r>
            <a:r>
              <a:rPr lang="zh-CN" sz="2000" spc="-1" strike="noStrike">
                <a:solidFill>
                  <a:srgbClr val="e3e3e3"/>
                </a:solidFill>
                <a:uFill>
                  <a:solidFill>
                    <a:srgbClr val="ffffff"/>
                  </a:solidFill>
                </a:uFill>
                <a:latin typeface="Calisto MT"/>
              </a:rPr>
              <a:t>World Wide Web </a:t>
            </a:r>
            <a:r>
              <a:rPr lang="zh-CN" sz="2000" spc="-1" strike="noStrike">
                <a:solidFill>
                  <a:srgbClr val="e3e3e3"/>
                </a:solidFill>
                <a:uFill>
                  <a:solidFill>
                    <a:srgbClr val="ffffff"/>
                  </a:solidFill>
                </a:uFill>
                <a:latin typeface="Calisto MT"/>
              </a:rPr>
              <a:t>简称：</a:t>
            </a:r>
            <a:r>
              <a:rPr lang="zh-CN" sz="2000" spc="-1" strike="noStrike">
                <a:solidFill>
                  <a:srgbClr val="e3e3e3"/>
                </a:solidFill>
                <a:uFill>
                  <a:solidFill>
                    <a:srgbClr val="ffffff"/>
                  </a:solidFill>
                </a:uFill>
                <a:latin typeface="Calisto MT"/>
              </a:rPr>
              <a:t>WWW</a:t>
            </a:r>
            <a:r>
              <a:rPr lang="zh-CN" sz="2000" spc="-1" strike="noStrike">
                <a:solidFill>
                  <a:srgbClr val="e3e3e3"/>
                </a:solidFill>
                <a:uFill>
                  <a:solidFill>
                    <a:srgbClr val="ffffff"/>
                  </a:solidFill>
                </a:uFill>
                <a:latin typeface="Calisto MT"/>
              </a:rPr>
              <a:t>）的基础技术，第一项是用于编写通用可读文档的超文本标记语言 （</a:t>
            </a:r>
            <a:r>
              <a:rPr lang="zh-CN" sz="2000" spc="-1" strike="noStrike">
                <a:solidFill>
                  <a:srgbClr val="e3e3e3"/>
                </a:solidFill>
                <a:uFill>
                  <a:solidFill>
                    <a:srgbClr val="ffffff"/>
                  </a:solidFill>
                </a:uFill>
                <a:latin typeface="Calisto MT"/>
              </a:rPr>
              <a:t>HTML);</a:t>
            </a:r>
            <a:r>
              <a:rPr lang="zh-CN" sz="2000" spc="-1" strike="noStrike">
                <a:solidFill>
                  <a:srgbClr val="e3e3e3"/>
                </a:solidFill>
                <a:uFill>
                  <a:solidFill>
                    <a:srgbClr val="ffffff"/>
                  </a:solidFill>
                </a:uFill>
                <a:latin typeface="Calisto MT"/>
              </a:rPr>
              <a:t>第二项是通过因特网引用其他可访问文档或资源的统一资源定位期</a:t>
            </a:r>
            <a:r>
              <a:rPr lang="zh-CN" sz="2000" spc="-1" strike="noStrike">
                <a:solidFill>
                  <a:srgbClr val="e3e3e3"/>
                </a:solidFill>
                <a:uFill>
                  <a:solidFill>
                    <a:srgbClr val="ffffff"/>
                  </a:solidFill>
                </a:uFill>
                <a:latin typeface="Calisto MT"/>
              </a:rPr>
              <a:t>(URL);</a:t>
            </a:r>
            <a:r>
              <a:rPr lang="zh-CN" sz="2000" spc="-1" strike="noStrike">
                <a:solidFill>
                  <a:srgbClr val="e3e3e3"/>
                </a:solidFill>
                <a:uFill>
                  <a:solidFill>
                    <a:srgbClr val="ffffff"/>
                  </a:solidFill>
                </a:uFill>
                <a:latin typeface="Calisto MT"/>
              </a:rPr>
              <a:t>第三 项用于发布资源的超文本传输协议（</a:t>
            </a:r>
            <a:r>
              <a:rPr lang="zh-CN" sz="2000" spc="-1" strike="noStrike">
                <a:solidFill>
                  <a:srgbClr val="e3e3e3"/>
                </a:solidFill>
                <a:uFill>
                  <a:solidFill>
                    <a:srgbClr val="ffffff"/>
                  </a:solidFill>
                </a:uFill>
                <a:latin typeface="Calisto MT"/>
              </a:rPr>
              <a:t>HTTP)</a:t>
            </a:r>
            <a:r>
              <a:rPr lang="zh-CN" sz="2000" spc="-1" strike="noStrike">
                <a:solidFill>
                  <a:srgbClr val="e3e3e3"/>
                </a:solidFill>
                <a:uFill>
                  <a:solidFill>
                    <a:srgbClr val="ffffff"/>
                  </a:solidFill>
                </a:uFill>
                <a:latin typeface="Calisto MT"/>
              </a:rPr>
              <a:t>。</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URL</a:t>
            </a:r>
            <a:r>
              <a:rPr lang="zh-CN" sz="2000" spc="-1" strike="noStrike">
                <a:solidFill>
                  <a:srgbClr val="e3e3e3"/>
                </a:solidFill>
                <a:uFill>
                  <a:solidFill>
                    <a:srgbClr val="ffffff"/>
                  </a:solidFill>
                </a:uFill>
                <a:latin typeface="Calisto MT"/>
              </a:rPr>
              <a:t>：统一</a:t>
            </a:r>
            <a:r>
              <a:rPr lang="zh-CN" sz="2000" spc="-1" strike="noStrike" u="sng">
                <a:solidFill>
                  <a:srgbClr val="eea07d"/>
                </a:solidFill>
                <a:uFill>
                  <a:solidFill>
                    <a:srgbClr val="ffffff"/>
                  </a:solidFill>
                </a:uFill>
                <a:latin typeface="Calisto MT"/>
                <a:hlinkClick r:id="rId1"/>
              </a:rPr>
              <a:t>资源</a:t>
            </a:r>
            <a:r>
              <a:rPr lang="zh-CN" sz="2000" spc="-1" strike="noStrike">
                <a:solidFill>
                  <a:srgbClr val="e3e3e3"/>
                </a:solidFill>
                <a:uFill>
                  <a:solidFill>
                    <a:srgbClr val="ffffff"/>
                  </a:solidFill>
                </a:uFill>
                <a:latin typeface="Calisto MT"/>
              </a:rPr>
              <a:t>定位符是对可以从</a:t>
            </a:r>
            <a:r>
              <a:rPr lang="zh-CN" sz="2000" spc="-1" strike="noStrike" u="sng">
                <a:solidFill>
                  <a:srgbClr val="eea07d"/>
                </a:solidFill>
                <a:uFill>
                  <a:solidFill>
                    <a:srgbClr val="ffffff"/>
                  </a:solidFill>
                </a:uFill>
                <a:latin typeface="Calisto MT"/>
                <a:hlinkClick r:id="rId2"/>
              </a:rPr>
              <a:t>互联网</a:t>
            </a:r>
            <a:r>
              <a:rPr lang="zh-CN" sz="2000" spc="-1" strike="noStrike">
                <a:solidFill>
                  <a:srgbClr val="e3e3e3"/>
                </a:solidFill>
                <a:uFill>
                  <a:solidFill>
                    <a:srgbClr val="ffffff"/>
                  </a:solidFill>
                </a:uFill>
                <a:latin typeface="Calisto MT"/>
              </a:rPr>
              <a:t>上得到的资源的位置和访问方法的一种简洁的表示，是互联网上标准资源的地址。互联网上的每个文件都有一个唯一的</a:t>
            </a:r>
            <a:r>
              <a:rPr lang="zh-CN" sz="2000" spc="-1" strike="noStrike">
                <a:solidFill>
                  <a:srgbClr val="e3e3e3"/>
                </a:solidFill>
                <a:uFill>
                  <a:solidFill>
                    <a:srgbClr val="ffffff"/>
                  </a:solidFill>
                </a:uFill>
                <a:latin typeface="Calisto MT"/>
              </a:rPr>
              <a:t>URL</a:t>
            </a:r>
            <a:r>
              <a:rPr lang="zh-CN" sz="2000" spc="-1" strike="noStrike">
                <a:solidFill>
                  <a:srgbClr val="e3e3e3"/>
                </a:solidFill>
                <a:uFill>
                  <a:solidFill>
                    <a:srgbClr val="ffffff"/>
                  </a:solidFill>
                </a:uFill>
                <a:latin typeface="Calisto MT"/>
              </a:rPr>
              <a:t>，它包含的信息指出文件的位置。</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HTTP:</a:t>
            </a:r>
            <a:r>
              <a:rPr lang="zh-CN" sz="2000" spc="-1" strike="noStrike">
                <a:solidFill>
                  <a:srgbClr val="e3e3e3"/>
                </a:solidFill>
                <a:uFill>
                  <a:solidFill>
                    <a:srgbClr val="ffffff"/>
                  </a:solidFill>
                </a:uFill>
                <a:latin typeface="Calisto MT"/>
              </a:rPr>
              <a:t>是一个客户端和服务器端请求和应答的标准（</a:t>
            </a:r>
            <a:r>
              <a:rPr lang="zh-CN" sz="2000" spc="-1" strike="noStrike">
                <a:solidFill>
                  <a:srgbClr val="e3e3e3"/>
                </a:solidFill>
                <a:uFill>
                  <a:solidFill>
                    <a:srgbClr val="ffffff"/>
                  </a:solidFill>
                </a:uFill>
                <a:latin typeface="Calisto MT"/>
              </a:rPr>
              <a:t>TCP</a:t>
            </a:r>
            <a:r>
              <a:rPr lang="zh-CN" sz="2000" spc="-1" strike="noStrike">
                <a:solidFill>
                  <a:srgbClr val="e3e3e3"/>
                </a:solidFill>
                <a:uFill>
                  <a:solidFill>
                    <a:srgbClr val="ffffff"/>
                  </a:solidFill>
                </a:uFill>
                <a:latin typeface="Calisto MT"/>
              </a:rPr>
              <a:t>）。客户端是终端用户，服务器端是网站。通过使用</a:t>
            </a:r>
            <a:r>
              <a:rPr lang="zh-CN" sz="2000" spc="-1" strike="noStrike">
                <a:solidFill>
                  <a:srgbClr val="e3e3e3"/>
                </a:solidFill>
                <a:uFill>
                  <a:solidFill>
                    <a:srgbClr val="ffffff"/>
                  </a:solidFill>
                </a:uFill>
                <a:latin typeface="Calisto MT"/>
              </a:rPr>
              <a:t>Web</a:t>
            </a:r>
            <a:r>
              <a:rPr lang="zh-CN" sz="2000" spc="-1" strike="noStrike">
                <a:solidFill>
                  <a:srgbClr val="e3e3e3"/>
                </a:solidFill>
                <a:uFill>
                  <a:solidFill>
                    <a:srgbClr val="ffffff"/>
                  </a:solidFill>
                </a:uFill>
                <a:latin typeface="Calisto MT"/>
              </a:rPr>
              <a:t>浏览器、网络爬虫或者其它的工具，客户端发起一个到服务器上指定端口（默认端口为</a:t>
            </a:r>
            <a:r>
              <a:rPr lang="zh-CN" sz="2000" spc="-1" strike="noStrike">
                <a:solidFill>
                  <a:srgbClr val="e3e3e3"/>
                </a:solidFill>
                <a:uFill>
                  <a:solidFill>
                    <a:srgbClr val="ffffff"/>
                  </a:solidFill>
                </a:uFill>
                <a:latin typeface="Calisto MT"/>
              </a:rPr>
              <a:t>80</a:t>
            </a:r>
            <a:r>
              <a:rPr lang="zh-CN" sz="2000" spc="-1" strike="noStrike">
                <a:solidFill>
                  <a:srgbClr val="e3e3e3"/>
                </a:solidFill>
                <a:uFill>
                  <a:solidFill>
                    <a:srgbClr val="ffffff"/>
                  </a:solidFill>
                </a:uFill>
                <a:latin typeface="Calisto MT"/>
              </a:rPr>
              <a:t>）的</a:t>
            </a:r>
            <a:r>
              <a:rPr lang="zh-CN" sz="2000" spc="-1" strike="noStrike">
                <a:solidFill>
                  <a:srgbClr val="e3e3e3"/>
                </a:solidFill>
                <a:uFill>
                  <a:solidFill>
                    <a:srgbClr val="ffffff"/>
                  </a:solidFill>
                </a:uFill>
                <a:latin typeface="Calisto MT"/>
              </a:rPr>
              <a:t>HTTP</a:t>
            </a:r>
            <a:r>
              <a:rPr lang="zh-CN" sz="2000" spc="-1" strike="noStrike">
                <a:solidFill>
                  <a:srgbClr val="e3e3e3"/>
                </a:solidFill>
                <a:uFill>
                  <a:solidFill>
                    <a:srgbClr val="ffffff"/>
                  </a:solidFill>
                </a:uFill>
                <a:latin typeface="Calisto MT"/>
              </a:rPr>
              <a:t>请求，获取应答的服务器上存储着（一些）资源，比如</a:t>
            </a:r>
            <a:r>
              <a:rPr lang="zh-CN" sz="2000" spc="-1" strike="noStrike">
                <a:solidFill>
                  <a:srgbClr val="e3e3e3"/>
                </a:solidFill>
                <a:uFill>
                  <a:solidFill>
                    <a:srgbClr val="ffffff"/>
                  </a:solidFill>
                </a:uFill>
                <a:latin typeface="Calisto MT"/>
              </a:rPr>
              <a:t>HTML</a:t>
            </a:r>
            <a:r>
              <a:rPr lang="zh-CN" sz="2000" spc="-1" strike="noStrike">
                <a:solidFill>
                  <a:srgbClr val="e3e3e3"/>
                </a:solidFill>
                <a:uFill>
                  <a:solidFill>
                    <a:srgbClr val="ffffff"/>
                  </a:solidFill>
                </a:uFill>
                <a:latin typeface="Calisto MT"/>
              </a:rPr>
              <a:t>文件和图像。</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尽管</a:t>
            </a:r>
            <a:r>
              <a:rPr lang="zh-CN" sz="2000" spc="-1" strike="noStrike">
                <a:solidFill>
                  <a:srgbClr val="e3e3e3"/>
                </a:solidFill>
                <a:uFill>
                  <a:solidFill>
                    <a:srgbClr val="ffffff"/>
                  </a:solidFill>
                </a:uFill>
                <a:latin typeface="Calisto MT"/>
              </a:rPr>
              <a:t>TCP/IP</a:t>
            </a:r>
            <a:r>
              <a:rPr lang="zh-CN" sz="2000" spc="-1" strike="noStrike">
                <a:solidFill>
                  <a:srgbClr val="e3e3e3"/>
                </a:solidFill>
                <a:uFill>
                  <a:solidFill>
                    <a:srgbClr val="ffffff"/>
                  </a:solidFill>
                </a:uFill>
                <a:latin typeface="Calisto MT"/>
              </a:rPr>
              <a:t>协议是互联网上最流行的应用，</a:t>
            </a:r>
            <a:r>
              <a:rPr lang="zh-CN" sz="2000" spc="-1" strike="noStrike">
                <a:solidFill>
                  <a:srgbClr val="e3e3e3"/>
                </a:solidFill>
                <a:uFill>
                  <a:solidFill>
                    <a:srgbClr val="ffffff"/>
                  </a:solidFill>
                </a:uFill>
                <a:latin typeface="Calisto MT"/>
              </a:rPr>
              <a:t>HTTP</a:t>
            </a:r>
            <a:r>
              <a:rPr lang="zh-CN" sz="2000" spc="-1" strike="noStrike">
                <a:solidFill>
                  <a:srgbClr val="e3e3e3"/>
                </a:solidFill>
                <a:uFill>
                  <a:solidFill>
                    <a:srgbClr val="ffffff"/>
                  </a:solidFill>
                </a:uFill>
                <a:latin typeface="Calisto MT"/>
              </a:rPr>
              <a:t>协议并没有规定必须使用它和（基于）它支持的层。 事实上，</a:t>
            </a:r>
            <a:r>
              <a:rPr lang="zh-CN" sz="2000" spc="-1" strike="noStrike">
                <a:solidFill>
                  <a:srgbClr val="e3e3e3"/>
                </a:solidFill>
                <a:uFill>
                  <a:solidFill>
                    <a:srgbClr val="ffffff"/>
                  </a:solidFill>
                </a:uFill>
                <a:latin typeface="Calisto MT"/>
              </a:rPr>
              <a:t>HTTP</a:t>
            </a:r>
            <a:r>
              <a:rPr lang="zh-CN" sz="2000" spc="-1" strike="noStrike">
                <a:solidFill>
                  <a:srgbClr val="e3e3e3"/>
                </a:solidFill>
                <a:uFill>
                  <a:solidFill>
                    <a:srgbClr val="ffffff"/>
                  </a:solidFill>
                </a:uFill>
                <a:latin typeface="Calisto MT"/>
              </a:rPr>
              <a:t>可以在任何其他互联网协议上，或者在其他网络上实现。</a:t>
            </a:r>
            <a:r>
              <a:rPr lang="zh-CN" sz="2000" spc="-1" strike="noStrike">
                <a:solidFill>
                  <a:srgbClr val="e3e3e3"/>
                </a:solidFill>
                <a:uFill>
                  <a:solidFill>
                    <a:srgbClr val="ffffff"/>
                  </a:solidFill>
                </a:uFill>
                <a:latin typeface="Calisto MT"/>
              </a:rPr>
              <a:t>HTTP</a:t>
            </a:r>
            <a:r>
              <a:rPr lang="zh-CN" sz="2000" spc="-1" strike="noStrike">
                <a:solidFill>
                  <a:srgbClr val="e3e3e3"/>
                </a:solidFill>
                <a:uFill>
                  <a:solidFill>
                    <a:srgbClr val="ffffff"/>
                  </a:solidFill>
                </a:uFill>
                <a:latin typeface="Calisto MT"/>
              </a:rPr>
              <a:t>只假定（其下层协议提供）可靠的传输，任何能够提供这种保证的协议都可以被其使用。</a:t>
            </a:r>
            <a:endParaRPr lang="zh-CN" sz="2000" spc="-1" strike="noStrike">
              <a:solidFill>
                <a:srgbClr val="e3e3e3"/>
              </a:solidFill>
              <a:uFill>
                <a:solidFill>
                  <a:srgbClr val="ffffff"/>
                </a:solidFill>
              </a:uFill>
              <a:latin typeface="Calisto MT"/>
            </a:endParaRPr>
          </a:p>
          <a:p>
            <a:pPr marL="37080">
              <a:lnSpc>
                <a:spcPct val="100000"/>
              </a:lnSpc>
            </a:pPr>
            <a:endParaRPr lang="zh-CN" sz="2000" spc="-1" strike="noStrike">
              <a:solidFill>
                <a:srgbClr val="e3e3e3"/>
              </a:solidFill>
              <a:uFill>
                <a:solidFill>
                  <a:srgbClr val="ffffff"/>
                </a:solidFill>
              </a:uFill>
              <a:latin typeface="Calisto MT"/>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Maven </a:t>
            </a:r>
            <a:endParaRPr lang="zh-CN" sz="1800" spc="-1" strike="noStrike">
              <a:solidFill>
                <a:srgbClr val="ffffff"/>
              </a:solidFill>
              <a:uFill>
                <a:solidFill>
                  <a:srgbClr val="ffffff"/>
                </a:solidFill>
              </a:uFill>
              <a:latin typeface="Calisto MT"/>
            </a:endParaRPr>
          </a:p>
        </p:txBody>
      </p:sp>
      <p:sp>
        <p:nvSpPr>
          <p:cNvPr id="171" name="TextShape 2"/>
          <p:cNvSpPr txBox="1"/>
          <p:nvPr/>
        </p:nvSpPr>
        <p:spPr>
          <a:xfrm>
            <a:off x="913680" y="1732320"/>
            <a:ext cx="10353240" cy="4058280"/>
          </a:xfrm>
          <a:prstGeom prst="rect">
            <a:avLst/>
          </a:prstGeom>
          <a:noFill/>
          <a:ln>
            <a:noFill/>
          </a:ln>
        </p:spPr>
        <p:txBody>
          <a:bodyPr/>
          <a:p>
            <a:pPr>
              <a:lnSpc>
                <a:spcPct val="100000"/>
              </a:lnSpc>
            </a:pP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提供高级</a:t>
            </a:r>
            <a:r>
              <a:rPr lang="zh-CN" sz="2000" spc="-1" strike="noStrike" u="sng">
                <a:solidFill>
                  <a:srgbClr val="eea07d"/>
                </a:solidFill>
                <a:uFill>
                  <a:solidFill>
                    <a:srgbClr val="ffffff"/>
                  </a:solidFill>
                </a:uFill>
                <a:latin typeface="Calisto MT"/>
                <a:hlinkClick r:id="rId1"/>
              </a:rPr>
              <a:t>项目管理</a:t>
            </a:r>
            <a:r>
              <a:rPr lang="zh-CN" sz="2000" spc="-1" strike="noStrike" u="sng">
                <a:solidFill>
                  <a:srgbClr val="eea07d"/>
                </a:solidFill>
                <a:uFill>
                  <a:solidFill>
                    <a:srgbClr val="ffffff"/>
                  </a:solidFill>
                </a:uFill>
                <a:latin typeface="Calisto MT"/>
                <a:hlinkClick r:id="rId2"/>
              </a:rPr>
              <a:t>工具</a:t>
            </a:r>
            <a:r>
              <a:rPr lang="zh-CN" sz="2000" spc="-1" strike="noStrike">
                <a:solidFill>
                  <a:srgbClr val="e3e3e3"/>
                </a:solidFill>
                <a:uFill>
                  <a:solidFill>
                    <a:srgbClr val="ffffff"/>
                  </a:solidFill>
                </a:uFill>
                <a:latin typeface="Calisto MT"/>
              </a:rPr>
              <a:t>。它包含了一个项目对象模型 </a:t>
            </a:r>
            <a:r>
              <a:rPr lang="zh-CN" sz="2000" spc="-1" strike="noStrike">
                <a:solidFill>
                  <a:srgbClr val="e3e3e3"/>
                </a:solidFill>
                <a:uFill>
                  <a:solidFill>
                    <a:srgbClr val="ffffff"/>
                  </a:solidFill>
                </a:uFill>
                <a:latin typeface="Calisto MT"/>
              </a:rPr>
              <a:t>(Project Object Model)</a:t>
            </a:r>
            <a:r>
              <a:rPr lang="zh-CN" sz="2000" spc="-1" strike="noStrike">
                <a:solidFill>
                  <a:srgbClr val="e3e3e3"/>
                </a:solidFill>
                <a:uFill>
                  <a:solidFill>
                    <a:srgbClr val="ffffff"/>
                  </a:solidFill>
                </a:uFill>
                <a:latin typeface="Calisto MT"/>
              </a:rPr>
              <a:t>，一组标准集合，一个</a:t>
            </a:r>
            <a:r>
              <a:rPr lang="zh-CN" sz="2000" spc="-1" strike="noStrike" u="sng">
                <a:solidFill>
                  <a:srgbClr val="eea07d"/>
                </a:solidFill>
                <a:uFill>
                  <a:solidFill>
                    <a:srgbClr val="ffffff"/>
                  </a:solidFill>
                </a:uFill>
                <a:latin typeface="Calisto MT"/>
                <a:hlinkClick r:id="rId3"/>
              </a:rPr>
              <a:t>项目生命周期</a:t>
            </a:r>
            <a:r>
              <a:rPr lang="zh-CN" sz="2000" spc="-1" strike="noStrike">
                <a:solidFill>
                  <a:srgbClr val="e3e3e3"/>
                </a:solidFill>
                <a:uFill>
                  <a:solidFill>
                    <a:srgbClr val="ffffff"/>
                  </a:solidFill>
                </a:uFill>
                <a:latin typeface="Calisto MT"/>
              </a:rPr>
              <a:t>(Project Lifecycle)</a:t>
            </a:r>
            <a:r>
              <a:rPr lang="zh-CN" sz="2000" spc="-1" strike="noStrike">
                <a:solidFill>
                  <a:srgbClr val="e3e3e3"/>
                </a:solidFill>
                <a:uFill>
                  <a:solidFill>
                    <a:srgbClr val="ffffff"/>
                  </a:solidFill>
                </a:uFill>
                <a:latin typeface="Calisto MT"/>
              </a:rPr>
              <a:t>，一个依赖管理系统</a:t>
            </a:r>
            <a:r>
              <a:rPr lang="zh-CN" sz="2000" spc="-1" strike="noStrike">
                <a:solidFill>
                  <a:srgbClr val="e3e3e3"/>
                </a:solidFill>
                <a:uFill>
                  <a:solidFill>
                    <a:srgbClr val="ffffff"/>
                  </a:solidFill>
                </a:uFill>
                <a:latin typeface="Calisto MT"/>
              </a:rPr>
              <a:t>(Dependency Management System)</a:t>
            </a:r>
            <a:r>
              <a:rPr lang="zh-CN" sz="2000" spc="-1" strike="noStrike">
                <a:solidFill>
                  <a:srgbClr val="e3e3e3"/>
                </a:solidFill>
                <a:uFill>
                  <a:solidFill>
                    <a:srgbClr val="ffffff"/>
                  </a:solidFill>
                </a:uFill>
                <a:latin typeface="Calisto MT"/>
              </a:rPr>
              <a:t>，和用来运行定义在生命周期阶段</a:t>
            </a:r>
            <a:r>
              <a:rPr lang="zh-CN" sz="2000" spc="-1" strike="noStrike">
                <a:solidFill>
                  <a:srgbClr val="e3e3e3"/>
                </a:solidFill>
                <a:uFill>
                  <a:solidFill>
                    <a:srgbClr val="ffffff"/>
                  </a:solidFill>
                </a:uFill>
                <a:latin typeface="Calisto MT"/>
              </a:rPr>
              <a:t>(phase)</a:t>
            </a:r>
            <a:r>
              <a:rPr lang="zh-CN" sz="2000" spc="-1" strike="noStrike">
                <a:solidFill>
                  <a:srgbClr val="e3e3e3"/>
                </a:solidFill>
                <a:uFill>
                  <a:solidFill>
                    <a:srgbClr val="ffffff"/>
                  </a:solidFill>
                </a:uFill>
                <a:latin typeface="Calisto MT"/>
              </a:rPr>
              <a:t>中</a:t>
            </a:r>
            <a:r>
              <a:rPr lang="zh-CN" sz="2000" spc="-1" strike="noStrike" u="sng">
                <a:solidFill>
                  <a:srgbClr val="eea07d"/>
                </a:solidFill>
                <a:uFill>
                  <a:solidFill>
                    <a:srgbClr val="ffffff"/>
                  </a:solidFill>
                </a:uFill>
                <a:latin typeface="Calisto MT"/>
                <a:hlinkClick r:id="rId4"/>
              </a:rPr>
              <a:t>插件</a:t>
            </a:r>
            <a:r>
              <a:rPr lang="zh-CN" sz="2000" spc="-1" strike="noStrike">
                <a:solidFill>
                  <a:srgbClr val="e3e3e3"/>
                </a:solidFill>
                <a:uFill>
                  <a:solidFill>
                    <a:srgbClr val="ffffff"/>
                  </a:solidFill>
                </a:uFill>
                <a:latin typeface="Calisto MT"/>
              </a:rPr>
              <a:t>(plugin)</a:t>
            </a:r>
            <a:r>
              <a:rPr lang="zh-CN" sz="2000" spc="-1" strike="noStrike">
                <a:solidFill>
                  <a:srgbClr val="e3e3e3"/>
                </a:solidFill>
                <a:uFill>
                  <a:solidFill>
                    <a:srgbClr val="ffffff"/>
                  </a:solidFill>
                </a:uFill>
                <a:latin typeface="Calisto MT"/>
              </a:rPr>
              <a:t>目标</a:t>
            </a:r>
            <a:r>
              <a:rPr lang="zh-CN" sz="2000" spc="-1" strike="noStrike">
                <a:solidFill>
                  <a:srgbClr val="e3e3e3"/>
                </a:solidFill>
                <a:uFill>
                  <a:solidFill>
                    <a:srgbClr val="ffffff"/>
                  </a:solidFill>
                </a:uFill>
                <a:latin typeface="Calisto MT"/>
              </a:rPr>
              <a:t>(goal)</a:t>
            </a:r>
            <a:r>
              <a:rPr lang="zh-CN" sz="2000" spc="-1" strike="noStrike">
                <a:solidFill>
                  <a:srgbClr val="e3e3e3"/>
                </a:solidFill>
                <a:uFill>
                  <a:solidFill>
                    <a:srgbClr val="ffffff"/>
                  </a:solidFill>
                </a:uFill>
                <a:latin typeface="Calisto MT"/>
              </a:rPr>
              <a:t>的逻辑。当你使用</a:t>
            </a:r>
            <a:r>
              <a:rPr lang="zh-CN" sz="2000" spc="-1" strike="noStrike">
                <a:solidFill>
                  <a:srgbClr val="e3e3e3"/>
                </a:solidFill>
                <a:uFill>
                  <a:solidFill>
                    <a:srgbClr val="ffffff"/>
                  </a:solidFill>
                </a:uFill>
                <a:latin typeface="Calisto MT"/>
              </a:rPr>
              <a:t>Maven</a:t>
            </a:r>
            <a:r>
              <a:rPr lang="zh-CN" sz="2000" spc="-1" strike="noStrike">
                <a:solidFill>
                  <a:srgbClr val="e3e3e3"/>
                </a:solidFill>
                <a:uFill>
                  <a:solidFill>
                    <a:srgbClr val="ffffff"/>
                  </a:solidFill>
                </a:uFill>
                <a:latin typeface="Calisto MT"/>
              </a:rPr>
              <a:t>的时候，你用一个明确定义的项目对象模型来描述你的项目，然后</a:t>
            </a:r>
            <a:r>
              <a:rPr lang="zh-CN" sz="2000" spc="-1" strike="noStrike">
                <a:solidFill>
                  <a:srgbClr val="e3e3e3"/>
                </a:solidFill>
                <a:uFill>
                  <a:solidFill>
                    <a:srgbClr val="ffffff"/>
                  </a:solidFill>
                </a:uFill>
                <a:latin typeface="Calisto MT"/>
              </a:rPr>
              <a:t>Maven</a:t>
            </a:r>
            <a:r>
              <a:rPr lang="zh-CN" sz="2000" spc="-1" strike="noStrike">
                <a:solidFill>
                  <a:srgbClr val="e3e3e3"/>
                </a:solidFill>
                <a:uFill>
                  <a:solidFill>
                    <a:srgbClr val="ffffff"/>
                  </a:solidFill>
                </a:uFill>
                <a:latin typeface="Calisto MT"/>
              </a:rPr>
              <a:t>可以应用横切的逻辑，这些逻辑来自一组共享的（或者自定义的）</a:t>
            </a:r>
            <a:r>
              <a:rPr lang="zh-CN" sz="2000" spc="-1" strike="noStrike" u="sng">
                <a:solidFill>
                  <a:srgbClr val="eea07d"/>
                </a:solidFill>
                <a:uFill>
                  <a:solidFill>
                    <a:srgbClr val="ffffff"/>
                  </a:solidFill>
                </a:uFill>
                <a:latin typeface="Calisto MT"/>
                <a:hlinkClick r:id="rId5"/>
              </a:rPr>
              <a:t>插件</a:t>
            </a:r>
            <a:r>
              <a:rPr lang="zh-CN" sz="2000" spc="-1" strike="noStrike">
                <a:solidFill>
                  <a:srgbClr val="e3e3e3"/>
                </a:solidFill>
                <a:uFill>
                  <a:solidFill>
                    <a:srgbClr val="ffffff"/>
                  </a:solidFill>
                </a:uFill>
                <a:latin typeface="Calisto MT"/>
              </a:rPr>
              <a:t>。</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项目的整个生命周期，包括编 译，构建，测试，发布，报告等等</a:t>
            </a:r>
            <a:endParaRPr lang="zh-CN" sz="2000" spc="-1" strike="noStrike">
              <a:solidFill>
                <a:srgbClr val="e3e3e3"/>
              </a:solidFill>
              <a:uFill>
                <a:solidFill>
                  <a:srgbClr val="ffffff"/>
                </a:solidFill>
              </a:uFill>
              <a:latin typeface="Calisto MT"/>
            </a:endParaRPr>
          </a:p>
          <a:p>
            <a:pPr>
              <a:lnSpc>
                <a:spcPct val="100000"/>
              </a:lnSpc>
            </a:pPr>
            <a:endParaRPr lang="zh-CN" sz="2000" spc="-1" strike="noStrike">
              <a:solidFill>
                <a:srgbClr val="e3e3e3"/>
              </a:solidFill>
              <a:uFill>
                <a:solidFill>
                  <a:srgbClr val="ffffff"/>
                </a:solidFill>
              </a:uFill>
              <a:latin typeface="Calisto MT"/>
            </a:endParaRPr>
          </a:p>
          <a:p>
            <a:pPr>
              <a:lnSpc>
                <a:spcPct val="100000"/>
              </a:lnSpc>
            </a:pPr>
            <a:endParaRPr lang="zh-CN" sz="2000" spc="-1" strike="noStrike">
              <a:solidFill>
                <a:srgbClr val="e3e3e3"/>
              </a:solidFill>
              <a:uFill>
                <a:solidFill>
                  <a:srgbClr val="ffffff"/>
                </a:solidFill>
              </a:uFill>
              <a:latin typeface="Calisto MT"/>
            </a:endParaRPr>
          </a:p>
          <a:p>
            <a:pPr>
              <a:lnSpc>
                <a:spcPct val="100000"/>
              </a:lnSpc>
            </a:pPr>
            <a:endParaRPr lang="zh-CN" sz="2000" spc="-1" strike="noStrike">
              <a:solidFill>
                <a:srgbClr val="e3e3e3"/>
              </a:solidFill>
              <a:uFill>
                <a:solidFill>
                  <a:srgbClr val="ffffff"/>
                </a:solidFill>
              </a:uFill>
              <a:latin typeface="Calisto MT"/>
            </a:endParaRPr>
          </a:p>
          <a:p>
            <a:pPr marL="37080">
              <a:lnSpc>
                <a:spcPct val="100000"/>
              </a:lnSpc>
            </a:pPr>
            <a:r>
              <a:rPr lang="zh-CN" sz="2000" spc="-1" strike="noStrike">
                <a:solidFill>
                  <a:srgbClr val="e3e3e3"/>
                </a:solidFill>
                <a:uFill>
                  <a:solidFill>
                    <a:srgbClr val="ffffff"/>
                  </a:solidFill>
                </a:uFill>
                <a:latin typeface="Calisto MT"/>
              </a:rPr>
              <a:t>扩展阅读</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http://maven.apache.org</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http://www.waylau.com/categories/#maven</a:t>
            </a:r>
            <a:endParaRPr lang="zh-CN" sz="2000" spc="-1" strike="noStrike">
              <a:solidFill>
                <a:srgbClr val="e3e3e3"/>
              </a:solidFill>
              <a:uFill>
                <a:solidFill>
                  <a:srgbClr val="ffffff"/>
                </a:solidFill>
              </a:uFill>
              <a:latin typeface="Calisto MT"/>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SVN</a:t>
            </a:r>
            <a:endParaRPr lang="zh-CN" sz="1800" spc="-1" strike="noStrike">
              <a:solidFill>
                <a:srgbClr val="ffffff"/>
              </a:solidFill>
              <a:uFill>
                <a:solidFill>
                  <a:srgbClr val="ffffff"/>
                </a:solidFill>
              </a:uFill>
              <a:latin typeface="Calisto MT"/>
            </a:endParaRPr>
          </a:p>
        </p:txBody>
      </p:sp>
      <p:sp>
        <p:nvSpPr>
          <p:cNvPr id="173" name="TextShape 2"/>
          <p:cNvSpPr txBox="1"/>
          <p:nvPr/>
        </p:nvSpPr>
        <p:spPr>
          <a:xfrm>
            <a:off x="913680" y="1732320"/>
            <a:ext cx="10353240" cy="4058280"/>
          </a:xfrm>
          <a:prstGeom prst="rect">
            <a:avLst/>
          </a:prstGeom>
          <a:noFill/>
          <a:ln>
            <a:noFill/>
          </a:ln>
        </p:spPr>
        <p:txBody>
          <a:bodyPr/>
          <a:p>
            <a:pPr marL="37080">
              <a:lnSpc>
                <a:spcPct val="100000"/>
              </a:lnSpc>
            </a:pPr>
            <a:r>
              <a:rPr lang="zh-CN" sz="2000" spc="-1" strike="noStrike">
                <a:solidFill>
                  <a:srgbClr val="e3e3e3"/>
                </a:solidFill>
                <a:uFill>
                  <a:solidFill>
                    <a:srgbClr val="ffffff"/>
                  </a:solidFill>
                </a:uFill>
                <a:latin typeface="Calisto MT"/>
              </a:rPr>
              <a:t>版本管理工具</a:t>
            </a:r>
            <a:endParaRPr lang="zh-CN" sz="2000" spc="-1" strike="noStrike">
              <a:solidFill>
                <a:srgbClr val="e3e3e3"/>
              </a:solidFill>
              <a:uFill>
                <a:solidFill>
                  <a:srgbClr val="ffffff"/>
                </a:solidFill>
              </a:uFill>
              <a:latin typeface="Calisto MT"/>
            </a:endParaRPr>
          </a:p>
          <a:p>
            <a:pPr>
              <a:lnSpc>
                <a:spcPct val="100000"/>
              </a:lnSpc>
            </a:pPr>
            <a:endParaRPr lang="zh-CN" sz="2000" spc="-1" strike="noStrike">
              <a:solidFill>
                <a:srgbClr val="e3e3e3"/>
              </a:solidFill>
              <a:uFill>
                <a:solidFill>
                  <a:srgbClr val="ffffff"/>
                </a:solidFill>
              </a:uFill>
              <a:latin typeface="Calisto MT"/>
            </a:endParaRPr>
          </a:p>
          <a:p>
            <a:pPr marL="37080">
              <a:lnSpc>
                <a:spcPct val="100000"/>
              </a:lnSpc>
            </a:pPr>
            <a:r>
              <a:rPr lang="zh-CN" sz="2000" spc="-1" strike="noStrike">
                <a:solidFill>
                  <a:srgbClr val="e3e3e3"/>
                </a:solidFill>
                <a:uFill>
                  <a:solidFill>
                    <a:srgbClr val="ffffff"/>
                  </a:solidFill>
                </a:uFill>
                <a:latin typeface="Calisto MT"/>
              </a:rPr>
              <a:t>SVN </a:t>
            </a:r>
            <a:r>
              <a:rPr lang="zh-CN" sz="2000" spc="-1" strike="noStrike">
                <a:solidFill>
                  <a:srgbClr val="e3e3e3"/>
                </a:solidFill>
                <a:uFill>
                  <a:solidFill>
                    <a:srgbClr val="ffffff"/>
                  </a:solidFill>
                </a:uFill>
                <a:latin typeface="Calisto MT"/>
              </a:rPr>
              <a:t>与 </a:t>
            </a:r>
            <a:r>
              <a:rPr lang="zh-CN" sz="2000" spc="-1" strike="noStrike">
                <a:solidFill>
                  <a:srgbClr val="e3e3e3"/>
                </a:solidFill>
                <a:uFill>
                  <a:solidFill>
                    <a:srgbClr val="ffffff"/>
                  </a:solidFill>
                </a:uFill>
                <a:latin typeface="Calisto MT"/>
              </a:rPr>
              <a:t>Git </a:t>
            </a:r>
            <a:r>
              <a:rPr lang="zh-CN" sz="2000" spc="-1" strike="noStrike">
                <a:solidFill>
                  <a:srgbClr val="e3e3e3"/>
                </a:solidFill>
                <a:uFill>
                  <a:solidFill>
                    <a:srgbClr val="ffffff"/>
                  </a:solidFill>
                </a:uFill>
                <a:latin typeface="Calisto MT"/>
              </a:rPr>
              <a:t>比较</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Git</a:t>
            </a:r>
            <a:r>
              <a:rPr lang="zh-CN" sz="2000" spc="-1" strike="noStrike">
                <a:solidFill>
                  <a:srgbClr val="e3e3e3"/>
                </a:solidFill>
                <a:uFill>
                  <a:solidFill>
                    <a:srgbClr val="ffffff"/>
                  </a:solidFill>
                </a:uFill>
                <a:latin typeface="Calisto MT"/>
              </a:rPr>
              <a:t>是分布式的，</a:t>
            </a:r>
            <a:r>
              <a:rPr lang="zh-CN" sz="2000" spc="-1" strike="noStrike">
                <a:solidFill>
                  <a:srgbClr val="e3e3e3"/>
                </a:solidFill>
                <a:uFill>
                  <a:solidFill>
                    <a:srgbClr val="ffffff"/>
                  </a:solidFill>
                </a:uFill>
                <a:latin typeface="Calisto MT"/>
              </a:rPr>
              <a:t>SVN</a:t>
            </a:r>
            <a:r>
              <a:rPr lang="zh-CN" sz="2000" spc="-1" strike="noStrike">
                <a:solidFill>
                  <a:srgbClr val="e3e3e3"/>
                </a:solidFill>
                <a:uFill>
                  <a:solidFill>
                    <a:srgbClr val="ffffff"/>
                  </a:solidFill>
                </a:uFill>
                <a:latin typeface="Calisto MT"/>
              </a:rPr>
              <a:t>是集中式的。</a:t>
            </a:r>
            <a:r>
              <a:rPr lang="zh-CN" sz="2000" spc="-1" strike="noStrike">
                <a:solidFill>
                  <a:srgbClr val="e3e3e3"/>
                </a:solidFill>
                <a:uFill>
                  <a:solidFill>
                    <a:srgbClr val="ffffff"/>
                  </a:solidFill>
                </a:uFill>
                <a:latin typeface="Calisto MT"/>
              </a:rPr>
              <a:t>Git</a:t>
            </a:r>
            <a:r>
              <a:rPr lang="zh-CN" sz="2000" spc="-1" strike="noStrike">
                <a:solidFill>
                  <a:srgbClr val="e3e3e3"/>
                </a:solidFill>
                <a:uFill>
                  <a:solidFill>
                    <a:srgbClr val="ffffff"/>
                  </a:solidFill>
                </a:uFill>
                <a:latin typeface="Calisto MT"/>
              </a:rPr>
              <a:t>每个开发人员从中心版本库</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服务器上</a:t>
            </a:r>
            <a:r>
              <a:rPr lang="zh-CN" sz="2000" spc="-1" strike="noStrike">
                <a:solidFill>
                  <a:srgbClr val="e3e3e3"/>
                </a:solidFill>
                <a:uFill>
                  <a:solidFill>
                    <a:srgbClr val="ffffff"/>
                  </a:solidFill>
                </a:uFill>
                <a:latin typeface="Calisto MT"/>
              </a:rPr>
              <a:t>chect out</a:t>
            </a:r>
            <a:r>
              <a:rPr lang="zh-CN" sz="2000" spc="-1" strike="noStrike">
                <a:solidFill>
                  <a:srgbClr val="e3e3e3"/>
                </a:solidFill>
                <a:uFill>
                  <a:solidFill>
                    <a:srgbClr val="ffffff"/>
                  </a:solidFill>
                </a:uFill>
                <a:latin typeface="Calisto MT"/>
              </a:rPr>
              <a:t>代码后会在自己的机器上克隆一个自己的版本库。可以这样说，即使不联网，仍然能够提 交文件，查看历史版本记录，创建项目分支，等</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Git</a:t>
            </a:r>
            <a:r>
              <a:rPr b="1" lang="zh-CN" sz="2000" spc="-1" strike="noStrike">
                <a:solidFill>
                  <a:srgbClr val="e3e3e3"/>
                </a:solidFill>
                <a:uFill>
                  <a:solidFill>
                    <a:srgbClr val="ffffff"/>
                  </a:solidFill>
                </a:uFill>
                <a:latin typeface="Calisto MT"/>
              </a:rPr>
              <a:t>把内容按元数据方式存储，而</a:t>
            </a:r>
            <a:r>
              <a:rPr b="1" lang="zh-CN" sz="2000" spc="-1" strike="noStrike">
                <a:solidFill>
                  <a:srgbClr val="e3e3e3"/>
                </a:solidFill>
                <a:uFill>
                  <a:solidFill>
                    <a:srgbClr val="ffffff"/>
                  </a:solidFill>
                </a:uFill>
                <a:latin typeface="Calisto MT"/>
              </a:rPr>
              <a:t>SVN</a:t>
            </a:r>
            <a:r>
              <a:rPr b="1" lang="zh-CN" sz="2000" spc="-1" strike="noStrike">
                <a:solidFill>
                  <a:srgbClr val="e3e3e3"/>
                </a:solidFill>
                <a:uFill>
                  <a:solidFill>
                    <a:srgbClr val="ffffff"/>
                  </a:solidFill>
                </a:uFill>
                <a:latin typeface="Calisto MT"/>
              </a:rPr>
              <a:t>是按文件：</a:t>
            </a:r>
            <a:r>
              <a:rPr lang="zh-CN" sz="2000" spc="-1" strike="noStrike">
                <a:solidFill>
                  <a:srgbClr val="e3e3e3"/>
                </a:solidFill>
                <a:uFill>
                  <a:solidFill>
                    <a:srgbClr val="ffffff"/>
                  </a:solidFill>
                </a:uFill>
                <a:latin typeface="Calisto MT"/>
              </a:rPr>
              <a:t>所有的资源控制系统都是把文件的元信息隐藏在一个类似</a:t>
            </a:r>
            <a:r>
              <a:rPr lang="zh-CN" sz="2000" spc="-1" strike="noStrike">
                <a:solidFill>
                  <a:srgbClr val="e3e3e3"/>
                </a:solidFill>
                <a:uFill>
                  <a:solidFill>
                    <a:srgbClr val="ffffff"/>
                  </a:solidFill>
                </a:uFill>
                <a:latin typeface="Calisto MT"/>
              </a:rPr>
              <a:t>.svn,.cvs</a:t>
            </a:r>
            <a:r>
              <a:rPr lang="zh-CN" sz="2000" spc="-1" strike="noStrike">
                <a:solidFill>
                  <a:srgbClr val="e3e3e3"/>
                </a:solidFill>
                <a:uFill>
                  <a:solidFill>
                    <a:srgbClr val="ffffff"/>
                  </a:solidFill>
                </a:uFill>
                <a:latin typeface="Calisto MT"/>
              </a:rPr>
              <a:t>等的文件夹里。如果你把</a:t>
            </a:r>
            <a:r>
              <a:rPr lang="zh-CN" sz="2000" spc="-1" strike="noStrike">
                <a:solidFill>
                  <a:srgbClr val="e3e3e3"/>
                </a:solidFill>
                <a:uFill>
                  <a:solidFill>
                    <a:srgbClr val="ffffff"/>
                  </a:solidFill>
                </a:uFill>
                <a:latin typeface="Calisto MT"/>
              </a:rPr>
              <a:t>.git</a:t>
            </a:r>
            <a:r>
              <a:rPr lang="zh-CN" sz="2000" spc="-1" strike="noStrike">
                <a:solidFill>
                  <a:srgbClr val="e3e3e3"/>
                </a:solidFill>
                <a:uFill>
                  <a:solidFill>
                    <a:srgbClr val="ffffff"/>
                  </a:solidFill>
                </a:uFill>
                <a:latin typeface="Calisto MT"/>
              </a:rPr>
              <a:t>目录的 体积大小跟</a:t>
            </a:r>
            <a:r>
              <a:rPr lang="zh-CN" sz="2000" spc="-1" strike="noStrike">
                <a:solidFill>
                  <a:srgbClr val="e3e3e3"/>
                </a:solidFill>
                <a:uFill>
                  <a:solidFill>
                    <a:srgbClr val="ffffff"/>
                  </a:solidFill>
                </a:uFill>
                <a:latin typeface="Calisto MT"/>
              </a:rPr>
              <a:t>.svn</a:t>
            </a:r>
            <a:r>
              <a:rPr lang="zh-CN" sz="2000" spc="-1" strike="noStrike">
                <a:solidFill>
                  <a:srgbClr val="e3e3e3"/>
                </a:solidFill>
                <a:uFill>
                  <a:solidFill>
                    <a:srgbClr val="ffffff"/>
                  </a:solidFill>
                </a:uFill>
                <a:latin typeface="Calisto MT"/>
              </a:rPr>
              <a:t>比较，你会发现它们差距很大。因为</a:t>
            </a:r>
            <a:r>
              <a:rPr lang="zh-CN" sz="2000" spc="-1" strike="noStrike">
                <a:solidFill>
                  <a:srgbClr val="e3e3e3"/>
                </a:solidFill>
                <a:uFill>
                  <a:solidFill>
                    <a:srgbClr val="ffffff"/>
                  </a:solidFill>
                </a:uFill>
                <a:latin typeface="Calisto MT"/>
              </a:rPr>
              <a:t>,.git</a:t>
            </a:r>
            <a:r>
              <a:rPr lang="zh-CN" sz="2000" spc="-1" strike="noStrike">
                <a:solidFill>
                  <a:srgbClr val="e3e3e3"/>
                </a:solidFill>
                <a:uFill>
                  <a:solidFill>
                    <a:srgbClr val="ffffff"/>
                  </a:solidFill>
                </a:uFill>
                <a:latin typeface="Calisto MT"/>
              </a:rPr>
              <a:t>目录是处于你的机器上的一个克隆版的版本库，它拥有中心版本库上所有的东西，例如标签，分 支，版本记录等</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Git</a:t>
            </a:r>
            <a:r>
              <a:rPr b="1" lang="zh-CN" sz="2000" spc="-1" strike="noStrike">
                <a:solidFill>
                  <a:srgbClr val="e3e3e3"/>
                </a:solidFill>
                <a:uFill>
                  <a:solidFill>
                    <a:srgbClr val="ffffff"/>
                  </a:solidFill>
                </a:uFill>
                <a:latin typeface="Calisto MT"/>
              </a:rPr>
              <a:t>没有一个全局的版本号，而</a:t>
            </a:r>
            <a:r>
              <a:rPr b="1" lang="zh-CN" sz="2000" spc="-1" strike="noStrike">
                <a:solidFill>
                  <a:srgbClr val="e3e3e3"/>
                </a:solidFill>
                <a:uFill>
                  <a:solidFill>
                    <a:srgbClr val="ffffff"/>
                  </a:solidFill>
                </a:uFill>
                <a:latin typeface="Calisto MT"/>
              </a:rPr>
              <a:t>SVN</a:t>
            </a:r>
            <a:r>
              <a:rPr b="1" lang="zh-CN" sz="2000" spc="-1" strike="noStrike">
                <a:solidFill>
                  <a:srgbClr val="e3e3e3"/>
                </a:solidFill>
                <a:uFill>
                  <a:solidFill>
                    <a:srgbClr val="ffffff"/>
                  </a:solidFill>
                </a:uFill>
                <a:latin typeface="Calisto MT"/>
              </a:rPr>
              <a:t>有：</a:t>
            </a:r>
            <a:r>
              <a:rPr lang="zh-CN" sz="2000" spc="-1" strike="noStrike">
                <a:solidFill>
                  <a:srgbClr val="e3e3e3"/>
                </a:solidFill>
                <a:uFill>
                  <a:solidFill>
                    <a:srgbClr val="ffffff"/>
                  </a:solidFill>
                </a:uFill>
                <a:latin typeface="Calisto MT"/>
              </a:rPr>
              <a:t>SVN</a:t>
            </a:r>
            <a:r>
              <a:rPr lang="zh-CN" sz="2000" spc="-1" strike="noStrike">
                <a:solidFill>
                  <a:srgbClr val="e3e3e3"/>
                </a:solidFill>
                <a:uFill>
                  <a:solidFill>
                    <a:srgbClr val="ffffff"/>
                  </a:solidFill>
                </a:uFill>
                <a:latin typeface="Calisto MT"/>
              </a:rPr>
              <a:t>的版本号实际是任何一个相应时间的源代 码快照</a:t>
            </a:r>
            <a:endParaRPr lang="zh-CN" sz="2000" spc="-1" strike="noStrike">
              <a:solidFill>
                <a:srgbClr val="e3e3e3"/>
              </a:solidFill>
              <a:uFill>
                <a:solidFill>
                  <a:srgbClr val="ffffff"/>
                </a:solidFill>
              </a:uFill>
              <a:latin typeface="Calisto MT"/>
            </a:endParaRPr>
          </a:p>
          <a:p>
            <a:pPr>
              <a:lnSpc>
                <a:spcPct val="100000"/>
              </a:lnSpc>
            </a:pPr>
            <a:endParaRPr lang="zh-CN" sz="2000" spc="-1" strike="noStrike">
              <a:solidFill>
                <a:srgbClr val="e3e3e3"/>
              </a:solidFill>
              <a:uFill>
                <a:solidFill>
                  <a:srgbClr val="ffffff"/>
                </a:solidFill>
              </a:uFill>
              <a:latin typeface="Calisto MT"/>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Apache POI</a:t>
            </a:r>
            <a:endParaRPr lang="zh-CN" sz="1800" spc="-1" strike="noStrike">
              <a:solidFill>
                <a:srgbClr val="ffffff"/>
              </a:solidFill>
              <a:uFill>
                <a:solidFill>
                  <a:srgbClr val="ffffff"/>
                </a:solidFill>
              </a:uFill>
              <a:latin typeface="Calisto MT"/>
            </a:endParaRPr>
          </a:p>
        </p:txBody>
      </p:sp>
      <p:sp>
        <p:nvSpPr>
          <p:cNvPr id="175" name="TextShape 2"/>
          <p:cNvSpPr txBox="1"/>
          <p:nvPr/>
        </p:nvSpPr>
        <p:spPr>
          <a:xfrm>
            <a:off x="913680" y="1732320"/>
            <a:ext cx="10353240" cy="4058280"/>
          </a:xfrm>
          <a:prstGeom prst="rect">
            <a:avLst/>
          </a:prstGeom>
          <a:noFill/>
          <a:ln>
            <a:noFill/>
          </a:ln>
        </p:spPr>
        <p:txBody>
          <a:bodyPr/>
          <a:p>
            <a:pPr marL="37080">
              <a:lnSpc>
                <a:spcPct val="100000"/>
              </a:lnSpc>
            </a:pPr>
            <a:r>
              <a:rPr lang="zh-CN" sz="2000" spc="-1" strike="noStrike">
                <a:solidFill>
                  <a:srgbClr val="e3e3e3"/>
                </a:solidFill>
                <a:uFill>
                  <a:solidFill>
                    <a:srgbClr val="ffffff"/>
                  </a:solidFill>
                </a:uFill>
                <a:latin typeface="Calisto MT"/>
              </a:rPr>
              <a:t>Apache POI </a:t>
            </a:r>
            <a:r>
              <a:rPr lang="zh-CN" sz="2000" spc="-1" strike="noStrike">
                <a:solidFill>
                  <a:srgbClr val="e3e3e3"/>
                </a:solidFill>
                <a:uFill>
                  <a:solidFill>
                    <a:srgbClr val="ffffff"/>
                  </a:solidFill>
                </a:uFill>
                <a:latin typeface="Calisto MT"/>
              </a:rPr>
              <a:t>项目的使命是创造和维护 </a:t>
            </a:r>
            <a:r>
              <a:rPr lang="zh-CN" sz="2000" spc="-1" strike="noStrike">
                <a:solidFill>
                  <a:srgbClr val="e3e3e3"/>
                </a:solidFill>
                <a:uFill>
                  <a:solidFill>
                    <a:srgbClr val="ffffff"/>
                  </a:solidFill>
                </a:uFill>
                <a:latin typeface="Calisto MT"/>
              </a:rPr>
              <a:t>Java API </a:t>
            </a:r>
            <a:r>
              <a:rPr lang="zh-CN" sz="2000" spc="-1" strike="noStrike">
                <a:solidFill>
                  <a:srgbClr val="e3e3e3"/>
                </a:solidFill>
                <a:uFill>
                  <a:solidFill>
                    <a:srgbClr val="ffffff"/>
                  </a:solidFill>
                </a:uFill>
                <a:latin typeface="Calisto MT"/>
              </a:rPr>
              <a:t>操纵各种格式的文件</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其中包括基于 </a:t>
            </a:r>
            <a:r>
              <a:rPr lang="zh-CN" sz="2000" spc="-1" strike="noStrike">
                <a:solidFill>
                  <a:srgbClr val="e3e3e3"/>
                </a:solidFill>
                <a:uFill>
                  <a:solidFill>
                    <a:srgbClr val="ffffff"/>
                  </a:solidFill>
                </a:uFill>
                <a:latin typeface="Calisto MT"/>
              </a:rPr>
              <a:t>Office Open XML </a:t>
            </a:r>
            <a:r>
              <a:rPr lang="zh-CN" sz="2000" spc="-1" strike="noStrike">
                <a:solidFill>
                  <a:srgbClr val="e3e3e3"/>
                </a:solidFill>
                <a:uFill>
                  <a:solidFill>
                    <a:srgbClr val="ffffff"/>
                  </a:solidFill>
                </a:uFill>
                <a:latin typeface="Calisto MT"/>
              </a:rPr>
              <a:t>标准（</a:t>
            </a:r>
            <a:r>
              <a:rPr lang="zh-CN" sz="2000" spc="-1" strike="noStrike">
                <a:solidFill>
                  <a:srgbClr val="e3e3e3"/>
                </a:solidFill>
                <a:uFill>
                  <a:solidFill>
                    <a:srgbClr val="ffffff"/>
                  </a:solidFill>
                </a:uFill>
                <a:latin typeface="Calisto MT"/>
              </a:rPr>
              <a:t>OOXML</a:t>
            </a:r>
            <a:r>
              <a:rPr lang="zh-CN" sz="2000" spc="-1" strike="noStrike">
                <a:solidFill>
                  <a:srgbClr val="e3e3e3"/>
                </a:solidFill>
                <a:uFill>
                  <a:solidFill>
                    <a:srgbClr val="ffffff"/>
                  </a:solidFill>
                </a:uFill>
                <a:latin typeface="Calisto MT"/>
              </a:rPr>
              <a:t>）和微软的</a:t>
            </a:r>
            <a:r>
              <a:rPr lang="zh-CN" sz="2000" spc="-1" strike="noStrike">
                <a:solidFill>
                  <a:srgbClr val="e3e3e3"/>
                </a:solidFill>
                <a:uFill>
                  <a:solidFill>
                    <a:srgbClr val="ffffff"/>
                  </a:solidFill>
                </a:uFill>
                <a:latin typeface="Calisto MT"/>
              </a:rPr>
              <a:t>OLE 2 Compound Document </a:t>
            </a:r>
            <a:r>
              <a:rPr lang="zh-CN" sz="2000" spc="-1" strike="noStrike">
                <a:solidFill>
                  <a:srgbClr val="e3e3e3"/>
                </a:solidFill>
                <a:uFill>
                  <a:solidFill>
                    <a:srgbClr val="ffffff"/>
                  </a:solidFill>
                </a:uFill>
                <a:latin typeface="Calisto MT"/>
              </a:rPr>
              <a:t>格式（</a:t>
            </a:r>
            <a:r>
              <a:rPr lang="zh-CN" sz="2000" spc="-1" strike="noStrike">
                <a:solidFill>
                  <a:srgbClr val="e3e3e3"/>
                </a:solidFill>
                <a:uFill>
                  <a:solidFill>
                    <a:srgbClr val="ffffff"/>
                  </a:solidFill>
                </a:uFill>
                <a:latin typeface="Calisto MT"/>
              </a:rPr>
              <a:t>OLE2</a:t>
            </a:r>
            <a:r>
              <a:rPr lang="zh-CN" sz="2000" spc="-1" strike="noStrike">
                <a:solidFill>
                  <a:srgbClr val="e3e3e3"/>
                </a:solidFill>
                <a:uFill>
                  <a:solidFill>
                    <a:srgbClr val="ffffff"/>
                  </a:solidFill>
                </a:uFill>
                <a:latin typeface="Calisto MT"/>
              </a:rPr>
              <a:t>）。总之，你可以使用 </a:t>
            </a:r>
            <a:r>
              <a:rPr lang="zh-CN" sz="2000" spc="-1" strike="noStrike">
                <a:solidFill>
                  <a:srgbClr val="e3e3e3"/>
                </a:solidFill>
                <a:uFill>
                  <a:solidFill>
                    <a:srgbClr val="ffffff"/>
                  </a:solidFill>
                </a:uFill>
                <a:latin typeface="Calisto MT"/>
              </a:rPr>
              <a:t>Java </a:t>
            </a:r>
            <a:r>
              <a:rPr lang="zh-CN" sz="2000" spc="-1" strike="noStrike">
                <a:solidFill>
                  <a:srgbClr val="e3e3e3"/>
                </a:solidFill>
                <a:uFill>
                  <a:solidFill>
                    <a:srgbClr val="ffffff"/>
                  </a:solidFill>
                </a:uFill>
                <a:latin typeface="Calisto MT"/>
              </a:rPr>
              <a:t>读写 </a:t>
            </a:r>
            <a:r>
              <a:rPr lang="zh-CN" sz="2000" spc="-1" strike="noStrike">
                <a:solidFill>
                  <a:srgbClr val="e3e3e3"/>
                </a:solidFill>
                <a:uFill>
                  <a:solidFill>
                    <a:srgbClr val="ffffff"/>
                  </a:solidFill>
                </a:uFill>
                <a:latin typeface="Calisto MT"/>
              </a:rPr>
              <a:t>MS Excel </a:t>
            </a:r>
            <a:r>
              <a:rPr lang="zh-CN" sz="2000" spc="-1" strike="noStrike">
                <a:solidFill>
                  <a:srgbClr val="e3e3e3"/>
                </a:solidFill>
                <a:uFill>
                  <a:solidFill>
                    <a:srgbClr val="ffffff"/>
                  </a:solidFill>
                </a:uFill>
                <a:latin typeface="Calisto MT"/>
              </a:rPr>
              <a:t>文件。此外，您可以使用 </a:t>
            </a:r>
            <a:r>
              <a:rPr lang="zh-CN" sz="2000" spc="-1" strike="noStrike">
                <a:solidFill>
                  <a:srgbClr val="e3e3e3"/>
                </a:solidFill>
                <a:uFill>
                  <a:solidFill>
                    <a:srgbClr val="ffffff"/>
                  </a:solidFill>
                </a:uFill>
                <a:latin typeface="Calisto MT"/>
              </a:rPr>
              <a:t>Java </a:t>
            </a:r>
            <a:r>
              <a:rPr lang="zh-CN" sz="2000" spc="-1" strike="noStrike">
                <a:solidFill>
                  <a:srgbClr val="e3e3e3"/>
                </a:solidFill>
                <a:uFill>
                  <a:solidFill>
                    <a:srgbClr val="ffffff"/>
                  </a:solidFill>
                </a:uFill>
                <a:latin typeface="Calisto MT"/>
              </a:rPr>
              <a:t>读取和写入 </a:t>
            </a:r>
            <a:r>
              <a:rPr lang="zh-CN" sz="2000" spc="-1" strike="noStrike">
                <a:solidFill>
                  <a:srgbClr val="e3e3e3"/>
                </a:solidFill>
                <a:uFill>
                  <a:solidFill>
                    <a:srgbClr val="ffffff"/>
                  </a:solidFill>
                </a:uFill>
                <a:latin typeface="Calisto MT"/>
              </a:rPr>
              <a:t>MS Word </a:t>
            </a:r>
            <a:r>
              <a:rPr lang="zh-CN" sz="2000" spc="-1" strike="noStrike">
                <a:solidFill>
                  <a:srgbClr val="e3e3e3"/>
                </a:solidFill>
                <a:uFill>
                  <a:solidFill>
                    <a:srgbClr val="ffffff"/>
                  </a:solidFill>
                </a:uFill>
                <a:latin typeface="Calisto MT"/>
              </a:rPr>
              <a:t>和 </a:t>
            </a:r>
            <a:r>
              <a:rPr lang="zh-CN" sz="2000" spc="-1" strike="noStrike">
                <a:solidFill>
                  <a:srgbClr val="e3e3e3"/>
                </a:solidFill>
                <a:uFill>
                  <a:solidFill>
                    <a:srgbClr val="ffffff"/>
                  </a:solidFill>
                </a:uFill>
                <a:latin typeface="Calisto MT"/>
              </a:rPr>
              <a:t>MS PowerPoint </a:t>
            </a:r>
            <a:r>
              <a:rPr lang="zh-CN" sz="2000" spc="-1" strike="noStrike">
                <a:solidFill>
                  <a:srgbClr val="e3e3e3"/>
                </a:solidFill>
                <a:uFill>
                  <a:solidFill>
                    <a:srgbClr val="ffffff"/>
                  </a:solidFill>
                </a:uFill>
                <a:latin typeface="Calisto MT"/>
              </a:rPr>
              <a:t>文件。</a:t>
            </a:r>
            <a:r>
              <a:rPr lang="zh-CN" sz="2000" spc="-1" strike="noStrike">
                <a:solidFill>
                  <a:srgbClr val="e3e3e3"/>
                </a:solidFill>
                <a:uFill>
                  <a:solidFill>
                    <a:srgbClr val="ffffff"/>
                  </a:solidFill>
                </a:uFill>
                <a:latin typeface="Calisto MT"/>
              </a:rPr>
              <a:t>Apache POI </a:t>
            </a:r>
            <a:r>
              <a:rPr lang="zh-CN" sz="2000" spc="-1" strike="noStrike">
                <a:solidFill>
                  <a:srgbClr val="e3e3e3"/>
                </a:solidFill>
                <a:uFill>
                  <a:solidFill>
                    <a:srgbClr val="ffffff"/>
                  </a:solidFill>
                </a:uFill>
                <a:latin typeface="Calisto MT"/>
              </a:rPr>
              <a:t>是你的 </a:t>
            </a:r>
            <a:r>
              <a:rPr lang="zh-CN" sz="2000" spc="-1" strike="noStrike">
                <a:solidFill>
                  <a:srgbClr val="e3e3e3"/>
                </a:solidFill>
                <a:uFill>
                  <a:solidFill>
                    <a:srgbClr val="ffffff"/>
                  </a:solidFill>
                </a:uFill>
                <a:latin typeface="Calisto MT"/>
              </a:rPr>
              <a:t>Java Excel </a:t>
            </a:r>
            <a:r>
              <a:rPr lang="zh-CN" sz="2000" spc="-1" strike="noStrike">
                <a:solidFill>
                  <a:srgbClr val="e3e3e3"/>
                </a:solidFill>
                <a:uFill>
                  <a:solidFill>
                    <a:srgbClr val="ffffff"/>
                  </a:solidFill>
                </a:uFill>
                <a:latin typeface="Calisto MT"/>
              </a:rPr>
              <a:t>解决方案（用于</a:t>
            </a:r>
            <a:r>
              <a:rPr lang="zh-CN" sz="2000" spc="-1" strike="noStrike">
                <a:solidFill>
                  <a:srgbClr val="e3e3e3"/>
                </a:solidFill>
                <a:uFill>
                  <a:solidFill>
                    <a:srgbClr val="ffffff"/>
                  </a:solidFill>
                </a:uFill>
                <a:latin typeface="Calisto MT"/>
              </a:rPr>
              <a:t>Excel 97-2008</a:t>
            </a:r>
            <a:r>
              <a:rPr lang="zh-CN" sz="2000" spc="-1" strike="noStrike">
                <a:solidFill>
                  <a:srgbClr val="e3e3e3"/>
                </a:solidFill>
                <a:uFill>
                  <a:solidFill>
                    <a:srgbClr val="ffffff"/>
                  </a:solidFill>
                </a:uFill>
                <a:latin typeface="Calisto MT"/>
              </a:rPr>
              <a:t>）。包含了一个完整的 </a:t>
            </a:r>
            <a:r>
              <a:rPr lang="zh-CN" sz="2000" spc="-1" strike="noStrike">
                <a:solidFill>
                  <a:srgbClr val="e3e3e3"/>
                </a:solidFill>
                <a:uFill>
                  <a:solidFill>
                    <a:srgbClr val="ffffff"/>
                  </a:solidFill>
                </a:uFill>
                <a:latin typeface="Calisto MT"/>
              </a:rPr>
              <a:t>API </a:t>
            </a:r>
            <a:r>
              <a:rPr lang="zh-CN" sz="2000" spc="-1" strike="noStrike">
                <a:solidFill>
                  <a:srgbClr val="e3e3e3"/>
                </a:solidFill>
                <a:uFill>
                  <a:solidFill>
                    <a:srgbClr val="ffffff"/>
                  </a:solidFill>
                </a:uFill>
                <a:latin typeface="Calisto MT"/>
              </a:rPr>
              <a:t>用于移植其他 </a:t>
            </a:r>
            <a:r>
              <a:rPr lang="zh-CN" sz="2000" spc="-1" strike="noStrike">
                <a:solidFill>
                  <a:srgbClr val="e3e3e3"/>
                </a:solidFill>
                <a:uFill>
                  <a:solidFill>
                    <a:srgbClr val="ffffff"/>
                  </a:solidFill>
                </a:uFill>
                <a:latin typeface="Calisto MT"/>
              </a:rPr>
              <a:t>OOXML </a:t>
            </a:r>
            <a:r>
              <a:rPr lang="zh-CN" sz="2000" spc="-1" strike="noStrike">
                <a:solidFill>
                  <a:srgbClr val="e3e3e3"/>
                </a:solidFill>
                <a:uFill>
                  <a:solidFill>
                    <a:srgbClr val="ffffff"/>
                  </a:solidFill>
                </a:uFill>
                <a:latin typeface="Calisto MT"/>
              </a:rPr>
              <a:t>和</a:t>
            </a:r>
            <a:r>
              <a:rPr lang="zh-CN" sz="2000" spc="-1" strike="noStrike">
                <a:solidFill>
                  <a:srgbClr val="e3e3e3"/>
                </a:solidFill>
                <a:uFill>
                  <a:solidFill>
                    <a:srgbClr val="ffffff"/>
                  </a:solidFill>
                </a:uFill>
                <a:latin typeface="Calisto MT"/>
              </a:rPr>
              <a:t>OLE2 </a:t>
            </a:r>
            <a:r>
              <a:rPr lang="zh-CN" sz="2000" spc="-1" strike="noStrike">
                <a:solidFill>
                  <a:srgbClr val="e3e3e3"/>
                </a:solidFill>
                <a:uFill>
                  <a:solidFill>
                    <a:srgbClr val="ffffff"/>
                  </a:solidFill>
                </a:uFill>
                <a:latin typeface="Calisto MT"/>
              </a:rPr>
              <a:t>格式。</a:t>
            </a:r>
            <a:endParaRPr lang="zh-CN" sz="2000" spc="-1" strike="noStrike">
              <a:solidFill>
                <a:srgbClr val="e3e3e3"/>
              </a:solidFill>
              <a:uFill>
                <a:solidFill>
                  <a:srgbClr val="ffffff"/>
                </a:solidFill>
              </a:uFill>
              <a:latin typeface="Calisto MT"/>
            </a:endParaRPr>
          </a:p>
          <a:p>
            <a:pPr marL="37080">
              <a:lnSpc>
                <a:spcPct val="100000"/>
              </a:lnSpc>
            </a:pPr>
            <a:endParaRPr lang="zh-CN" sz="2000" spc="-1" strike="noStrike">
              <a:solidFill>
                <a:srgbClr val="e3e3e3"/>
              </a:solidFill>
              <a:uFill>
                <a:solidFill>
                  <a:srgbClr val="ffffff"/>
                </a:solidFill>
              </a:uFill>
              <a:latin typeface="Calisto MT"/>
            </a:endParaRPr>
          </a:p>
          <a:p>
            <a:pPr marL="37080">
              <a:lnSpc>
                <a:spcPct val="100000"/>
              </a:lnSpc>
            </a:pPr>
            <a:endParaRPr lang="zh-CN" sz="2000" spc="-1" strike="noStrike">
              <a:solidFill>
                <a:srgbClr val="e3e3e3"/>
              </a:solidFill>
              <a:uFill>
                <a:solidFill>
                  <a:srgbClr val="ffffff"/>
                </a:solidFill>
              </a:uFill>
              <a:latin typeface="Calisto MT"/>
            </a:endParaRPr>
          </a:p>
          <a:p>
            <a:pPr marL="37080">
              <a:lnSpc>
                <a:spcPct val="100000"/>
              </a:lnSpc>
            </a:pPr>
            <a:endParaRPr lang="zh-CN" sz="2000" spc="-1" strike="noStrike">
              <a:solidFill>
                <a:srgbClr val="e3e3e3"/>
              </a:solidFill>
              <a:uFill>
                <a:solidFill>
                  <a:srgbClr val="ffffff"/>
                </a:solidFill>
              </a:uFill>
              <a:latin typeface="Calisto MT"/>
            </a:endParaRPr>
          </a:p>
          <a:p>
            <a:pPr marL="37080">
              <a:lnSpc>
                <a:spcPct val="100000"/>
              </a:lnSpc>
            </a:pPr>
            <a:r>
              <a:rPr lang="zh-CN" sz="2000" spc="-1" strike="noStrike">
                <a:solidFill>
                  <a:srgbClr val="e3e3e3"/>
                </a:solidFill>
                <a:uFill>
                  <a:solidFill>
                    <a:srgbClr val="ffffff"/>
                  </a:solidFill>
                </a:uFill>
                <a:latin typeface="Calisto MT"/>
              </a:rPr>
              <a:t>扩展阅读</a:t>
            </a:r>
            <a:endParaRPr lang="zh-CN" sz="2000" spc="-1" strike="noStrike">
              <a:solidFill>
                <a:srgbClr val="e3e3e3"/>
              </a:solidFill>
              <a:uFill>
                <a:solidFill>
                  <a:srgbClr val="ffffff"/>
                </a:solidFill>
              </a:uFill>
              <a:latin typeface="Calisto MT"/>
            </a:endParaRPr>
          </a:p>
          <a:p>
            <a:pPr marL="37080">
              <a:lnSpc>
                <a:spcPct val="100000"/>
              </a:lnSpc>
            </a:pPr>
            <a:r>
              <a:rPr lang="zh-CN" sz="2000" spc="-1" strike="noStrike" u="sng">
                <a:solidFill>
                  <a:srgbClr val="eea07d"/>
                </a:solidFill>
                <a:uFill>
                  <a:solidFill>
                    <a:srgbClr val="ffffff"/>
                  </a:solidFill>
                </a:uFill>
                <a:latin typeface="Calisto MT"/>
                <a:hlinkClick r:id="rId1"/>
              </a:rPr>
              <a:t>http</a:t>
            </a:r>
            <a:r>
              <a:rPr lang="zh-CN" sz="2000" spc="-1" strike="noStrike" u="sng">
                <a:solidFill>
                  <a:srgbClr val="eea07d"/>
                </a:solidFill>
                <a:uFill>
                  <a:solidFill>
                    <a:srgbClr val="ffffff"/>
                  </a:solidFill>
                </a:uFill>
                <a:latin typeface="Calisto MT"/>
                <a:hlinkClick r:id="rId2"/>
              </a:rPr>
              <a:t>://poi.apache.org</a:t>
            </a:r>
            <a:r>
              <a:rPr lang="zh-CN" sz="2000" spc="-1" strike="noStrike" u="sng">
                <a:solidFill>
                  <a:srgbClr val="eea07d"/>
                </a:solidFill>
                <a:uFill>
                  <a:solidFill>
                    <a:srgbClr val="ffffff"/>
                  </a:solidFill>
                </a:uFill>
                <a:latin typeface="Calisto MT"/>
                <a:hlinkClick r:id="rId3"/>
              </a:rPr>
              <a:t>/</a:t>
            </a:r>
            <a:endParaRPr lang="zh-CN" sz="2000" spc="-1" strike="noStrike">
              <a:solidFill>
                <a:srgbClr val="e3e3e3"/>
              </a:solidFill>
              <a:uFill>
                <a:solidFill>
                  <a:srgbClr val="ffffff"/>
                </a:solidFill>
              </a:uFill>
              <a:latin typeface="Calisto MT"/>
            </a:endParaRPr>
          </a:p>
          <a:p>
            <a:pPr marL="37080">
              <a:lnSpc>
                <a:spcPct val="100000"/>
              </a:lnSpc>
            </a:pPr>
            <a:r>
              <a:rPr lang="zh-CN" sz="2000" spc="-1" strike="noStrike">
                <a:solidFill>
                  <a:srgbClr val="e3e3e3"/>
                </a:solidFill>
                <a:uFill>
                  <a:solidFill>
                    <a:srgbClr val="ffffff"/>
                  </a:solidFill>
                </a:uFill>
                <a:latin typeface="Calisto MT"/>
              </a:rPr>
              <a:t>http://www.waylau.com/apache-poi-handle-microsoft-documents/</a:t>
            </a:r>
            <a:endParaRPr lang="zh-CN" sz="2000" spc="-1" strike="noStrike">
              <a:solidFill>
                <a:srgbClr val="e3e3e3"/>
              </a:solidFill>
              <a:uFill>
                <a:solidFill>
                  <a:srgbClr val="ffffff"/>
                </a:solidFill>
              </a:uFill>
              <a:latin typeface="Calisto MT"/>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TextShape 1"/>
          <p:cNvSpPr txBox="1"/>
          <p:nvPr/>
        </p:nvSpPr>
        <p:spPr>
          <a:xfrm>
            <a:off x="913680" y="20700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MySQL</a:t>
            </a:r>
            <a:endParaRPr lang="zh-CN" sz="1800" spc="-1" strike="noStrike">
              <a:solidFill>
                <a:srgbClr val="ffffff"/>
              </a:solidFill>
              <a:uFill>
                <a:solidFill>
                  <a:srgbClr val="ffffff"/>
                </a:solidFill>
              </a:uFill>
              <a:latin typeface="Calisto MT"/>
            </a:endParaRPr>
          </a:p>
        </p:txBody>
      </p:sp>
      <p:sp>
        <p:nvSpPr>
          <p:cNvPr id="177" name="TextShape 2"/>
          <p:cNvSpPr txBox="1"/>
          <p:nvPr/>
        </p:nvSpPr>
        <p:spPr>
          <a:xfrm>
            <a:off x="913680" y="805680"/>
            <a:ext cx="10353240" cy="596484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最流行的关系型数据库管理系统</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使用 </a:t>
            </a:r>
            <a:r>
              <a:rPr lang="zh-CN" sz="2000" spc="-1" strike="noStrike">
                <a:solidFill>
                  <a:srgbClr val="e3e3e3"/>
                </a:solidFill>
                <a:uFill>
                  <a:solidFill>
                    <a:srgbClr val="ffffff"/>
                  </a:solidFill>
                </a:uFill>
                <a:latin typeface="Calisto MT"/>
              </a:rPr>
              <a:t>C</a:t>
            </a:r>
            <a:r>
              <a:rPr lang="zh-CN" sz="2000" spc="-1" strike="noStrike">
                <a:solidFill>
                  <a:srgbClr val="e3e3e3"/>
                </a:solidFill>
                <a:uFill>
                  <a:solidFill>
                    <a:srgbClr val="ffffff"/>
                  </a:solidFill>
                </a:uFill>
                <a:latin typeface="Calisto MT"/>
              </a:rPr>
              <a:t>和 </a:t>
            </a:r>
            <a:r>
              <a:rPr lang="zh-CN" sz="2000" spc="-1" strike="noStrike">
                <a:solidFill>
                  <a:srgbClr val="e3e3e3"/>
                </a:solidFill>
                <a:uFill>
                  <a:solidFill>
                    <a:srgbClr val="ffffff"/>
                  </a:solidFill>
                </a:uFill>
                <a:latin typeface="Calisto MT"/>
              </a:rPr>
              <a:t>C++</a:t>
            </a:r>
            <a:r>
              <a:rPr lang="zh-CN" sz="2000" spc="-1" strike="noStrike">
                <a:solidFill>
                  <a:srgbClr val="e3e3e3"/>
                </a:solidFill>
                <a:uFill>
                  <a:solidFill>
                    <a:srgbClr val="ffffff"/>
                  </a:solidFill>
                </a:uFill>
                <a:latin typeface="Calisto MT"/>
              </a:rPr>
              <a:t>编写，并使用了多种编译器进行测试，保证了源代码的可移植性。</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支持 </a:t>
            </a:r>
            <a:r>
              <a:rPr lang="zh-CN" sz="2000" spc="-1" strike="noStrike">
                <a:solidFill>
                  <a:srgbClr val="e3e3e3"/>
                </a:solidFill>
                <a:uFill>
                  <a:solidFill>
                    <a:srgbClr val="ffffff"/>
                  </a:solidFill>
                </a:uFill>
                <a:latin typeface="Calisto MT"/>
              </a:rPr>
              <a:t>AIX</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FreeBSD</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HP-UX</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Linux</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Mac OS</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NovellNetware</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OpenBSD</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OS/2 Wrap</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Solaris</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Windows</a:t>
            </a:r>
            <a:r>
              <a:rPr lang="zh-CN" sz="2000" spc="-1" strike="noStrike">
                <a:solidFill>
                  <a:srgbClr val="e3e3e3"/>
                </a:solidFill>
                <a:uFill>
                  <a:solidFill>
                    <a:srgbClr val="ffffff"/>
                  </a:solidFill>
                </a:uFill>
                <a:latin typeface="Calisto MT"/>
              </a:rPr>
              <a:t>等多种操作系统。</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为多种编程语言提供了 </a:t>
            </a:r>
            <a:r>
              <a:rPr lang="zh-CN" sz="2000" spc="-1" strike="noStrike">
                <a:solidFill>
                  <a:srgbClr val="e3e3e3"/>
                </a:solidFill>
                <a:uFill>
                  <a:solidFill>
                    <a:srgbClr val="ffffff"/>
                  </a:solidFill>
                </a:uFill>
                <a:latin typeface="Calisto MT"/>
              </a:rPr>
              <a:t>API</a:t>
            </a:r>
            <a:r>
              <a:rPr lang="zh-CN" sz="2000" spc="-1" strike="noStrike">
                <a:solidFill>
                  <a:srgbClr val="e3e3e3"/>
                </a:solidFill>
                <a:uFill>
                  <a:solidFill>
                    <a:srgbClr val="ffffff"/>
                  </a:solidFill>
                </a:uFill>
                <a:latin typeface="Calisto MT"/>
              </a:rPr>
              <a:t>。这些编程语言包括 </a:t>
            </a:r>
            <a:r>
              <a:rPr lang="zh-CN" sz="2000" spc="-1" strike="noStrike">
                <a:solidFill>
                  <a:srgbClr val="e3e3e3"/>
                </a:solidFill>
                <a:uFill>
                  <a:solidFill>
                    <a:srgbClr val="ffffff"/>
                  </a:solidFill>
                </a:uFill>
                <a:latin typeface="Calisto MT"/>
              </a:rPr>
              <a:t>C</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C++</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Python</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Java</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Perl</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PHP</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Eiffel</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Ruby,.NET</a:t>
            </a:r>
            <a:r>
              <a:rPr lang="zh-CN" sz="2000" spc="-1" strike="noStrike">
                <a:solidFill>
                  <a:srgbClr val="e3e3e3"/>
                </a:solidFill>
                <a:uFill>
                  <a:solidFill>
                    <a:srgbClr val="ffffff"/>
                  </a:solidFill>
                </a:uFill>
                <a:latin typeface="Calisto MT"/>
              </a:rPr>
              <a:t>和 </a:t>
            </a:r>
            <a:r>
              <a:rPr lang="zh-CN" sz="2000" spc="-1" strike="noStrike">
                <a:solidFill>
                  <a:srgbClr val="e3e3e3"/>
                </a:solidFill>
                <a:uFill>
                  <a:solidFill>
                    <a:srgbClr val="ffffff"/>
                  </a:solidFill>
                </a:uFill>
                <a:latin typeface="Calisto MT"/>
              </a:rPr>
              <a:t>Tcl </a:t>
            </a:r>
            <a:r>
              <a:rPr lang="zh-CN" sz="2000" spc="-1" strike="noStrike">
                <a:solidFill>
                  <a:srgbClr val="e3e3e3"/>
                </a:solidFill>
                <a:uFill>
                  <a:solidFill>
                    <a:srgbClr val="ffffff"/>
                  </a:solidFill>
                </a:uFill>
                <a:latin typeface="Calisto MT"/>
              </a:rPr>
              <a:t>等。支持多线程，充分利用 </a:t>
            </a:r>
            <a:r>
              <a:rPr lang="zh-CN" sz="2000" spc="-1" strike="noStrike">
                <a:solidFill>
                  <a:srgbClr val="e3e3e3"/>
                </a:solidFill>
                <a:uFill>
                  <a:solidFill>
                    <a:srgbClr val="ffffff"/>
                  </a:solidFill>
                </a:uFill>
                <a:latin typeface="Calisto MT"/>
              </a:rPr>
              <a:t>CPU </a:t>
            </a:r>
            <a:r>
              <a:rPr lang="zh-CN" sz="2000" spc="-1" strike="noStrike">
                <a:solidFill>
                  <a:srgbClr val="e3e3e3"/>
                </a:solidFill>
                <a:uFill>
                  <a:solidFill>
                    <a:srgbClr val="ffffff"/>
                  </a:solidFill>
                </a:uFill>
                <a:latin typeface="Calisto MT"/>
              </a:rPr>
              <a:t>资源。</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优化的 </a:t>
            </a:r>
            <a:r>
              <a:rPr lang="zh-CN" sz="2000" spc="-1" strike="noStrike">
                <a:solidFill>
                  <a:srgbClr val="e3e3e3"/>
                </a:solidFill>
                <a:uFill>
                  <a:solidFill>
                    <a:srgbClr val="ffffff"/>
                  </a:solidFill>
                </a:uFill>
                <a:latin typeface="Calisto MT"/>
              </a:rPr>
              <a:t>SQL</a:t>
            </a:r>
            <a:r>
              <a:rPr lang="zh-CN" sz="2000" spc="-1" strike="noStrike">
                <a:solidFill>
                  <a:srgbClr val="e3e3e3"/>
                </a:solidFill>
                <a:uFill>
                  <a:solidFill>
                    <a:srgbClr val="ffffff"/>
                  </a:solidFill>
                </a:uFill>
                <a:latin typeface="Calisto MT"/>
              </a:rPr>
              <a:t>查询算法，有效地提高查询速度。</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既能够作为一个单独的应用程序应用在客户端服务器网络环境中，也能够作为一个库而嵌入到其他的软件中。</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提供多语言支持，常见的编码如中文的 </a:t>
            </a:r>
            <a:r>
              <a:rPr lang="zh-CN" sz="2000" spc="-1" strike="noStrike">
                <a:solidFill>
                  <a:srgbClr val="e3e3e3"/>
                </a:solidFill>
                <a:uFill>
                  <a:solidFill>
                    <a:srgbClr val="ffffff"/>
                  </a:solidFill>
                </a:uFill>
                <a:latin typeface="Calisto MT"/>
              </a:rPr>
              <a:t>GB 2312</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BIG5</a:t>
            </a:r>
            <a:r>
              <a:rPr lang="zh-CN" sz="2000" spc="-1" strike="noStrike">
                <a:solidFill>
                  <a:srgbClr val="e3e3e3"/>
                </a:solidFill>
                <a:uFill>
                  <a:solidFill>
                    <a:srgbClr val="ffffff"/>
                  </a:solidFill>
                </a:uFill>
                <a:latin typeface="Calisto MT"/>
              </a:rPr>
              <a:t>，日文的 </a:t>
            </a:r>
            <a:r>
              <a:rPr lang="zh-CN" sz="2000" spc="-1" strike="noStrike">
                <a:solidFill>
                  <a:srgbClr val="e3e3e3"/>
                </a:solidFill>
                <a:uFill>
                  <a:solidFill>
                    <a:srgbClr val="ffffff"/>
                  </a:solidFill>
                </a:uFill>
                <a:latin typeface="Calisto MT"/>
              </a:rPr>
              <a:t>Shift_JIS</a:t>
            </a:r>
            <a:r>
              <a:rPr lang="zh-CN" sz="2000" spc="-1" strike="noStrike">
                <a:solidFill>
                  <a:srgbClr val="e3e3e3"/>
                </a:solidFill>
                <a:uFill>
                  <a:solidFill>
                    <a:srgbClr val="ffffff"/>
                  </a:solidFill>
                </a:uFill>
                <a:latin typeface="Calisto MT"/>
              </a:rPr>
              <a:t>等都可以用作数据表名和数据列名。</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提供 </a:t>
            </a:r>
            <a:r>
              <a:rPr lang="zh-CN" sz="2000" spc="-1" strike="noStrike">
                <a:solidFill>
                  <a:srgbClr val="e3e3e3"/>
                </a:solidFill>
                <a:uFill>
                  <a:solidFill>
                    <a:srgbClr val="ffffff"/>
                  </a:solidFill>
                </a:uFill>
                <a:latin typeface="Calisto MT"/>
              </a:rPr>
              <a:t>TCP/IP</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ODBC </a:t>
            </a:r>
            <a:r>
              <a:rPr lang="zh-CN" sz="2000" spc="-1" strike="noStrike">
                <a:solidFill>
                  <a:srgbClr val="e3e3e3"/>
                </a:solidFill>
                <a:uFill>
                  <a:solidFill>
                    <a:srgbClr val="ffffff"/>
                  </a:solidFill>
                </a:uFill>
                <a:latin typeface="Calisto MT"/>
              </a:rPr>
              <a:t>和 </a:t>
            </a:r>
            <a:r>
              <a:rPr lang="zh-CN" sz="2000" spc="-1" strike="noStrike">
                <a:solidFill>
                  <a:srgbClr val="e3e3e3"/>
                </a:solidFill>
                <a:uFill>
                  <a:solidFill>
                    <a:srgbClr val="ffffff"/>
                  </a:solidFill>
                </a:uFill>
                <a:latin typeface="Calisto MT"/>
              </a:rPr>
              <a:t>JDBC</a:t>
            </a:r>
            <a:r>
              <a:rPr lang="zh-CN" sz="2000" spc="-1" strike="noStrike">
                <a:solidFill>
                  <a:srgbClr val="e3e3e3"/>
                </a:solidFill>
                <a:uFill>
                  <a:solidFill>
                    <a:srgbClr val="ffffff"/>
                  </a:solidFill>
                </a:uFill>
                <a:latin typeface="Calisto MT"/>
              </a:rPr>
              <a:t>等多种数据库连接途径。</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提供用于管理、检查、优化数据库操作的管理工具。</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支持大型的数据库。可以处理拥有上千万条记录的大型数据库。</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支持多种存储引擎。</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MySQL </a:t>
            </a:r>
            <a:r>
              <a:rPr lang="zh-CN" sz="2000" spc="-1" strike="noStrike">
                <a:solidFill>
                  <a:srgbClr val="e3e3e3"/>
                </a:solidFill>
                <a:uFill>
                  <a:solidFill>
                    <a:srgbClr val="ffffff"/>
                  </a:solidFill>
                </a:uFill>
                <a:latin typeface="Calisto MT"/>
              </a:rPr>
              <a:t>是开源的，所以你不需要支付额外的费用。</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MySQL </a:t>
            </a:r>
            <a:r>
              <a:rPr lang="zh-CN" sz="2000" spc="-1" strike="noStrike">
                <a:solidFill>
                  <a:srgbClr val="e3e3e3"/>
                </a:solidFill>
                <a:uFill>
                  <a:solidFill>
                    <a:srgbClr val="ffffff"/>
                  </a:solidFill>
                </a:uFill>
                <a:latin typeface="Calisto MT"/>
              </a:rPr>
              <a:t>使用标准的 </a:t>
            </a:r>
            <a:r>
              <a:rPr lang="zh-CN" sz="2000" spc="-1" strike="noStrike">
                <a:solidFill>
                  <a:srgbClr val="e3e3e3"/>
                </a:solidFill>
                <a:uFill>
                  <a:solidFill>
                    <a:srgbClr val="ffffff"/>
                  </a:solidFill>
                </a:uFill>
                <a:latin typeface="Calisto MT"/>
              </a:rPr>
              <a:t>SQL</a:t>
            </a:r>
            <a:r>
              <a:rPr lang="zh-CN" sz="2000" spc="-1" strike="noStrike">
                <a:solidFill>
                  <a:srgbClr val="e3e3e3"/>
                </a:solidFill>
                <a:uFill>
                  <a:solidFill>
                    <a:srgbClr val="ffffff"/>
                  </a:solidFill>
                </a:uFill>
                <a:latin typeface="Calisto MT"/>
              </a:rPr>
              <a:t>数据语言形式。</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MySQL</a:t>
            </a:r>
            <a:r>
              <a:rPr lang="zh-CN" sz="2000" spc="-1" strike="noStrike">
                <a:solidFill>
                  <a:srgbClr val="e3e3e3"/>
                </a:solidFill>
                <a:uFill>
                  <a:solidFill>
                    <a:srgbClr val="ffffff"/>
                  </a:solidFill>
                </a:uFill>
                <a:latin typeface="Calisto MT"/>
              </a:rPr>
              <a:t>是可以定制的，采用了 </a:t>
            </a:r>
            <a:r>
              <a:rPr lang="zh-CN" sz="2000" spc="-1" strike="noStrike">
                <a:solidFill>
                  <a:srgbClr val="e3e3e3"/>
                </a:solidFill>
                <a:uFill>
                  <a:solidFill>
                    <a:srgbClr val="ffffff"/>
                  </a:solidFill>
                </a:uFill>
                <a:latin typeface="Calisto MT"/>
              </a:rPr>
              <a:t>GPL</a:t>
            </a:r>
            <a:r>
              <a:rPr lang="zh-CN" sz="2000" spc="-1" strike="noStrike">
                <a:solidFill>
                  <a:srgbClr val="e3e3e3"/>
                </a:solidFill>
                <a:uFill>
                  <a:solidFill>
                    <a:srgbClr val="ffffff"/>
                  </a:solidFill>
                </a:uFill>
                <a:latin typeface="Calisto MT"/>
              </a:rPr>
              <a:t>协议，你可以修改源码来开发自己的 </a:t>
            </a:r>
            <a:r>
              <a:rPr lang="zh-CN" sz="2000" spc="-1" strike="noStrike">
                <a:solidFill>
                  <a:srgbClr val="e3e3e3"/>
                </a:solidFill>
                <a:uFill>
                  <a:solidFill>
                    <a:srgbClr val="ffffff"/>
                  </a:solidFill>
                </a:uFill>
                <a:latin typeface="Calisto MT"/>
              </a:rPr>
              <a:t>MySQL </a:t>
            </a:r>
            <a:r>
              <a:rPr lang="zh-CN" sz="2000" spc="-1" strike="noStrike">
                <a:solidFill>
                  <a:srgbClr val="e3e3e3"/>
                </a:solidFill>
                <a:uFill>
                  <a:solidFill>
                    <a:srgbClr val="ffffff"/>
                  </a:solidFill>
                </a:uFill>
                <a:latin typeface="Calisto MT"/>
              </a:rPr>
              <a:t>系统。</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在线 </a:t>
            </a:r>
            <a:r>
              <a:rPr lang="zh-CN" sz="2000" spc="-1" strike="noStrike">
                <a:solidFill>
                  <a:srgbClr val="e3e3e3"/>
                </a:solidFill>
                <a:uFill>
                  <a:solidFill>
                    <a:srgbClr val="ffffff"/>
                  </a:solidFill>
                </a:uFill>
                <a:latin typeface="Calisto MT"/>
              </a:rPr>
              <a:t>DDL/</a:t>
            </a:r>
            <a:r>
              <a:rPr lang="zh-CN" sz="2000" spc="-1" strike="noStrike">
                <a:solidFill>
                  <a:srgbClr val="e3e3e3"/>
                </a:solidFill>
                <a:uFill>
                  <a:solidFill>
                    <a:srgbClr val="ffffff"/>
                  </a:solidFill>
                </a:uFill>
                <a:latin typeface="Calisto MT"/>
              </a:rPr>
              <a:t>更改功能，数据架构支持动态应用程序和开发人员灵活性（</a:t>
            </a:r>
            <a:r>
              <a:rPr lang="zh-CN" sz="2000" spc="-1" strike="noStrike">
                <a:solidFill>
                  <a:srgbClr val="e3e3e3"/>
                </a:solidFill>
                <a:uFill>
                  <a:solidFill>
                    <a:srgbClr val="ffffff"/>
                  </a:solidFill>
                </a:uFill>
                <a:latin typeface="Calisto MT"/>
              </a:rPr>
              <a:t>5.6[3] </a:t>
            </a:r>
            <a:r>
              <a:rPr lang="zh-CN" sz="2000" spc="-1" strike="noStrike">
                <a:solidFill>
                  <a:srgbClr val="e3e3e3"/>
                </a:solidFill>
                <a:uFill>
                  <a:solidFill>
                    <a:srgbClr val="ffffff"/>
                  </a:solidFill>
                </a:uFill>
                <a:latin typeface="Calisto MT"/>
              </a:rPr>
              <a:t>新增）</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复制全局事务标识，可支持自我修复式集群（</a:t>
            </a:r>
            <a:r>
              <a:rPr lang="zh-CN" sz="2000" spc="-1" strike="noStrike">
                <a:solidFill>
                  <a:srgbClr val="e3e3e3"/>
                </a:solidFill>
                <a:uFill>
                  <a:solidFill>
                    <a:srgbClr val="ffffff"/>
                  </a:solidFill>
                </a:uFill>
                <a:latin typeface="Calisto MT"/>
              </a:rPr>
              <a:t>5.6[3] </a:t>
            </a:r>
            <a:r>
              <a:rPr lang="zh-CN" sz="2000" spc="-1" strike="noStrike">
                <a:solidFill>
                  <a:srgbClr val="e3e3e3"/>
                </a:solidFill>
                <a:uFill>
                  <a:solidFill>
                    <a:srgbClr val="ffffff"/>
                  </a:solidFill>
                </a:uFill>
                <a:latin typeface="Calisto MT"/>
              </a:rPr>
              <a:t>新增）</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复制无崩溃从机，可提高可用性（</a:t>
            </a:r>
            <a:r>
              <a:rPr lang="zh-CN" sz="2000" spc="-1" strike="noStrike">
                <a:solidFill>
                  <a:srgbClr val="e3e3e3"/>
                </a:solidFill>
                <a:uFill>
                  <a:solidFill>
                    <a:srgbClr val="ffffff"/>
                  </a:solidFill>
                </a:uFill>
                <a:latin typeface="Calisto MT"/>
              </a:rPr>
              <a:t>5.6[3] </a:t>
            </a:r>
            <a:r>
              <a:rPr lang="zh-CN" sz="2000" spc="-1" strike="noStrike">
                <a:solidFill>
                  <a:srgbClr val="e3e3e3"/>
                </a:solidFill>
                <a:uFill>
                  <a:solidFill>
                    <a:srgbClr val="ffffff"/>
                  </a:solidFill>
                </a:uFill>
                <a:latin typeface="Calisto MT"/>
              </a:rPr>
              <a:t>新增）</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复制多线程从机，可提高性能（</a:t>
            </a:r>
            <a:r>
              <a:rPr lang="zh-CN" sz="2000" spc="-1" strike="noStrike">
                <a:solidFill>
                  <a:srgbClr val="e3e3e3"/>
                </a:solidFill>
                <a:uFill>
                  <a:solidFill>
                    <a:srgbClr val="ffffff"/>
                  </a:solidFill>
                </a:uFill>
                <a:latin typeface="Calisto MT"/>
              </a:rPr>
              <a:t>5.6[3] </a:t>
            </a:r>
            <a:r>
              <a:rPr lang="zh-CN" sz="2000" spc="-1" strike="noStrike">
                <a:solidFill>
                  <a:srgbClr val="e3e3e3"/>
                </a:solidFill>
                <a:uFill>
                  <a:solidFill>
                    <a:srgbClr val="ffffff"/>
                  </a:solidFill>
                </a:uFill>
                <a:latin typeface="Calisto MT"/>
              </a:rPr>
              <a:t>新增）</a:t>
            </a:r>
            <a:endParaRPr lang="zh-CN" sz="2000" spc="-1" strike="noStrike">
              <a:solidFill>
                <a:srgbClr val="e3e3e3"/>
              </a:solidFill>
              <a:uFill>
                <a:solidFill>
                  <a:srgbClr val="ffffff"/>
                </a:solidFill>
              </a:uFill>
              <a:latin typeface="Calisto MT"/>
            </a:endParaRPr>
          </a:p>
          <a:p>
            <a:pPr>
              <a:lnSpc>
                <a:spcPct val="100000"/>
              </a:lnSpc>
            </a:pPr>
            <a:endParaRPr lang="zh-CN" sz="2000" spc="-1" strike="noStrike">
              <a:solidFill>
                <a:srgbClr val="e3e3e3"/>
              </a:solidFill>
              <a:uFill>
                <a:solidFill>
                  <a:srgbClr val="ffffff"/>
                </a:solidFill>
              </a:uFill>
              <a:latin typeface="Calisto MT"/>
            </a:endParaRPr>
          </a:p>
          <a:p>
            <a:pPr marL="37080">
              <a:lnSpc>
                <a:spcPct val="100000"/>
              </a:lnSpc>
            </a:pPr>
            <a:r>
              <a:rPr lang="zh-CN" sz="2000" spc="-1" strike="noStrike">
                <a:solidFill>
                  <a:srgbClr val="e3e3e3"/>
                </a:solidFill>
                <a:uFill>
                  <a:solidFill>
                    <a:srgbClr val="ffffff"/>
                  </a:solidFill>
                </a:uFill>
                <a:latin typeface="Calisto MT"/>
              </a:rPr>
              <a:t>扩展阅读</a:t>
            </a:r>
            <a:endParaRPr lang="zh-CN" sz="2000" spc="-1" strike="noStrike">
              <a:solidFill>
                <a:srgbClr val="e3e3e3"/>
              </a:solidFill>
              <a:uFill>
                <a:solidFill>
                  <a:srgbClr val="ffffff"/>
                </a:solidFill>
              </a:uFill>
              <a:latin typeface="Calisto MT"/>
            </a:endParaRPr>
          </a:p>
          <a:p>
            <a:pPr marL="37080">
              <a:lnSpc>
                <a:spcPct val="100000"/>
              </a:lnSpc>
            </a:pPr>
            <a:r>
              <a:rPr lang="zh-CN" sz="2000" spc="-1" strike="noStrike">
                <a:solidFill>
                  <a:srgbClr val="e3e3e3"/>
                </a:solidFill>
                <a:uFill>
                  <a:solidFill>
                    <a:srgbClr val="ffffff"/>
                  </a:solidFill>
                </a:uFill>
                <a:latin typeface="Calisto MT"/>
              </a:rPr>
              <a:t>http://www.waylau.com/mysql-tutorial/</a:t>
            </a:r>
            <a:endParaRPr lang="zh-CN" sz="2000" spc="-1" strike="noStrike">
              <a:solidFill>
                <a:srgbClr val="e3e3e3"/>
              </a:solidFill>
              <a:uFill>
                <a:solidFill>
                  <a:srgbClr val="ffffff"/>
                </a:solidFill>
              </a:uFill>
              <a:latin typeface="Calisto MT"/>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Who use MySQL</a:t>
            </a:r>
            <a:endParaRPr lang="zh-CN" sz="1800" spc="-1" strike="noStrike">
              <a:solidFill>
                <a:srgbClr val="ffffff"/>
              </a:solidFill>
              <a:uFill>
                <a:solidFill>
                  <a:srgbClr val="ffffff"/>
                </a:solidFill>
              </a:uFill>
              <a:latin typeface="Calisto MT"/>
            </a:endParaRPr>
          </a:p>
        </p:txBody>
      </p:sp>
      <p:pic>
        <p:nvPicPr>
          <p:cNvPr id="179" name="内容占位符 3" descr=""/>
          <p:cNvPicPr/>
          <p:nvPr/>
        </p:nvPicPr>
        <p:blipFill>
          <a:blip r:embed="rId1"/>
          <a:stretch/>
        </p:blipFill>
        <p:spPr>
          <a:xfrm>
            <a:off x="237240" y="2044080"/>
            <a:ext cx="10353240" cy="556200"/>
          </a:xfrm>
          <a:prstGeom prst="rect">
            <a:avLst/>
          </a:prstGeom>
          <a:ln>
            <a:noFill/>
          </a:ln>
        </p:spPr>
      </p:pic>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TextShape 1"/>
          <p:cNvSpPr txBox="1"/>
          <p:nvPr/>
        </p:nvSpPr>
        <p:spPr>
          <a:xfrm>
            <a:off x="913680" y="1522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GNU/Linux</a:t>
            </a:r>
            <a:endParaRPr lang="zh-CN" sz="1800" spc="-1" strike="noStrike">
              <a:solidFill>
                <a:srgbClr val="ffffff"/>
              </a:solidFill>
              <a:uFill>
                <a:solidFill>
                  <a:srgbClr val="ffffff"/>
                </a:solidFill>
              </a:uFill>
              <a:latin typeface="Calisto MT"/>
            </a:endParaRPr>
          </a:p>
        </p:txBody>
      </p:sp>
      <p:sp>
        <p:nvSpPr>
          <p:cNvPr id="181" name="TextShape 2"/>
          <p:cNvSpPr txBox="1"/>
          <p:nvPr/>
        </p:nvSpPr>
        <p:spPr>
          <a:xfrm>
            <a:off x="913680" y="816480"/>
            <a:ext cx="10353240" cy="59104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GNU : Richard Stallman</a:t>
            </a:r>
            <a:r>
              <a:rPr lang="zh-CN" sz="2000" spc="-1" strike="noStrike">
                <a:solidFill>
                  <a:srgbClr val="e3e3e3"/>
                </a:solidFill>
                <a:uFill>
                  <a:solidFill>
                    <a:srgbClr val="ffffff"/>
                  </a:solidFill>
                </a:uFill>
                <a:latin typeface="Calisto MT"/>
              </a:rPr>
              <a:t>在</a:t>
            </a:r>
            <a:r>
              <a:rPr lang="zh-CN" sz="2000" spc="-1" strike="noStrike">
                <a:solidFill>
                  <a:srgbClr val="e3e3e3"/>
                </a:solidFill>
                <a:uFill>
                  <a:solidFill>
                    <a:srgbClr val="ffffff"/>
                  </a:solidFill>
                </a:uFill>
                <a:latin typeface="Calisto MT"/>
              </a:rPr>
              <a:t>1983</a:t>
            </a:r>
            <a:r>
              <a:rPr lang="zh-CN" sz="2000" spc="-1" strike="noStrike">
                <a:solidFill>
                  <a:srgbClr val="e3e3e3"/>
                </a:solidFill>
                <a:uFill>
                  <a:solidFill>
                    <a:srgbClr val="ffffff"/>
                  </a:solidFill>
                </a:uFill>
                <a:latin typeface="Calisto MT"/>
              </a:rPr>
              <a:t>年</a:t>
            </a:r>
            <a:r>
              <a:rPr lang="zh-CN" sz="2000" spc="-1" strike="noStrike">
                <a:solidFill>
                  <a:srgbClr val="e3e3e3"/>
                </a:solidFill>
                <a:uFill>
                  <a:solidFill>
                    <a:srgbClr val="ffffff"/>
                  </a:solidFill>
                </a:uFill>
                <a:latin typeface="Calisto MT"/>
              </a:rPr>
              <a:t>9</a:t>
            </a:r>
            <a:r>
              <a:rPr lang="zh-CN" sz="2000" spc="-1" strike="noStrike">
                <a:solidFill>
                  <a:srgbClr val="e3e3e3"/>
                </a:solidFill>
                <a:uFill>
                  <a:solidFill>
                    <a:srgbClr val="ffffff"/>
                  </a:solidFill>
                </a:uFill>
                <a:latin typeface="Calisto MT"/>
              </a:rPr>
              <a:t>月</a:t>
            </a:r>
            <a:r>
              <a:rPr lang="zh-CN" sz="2000" spc="-1" strike="noStrike">
                <a:solidFill>
                  <a:srgbClr val="e3e3e3"/>
                </a:solidFill>
                <a:uFill>
                  <a:solidFill>
                    <a:srgbClr val="ffffff"/>
                  </a:solidFill>
                </a:uFill>
                <a:latin typeface="Calisto MT"/>
              </a:rPr>
              <a:t>27</a:t>
            </a:r>
            <a:r>
              <a:rPr lang="zh-CN" sz="2000" spc="-1" strike="noStrike">
                <a:solidFill>
                  <a:srgbClr val="e3e3e3"/>
                </a:solidFill>
                <a:uFill>
                  <a:solidFill>
                    <a:srgbClr val="ffffff"/>
                  </a:solidFill>
                </a:uFill>
                <a:latin typeface="Calisto MT"/>
              </a:rPr>
              <a:t>日公开发起的。它的目标是创建一套完全自由的</a:t>
            </a:r>
            <a:r>
              <a:rPr lang="zh-CN" sz="2000" spc="-1" strike="noStrike" u="sng">
                <a:solidFill>
                  <a:srgbClr val="eea07d"/>
                </a:solidFill>
                <a:uFill>
                  <a:solidFill>
                    <a:srgbClr val="ffffff"/>
                  </a:solidFill>
                </a:uFill>
                <a:latin typeface="Calisto MT"/>
                <a:hlinkClick r:id="rId1"/>
              </a:rPr>
              <a:t>操作系统</a:t>
            </a:r>
            <a:r>
              <a:rPr lang="zh-CN" sz="2000" spc="-1" strike="noStrike">
                <a:solidFill>
                  <a:srgbClr val="e3e3e3"/>
                </a:solidFill>
                <a:uFill>
                  <a:solidFill>
                    <a:srgbClr val="ffffff"/>
                  </a:solidFill>
                </a:uFill>
                <a:latin typeface="Calisto MT"/>
              </a:rPr>
              <a:t>（类</a:t>
            </a:r>
            <a:r>
              <a:rPr lang="zh-CN" sz="2000" spc="-1" strike="noStrike">
                <a:solidFill>
                  <a:srgbClr val="e3e3e3"/>
                </a:solidFill>
                <a:uFill>
                  <a:solidFill>
                    <a:srgbClr val="ffffff"/>
                  </a:solidFill>
                </a:uFill>
                <a:latin typeface="Calisto MT"/>
              </a:rPr>
              <a:t>Unix</a:t>
            </a:r>
            <a:r>
              <a:rPr lang="zh-CN" sz="2000" spc="-1" strike="noStrike">
                <a:solidFill>
                  <a:srgbClr val="e3e3e3"/>
                </a:solidFill>
                <a:uFill>
                  <a:solidFill>
                    <a:srgbClr val="ffffff"/>
                  </a:solidFill>
                </a:uFill>
                <a:latin typeface="Calisto MT"/>
              </a:rPr>
              <a:t>）。一个理由就是要“重现当年</a:t>
            </a:r>
            <a:r>
              <a:rPr lang="zh-CN" sz="2000" spc="-1" strike="noStrike" u="sng">
                <a:solidFill>
                  <a:srgbClr val="eea07d"/>
                </a:solidFill>
                <a:uFill>
                  <a:solidFill>
                    <a:srgbClr val="ffffff"/>
                  </a:solidFill>
                </a:uFill>
                <a:latin typeface="Calisto MT"/>
                <a:hlinkClick r:id="rId2"/>
              </a:rPr>
              <a:t>软件</a:t>
            </a:r>
            <a:r>
              <a:rPr lang="zh-CN" sz="2000" spc="-1" strike="noStrike">
                <a:solidFill>
                  <a:srgbClr val="e3e3e3"/>
                </a:solidFill>
                <a:uFill>
                  <a:solidFill>
                    <a:srgbClr val="ffffff"/>
                  </a:solidFill>
                </a:uFill>
                <a:latin typeface="Calisto MT"/>
              </a:rPr>
              <a:t>界合作互助的团结精神”。为保证</a:t>
            </a:r>
            <a:r>
              <a:rPr lang="zh-CN" sz="2000" spc="-1" strike="noStrike">
                <a:solidFill>
                  <a:srgbClr val="e3e3e3"/>
                </a:solidFill>
                <a:uFill>
                  <a:solidFill>
                    <a:srgbClr val="ffffff"/>
                  </a:solidFill>
                </a:uFill>
                <a:latin typeface="Calisto MT"/>
              </a:rPr>
              <a:t>GNU</a:t>
            </a:r>
            <a:r>
              <a:rPr lang="zh-CN" sz="2000" spc="-1" strike="noStrike" u="sng">
                <a:solidFill>
                  <a:srgbClr val="eea07d"/>
                </a:solidFill>
                <a:uFill>
                  <a:solidFill>
                    <a:srgbClr val="ffffff"/>
                  </a:solidFill>
                </a:uFill>
                <a:latin typeface="Calisto MT"/>
                <a:hlinkClick r:id="rId3"/>
              </a:rPr>
              <a:t>软件</a:t>
            </a:r>
            <a:r>
              <a:rPr lang="zh-CN" sz="2000" spc="-1" strike="noStrike">
                <a:solidFill>
                  <a:srgbClr val="e3e3e3"/>
                </a:solidFill>
                <a:uFill>
                  <a:solidFill>
                    <a:srgbClr val="ffffff"/>
                  </a:solidFill>
                </a:uFill>
                <a:latin typeface="Calisto MT"/>
              </a:rPr>
              <a:t>可以自由地“使用、复制、修改和发布”，所有</a:t>
            </a:r>
            <a:r>
              <a:rPr lang="zh-CN" sz="2000" spc="-1" strike="noStrike">
                <a:solidFill>
                  <a:srgbClr val="e3e3e3"/>
                </a:solidFill>
                <a:uFill>
                  <a:solidFill>
                    <a:srgbClr val="ffffff"/>
                  </a:solidFill>
                </a:uFill>
                <a:latin typeface="Calisto MT"/>
              </a:rPr>
              <a:t>GNU</a:t>
            </a:r>
            <a:r>
              <a:rPr lang="zh-CN" sz="2000" spc="-1" strike="noStrike">
                <a:solidFill>
                  <a:srgbClr val="e3e3e3"/>
                </a:solidFill>
                <a:uFill>
                  <a:solidFill>
                    <a:srgbClr val="ffffff"/>
                  </a:solidFill>
                </a:uFill>
                <a:latin typeface="Calisto MT"/>
              </a:rPr>
              <a:t>软件都有一份在禁止其他人添加任何限制的情况下授权所有权利给任何人的协议条款，</a:t>
            </a:r>
            <a:r>
              <a:rPr lang="zh-CN" sz="2000" spc="-1" strike="noStrike">
                <a:solidFill>
                  <a:srgbClr val="e3e3e3"/>
                </a:solidFill>
                <a:uFill>
                  <a:solidFill>
                    <a:srgbClr val="ffffff"/>
                  </a:solidFill>
                </a:uFill>
                <a:latin typeface="Calisto MT"/>
              </a:rPr>
              <a:t>GNU</a:t>
            </a:r>
            <a:r>
              <a:rPr lang="zh-CN" sz="2000" spc="-1" strike="noStrike">
                <a:solidFill>
                  <a:srgbClr val="e3e3e3"/>
                </a:solidFill>
                <a:uFill>
                  <a:solidFill>
                    <a:srgbClr val="ffffff"/>
                  </a:solidFill>
                </a:uFill>
                <a:latin typeface="Calisto MT"/>
              </a:rPr>
              <a:t>通用公共许可证（</a:t>
            </a:r>
            <a:r>
              <a:rPr lang="zh-CN" sz="2000" spc="-1" strike="noStrike">
                <a:solidFill>
                  <a:srgbClr val="e3e3e3"/>
                </a:solidFill>
                <a:uFill>
                  <a:solidFill>
                    <a:srgbClr val="ffffff"/>
                  </a:solidFill>
                </a:uFill>
                <a:latin typeface="Calisto MT"/>
              </a:rPr>
              <a:t>GNU General Public License</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GPL</a:t>
            </a:r>
            <a:r>
              <a:rPr lang="zh-CN" sz="2000" spc="-1" strike="noStrike">
                <a:solidFill>
                  <a:srgbClr val="e3e3e3"/>
                </a:solidFill>
                <a:uFill>
                  <a:solidFill>
                    <a:srgbClr val="ffffff"/>
                  </a:solidFill>
                </a:uFill>
                <a:latin typeface="Calisto MT"/>
              </a:rPr>
              <a:t>）。即“反</a:t>
            </a:r>
            <a:r>
              <a:rPr lang="zh-CN" sz="2000" spc="-1" strike="noStrike" u="sng">
                <a:solidFill>
                  <a:srgbClr val="eea07d"/>
                </a:solidFill>
                <a:uFill>
                  <a:solidFill>
                    <a:srgbClr val="ffffff"/>
                  </a:solidFill>
                </a:uFill>
                <a:latin typeface="Calisto MT"/>
                <a:hlinkClick r:id="rId4"/>
              </a:rPr>
              <a:t>版权</a:t>
            </a:r>
            <a:r>
              <a:rPr lang="zh-CN" sz="2000" spc="-1" strike="noStrike">
                <a:solidFill>
                  <a:srgbClr val="e3e3e3"/>
                </a:solidFill>
                <a:uFill>
                  <a:solidFill>
                    <a:srgbClr val="ffffff"/>
                  </a:solidFill>
                </a:uFill>
                <a:latin typeface="Calisto MT"/>
              </a:rPr>
              <a:t>”（或称</a:t>
            </a:r>
            <a:r>
              <a:rPr lang="zh-CN" sz="2000" spc="-1" strike="noStrike">
                <a:solidFill>
                  <a:srgbClr val="e3e3e3"/>
                </a:solidFill>
                <a:uFill>
                  <a:solidFill>
                    <a:srgbClr val="ffffff"/>
                  </a:solidFill>
                </a:uFill>
                <a:latin typeface="Calisto MT"/>
              </a:rPr>
              <a:t>Copyleft</a:t>
            </a:r>
            <a:r>
              <a:rPr lang="zh-CN" sz="2000" spc="-1" strike="noStrike">
                <a:solidFill>
                  <a:srgbClr val="e3e3e3"/>
                </a:solidFill>
                <a:uFill>
                  <a:solidFill>
                    <a:srgbClr val="ffffff"/>
                  </a:solidFill>
                </a:uFill>
                <a:latin typeface="Calisto MT"/>
              </a:rPr>
              <a:t>）概念。</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到了</a:t>
            </a:r>
            <a:r>
              <a:rPr lang="zh-CN" sz="2000" spc="-1" strike="noStrike">
                <a:solidFill>
                  <a:srgbClr val="e3e3e3"/>
                </a:solidFill>
                <a:uFill>
                  <a:solidFill>
                    <a:srgbClr val="ffffff"/>
                  </a:solidFill>
                </a:uFill>
                <a:latin typeface="Calisto MT"/>
              </a:rPr>
              <a:t>1990</a:t>
            </a:r>
            <a:r>
              <a:rPr lang="zh-CN" sz="2000" spc="-1" strike="noStrike">
                <a:solidFill>
                  <a:srgbClr val="e3e3e3"/>
                </a:solidFill>
                <a:uFill>
                  <a:solidFill>
                    <a:srgbClr val="ffffff"/>
                  </a:solidFill>
                </a:uFill>
                <a:latin typeface="Calisto MT"/>
              </a:rPr>
              <a:t>年，</a:t>
            </a:r>
            <a:r>
              <a:rPr lang="zh-CN" sz="2000" spc="-1" strike="noStrike">
                <a:solidFill>
                  <a:srgbClr val="e3e3e3"/>
                </a:solidFill>
                <a:uFill>
                  <a:solidFill>
                    <a:srgbClr val="ffffff"/>
                  </a:solidFill>
                </a:uFill>
                <a:latin typeface="Calisto MT"/>
              </a:rPr>
              <a:t>GNU</a:t>
            </a:r>
            <a:r>
              <a:rPr lang="zh-CN" sz="2000" spc="-1" strike="noStrike">
                <a:solidFill>
                  <a:srgbClr val="e3e3e3"/>
                </a:solidFill>
                <a:uFill>
                  <a:solidFill>
                    <a:srgbClr val="ffffff"/>
                  </a:solidFill>
                </a:uFill>
                <a:latin typeface="Calisto MT"/>
              </a:rPr>
              <a:t>计划已经开发出的软件包括了一个功能强大的文字编辑器</a:t>
            </a:r>
            <a:r>
              <a:rPr lang="zh-CN" sz="2000" spc="-1" strike="noStrike">
                <a:solidFill>
                  <a:srgbClr val="e3e3e3"/>
                </a:solidFill>
                <a:uFill>
                  <a:solidFill>
                    <a:srgbClr val="ffffff"/>
                  </a:solidFill>
                </a:uFill>
                <a:latin typeface="Calisto MT"/>
              </a:rPr>
              <a:t>Emacs[1] </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GCC</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GNU Compiler Collection</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GNU</a:t>
            </a:r>
            <a:r>
              <a:rPr lang="zh-CN" sz="2000" spc="-1" strike="noStrike">
                <a:solidFill>
                  <a:srgbClr val="e3e3e3"/>
                </a:solidFill>
                <a:uFill>
                  <a:solidFill>
                    <a:srgbClr val="ffffff"/>
                  </a:solidFill>
                </a:uFill>
                <a:latin typeface="Calisto MT"/>
              </a:rPr>
              <a:t>编译器集合），是一套由 </a:t>
            </a:r>
            <a:r>
              <a:rPr lang="zh-CN" sz="2000" spc="-1" strike="noStrike">
                <a:solidFill>
                  <a:srgbClr val="e3e3e3"/>
                </a:solidFill>
                <a:uFill>
                  <a:solidFill>
                    <a:srgbClr val="ffffff"/>
                  </a:solidFill>
                </a:uFill>
                <a:latin typeface="Calisto MT"/>
              </a:rPr>
              <a:t>GNU </a:t>
            </a:r>
            <a:r>
              <a:rPr lang="zh-CN" sz="2000" spc="-1" strike="noStrike">
                <a:solidFill>
                  <a:srgbClr val="e3e3e3"/>
                </a:solidFill>
                <a:uFill>
                  <a:solidFill>
                    <a:srgbClr val="ffffff"/>
                  </a:solidFill>
                </a:uFill>
                <a:latin typeface="Calisto MT"/>
              </a:rPr>
              <a:t>开发的编程语言编译器。以及大部分</a:t>
            </a:r>
            <a:r>
              <a:rPr lang="zh-CN" sz="2000" spc="-1" strike="noStrike">
                <a:solidFill>
                  <a:srgbClr val="e3e3e3"/>
                </a:solidFill>
                <a:uFill>
                  <a:solidFill>
                    <a:srgbClr val="ffffff"/>
                  </a:solidFill>
                </a:uFill>
                <a:latin typeface="Calisto MT"/>
              </a:rPr>
              <a:t>UNIX</a:t>
            </a:r>
            <a:r>
              <a:rPr lang="zh-CN" sz="2000" spc="-1" strike="noStrike">
                <a:solidFill>
                  <a:srgbClr val="e3e3e3"/>
                </a:solidFill>
                <a:uFill>
                  <a:solidFill>
                    <a:srgbClr val="ffffff"/>
                  </a:solidFill>
                </a:uFill>
                <a:latin typeface="Calisto MT"/>
              </a:rPr>
              <a:t>系统的程序库和工具。唯一依然没有完成的重要组件就是操作系统的内核</a:t>
            </a:r>
            <a:r>
              <a:rPr lang="zh-CN" sz="2000" spc="-1" strike="noStrike">
                <a:solidFill>
                  <a:srgbClr val="e3e3e3"/>
                </a:solidFill>
                <a:uFill>
                  <a:solidFill>
                    <a:srgbClr val="ffffff"/>
                  </a:solidFill>
                </a:uFill>
                <a:latin typeface="Calisto MT"/>
              </a:rPr>
              <a:t>(</a:t>
            </a:r>
            <a:r>
              <a:rPr lang="zh-CN" sz="2000" spc="-1" strike="noStrike">
                <a:solidFill>
                  <a:srgbClr val="e3e3e3"/>
                </a:solidFill>
                <a:uFill>
                  <a:solidFill>
                    <a:srgbClr val="ffffff"/>
                  </a:solidFill>
                </a:uFill>
                <a:latin typeface="Calisto MT"/>
              </a:rPr>
              <a:t>称为</a:t>
            </a:r>
            <a:r>
              <a:rPr lang="zh-CN" sz="2000" spc="-1" strike="noStrike">
                <a:solidFill>
                  <a:srgbClr val="e3e3e3"/>
                </a:solidFill>
                <a:uFill>
                  <a:solidFill>
                    <a:srgbClr val="ffffff"/>
                  </a:solidFill>
                </a:uFill>
                <a:latin typeface="Calisto MT"/>
              </a:rPr>
              <a:t>HURD)</a:t>
            </a:r>
            <a:r>
              <a:rPr lang="zh-CN" sz="2000" spc="-1" strike="noStrike">
                <a:solidFill>
                  <a:srgbClr val="e3e3e3"/>
                </a:solidFill>
                <a:uFill>
                  <a:solidFill>
                    <a:srgbClr val="ffffff"/>
                  </a:solidFill>
                </a:uFill>
                <a:latin typeface="Calisto MT"/>
              </a:rPr>
              <a:t>。</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1991</a:t>
            </a:r>
            <a:r>
              <a:rPr lang="zh-CN" sz="2000" spc="-1" strike="noStrike">
                <a:solidFill>
                  <a:srgbClr val="e3e3e3"/>
                </a:solidFill>
                <a:uFill>
                  <a:solidFill>
                    <a:srgbClr val="ffffff"/>
                  </a:solidFill>
                </a:uFill>
                <a:latin typeface="Calisto MT"/>
              </a:rPr>
              <a:t>年</a:t>
            </a:r>
            <a:r>
              <a:rPr lang="zh-CN" sz="2000" spc="-1" strike="noStrike">
                <a:solidFill>
                  <a:srgbClr val="e3e3e3"/>
                </a:solidFill>
                <a:uFill>
                  <a:solidFill>
                    <a:srgbClr val="ffffff"/>
                  </a:solidFill>
                </a:uFill>
                <a:latin typeface="Calisto MT"/>
              </a:rPr>
              <a:t>Linus Torvalds</a:t>
            </a:r>
            <a:r>
              <a:rPr lang="zh-CN" sz="2000" spc="-1" strike="noStrike">
                <a:solidFill>
                  <a:srgbClr val="e3e3e3"/>
                </a:solidFill>
                <a:uFill>
                  <a:solidFill>
                    <a:srgbClr val="ffffff"/>
                  </a:solidFill>
                </a:uFill>
                <a:latin typeface="Calisto MT"/>
              </a:rPr>
              <a:t>编写出了与</a:t>
            </a:r>
            <a:r>
              <a:rPr lang="zh-CN" sz="2000" spc="-1" strike="noStrike">
                <a:solidFill>
                  <a:srgbClr val="e3e3e3"/>
                </a:solidFill>
                <a:uFill>
                  <a:solidFill>
                    <a:srgbClr val="ffffff"/>
                  </a:solidFill>
                </a:uFill>
                <a:latin typeface="Calisto MT"/>
              </a:rPr>
              <a:t>UNIX</a:t>
            </a:r>
            <a:r>
              <a:rPr lang="zh-CN" sz="2000" spc="-1" strike="noStrike">
                <a:solidFill>
                  <a:srgbClr val="e3e3e3"/>
                </a:solidFill>
                <a:uFill>
                  <a:solidFill>
                    <a:srgbClr val="ffffff"/>
                  </a:solidFill>
                </a:uFill>
                <a:latin typeface="Calisto MT"/>
              </a:rPr>
              <a:t>兼容的</a:t>
            </a:r>
            <a:r>
              <a:rPr lang="zh-CN" sz="2000" spc="-1" strike="noStrike" u="sng">
                <a:solidFill>
                  <a:srgbClr val="eea07d"/>
                </a:solidFill>
                <a:uFill>
                  <a:solidFill>
                    <a:srgbClr val="ffffff"/>
                  </a:solidFill>
                </a:uFill>
                <a:latin typeface="Calisto MT"/>
                <a:hlinkClick r:id="rId5"/>
              </a:rPr>
              <a:t>Linux</a:t>
            </a:r>
            <a:r>
              <a:rPr lang="zh-CN" sz="2000" spc="-1" strike="noStrike" u="sng">
                <a:solidFill>
                  <a:srgbClr val="eea07d"/>
                </a:solidFill>
                <a:uFill>
                  <a:solidFill>
                    <a:srgbClr val="ffffff"/>
                  </a:solidFill>
                </a:uFill>
                <a:latin typeface="Calisto MT"/>
                <a:hlinkClick r:id="rId6"/>
              </a:rPr>
              <a:t>操作系统</a:t>
            </a:r>
            <a:r>
              <a:rPr lang="zh-CN" sz="2000" spc="-1" strike="noStrike" u="sng">
                <a:solidFill>
                  <a:srgbClr val="eea07d"/>
                </a:solidFill>
                <a:uFill>
                  <a:solidFill>
                    <a:srgbClr val="ffffff"/>
                  </a:solidFill>
                </a:uFill>
                <a:latin typeface="Calisto MT"/>
                <a:hlinkClick r:id="rId7"/>
              </a:rPr>
              <a:t>内核</a:t>
            </a:r>
            <a:r>
              <a:rPr lang="zh-CN" sz="2000" spc="-1" strike="noStrike">
                <a:solidFill>
                  <a:srgbClr val="e3e3e3"/>
                </a:solidFill>
                <a:uFill>
                  <a:solidFill>
                    <a:srgbClr val="ffffff"/>
                  </a:solidFill>
                </a:uFill>
                <a:latin typeface="Calisto MT"/>
              </a:rPr>
              <a:t>并在</a:t>
            </a:r>
            <a:r>
              <a:rPr lang="zh-CN" sz="2000" spc="-1" strike="noStrike">
                <a:solidFill>
                  <a:srgbClr val="e3e3e3"/>
                </a:solidFill>
                <a:uFill>
                  <a:solidFill>
                    <a:srgbClr val="ffffff"/>
                  </a:solidFill>
                </a:uFill>
                <a:latin typeface="Calisto MT"/>
              </a:rPr>
              <a:t>GPL</a:t>
            </a:r>
            <a:r>
              <a:rPr lang="zh-CN" sz="2000" spc="-1" strike="noStrike">
                <a:solidFill>
                  <a:srgbClr val="e3e3e3"/>
                </a:solidFill>
                <a:uFill>
                  <a:solidFill>
                    <a:srgbClr val="ffffff"/>
                  </a:solidFill>
                </a:uFill>
                <a:latin typeface="Calisto MT"/>
              </a:rPr>
              <a:t>条款下发布。</a:t>
            </a:r>
            <a:r>
              <a:rPr lang="zh-CN" sz="2000" spc="-1" strike="noStrike">
                <a:solidFill>
                  <a:srgbClr val="e3e3e3"/>
                </a:solidFill>
                <a:uFill>
                  <a:solidFill>
                    <a:srgbClr val="ffffff"/>
                  </a:solidFill>
                </a:uFill>
                <a:latin typeface="Calisto MT"/>
              </a:rPr>
              <a:t>Linux</a:t>
            </a:r>
            <a:r>
              <a:rPr lang="zh-CN" sz="2000" spc="-1" strike="noStrike">
                <a:solidFill>
                  <a:srgbClr val="e3e3e3"/>
                </a:solidFill>
                <a:uFill>
                  <a:solidFill>
                    <a:srgbClr val="ffffff"/>
                  </a:solidFill>
                </a:uFill>
                <a:latin typeface="Calisto MT"/>
              </a:rPr>
              <a:t>之后在网上广泛流传，许多</a:t>
            </a:r>
            <a:r>
              <a:rPr lang="zh-CN" sz="2000" spc="-1" strike="noStrike" u="sng">
                <a:solidFill>
                  <a:srgbClr val="eea07d"/>
                </a:solidFill>
                <a:uFill>
                  <a:solidFill>
                    <a:srgbClr val="ffffff"/>
                  </a:solidFill>
                </a:uFill>
                <a:latin typeface="Calisto MT"/>
                <a:hlinkClick r:id="rId8"/>
              </a:rPr>
              <a:t>程序员</a:t>
            </a:r>
            <a:r>
              <a:rPr lang="zh-CN" sz="2000" spc="-1" strike="noStrike">
                <a:solidFill>
                  <a:srgbClr val="e3e3e3"/>
                </a:solidFill>
                <a:uFill>
                  <a:solidFill>
                    <a:srgbClr val="ffffff"/>
                  </a:solidFill>
                </a:uFill>
                <a:latin typeface="Calisto MT"/>
              </a:rPr>
              <a:t>参与了开发与修改。</a:t>
            </a:r>
            <a:r>
              <a:rPr lang="zh-CN" sz="2000" spc="-1" strike="noStrike">
                <a:solidFill>
                  <a:srgbClr val="e3e3e3"/>
                </a:solidFill>
                <a:uFill>
                  <a:solidFill>
                    <a:srgbClr val="ffffff"/>
                  </a:solidFill>
                </a:uFill>
                <a:latin typeface="Calisto MT"/>
              </a:rPr>
              <a:t>1992</a:t>
            </a:r>
            <a:r>
              <a:rPr lang="zh-CN" sz="2000" spc="-1" strike="noStrike">
                <a:solidFill>
                  <a:srgbClr val="e3e3e3"/>
                </a:solidFill>
                <a:uFill>
                  <a:solidFill>
                    <a:srgbClr val="ffffff"/>
                  </a:solidFill>
                </a:uFill>
                <a:latin typeface="Calisto MT"/>
              </a:rPr>
              <a:t>年</a:t>
            </a:r>
            <a:r>
              <a:rPr lang="zh-CN" sz="2000" spc="-1" strike="noStrike">
                <a:solidFill>
                  <a:srgbClr val="e3e3e3"/>
                </a:solidFill>
                <a:uFill>
                  <a:solidFill>
                    <a:srgbClr val="ffffff"/>
                  </a:solidFill>
                </a:uFill>
                <a:latin typeface="Calisto MT"/>
              </a:rPr>
              <a:t>Linux</a:t>
            </a:r>
            <a:r>
              <a:rPr lang="zh-CN" sz="2000" spc="-1" strike="noStrike">
                <a:solidFill>
                  <a:srgbClr val="e3e3e3"/>
                </a:solidFill>
                <a:uFill>
                  <a:solidFill>
                    <a:srgbClr val="ffffff"/>
                  </a:solidFill>
                </a:uFill>
                <a:latin typeface="Calisto MT"/>
              </a:rPr>
              <a:t>与其他</a:t>
            </a:r>
            <a:r>
              <a:rPr lang="zh-CN" sz="2000" spc="-1" strike="noStrike">
                <a:solidFill>
                  <a:srgbClr val="e3e3e3"/>
                </a:solidFill>
                <a:uFill>
                  <a:solidFill>
                    <a:srgbClr val="ffffff"/>
                  </a:solidFill>
                </a:uFill>
                <a:latin typeface="Calisto MT"/>
              </a:rPr>
              <a:t>GNU</a:t>
            </a:r>
            <a:r>
              <a:rPr lang="zh-CN" sz="2000" spc="-1" strike="noStrike" u="sng">
                <a:solidFill>
                  <a:srgbClr val="eea07d"/>
                </a:solidFill>
                <a:uFill>
                  <a:solidFill>
                    <a:srgbClr val="ffffff"/>
                  </a:solidFill>
                </a:uFill>
                <a:latin typeface="Calisto MT"/>
                <a:hlinkClick r:id="rId9"/>
              </a:rPr>
              <a:t>软件</a:t>
            </a:r>
            <a:r>
              <a:rPr lang="zh-CN" sz="2000" spc="-1" strike="noStrike">
                <a:solidFill>
                  <a:srgbClr val="e3e3e3"/>
                </a:solidFill>
                <a:uFill>
                  <a:solidFill>
                    <a:srgbClr val="ffffff"/>
                  </a:solidFill>
                </a:uFill>
                <a:latin typeface="Calisto MT"/>
              </a:rPr>
              <a:t>结合，完全自由的</a:t>
            </a:r>
            <a:r>
              <a:rPr lang="zh-CN" sz="2000" spc="-1" strike="noStrike" u="sng">
                <a:solidFill>
                  <a:srgbClr val="eea07d"/>
                </a:solidFill>
                <a:uFill>
                  <a:solidFill>
                    <a:srgbClr val="ffffff"/>
                  </a:solidFill>
                </a:uFill>
                <a:latin typeface="Calisto MT"/>
                <a:hlinkClick r:id="rId10"/>
              </a:rPr>
              <a:t>操作系统</a:t>
            </a:r>
            <a:r>
              <a:rPr lang="zh-CN" sz="2000" spc="-1" strike="noStrike">
                <a:solidFill>
                  <a:srgbClr val="e3e3e3"/>
                </a:solidFill>
                <a:uFill>
                  <a:solidFill>
                    <a:srgbClr val="ffffff"/>
                  </a:solidFill>
                </a:uFill>
                <a:latin typeface="Calisto MT"/>
              </a:rPr>
              <a:t>正式诞生。该</a:t>
            </a:r>
            <a:r>
              <a:rPr lang="zh-CN" sz="2000" spc="-1" strike="noStrike" u="sng">
                <a:solidFill>
                  <a:srgbClr val="eea07d"/>
                </a:solidFill>
                <a:uFill>
                  <a:solidFill>
                    <a:srgbClr val="ffffff"/>
                  </a:solidFill>
                </a:uFill>
                <a:latin typeface="Calisto MT"/>
                <a:hlinkClick r:id="rId11"/>
              </a:rPr>
              <a:t>操作系统</a:t>
            </a:r>
            <a:r>
              <a:rPr lang="zh-CN" sz="2000" spc="-1" strike="noStrike">
                <a:solidFill>
                  <a:srgbClr val="e3e3e3"/>
                </a:solidFill>
                <a:uFill>
                  <a:solidFill>
                    <a:srgbClr val="ffffff"/>
                  </a:solidFill>
                </a:uFill>
                <a:latin typeface="Calisto MT"/>
              </a:rPr>
              <a:t>往往被称为“</a:t>
            </a:r>
            <a:r>
              <a:rPr lang="zh-CN" sz="2000" spc="-1" strike="noStrike">
                <a:solidFill>
                  <a:srgbClr val="e3e3e3"/>
                </a:solidFill>
                <a:uFill>
                  <a:solidFill>
                    <a:srgbClr val="ffffff"/>
                  </a:solidFill>
                </a:uFill>
                <a:latin typeface="Calisto MT"/>
              </a:rPr>
              <a:t>GNU/Linux” </a:t>
            </a:r>
            <a:r>
              <a:rPr lang="zh-CN" sz="2000" spc="-1" strike="noStrike">
                <a:solidFill>
                  <a:srgbClr val="e3e3e3"/>
                </a:solidFill>
                <a:uFill>
                  <a:solidFill>
                    <a:srgbClr val="ffffff"/>
                  </a:solidFill>
                </a:uFill>
                <a:latin typeface="Calisto MT"/>
              </a:rPr>
              <a:t>或简称为</a:t>
            </a:r>
            <a:r>
              <a:rPr lang="zh-CN" sz="2000" spc="-1" strike="noStrike">
                <a:solidFill>
                  <a:srgbClr val="e3e3e3"/>
                </a:solidFill>
                <a:uFill>
                  <a:solidFill>
                    <a:srgbClr val="ffffff"/>
                  </a:solidFill>
                </a:uFill>
                <a:latin typeface="Calisto MT"/>
              </a:rPr>
              <a:t>Linux</a:t>
            </a:r>
            <a:r>
              <a:rPr lang="zh-CN" sz="2000" spc="-1" strike="noStrike">
                <a:solidFill>
                  <a:srgbClr val="e3e3e3"/>
                </a:solidFill>
                <a:uFill>
                  <a:solidFill>
                    <a:srgbClr val="ffffff"/>
                  </a:solidFill>
                </a:uFill>
                <a:latin typeface="Calisto MT"/>
              </a:rPr>
              <a:t>系统</a:t>
            </a:r>
            <a:endParaRPr lang="zh-CN" sz="2000" spc="-1" strike="noStrike">
              <a:solidFill>
                <a:srgbClr val="e3e3e3"/>
              </a:solidFill>
              <a:uFill>
                <a:solidFill>
                  <a:srgbClr val="ffffff"/>
                </a:solidFill>
              </a:uFill>
              <a:latin typeface="Calisto MT"/>
            </a:endParaRPr>
          </a:p>
          <a:p>
            <a:pPr>
              <a:lnSpc>
                <a:spcPct val="100000"/>
              </a:lnSpc>
            </a:pPr>
            <a:endParaRPr lang="zh-CN" sz="2000" spc="-1" strike="noStrike">
              <a:solidFill>
                <a:srgbClr val="e3e3e3"/>
              </a:solidFill>
              <a:uFill>
                <a:solidFill>
                  <a:srgbClr val="ffffff"/>
                </a:solidFill>
              </a:uFill>
              <a:latin typeface="Calisto MT"/>
            </a:endParaRPr>
          </a:p>
          <a:p>
            <a:pPr marL="37080">
              <a:lnSpc>
                <a:spcPct val="100000"/>
              </a:lnSpc>
            </a:pPr>
            <a:r>
              <a:rPr lang="zh-CN" sz="2000" spc="-1" strike="noStrike">
                <a:solidFill>
                  <a:srgbClr val="e3e3e3"/>
                </a:solidFill>
                <a:uFill>
                  <a:solidFill>
                    <a:srgbClr val="ffffff"/>
                  </a:solidFill>
                </a:uFill>
                <a:latin typeface="Calisto MT"/>
              </a:rPr>
              <a:t>自由软件：</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不论目的为何，有运行该软件的自由（自由之零）。</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有研究该软件如何运行，以及按需改写该软件的自由（自由之一）。取得该软件源代码为达成此目的之前提。</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有重新发布拷贝的自由，这样你可以借此来敦亲睦邻（自由之二）。</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有改进该软件，以及向公众发布改进的自由，这样整个社群都可受惠（自由之三）。取得该软件源码为达成此目的之前提。</a:t>
            </a:r>
            <a:endParaRPr lang="zh-CN" sz="2000" spc="-1" strike="noStrike">
              <a:solidFill>
                <a:srgbClr val="e3e3e3"/>
              </a:solidFill>
              <a:uFill>
                <a:solidFill>
                  <a:srgbClr val="ffffff"/>
                </a:solidFill>
              </a:uFill>
              <a:latin typeface="Calisto MT"/>
            </a:endParaRPr>
          </a:p>
          <a:p>
            <a:pPr marL="37080">
              <a:lnSpc>
                <a:spcPct val="100000"/>
              </a:lnSpc>
            </a:pPr>
            <a:endParaRPr lang="zh-CN" sz="2000" spc="-1" strike="noStrike">
              <a:solidFill>
                <a:srgbClr val="e3e3e3"/>
              </a:solidFill>
              <a:uFill>
                <a:solidFill>
                  <a:srgbClr val="ffffff"/>
                </a:solidFill>
              </a:uFill>
              <a:latin typeface="Calisto MT"/>
            </a:endParaRPr>
          </a:p>
          <a:p>
            <a:pPr marL="37080">
              <a:lnSpc>
                <a:spcPct val="100000"/>
              </a:lnSpc>
            </a:pPr>
            <a:r>
              <a:rPr lang="zh-CN" sz="2000" spc="-1" strike="noStrike">
                <a:solidFill>
                  <a:srgbClr val="e3e3e3"/>
                </a:solidFill>
                <a:uFill>
                  <a:solidFill>
                    <a:srgbClr val="ffffff"/>
                  </a:solidFill>
                </a:uFill>
                <a:latin typeface="Calisto MT"/>
              </a:rPr>
              <a:t>扩展阅读</a:t>
            </a:r>
            <a:endParaRPr lang="zh-CN" sz="2000" spc="-1" strike="noStrike">
              <a:solidFill>
                <a:srgbClr val="e3e3e3"/>
              </a:solidFill>
              <a:uFill>
                <a:solidFill>
                  <a:srgbClr val="ffffff"/>
                </a:solidFill>
              </a:uFill>
              <a:latin typeface="Calisto MT"/>
            </a:endParaRPr>
          </a:p>
          <a:p>
            <a:pPr marL="37080">
              <a:lnSpc>
                <a:spcPct val="100000"/>
              </a:lnSpc>
            </a:pPr>
            <a:r>
              <a:rPr lang="zh-CN" sz="2000" spc="-1" strike="noStrike">
                <a:solidFill>
                  <a:srgbClr val="e3e3e3"/>
                </a:solidFill>
                <a:uFill>
                  <a:solidFill>
                    <a:srgbClr val="ffffff"/>
                  </a:solidFill>
                </a:uFill>
                <a:latin typeface="Calisto MT"/>
              </a:rPr>
              <a:t>http://www.mysql.com/</a:t>
            </a:r>
            <a:endParaRPr lang="zh-CN" sz="2000" spc="-1" strike="noStrike">
              <a:solidFill>
                <a:srgbClr val="e3e3e3"/>
              </a:solidFill>
              <a:uFill>
                <a:solidFill>
                  <a:srgbClr val="ffffff"/>
                </a:solidFill>
              </a:uFill>
              <a:latin typeface="Calisto MT"/>
            </a:endParaRPr>
          </a:p>
          <a:p>
            <a:pPr marL="37080">
              <a:lnSpc>
                <a:spcPct val="100000"/>
              </a:lnSpc>
            </a:pPr>
            <a:r>
              <a:rPr lang="zh-CN" sz="2000" spc="-1" strike="noStrike">
                <a:solidFill>
                  <a:srgbClr val="e3e3e3"/>
                </a:solidFill>
                <a:uFill>
                  <a:solidFill>
                    <a:srgbClr val="ffffff"/>
                  </a:solidFill>
                </a:uFill>
                <a:latin typeface="Calisto MT"/>
              </a:rPr>
              <a:t>http://www.gnu.org/</a:t>
            </a:r>
            <a:endParaRPr lang="zh-CN" sz="2000" spc="-1" strike="noStrike">
              <a:solidFill>
                <a:srgbClr val="e3e3e3"/>
              </a:solidFill>
              <a:uFill>
                <a:solidFill>
                  <a:srgbClr val="ffffff"/>
                </a:solidFill>
              </a:uFill>
              <a:latin typeface="Calisto MT"/>
            </a:endParaRPr>
          </a:p>
        </p:txBody>
      </p:sp>
      <p:pic>
        <p:nvPicPr>
          <p:cNvPr id="182" name="图片 3" descr=""/>
          <p:cNvPicPr/>
          <p:nvPr/>
        </p:nvPicPr>
        <p:blipFill>
          <a:blip r:embed="rId12"/>
          <a:stretch/>
        </p:blipFill>
        <p:spPr>
          <a:xfrm>
            <a:off x="8748720" y="5268600"/>
            <a:ext cx="1704600" cy="1066320"/>
          </a:xfrm>
          <a:prstGeom prst="rect">
            <a:avLst/>
          </a:prstGeom>
          <a:ln>
            <a:noFill/>
          </a:ln>
        </p:spPr>
      </p:pic>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其他前端框架</a:t>
            </a:r>
            <a:endParaRPr lang="zh-CN" sz="1800" spc="-1" strike="noStrike">
              <a:solidFill>
                <a:srgbClr val="ffffff"/>
              </a:solidFill>
              <a:uFill>
                <a:solidFill>
                  <a:srgbClr val="ffffff"/>
                </a:solidFill>
              </a:uFill>
              <a:latin typeface="Calisto MT"/>
            </a:endParaRPr>
          </a:p>
        </p:txBody>
      </p:sp>
      <p:sp>
        <p:nvSpPr>
          <p:cNvPr id="184"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EasyUI : </a:t>
            </a:r>
            <a:r>
              <a:rPr lang="zh-CN" sz="2000" spc="-1" strike="noStrike">
                <a:solidFill>
                  <a:srgbClr val="e3e3e3"/>
                </a:solidFill>
                <a:uFill>
                  <a:solidFill>
                    <a:srgbClr val="ffffff"/>
                  </a:solidFill>
                </a:uFill>
                <a:latin typeface="Calisto MT"/>
              </a:rPr>
              <a:t>后台管理界面框架  </a:t>
            </a:r>
            <a:r>
              <a:rPr lang="zh-CN" sz="2000" spc="-1" strike="noStrike">
                <a:solidFill>
                  <a:srgbClr val="e3e3e3"/>
                </a:solidFill>
                <a:uFill>
                  <a:solidFill>
                    <a:srgbClr val="ffffff"/>
                  </a:solidFill>
                </a:uFill>
                <a:latin typeface="Calisto MT"/>
              </a:rPr>
              <a:t>1.4.1   http://www.jeasyui.com/</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Boostrap</a:t>
            </a:r>
            <a:r>
              <a:rPr lang="zh-CN" sz="2000" spc="-1" strike="noStrike">
                <a:solidFill>
                  <a:srgbClr val="e3e3e3"/>
                </a:solidFill>
                <a:uFill>
                  <a:solidFill>
                    <a:srgbClr val="ffffff"/>
                  </a:solidFill>
                </a:uFill>
                <a:latin typeface="Calisto MT"/>
              </a:rPr>
              <a:t>； 前台分析界面框架 </a:t>
            </a:r>
            <a:r>
              <a:rPr lang="zh-CN" sz="2000" spc="-1" strike="noStrike">
                <a:solidFill>
                  <a:srgbClr val="e3e3e3"/>
                </a:solidFill>
                <a:uFill>
                  <a:solidFill>
                    <a:srgbClr val="ffffff"/>
                  </a:solidFill>
                </a:uFill>
                <a:latin typeface="Calisto MT"/>
              </a:rPr>
              <a:t>3.3.1  http://getbootstrap.com/</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JQuery:     2.1.3         http://jquery.com/</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Echarts: </a:t>
            </a:r>
            <a:r>
              <a:rPr lang="zh-CN" sz="2000" spc="-1" strike="noStrike">
                <a:solidFill>
                  <a:srgbClr val="e3e3e3"/>
                </a:solidFill>
                <a:uFill>
                  <a:solidFill>
                    <a:srgbClr val="ffffff"/>
                  </a:solidFill>
                </a:uFill>
                <a:latin typeface="Calisto MT"/>
              </a:rPr>
              <a:t>图表分析  </a:t>
            </a:r>
            <a:r>
              <a:rPr lang="zh-CN" sz="2000" spc="-1" strike="noStrike">
                <a:solidFill>
                  <a:srgbClr val="e3e3e3"/>
                </a:solidFill>
                <a:uFill>
                  <a:solidFill>
                    <a:srgbClr val="ffffff"/>
                  </a:solidFill>
                </a:uFill>
                <a:latin typeface="Calisto MT"/>
              </a:rPr>
              <a:t>2.1.10   http://echarts.baidu.com/</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Kindeditor:</a:t>
            </a:r>
            <a:r>
              <a:rPr lang="zh-CN" sz="2000" spc="-1" strike="noStrike">
                <a:solidFill>
                  <a:srgbClr val="e3e3e3"/>
                </a:solidFill>
                <a:uFill>
                  <a:solidFill>
                    <a:srgbClr val="ffffff"/>
                  </a:solidFill>
                </a:uFill>
                <a:latin typeface="Calisto MT"/>
              </a:rPr>
              <a:t>文本编辑器 </a:t>
            </a:r>
            <a:r>
              <a:rPr lang="zh-CN" sz="2000" spc="-1" strike="noStrike">
                <a:solidFill>
                  <a:srgbClr val="e3e3e3"/>
                </a:solidFill>
                <a:uFill>
                  <a:solidFill>
                    <a:srgbClr val="ffffff"/>
                  </a:solidFill>
                </a:uFill>
                <a:latin typeface="Calisto MT"/>
              </a:rPr>
              <a:t>4.1.10   http://kindeditor.net/</a:t>
            </a:r>
            <a:endParaRPr lang="zh-CN" sz="2000" spc="-1" strike="noStrike">
              <a:solidFill>
                <a:srgbClr val="e3e3e3"/>
              </a:solidFill>
              <a:uFill>
                <a:solidFill>
                  <a:srgbClr val="ffffff"/>
                </a:solidFill>
              </a:uFill>
              <a:latin typeface="Calisto MT"/>
            </a:endParaRPr>
          </a:p>
        </p:txBody>
      </p:sp>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学习</a:t>
            </a:r>
            <a:r>
              <a:rPr lang="zh-CN" sz="4000" spc="-1" strike="noStrike">
                <a:solidFill>
                  <a:srgbClr val="e3e3e3"/>
                </a:solidFill>
                <a:uFill>
                  <a:solidFill>
                    <a:srgbClr val="ffffff"/>
                  </a:solidFill>
                </a:uFill>
                <a:latin typeface="Calisto MT"/>
              </a:rPr>
              <a:t>/</a:t>
            </a:r>
            <a:r>
              <a:rPr lang="zh-CN" sz="4000" spc="-1" strike="noStrike">
                <a:solidFill>
                  <a:srgbClr val="e3e3e3"/>
                </a:solidFill>
                <a:uFill>
                  <a:solidFill>
                    <a:srgbClr val="ffffff"/>
                  </a:solidFill>
                </a:uFill>
                <a:latin typeface="Calisto MT"/>
              </a:rPr>
              <a:t>工作 方法论</a:t>
            </a:r>
            <a:endParaRPr lang="zh-CN" sz="1800" spc="-1" strike="noStrike">
              <a:solidFill>
                <a:srgbClr val="ffffff"/>
              </a:solidFill>
              <a:uFill>
                <a:solidFill>
                  <a:srgbClr val="ffffff"/>
                </a:solidFill>
              </a:uFill>
              <a:latin typeface="Calisto MT"/>
            </a:endParaRPr>
          </a:p>
        </p:txBody>
      </p:sp>
      <p:sp>
        <p:nvSpPr>
          <p:cNvPr id="186"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避免过度社交</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专注</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工具的选择</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善用文档</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基本的英文</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信息检索</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23:30 </a:t>
            </a:r>
            <a:r>
              <a:rPr lang="zh-CN" sz="2000" spc="-1" strike="noStrike">
                <a:solidFill>
                  <a:srgbClr val="e3e3e3"/>
                </a:solidFill>
                <a:uFill>
                  <a:solidFill>
                    <a:srgbClr val="ffffff"/>
                  </a:solidFill>
                </a:uFill>
                <a:latin typeface="Calisto MT"/>
              </a:rPr>
              <a:t>前躺下</a:t>
            </a:r>
            <a:endParaRPr lang="zh-CN" sz="2000" spc="-1" strike="noStrike">
              <a:solidFill>
                <a:srgbClr val="e3e3e3"/>
              </a:solidFill>
              <a:uFill>
                <a:solidFill>
                  <a:srgbClr val="ffffff"/>
                </a:solidFill>
              </a:uFill>
              <a:latin typeface="Calisto MT"/>
            </a:endParaRPr>
          </a:p>
        </p:txBody>
      </p:sp>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总结</a:t>
            </a:r>
            <a:endParaRPr lang="zh-CN" sz="1800" spc="-1" strike="noStrike">
              <a:solidFill>
                <a:srgbClr val="ffffff"/>
              </a:solidFill>
              <a:uFill>
                <a:solidFill>
                  <a:srgbClr val="ffffff"/>
                </a:solidFill>
              </a:uFill>
              <a:latin typeface="Calisto MT"/>
            </a:endParaRPr>
          </a:p>
        </p:txBody>
      </p:sp>
      <p:sp>
        <p:nvSpPr>
          <p:cNvPr id="188" name="TextShape 2"/>
          <p:cNvSpPr txBox="1"/>
          <p:nvPr/>
        </p:nvSpPr>
        <p:spPr>
          <a:xfrm>
            <a:off x="913680" y="1732320"/>
            <a:ext cx="10353240" cy="4058280"/>
          </a:xfrm>
          <a:prstGeom prst="rect">
            <a:avLst/>
          </a:prstGeom>
          <a:noFill/>
          <a:ln>
            <a:noFill/>
          </a:ln>
        </p:spPr>
        <p:txBody>
          <a:bodyPr/>
          <a:p>
            <a:pPr marL="37080">
              <a:lnSpc>
                <a:spcPct val="100000"/>
              </a:lnSpc>
            </a:pPr>
            <a:r>
              <a:rPr lang="zh-CN" sz="2000" spc="-1" strike="noStrike">
                <a:solidFill>
                  <a:srgbClr val="e3e3e3"/>
                </a:solidFill>
                <a:uFill>
                  <a:solidFill>
                    <a:srgbClr val="ffffff"/>
                  </a:solidFill>
                </a:uFill>
                <a:latin typeface="Calisto MT"/>
              </a:rPr>
              <a:t>架构的目的</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提供可靠谱的系统服务</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减少开发人员的工作量</a:t>
            </a:r>
            <a:endParaRPr lang="zh-CN" sz="2000" spc="-1" strike="noStrike">
              <a:solidFill>
                <a:srgbClr val="e3e3e3"/>
              </a:solidFill>
              <a:uFill>
                <a:solidFill>
                  <a:srgbClr val="ffffff"/>
                </a:solidFill>
              </a:uFill>
              <a:latin typeface="Calisto MT"/>
            </a:endParaRPr>
          </a:p>
        </p:txBody>
      </p:sp>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TextShape 1"/>
          <p:cNvSpPr txBox="1"/>
          <p:nvPr/>
        </p:nvSpPr>
        <p:spPr>
          <a:xfrm>
            <a:off x="439560" y="215064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Q&amp;A</a:t>
            </a:r>
            <a:endParaRPr lang="zh-CN" sz="1800" spc="-1" strike="noStrike">
              <a:solidFill>
                <a:srgbClr val="ffffff"/>
              </a:solidFill>
              <a:uFill>
                <a:solidFill>
                  <a:srgbClr val="ffffff"/>
                </a:solidFill>
              </a:uFill>
              <a:latin typeface="Calisto MT"/>
            </a:endParaRPr>
          </a:p>
        </p:txBody>
      </p:sp>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Web Service </a:t>
            </a:r>
            <a:r>
              <a:rPr lang="zh-CN" sz="4000" spc="-1" strike="noStrike">
                <a:solidFill>
                  <a:srgbClr val="e3e3e3"/>
                </a:solidFill>
                <a:uFill>
                  <a:solidFill>
                    <a:srgbClr val="ffffff"/>
                  </a:solidFill>
                </a:uFill>
                <a:latin typeface="Calisto MT"/>
              </a:rPr>
              <a:t>（</a:t>
            </a:r>
            <a:r>
              <a:rPr lang="zh-CN" sz="4000" spc="-1" strike="noStrike">
                <a:solidFill>
                  <a:srgbClr val="e3e3e3"/>
                </a:solidFill>
                <a:uFill>
                  <a:solidFill>
                    <a:srgbClr val="ffffff"/>
                  </a:solidFill>
                </a:uFill>
                <a:latin typeface="Calisto MT"/>
              </a:rPr>
              <a:t>Web </a:t>
            </a:r>
            <a:r>
              <a:rPr lang="zh-CN" sz="4000" spc="-1" strike="noStrike">
                <a:solidFill>
                  <a:srgbClr val="e3e3e3"/>
                </a:solidFill>
                <a:uFill>
                  <a:solidFill>
                    <a:srgbClr val="ffffff"/>
                  </a:solidFill>
                </a:uFill>
                <a:latin typeface="Calisto MT"/>
              </a:rPr>
              <a:t>服务） </a:t>
            </a:r>
            <a:r>
              <a:rPr lang="zh-CN" sz="4000" spc="-1" strike="noStrike">
                <a:solidFill>
                  <a:srgbClr val="e3e3e3"/>
                </a:solidFill>
                <a:uFill>
                  <a:solidFill>
                    <a:srgbClr val="ffffff"/>
                  </a:solidFill>
                </a:uFill>
                <a:latin typeface="Calisto MT"/>
              </a:rPr>
              <a:t>
</a:t>
            </a:r>
            <a:endParaRPr lang="zh-CN" sz="1800" spc="-1" strike="noStrike">
              <a:solidFill>
                <a:srgbClr val="ffffff"/>
              </a:solidFill>
              <a:uFill>
                <a:solidFill>
                  <a:srgbClr val="ffffff"/>
                </a:solidFill>
              </a:uFill>
              <a:latin typeface="Calisto MT"/>
            </a:endParaRPr>
          </a:p>
        </p:txBody>
      </p:sp>
      <p:sp>
        <p:nvSpPr>
          <p:cNvPr id="89" name="TextShape 2"/>
          <p:cNvSpPr txBox="1"/>
          <p:nvPr/>
        </p:nvSpPr>
        <p:spPr>
          <a:xfrm>
            <a:off x="913680" y="1732320"/>
            <a:ext cx="10353240" cy="4058280"/>
          </a:xfrm>
          <a:prstGeom prst="rect">
            <a:avLst/>
          </a:prstGeom>
          <a:noFill/>
          <a:ln>
            <a:noFill/>
          </a:ln>
        </p:spPr>
        <p:txBody>
          <a:bodyPr/>
          <a:p>
            <a:pPr marL="37080">
              <a:lnSpc>
                <a:spcPct val="100000"/>
              </a:lnSpc>
            </a:pPr>
            <a:r>
              <a:rPr lang="zh-CN" sz="2000" spc="-1" strike="noStrike">
                <a:solidFill>
                  <a:srgbClr val="e3e3e3"/>
                </a:solidFill>
                <a:uFill>
                  <a:solidFill>
                    <a:srgbClr val="ffffff"/>
                  </a:solidFill>
                </a:uFill>
                <a:latin typeface="Calisto MT"/>
              </a:rPr>
              <a:t>数据交换的标准</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XML</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JSON</a:t>
            </a:r>
            <a:endParaRPr lang="zh-CN" sz="2000" spc="-1" strike="noStrike">
              <a:solidFill>
                <a:srgbClr val="e3e3e3"/>
              </a:solidFill>
              <a:uFill>
                <a:solidFill>
                  <a:srgbClr val="ffffff"/>
                </a:solidFill>
              </a:uFill>
              <a:latin typeface="Calisto MT"/>
            </a:endParaRPr>
          </a:p>
          <a:p>
            <a:pPr marL="37080">
              <a:lnSpc>
                <a:spcPct val="100000"/>
              </a:lnSpc>
            </a:pPr>
            <a:endParaRPr lang="zh-CN" sz="2000" spc="-1" strike="noStrike">
              <a:solidFill>
                <a:srgbClr val="e3e3e3"/>
              </a:solidFill>
              <a:uFill>
                <a:solidFill>
                  <a:srgbClr val="ffffff"/>
                </a:solidFill>
              </a:uFill>
              <a:latin typeface="Calisto MT"/>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990000" y="27216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XML</a:t>
            </a:r>
            <a:r>
              <a:rPr lang="zh-CN" sz="4000" spc="-1" strike="noStrike">
                <a:solidFill>
                  <a:srgbClr val="e3e3e3"/>
                </a:solidFill>
                <a:uFill>
                  <a:solidFill>
                    <a:srgbClr val="ffffff"/>
                  </a:solidFill>
                </a:uFill>
                <a:latin typeface="Calisto MT"/>
              </a:rPr>
              <a:t>和</a:t>
            </a:r>
            <a:r>
              <a:rPr lang="zh-CN" sz="4000" spc="-1" strike="noStrike">
                <a:solidFill>
                  <a:srgbClr val="e3e3e3"/>
                </a:solidFill>
                <a:uFill>
                  <a:solidFill>
                    <a:srgbClr val="ffffff"/>
                  </a:solidFill>
                </a:uFill>
                <a:latin typeface="Calisto MT"/>
              </a:rPr>
              <a:t>JSON</a:t>
            </a:r>
            <a:r>
              <a:rPr lang="zh-CN" sz="4000" spc="-1" strike="noStrike">
                <a:solidFill>
                  <a:srgbClr val="e3e3e3"/>
                </a:solidFill>
                <a:uFill>
                  <a:solidFill>
                    <a:srgbClr val="ffffff"/>
                  </a:solidFill>
                </a:uFill>
                <a:latin typeface="Calisto MT"/>
              </a:rPr>
              <a:t>的优缺点对比</a:t>
            </a:r>
            <a:endParaRPr lang="zh-CN" sz="1800" spc="-1" strike="noStrike">
              <a:solidFill>
                <a:srgbClr val="ffffff"/>
              </a:solidFill>
              <a:uFill>
                <a:solidFill>
                  <a:srgbClr val="ffffff"/>
                </a:solidFill>
              </a:uFill>
              <a:latin typeface="Calisto MT"/>
            </a:endParaRPr>
          </a:p>
        </p:txBody>
      </p:sp>
      <p:sp>
        <p:nvSpPr>
          <p:cNvPr id="91" name="TextShape 2"/>
          <p:cNvSpPr txBox="1"/>
          <p:nvPr/>
        </p:nvSpPr>
        <p:spPr>
          <a:xfrm>
            <a:off x="827280" y="1001520"/>
            <a:ext cx="10440000" cy="5779800"/>
          </a:xfrm>
          <a:prstGeom prst="rect">
            <a:avLst/>
          </a:prstGeom>
          <a:noFill/>
          <a:ln>
            <a:noFill/>
          </a:ln>
        </p:spPr>
        <p:txBody>
          <a:bodyPr/>
          <a:p>
            <a:pPr marL="343080" indent="-305640">
              <a:lnSpc>
                <a:spcPct val="100000"/>
              </a:lnSpc>
              <a:buClr>
                <a:srgbClr val="dadada"/>
              </a:buClr>
              <a:buSzPct val="70000"/>
              <a:buFont typeface="Wingdings 2" charset="2"/>
              <a:buChar char=""/>
            </a:pPr>
            <a:r>
              <a:rPr lang="zh-CN" sz="4800" spc="-1" strike="noStrike">
                <a:solidFill>
                  <a:srgbClr val="e3e3e3"/>
                </a:solidFill>
                <a:uFill>
                  <a:solidFill>
                    <a:srgbClr val="ffffff"/>
                  </a:solidFill>
                </a:uFill>
                <a:latin typeface="Calisto MT"/>
              </a:rPr>
              <a:t>(1).</a:t>
            </a:r>
            <a:r>
              <a:rPr lang="zh-CN" sz="4800" spc="-1" strike="noStrike">
                <a:solidFill>
                  <a:srgbClr val="e3e3e3"/>
                </a:solidFill>
                <a:uFill>
                  <a:solidFill>
                    <a:srgbClr val="ffffff"/>
                  </a:solidFill>
                </a:uFill>
                <a:latin typeface="Calisto MT"/>
              </a:rPr>
              <a:t>可读性方面。</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4800" spc="-1" strike="noStrike">
                <a:solidFill>
                  <a:srgbClr val="e3e3e3"/>
                </a:solidFill>
                <a:uFill>
                  <a:solidFill>
                    <a:srgbClr val="ffffff"/>
                  </a:solidFill>
                </a:uFill>
                <a:latin typeface="Calisto MT"/>
              </a:rPr>
              <a:t>JSON</a:t>
            </a:r>
            <a:r>
              <a:rPr lang="zh-CN" sz="4800" spc="-1" strike="noStrike">
                <a:solidFill>
                  <a:srgbClr val="e3e3e3"/>
                </a:solidFill>
                <a:uFill>
                  <a:solidFill>
                    <a:srgbClr val="ffffff"/>
                  </a:solidFill>
                </a:uFill>
                <a:latin typeface="Calisto MT"/>
              </a:rPr>
              <a:t>和</a:t>
            </a:r>
            <a:r>
              <a:rPr lang="zh-CN" sz="4800" spc="-1" strike="noStrike">
                <a:solidFill>
                  <a:srgbClr val="e3e3e3"/>
                </a:solidFill>
                <a:uFill>
                  <a:solidFill>
                    <a:srgbClr val="ffffff"/>
                  </a:solidFill>
                </a:uFill>
                <a:latin typeface="Calisto MT"/>
              </a:rPr>
              <a:t>XML</a:t>
            </a:r>
            <a:r>
              <a:rPr lang="zh-CN" sz="4800" spc="-1" strike="noStrike">
                <a:solidFill>
                  <a:srgbClr val="e3e3e3"/>
                </a:solidFill>
                <a:uFill>
                  <a:solidFill>
                    <a:srgbClr val="ffffff"/>
                  </a:solidFill>
                </a:uFill>
                <a:latin typeface="Calisto MT"/>
              </a:rPr>
              <a:t>的数据可读性基本相同，</a:t>
            </a:r>
            <a:r>
              <a:rPr lang="zh-CN" sz="4800" spc="-1" strike="noStrike">
                <a:solidFill>
                  <a:srgbClr val="e3e3e3"/>
                </a:solidFill>
                <a:uFill>
                  <a:solidFill>
                    <a:srgbClr val="ffffff"/>
                  </a:solidFill>
                </a:uFill>
                <a:latin typeface="Calisto MT"/>
              </a:rPr>
              <a:t>JSON</a:t>
            </a:r>
            <a:r>
              <a:rPr lang="zh-CN" sz="4800" spc="-1" strike="noStrike">
                <a:solidFill>
                  <a:srgbClr val="e3e3e3"/>
                </a:solidFill>
                <a:uFill>
                  <a:solidFill>
                    <a:srgbClr val="ffffff"/>
                  </a:solidFill>
                </a:uFill>
                <a:latin typeface="Calisto MT"/>
              </a:rPr>
              <a:t>和</a:t>
            </a:r>
            <a:r>
              <a:rPr lang="zh-CN" sz="4800" spc="-1" strike="noStrike">
                <a:solidFill>
                  <a:srgbClr val="e3e3e3"/>
                </a:solidFill>
                <a:uFill>
                  <a:solidFill>
                    <a:srgbClr val="ffffff"/>
                  </a:solidFill>
                </a:uFill>
                <a:latin typeface="Calisto MT"/>
              </a:rPr>
              <a:t>XML</a:t>
            </a:r>
            <a:r>
              <a:rPr lang="zh-CN" sz="4800" spc="-1" strike="noStrike">
                <a:solidFill>
                  <a:srgbClr val="e3e3e3"/>
                </a:solidFill>
                <a:uFill>
                  <a:solidFill>
                    <a:srgbClr val="ffffff"/>
                  </a:solidFill>
                </a:uFill>
                <a:latin typeface="Calisto MT"/>
              </a:rPr>
              <a:t>的可读性可谓不相上下，一边是建议的语法，一边是规范的标签形式，</a:t>
            </a:r>
            <a:r>
              <a:rPr lang="zh-CN" sz="4800" spc="-1" strike="noStrike">
                <a:solidFill>
                  <a:srgbClr val="e3e3e3"/>
                </a:solidFill>
                <a:uFill>
                  <a:solidFill>
                    <a:srgbClr val="ffffff"/>
                  </a:solidFill>
                </a:uFill>
                <a:latin typeface="Calisto MT"/>
              </a:rPr>
              <a:t>XML</a:t>
            </a:r>
            <a:r>
              <a:rPr lang="zh-CN" sz="4800" spc="-1" strike="noStrike">
                <a:solidFill>
                  <a:srgbClr val="e3e3e3"/>
                </a:solidFill>
                <a:uFill>
                  <a:solidFill>
                    <a:srgbClr val="ffffff"/>
                  </a:solidFill>
                </a:uFill>
                <a:latin typeface="Calisto MT"/>
              </a:rPr>
              <a:t>可读性较好些。</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4800" spc="-1" strike="noStrike">
                <a:solidFill>
                  <a:srgbClr val="e3e3e3"/>
                </a:solidFill>
                <a:uFill>
                  <a:solidFill>
                    <a:srgbClr val="ffffff"/>
                  </a:solidFill>
                </a:uFill>
                <a:latin typeface="Calisto MT"/>
              </a:rPr>
              <a:t>(2).</a:t>
            </a:r>
            <a:r>
              <a:rPr lang="zh-CN" sz="4800" spc="-1" strike="noStrike">
                <a:solidFill>
                  <a:srgbClr val="e3e3e3"/>
                </a:solidFill>
                <a:uFill>
                  <a:solidFill>
                    <a:srgbClr val="ffffff"/>
                  </a:solidFill>
                </a:uFill>
                <a:latin typeface="Calisto MT"/>
              </a:rPr>
              <a:t>可扩展性方面。</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4800" spc="-1" strike="noStrike">
                <a:solidFill>
                  <a:srgbClr val="e3e3e3"/>
                </a:solidFill>
                <a:uFill>
                  <a:solidFill>
                    <a:srgbClr val="ffffff"/>
                  </a:solidFill>
                </a:uFill>
                <a:latin typeface="Calisto MT"/>
              </a:rPr>
              <a:t>XML</a:t>
            </a:r>
            <a:r>
              <a:rPr lang="zh-CN" sz="4800" spc="-1" strike="noStrike">
                <a:solidFill>
                  <a:srgbClr val="e3e3e3"/>
                </a:solidFill>
                <a:uFill>
                  <a:solidFill>
                    <a:srgbClr val="ffffff"/>
                  </a:solidFill>
                </a:uFill>
                <a:latin typeface="Calisto MT"/>
              </a:rPr>
              <a:t>天生有很好的扩展性，</a:t>
            </a:r>
            <a:r>
              <a:rPr lang="zh-CN" sz="4800" spc="-1" strike="noStrike">
                <a:solidFill>
                  <a:srgbClr val="e3e3e3"/>
                </a:solidFill>
                <a:uFill>
                  <a:solidFill>
                    <a:srgbClr val="ffffff"/>
                  </a:solidFill>
                </a:uFill>
                <a:latin typeface="Calisto MT"/>
              </a:rPr>
              <a:t>JSON</a:t>
            </a:r>
            <a:r>
              <a:rPr lang="zh-CN" sz="4800" spc="-1" strike="noStrike">
                <a:solidFill>
                  <a:srgbClr val="e3e3e3"/>
                </a:solidFill>
                <a:uFill>
                  <a:solidFill>
                    <a:srgbClr val="ffffff"/>
                  </a:solidFill>
                </a:uFill>
                <a:latin typeface="Calisto MT"/>
              </a:rPr>
              <a:t>当然也有，没有什么是</a:t>
            </a:r>
            <a:r>
              <a:rPr lang="zh-CN" sz="4800" spc="-1" strike="noStrike">
                <a:solidFill>
                  <a:srgbClr val="e3e3e3"/>
                </a:solidFill>
                <a:uFill>
                  <a:solidFill>
                    <a:srgbClr val="ffffff"/>
                  </a:solidFill>
                </a:uFill>
                <a:latin typeface="Calisto MT"/>
              </a:rPr>
              <a:t>XML</a:t>
            </a:r>
            <a:r>
              <a:rPr lang="zh-CN" sz="4800" spc="-1" strike="noStrike">
                <a:solidFill>
                  <a:srgbClr val="e3e3e3"/>
                </a:solidFill>
                <a:uFill>
                  <a:solidFill>
                    <a:srgbClr val="ffffff"/>
                  </a:solidFill>
                </a:uFill>
                <a:latin typeface="Calisto MT"/>
              </a:rPr>
              <a:t>能扩展，</a:t>
            </a:r>
            <a:r>
              <a:rPr lang="zh-CN" sz="4800" spc="-1" strike="noStrike">
                <a:solidFill>
                  <a:srgbClr val="e3e3e3"/>
                </a:solidFill>
                <a:uFill>
                  <a:solidFill>
                    <a:srgbClr val="ffffff"/>
                  </a:solidFill>
                </a:uFill>
                <a:latin typeface="Calisto MT"/>
              </a:rPr>
              <a:t>JSON</a:t>
            </a:r>
            <a:r>
              <a:rPr lang="zh-CN" sz="4800" spc="-1" strike="noStrike">
                <a:solidFill>
                  <a:srgbClr val="e3e3e3"/>
                </a:solidFill>
                <a:uFill>
                  <a:solidFill>
                    <a:srgbClr val="ffffff"/>
                  </a:solidFill>
                </a:uFill>
                <a:latin typeface="Calisto MT"/>
              </a:rPr>
              <a:t>不能的。</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4800" spc="-1" strike="noStrike">
                <a:solidFill>
                  <a:srgbClr val="e3e3e3"/>
                </a:solidFill>
                <a:uFill>
                  <a:solidFill>
                    <a:srgbClr val="ffffff"/>
                  </a:solidFill>
                </a:uFill>
                <a:latin typeface="Calisto MT"/>
              </a:rPr>
              <a:t>(3).</a:t>
            </a:r>
            <a:r>
              <a:rPr lang="zh-CN" sz="4800" spc="-1" strike="noStrike">
                <a:solidFill>
                  <a:srgbClr val="e3e3e3"/>
                </a:solidFill>
                <a:uFill>
                  <a:solidFill>
                    <a:srgbClr val="ffffff"/>
                  </a:solidFill>
                </a:uFill>
                <a:latin typeface="Calisto MT"/>
              </a:rPr>
              <a:t>编码难度方面。</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4800" spc="-1" strike="noStrike">
                <a:solidFill>
                  <a:srgbClr val="e3e3e3"/>
                </a:solidFill>
                <a:uFill>
                  <a:solidFill>
                    <a:srgbClr val="ffffff"/>
                  </a:solidFill>
                </a:uFill>
                <a:latin typeface="Calisto MT"/>
              </a:rPr>
              <a:t>XML</a:t>
            </a:r>
            <a:r>
              <a:rPr lang="zh-CN" sz="4800" spc="-1" strike="noStrike">
                <a:solidFill>
                  <a:srgbClr val="e3e3e3"/>
                </a:solidFill>
                <a:uFill>
                  <a:solidFill>
                    <a:srgbClr val="ffffff"/>
                  </a:solidFill>
                </a:uFill>
                <a:latin typeface="Calisto MT"/>
              </a:rPr>
              <a:t>有丰富的编码工具，比如</a:t>
            </a:r>
            <a:r>
              <a:rPr lang="zh-CN" sz="4800" spc="-1" strike="noStrike">
                <a:solidFill>
                  <a:srgbClr val="e3e3e3"/>
                </a:solidFill>
                <a:uFill>
                  <a:solidFill>
                    <a:srgbClr val="ffffff"/>
                  </a:solidFill>
                </a:uFill>
                <a:latin typeface="Calisto MT"/>
              </a:rPr>
              <a:t>Dom4j</a:t>
            </a:r>
            <a:r>
              <a:rPr lang="zh-CN" sz="4800" spc="-1" strike="noStrike">
                <a:solidFill>
                  <a:srgbClr val="e3e3e3"/>
                </a:solidFill>
                <a:uFill>
                  <a:solidFill>
                    <a:srgbClr val="ffffff"/>
                  </a:solidFill>
                </a:uFill>
                <a:latin typeface="Calisto MT"/>
              </a:rPr>
              <a:t>、</a:t>
            </a:r>
            <a:r>
              <a:rPr lang="zh-CN" sz="4800" spc="-1" strike="noStrike">
                <a:solidFill>
                  <a:srgbClr val="e3e3e3"/>
                </a:solidFill>
                <a:uFill>
                  <a:solidFill>
                    <a:srgbClr val="ffffff"/>
                  </a:solidFill>
                </a:uFill>
                <a:latin typeface="Calisto MT"/>
              </a:rPr>
              <a:t>JDom</a:t>
            </a:r>
            <a:r>
              <a:rPr lang="zh-CN" sz="4800" spc="-1" strike="noStrike">
                <a:solidFill>
                  <a:srgbClr val="e3e3e3"/>
                </a:solidFill>
                <a:uFill>
                  <a:solidFill>
                    <a:srgbClr val="ffffff"/>
                  </a:solidFill>
                </a:uFill>
                <a:latin typeface="Calisto MT"/>
              </a:rPr>
              <a:t>等，</a:t>
            </a:r>
            <a:r>
              <a:rPr lang="zh-CN" sz="4800" spc="-1" strike="noStrike">
                <a:solidFill>
                  <a:srgbClr val="e3e3e3"/>
                </a:solidFill>
                <a:uFill>
                  <a:solidFill>
                    <a:srgbClr val="ffffff"/>
                  </a:solidFill>
                </a:uFill>
                <a:latin typeface="Calisto MT"/>
              </a:rPr>
              <a:t>JSON</a:t>
            </a:r>
            <a:r>
              <a:rPr lang="zh-CN" sz="4800" spc="-1" strike="noStrike">
                <a:solidFill>
                  <a:srgbClr val="e3e3e3"/>
                </a:solidFill>
                <a:uFill>
                  <a:solidFill>
                    <a:srgbClr val="ffffff"/>
                  </a:solidFill>
                </a:uFill>
                <a:latin typeface="Calisto MT"/>
              </a:rPr>
              <a:t>也有</a:t>
            </a:r>
            <a:r>
              <a:rPr lang="zh-CN" sz="4800" spc="-1" strike="noStrike">
                <a:solidFill>
                  <a:srgbClr val="e3e3e3"/>
                </a:solidFill>
                <a:uFill>
                  <a:solidFill>
                    <a:srgbClr val="ffffff"/>
                  </a:solidFill>
                </a:uFill>
                <a:latin typeface="Calisto MT"/>
              </a:rPr>
              <a:t>json.org</a:t>
            </a:r>
            <a:r>
              <a:rPr lang="zh-CN" sz="4800" spc="-1" strike="noStrike">
                <a:solidFill>
                  <a:srgbClr val="e3e3e3"/>
                </a:solidFill>
                <a:uFill>
                  <a:solidFill>
                    <a:srgbClr val="ffffff"/>
                  </a:solidFill>
                </a:uFill>
                <a:latin typeface="Calisto MT"/>
              </a:rPr>
              <a:t>提供的工具，但是</a:t>
            </a:r>
            <a:r>
              <a:rPr lang="zh-CN" sz="4800" spc="-1" strike="noStrike">
                <a:solidFill>
                  <a:srgbClr val="e3e3e3"/>
                </a:solidFill>
                <a:uFill>
                  <a:solidFill>
                    <a:srgbClr val="ffffff"/>
                  </a:solidFill>
                </a:uFill>
                <a:latin typeface="Calisto MT"/>
              </a:rPr>
              <a:t>JSON</a:t>
            </a:r>
            <a:r>
              <a:rPr lang="zh-CN" sz="4800" spc="-1" strike="noStrike">
                <a:solidFill>
                  <a:srgbClr val="e3e3e3"/>
                </a:solidFill>
                <a:uFill>
                  <a:solidFill>
                    <a:srgbClr val="ffffff"/>
                  </a:solidFill>
                </a:uFill>
                <a:latin typeface="Calisto MT"/>
              </a:rPr>
              <a:t>的编码明显比</a:t>
            </a:r>
            <a:r>
              <a:rPr lang="zh-CN" sz="4800" spc="-1" strike="noStrike">
                <a:solidFill>
                  <a:srgbClr val="e3e3e3"/>
                </a:solidFill>
                <a:uFill>
                  <a:solidFill>
                    <a:srgbClr val="ffffff"/>
                  </a:solidFill>
                </a:uFill>
                <a:latin typeface="Calisto MT"/>
              </a:rPr>
              <a:t>XML</a:t>
            </a:r>
            <a:r>
              <a:rPr lang="zh-CN" sz="4800" spc="-1" strike="noStrike">
                <a:solidFill>
                  <a:srgbClr val="e3e3e3"/>
                </a:solidFill>
                <a:uFill>
                  <a:solidFill>
                    <a:srgbClr val="ffffff"/>
                  </a:solidFill>
                </a:uFill>
                <a:latin typeface="Calisto MT"/>
              </a:rPr>
              <a:t>容易许多，即使不借助工具也能写出</a:t>
            </a:r>
            <a:r>
              <a:rPr lang="zh-CN" sz="4800" spc="-1" strike="noStrike">
                <a:solidFill>
                  <a:srgbClr val="e3e3e3"/>
                </a:solidFill>
                <a:uFill>
                  <a:solidFill>
                    <a:srgbClr val="ffffff"/>
                  </a:solidFill>
                </a:uFill>
                <a:latin typeface="Calisto MT"/>
              </a:rPr>
              <a:t>JSON</a:t>
            </a:r>
            <a:r>
              <a:rPr lang="zh-CN" sz="4800" spc="-1" strike="noStrike">
                <a:solidFill>
                  <a:srgbClr val="e3e3e3"/>
                </a:solidFill>
                <a:uFill>
                  <a:solidFill>
                    <a:srgbClr val="ffffff"/>
                  </a:solidFill>
                </a:uFill>
                <a:latin typeface="Calisto MT"/>
              </a:rPr>
              <a:t>的代码，可是要写好</a:t>
            </a:r>
            <a:r>
              <a:rPr lang="zh-CN" sz="4800" spc="-1" strike="noStrike">
                <a:solidFill>
                  <a:srgbClr val="e3e3e3"/>
                </a:solidFill>
                <a:uFill>
                  <a:solidFill>
                    <a:srgbClr val="ffffff"/>
                  </a:solidFill>
                </a:uFill>
                <a:latin typeface="Calisto MT"/>
              </a:rPr>
              <a:t>XML</a:t>
            </a:r>
            <a:r>
              <a:rPr lang="zh-CN" sz="4800" spc="-1" strike="noStrike">
                <a:solidFill>
                  <a:srgbClr val="e3e3e3"/>
                </a:solidFill>
                <a:uFill>
                  <a:solidFill>
                    <a:srgbClr val="ffffff"/>
                  </a:solidFill>
                </a:uFill>
                <a:latin typeface="Calisto MT"/>
              </a:rPr>
              <a:t>就不太容易了。</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4800" spc="-1" strike="noStrike">
                <a:solidFill>
                  <a:srgbClr val="e3e3e3"/>
                </a:solidFill>
                <a:uFill>
                  <a:solidFill>
                    <a:srgbClr val="ffffff"/>
                  </a:solidFill>
                </a:uFill>
                <a:latin typeface="Calisto MT"/>
              </a:rPr>
              <a:t>(4).</a:t>
            </a:r>
            <a:r>
              <a:rPr lang="zh-CN" sz="4800" spc="-1" strike="noStrike">
                <a:solidFill>
                  <a:srgbClr val="e3e3e3"/>
                </a:solidFill>
                <a:uFill>
                  <a:solidFill>
                    <a:srgbClr val="ffffff"/>
                  </a:solidFill>
                </a:uFill>
                <a:latin typeface="Calisto MT"/>
              </a:rPr>
              <a:t>解码难度方面。</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4800" spc="-1" strike="noStrike">
                <a:solidFill>
                  <a:srgbClr val="e3e3e3"/>
                </a:solidFill>
                <a:uFill>
                  <a:solidFill>
                    <a:srgbClr val="ffffff"/>
                  </a:solidFill>
                </a:uFill>
                <a:latin typeface="Calisto MT"/>
              </a:rPr>
              <a:t>XML</a:t>
            </a:r>
            <a:r>
              <a:rPr lang="zh-CN" sz="4800" spc="-1" strike="noStrike">
                <a:solidFill>
                  <a:srgbClr val="e3e3e3"/>
                </a:solidFill>
                <a:uFill>
                  <a:solidFill>
                    <a:srgbClr val="ffffff"/>
                  </a:solidFill>
                </a:uFill>
                <a:latin typeface="Calisto MT"/>
              </a:rPr>
              <a:t>的解析得考虑子节点父节点，让人头昏眼花，而</a:t>
            </a:r>
            <a:r>
              <a:rPr lang="zh-CN" sz="4800" spc="-1" strike="noStrike">
                <a:solidFill>
                  <a:srgbClr val="e3e3e3"/>
                </a:solidFill>
                <a:uFill>
                  <a:solidFill>
                    <a:srgbClr val="ffffff"/>
                  </a:solidFill>
                </a:uFill>
                <a:latin typeface="Calisto MT"/>
              </a:rPr>
              <a:t>JSON</a:t>
            </a:r>
            <a:r>
              <a:rPr lang="zh-CN" sz="4800" spc="-1" strike="noStrike">
                <a:solidFill>
                  <a:srgbClr val="e3e3e3"/>
                </a:solidFill>
                <a:uFill>
                  <a:solidFill>
                    <a:srgbClr val="ffffff"/>
                  </a:solidFill>
                </a:uFill>
                <a:latin typeface="Calisto MT"/>
              </a:rPr>
              <a:t>的解析难度几乎为</a:t>
            </a:r>
            <a:r>
              <a:rPr lang="zh-CN" sz="4800" spc="-1" strike="noStrike">
                <a:solidFill>
                  <a:srgbClr val="e3e3e3"/>
                </a:solidFill>
                <a:uFill>
                  <a:solidFill>
                    <a:srgbClr val="ffffff"/>
                  </a:solidFill>
                </a:uFill>
                <a:latin typeface="Calisto MT"/>
              </a:rPr>
              <a:t>0</a:t>
            </a:r>
            <a:r>
              <a:rPr lang="zh-CN" sz="4800" spc="-1" strike="noStrike">
                <a:solidFill>
                  <a:srgbClr val="e3e3e3"/>
                </a:solidFill>
                <a:uFill>
                  <a:solidFill>
                    <a:srgbClr val="ffffff"/>
                  </a:solidFill>
                </a:uFill>
                <a:latin typeface="Calisto MT"/>
              </a:rPr>
              <a:t>。这一点</a:t>
            </a:r>
            <a:r>
              <a:rPr lang="zh-CN" sz="4800" spc="-1" strike="noStrike">
                <a:solidFill>
                  <a:srgbClr val="e3e3e3"/>
                </a:solidFill>
                <a:uFill>
                  <a:solidFill>
                    <a:srgbClr val="ffffff"/>
                  </a:solidFill>
                </a:uFill>
                <a:latin typeface="Calisto MT"/>
              </a:rPr>
              <a:t>XML</a:t>
            </a:r>
            <a:r>
              <a:rPr lang="zh-CN" sz="4800" spc="-1" strike="noStrike">
                <a:solidFill>
                  <a:srgbClr val="e3e3e3"/>
                </a:solidFill>
                <a:uFill>
                  <a:solidFill>
                    <a:srgbClr val="ffffff"/>
                  </a:solidFill>
                </a:uFill>
                <a:latin typeface="Calisto MT"/>
              </a:rPr>
              <a:t>输的真是没话说。</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4800" spc="-1" strike="noStrike">
                <a:solidFill>
                  <a:srgbClr val="e3e3e3"/>
                </a:solidFill>
                <a:uFill>
                  <a:solidFill>
                    <a:srgbClr val="ffffff"/>
                  </a:solidFill>
                </a:uFill>
                <a:latin typeface="Calisto MT"/>
              </a:rPr>
              <a:t>(5).</a:t>
            </a:r>
            <a:r>
              <a:rPr lang="zh-CN" sz="4800" spc="-1" strike="noStrike">
                <a:solidFill>
                  <a:srgbClr val="e3e3e3"/>
                </a:solidFill>
                <a:uFill>
                  <a:solidFill>
                    <a:srgbClr val="ffffff"/>
                  </a:solidFill>
                </a:uFill>
                <a:latin typeface="Calisto MT"/>
              </a:rPr>
              <a:t>流行度方面。</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4800" spc="-1" strike="noStrike">
                <a:solidFill>
                  <a:srgbClr val="e3e3e3"/>
                </a:solidFill>
                <a:uFill>
                  <a:solidFill>
                    <a:srgbClr val="ffffff"/>
                  </a:solidFill>
                </a:uFill>
                <a:latin typeface="Calisto MT"/>
              </a:rPr>
              <a:t>XML</a:t>
            </a:r>
            <a:r>
              <a:rPr lang="zh-CN" sz="4800" spc="-1" strike="noStrike">
                <a:solidFill>
                  <a:srgbClr val="e3e3e3"/>
                </a:solidFill>
                <a:uFill>
                  <a:solidFill>
                    <a:srgbClr val="ffffff"/>
                  </a:solidFill>
                </a:uFill>
                <a:latin typeface="Calisto MT"/>
              </a:rPr>
              <a:t>已经被业界广泛的使用，而</a:t>
            </a:r>
            <a:r>
              <a:rPr lang="zh-CN" sz="4800" spc="-1" strike="noStrike">
                <a:solidFill>
                  <a:srgbClr val="e3e3e3"/>
                </a:solidFill>
                <a:uFill>
                  <a:solidFill>
                    <a:srgbClr val="ffffff"/>
                  </a:solidFill>
                </a:uFill>
                <a:latin typeface="Calisto MT"/>
              </a:rPr>
              <a:t>JSON</a:t>
            </a:r>
            <a:r>
              <a:rPr lang="zh-CN" sz="4800" spc="-1" strike="noStrike">
                <a:solidFill>
                  <a:srgbClr val="e3e3e3"/>
                </a:solidFill>
                <a:uFill>
                  <a:solidFill>
                    <a:srgbClr val="ffffff"/>
                  </a:solidFill>
                </a:uFill>
                <a:latin typeface="Calisto MT"/>
              </a:rPr>
              <a:t>才刚刚开始，但是在</a:t>
            </a:r>
            <a:r>
              <a:rPr lang="zh-CN" sz="4800" spc="-1" strike="noStrike">
                <a:solidFill>
                  <a:srgbClr val="e3e3e3"/>
                </a:solidFill>
                <a:uFill>
                  <a:solidFill>
                    <a:srgbClr val="ffffff"/>
                  </a:solidFill>
                </a:uFill>
                <a:latin typeface="Calisto MT"/>
              </a:rPr>
              <a:t>Ajax</a:t>
            </a:r>
            <a:r>
              <a:rPr lang="zh-CN" sz="4800" spc="-1" strike="noStrike">
                <a:solidFill>
                  <a:srgbClr val="e3e3e3"/>
                </a:solidFill>
                <a:uFill>
                  <a:solidFill>
                    <a:srgbClr val="ffffff"/>
                  </a:solidFill>
                </a:uFill>
                <a:latin typeface="Calisto MT"/>
              </a:rPr>
              <a:t>这个特定的领域，未来的发展一定是</a:t>
            </a:r>
            <a:r>
              <a:rPr lang="zh-CN" sz="4800" spc="-1" strike="noStrike">
                <a:solidFill>
                  <a:srgbClr val="e3e3e3"/>
                </a:solidFill>
                <a:uFill>
                  <a:solidFill>
                    <a:srgbClr val="ffffff"/>
                  </a:solidFill>
                </a:uFill>
                <a:latin typeface="Calisto MT"/>
              </a:rPr>
              <a:t>XML</a:t>
            </a:r>
            <a:r>
              <a:rPr lang="zh-CN" sz="4800" spc="-1" strike="noStrike">
                <a:solidFill>
                  <a:srgbClr val="e3e3e3"/>
                </a:solidFill>
                <a:uFill>
                  <a:solidFill>
                    <a:srgbClr val="ffffff"/>
                  </a:solidFill>
                </a:uFill>
                <a:latin typeface="Calisto MT"/>
              </a:rPr>
              <a:t>让位于</a:t>
            </a:r>
            <a:r>
              <a:rPr lang="zh-CN" sz="4800" spc="-1" strike="noStrike">
                <a:solidFill>
                  <a:srgbClr val="e3e3e3"/>
                </a:solidFill>
                <a:uFill>
                  <a:solidFill>
                    <a:srgbClr val="ffffff"/>
                  </a:solidFill>
                </a:uFill>
                <a:latin typeface="Calisto MT"/>
              </a:rPr>
              <a:t>JSON</a:t>
            </a:r>
            <a:r>
              <a:rPr lang="zh-CN" sz="4800" spc="-1" strike="noStrike">
                <a:solidFill>
                  <a:srgbClr val="e3e3e3"/>
                </a:solidFill>
                <a:uFill>
                  <a:solidFill>
                    <a:srgbClr val="ffffff"/>
                  </a:solidFill>
                </a:uFill>
                <a:latin typeface="Calisto MT"/>
              </a:rPr>
              <a:t>。</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4800" spc="-1" strike="noStrike">
                <a:solidFill>
                  <a:srgbClr val="e3e3e3"/>
                </a:solidFill>
                <a:uFill>
                  <a:solidFill>
                    <a:srgbClr val="ffffff"/>
                  </a:solidFill>
                </a:uFill>
                <a:latin typeface="Calisto MT"/>
              </a:rPr>
              <a:t>(6).</a:t>
            </a:r>
            <a:r>
              <a:rPr lang="zh-CN" sz="4800" spc="-1" strike="noStrike">
                <a:solidFill>
                  <a:srgbClr val="e3e3e3"/>
                </a:solidFill>
                <a:uFill>
                  <a:solidFill>
                    <a:srgbClr val="ffffff"/>
                  </a:solidFill>
                </a:uFill>
                <a:latin typeface="Calisto MT"/>
              </a:rPr>
              <a:t>解析手段方面。</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4800" spc="-1" strike="noStrike">
                <a:solidFill>
                  <a:srgbClr val="e3e3e3"/>
                </a:solidFill>
                <a:uFill>
                  <a:solidFill>
                    <a:srgbClr val="ffffff"/>
                  </a:solidFill>
                </a:uFill>
                <a:latin typeface="Calisto MT"/>
              </a:rPr>
              <a:t>JSON</a:t>
            </a:r>
            <a:r>
              <a:rPr lang="zh-CN" sz="4800" spc="-1" strike="noStrike">
                <a:solidFill>
                  <a:srgbClr val="e3e3e3"/>
                </a:solidFill>
                <a:uFill>
                  <a:solidFill>
                    <a:srgbClr val="ffffff"/>
                  </a:solidFill>
                </a:uFill>
                <a:latin typeface="Calisto MT"/>
              </a:rPr>
              <a:t>和</a:t>
            </a:r>
            <a:r>
              <a:rPr lang="zh-CN" sz="4800" spc="-1" strike="noStrike">
                <a:solidFill>
                  <a:srgbClr val="e3e3e3"/>
                </a:solidFill>
                <a:uFill>
                  <a:solidFill>
                    <a:srgbClr val="ffffff"/>
                  </a:solidFill>
                </a:uFill>
                <a:latin typeface="Calisto MT"/>
              </a:rPr>
              <a:t>XML</a:t>
            </a:r>
            <a:r>
              <a:rPr lang="zh-CN" sz="4800" spc="-1" strike="noStrike">
                <a:solidFill>
                  <a:srgbClr val="e3e3e3"/>
                </a:solidFill>
                <a:uFill>
                  <a:solidFill>
                    <a:srgbClr val="ffffff"/>
                  </a:solidFill>
                </a:uFill>
                <a:latin typeface="Calisto MT"/>
              </a:rPr>
              <a:t>同样拥有丰富的解析手段。</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4800" spc="-1" strike="noStrike">
                <a:solidFill>
                  <a:srgbClr val="e3e3e3"/>
                </a:solidFill>
                <a:uFill>
                  <a:solidFill>
                    <a:srgbClr val="ffffff"/>
                  </a:solidFill>
                </a:uFill>
                <a:latin typeface="Calisto MT"/>
              </a:rPr>
              <a:t>(7).</a:t>
            </a:r>
            <a:r>
              <a:rPr lang="zh-CN" sz="4800" spc="-1" strike="noStrike">
                <a:solidFill>
                  <a:srgbClr val="e3e3e3"/>
                </a:solidFill>
                <a:uFill>
                  <a:solidFill>
                    <a:srgbClr val="ffffff"/>
                  </a:solidFill>
                </a:uFill>
                <a:latin typeface="Calisto MT"/>
              </a:rPr>
              <a:t>数据体积方面。</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4800" spc="-1" strike="noStrike">
                <a:solidFill>
                  <a:srgbClr val="e3e3e3"/>
                </a:solidFill>
                <a:uFill>
                  <a:solidFill>
                    <a:srgbClr val="ffffff"/>
                  </a:solidFill>
                </a:uFill>
                <a:latin typeface="Calisto MT"/>
              </a:rPr>
              <a:t>JSON</a:t>
            </a:r>
            <a:r>
              <a:rPr lang="zh-CN" sz="4800" spc="-1" strike="noStrike">
                <a:solidFill>
                  <a:srgbClr val="e3e3e3"/>
                </a:solidFill>
                <a:uFill>
                  <a:solidFill>
                    <a:srgbClr val="ffffff"/>
                  </a:solidFill>
                </a:uFill>
                <a:latin typeface="Calisto MT"/>
              </a:rPr>
              <a:t>相对于</a:t>
            </a:r>
            <a:r>
              <a:rPr lang="zh-CN" sz="4800" spc="-1" strike="noStrike">
                <a:solidFill>
                  <a:srgbClr val="e3e3e3"/>
                </a:solidFill>
                <a:uFill>
                  <a:solidFill>
                    <a:srgbClr val="ffffff"/>
                  </a:solidFill>
                </a:uFill>
                <a:latin typeface="Calisto MT"/>
              </a:rPr>
              <a:t>XML</a:t>
            </a:r>
            <a:r>
              <a:rPr lang="zh-CN" sz="4800" spc="-1" strike="noStrike">
                <a:solidFill>
                  <a:srgbClr val="e3e3e3"/>
                </a:solidFill>
                <a:uFill>
                  <a:solidFill>
                    <a:srgbClr val="ffffff"/>
                  </a:solidFill>
                </a:uFill>
                <a:latin typeface="Calisto MT"/>
              </a:rPr>
              <a:t>来讲，数据的体积小，传递的速度更快些。</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4800" spc="-1" strike="noStrike">
                <a:solidFill>
                  <a:srgbClr val="e3e3e3"/>
                </a:solidFill>
                <a:uFill>
                  <a:solidFill>
                    <a:srgbClr val="ffffff"/>
                  </a:solidFill>
                </a:uFill>
                <a:latin typeface="Calisto MT"/>
              </a:rPr>
              <a:t>(8).</a:t>
            </a:r>
            <a:r>
              <a:rPr lang="zh-CN" sz="4800" spc="-1" strike="noStrike">
                <a:solidFill>
                  <a:srgbClr val="e3e3e3"/>
                </a:solidFill>
                <a:uFill>
                  <a:solidFill>
                    <a:srgbClr val="ffffff"/>
                  </a:solidFill>
                </a:uFill>
                <a:latin typeface="Calisto MT"/>
              </a:rPr>
              <a:t>数据交互方面。</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4800" spc="-1" strike="noStrike">
                <a:solidFill>
                  <a:srgbClr val="e3e3e3"/>
                </a:solidFill>
                <a:uFill>
                  <a:solidFill>
                    <a:srgbClr val="ffffff"/>
                  </a:solidFill>
                </a:uFill>
                <a:latin typeface="Calisto MT"/>
              </a:rPr>
              <a:t>JSON</a:t>
            </a:r>
            <a:r>
              <a:rPr lang="zh-CN" sz="4800" spc="-1" strike="noStrike">
                <a:solidFill>
                  <a:srgbClr val="e3e3e3"/>
                </a:solidFill>
                <a:uFill>
                  <a:solidFill>
                    <a:srgbClr val="ffffff"/>
                  </a:solidFill>
                </a:uFill>
                <a:latin typeface="Calisto MT"/>
              </a:rPr>
              <a:t>与</a:t>
            </a:r>
            <a:r>
              <a:rPr lang="zh-CN" sz="4800" spc="-1" strike="noStrike">
                <a:solidFill>
                  <a:srgbClr val="e3e3e3"/>
                </a:solidFill>
                <a:uFill>
                  <a:solidFill>
                    <a:srgbClr val="ffffff"/>
                  </a:solidFill>
                </a:uFill>
                <a:latin typeface="Calisto MT"/>
              </a:rPr>
              <a:t>JavaScript</a:t>
            </a:r>
            <a:r>
              <a:rPr lang="zh-CN" sz="4800" spc="-1" strike="noStrike">
                <a:solidFill>
                  <a:srgbClr val="e3e3e3"/>
                </a:solidFill>
                <a:uFill>
                  <a:solidFill>
                    <a:srgbClr val="ffffff"/>
                  </a:solidFill>
                </a:uFill>
                <a:latin typeface="Calisto MT"/>
              </a:rPr>
              <a:t>的交互更加方便，更容易解析处理，更好的数据交互。</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4800" spc="-1" strike="noStrike">
                <a:solidFill>
                  <a:srgbClr val="e3e3e3"/>
                </a:solidFill>
                <a:uFill>
                  <a:solidFill>
                    <a:srgbClr val="ffffff"/>
                  </a:solidFill>
                </a:uFill>
                <a:latin typeface="Calisto MT"/>
              </a:rPr>
              <a:t>(9).</a:t>
            </a:r>
            <a:r>
              <a:rPr lang="zh-CN" sz="4800" spc="-1" strike="noStrike">
                <a:solidFill>
                  <a:srgbClr val="e3e3e3"/>
                </a:solidFill>
                <a:uFill>
                  <a:solidFill>
                    <a:srgbClr val="ffffff"/>
                  </a:solidFill>
                </a:uFill>
                <a:latin typeface="Calisto MT"/>
              </a:rPr>
              <a:t>数据描述方面。</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4800" spc="-1" strike="noStrike">
                <a:solidFill>
                  <a:srgbClr val="e3e3e3"/>
                </a:solidFill>
                <a:uFill>
                  <a:solidFill>
                    <a:srgbClr val="ffffff"/>
                  </a:solidFill>
                </a:uFill>
                <a:latin typeface="Calisto MT"/>
              </a:rPr>
              <a:t>JSON</a:t>
            </a:r>
            <a:r>
              <a:rPr lang="zh-CN" sz="4800" spc="-1" strike="noStrike">
                <a:solidFill>
                  <a:srgbClr val="e3e3e3"/>
                </a:solidFill>
                <a:uFill>
                  <a:solidFill>
                    <a:srgbClr val="ffffff"/>
                  </a:solidFill>
                </a:uFill>
                <a:latin typeface="Calisto MT"/>
              </a:rPr>
              <a:t>对数据的描述性比</a:t>
            </a:r>
            <a:r>
              <a:rPr lang="zh-CN" sz="4800" spc="-1" strike="noStrike">
                <a:solidFill>
                  <a:srgbClr val="e3e3e3"/>
                </a:solidFill>
                <a:uFill>
                  <a:solidFill>
                    <a:srgbClr val="ffffff"/>
                  </a:solidFill>
                </a:uFill>
                <a:latin typeface="Calisto MT"/>
              </a:rPr>
              <a:t>XML</a:t>
            </a:r>
            <a:r>
              <a:rPr lang="zh-CN" sz="4800" spc="-1" strike="noStrike">
                <a:solidFill>
                  <a:srgbClr val="e3e3e3"/>
                </a:solidFill>
                <a:uFill>
                  <a:solidFill>
                    <a:srgbClr val="ffffff"/>
                  </a:solidFill>
                </a:uFill>
                <a:latin typeface="Calisto MT"/>
              </a:rPr>
              <a:t>较差。</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4800" spc="-1" strike="noStrike">
                <a:solidFill>
                  <a:srgbClr val="e3e3e3"/>
                </a:solidFill>
                <a:uFill>
                  <a:solidFill>
                    <a:srgbClr val="ffffff"/>
                  </a:solidFill>
                </a:uFill>
                <a:latin typeface="Calisto MT"/>
              </a:rPr>
              <a:t>(10).</a:t>
            </a:r>
            <a:r>
              <a:rPr lang="zh-CN" sz="4800" spc="-1" strike="noStrike">
                <a:solidFill>
                  <a:srgbClr val="e3e3e3"/>
                </a:solidFill>
                <a:uFill>
                  <a:solidFill>
                    <a:srgbClr val="ffffff"/>
                  </a:solidFill>
                </a:uFill>
                <a:latin typeface="Calisto MT"/>
              </a:rPr>
              <a:t>传输速度方面。</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4800" spc="-1" strike="noStrike">
                <a:solidFill>
                  <a:srgbClr val="e3e3e3"/>
                </a:solidFill>
                <a:uFill>
                  <a:solidFill>
                    <a:srgbClr val="ffffff"/>
                  </a:solidFill>
                </a:uFill>
                <a:latin typeface="Calisto MT"/>
              </a:rPr>
              <a:t>JSON</a:t>
            </a:r>
            <a:r>
              <a:rPr lang="zh-CN" sz="4800" spc="-1" strike="noStrike">
                <a:solidFill>
                  <a:srgbClr val="e3e3e3"/>
                </a:solidFill>
                <a:uFill>
                  <a:solidFill>
                    <a:srgbClr val="ffffff"/>
                  </a:solidFill>
                </a:uFill>
                <a:latin typeface="Calisto MT"/>
              </a:rPr>
              <a:t>的速度要远远快于</a:t>
            </a:r>
            <a:r>
              <a:rPr lang="zh-CN" sz="4800" spc="-1" strike="noStrike">
                <a:solidFill>
                  <a:srgbClr val="e3e3e3"/>
                </a:solidFill>
                <a:uFill>
                  <a:solidFill>
                    <a:srgbClr val="ffffff"/>
                  </a:solidFill>
                </a:uFill>
                <a:latin typeface="Calisto MT"/>
              </a:rPr>
              <a:t>XML</a:t>
            </a:r>
            <a:r>
              <a:rPr lang="zh-CN" sz="4800" spc="-1" strike="noStrike">
                <a:solidFill>
                  <a:srgbClr val="e3e3e3"/>
                </a:solidFill>
                <a:uFill>
                  <a:solidFill>
                    <a:srgbClr val="ffffff"/>
                  </a:solidFill>
                </a:uFill>
                <a:latin typeface="Calisto MT"/>
              </a:rPr>
              <a:t>。</a:t>
            </a:r>
            <a:endParaRPr lang="zh-CN" sz="2000" spc="-1" strike="noStrike">
              <a:solidFill>
                <a:srgbClr val="e3e3e3"/>
              </a:solidFill>
              <a:uFill>
                <a:solidFill>
                  <a:srgbClr val="ffffff"/>
                </a:solidFill>
              </a:uFill>
              <a:latin typeface="Calisto MT"/>
            </a:endParaRPr>
          </a:p>
          <a:p>
            <a:pPr>
              <a:lnSpc>
                <a:spcPct val="100000"/>
              </a:lnSpc>
            </a:pPr>
            <a:endParaRPr lang="zh-CN" sz="2000" spc="-1" strike="noStrike">
              <a:solidFill>
                <a:srgbClr val="e3e3e3"/>
              </a:solidFill>
              <a:uFill>
                <a:solidFill>
                  <a:srgbClr val="ffffff"/>
                </a:solidFill>
              </a:uFill>
              <a:latin typeface="Calisto MT"/>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架构的设计原则</a:t>
            </a:r>
            <a:endParaRPr lang="zh-CN" sz="1800" spc="-1" strike="noStrike">
              <a:solidFill>
                <a:srgbClr val="ffffff"/>
              </a:solidFill>
              <a:uFill>
                <a:solidFill>
                  <a:srgbClr val="ffffff"/>
                </a:solidFill>
              </a:uFill>
              <a:latin typeface="Calisto MT"/>
            </a:endParaRPr>
          </a:p>
        </p:txBody>
      </p:sp>
      <p:sp>
        <p:nvSpPr>
          <p:cNvPr id="93"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避免重复造轮子</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按需代码</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科学发展观</a:t>
            </a:r>
            <a:endParaRPr lang="zh-CN" sz="2000" spc="-1" strike="noStrike">
              <a:solidFill>
                <a:srgbClr val="e3e3e3"/>
              </a:solidFill>
              <a:uFill>
                <a:solidFill>
                  <a:srgbClr val="ffffff"/>
                </a:solidFill>
              </a:uFill>
              <a:latin typeface="Calisto MT"/>
            </a:endParaRPr>
          </a:p>
          <a:p>
            <a:pPr marL="37080">
              <a:lnSpc>
                <a:spcPct val="100000"/>
              </a:lnSpc>
            </a:pPr>
            <a:endParaRPr lang="zh-CN" sz="2000" spc="-1" strike="noStrike">
              <a:solidFill>
                <a:srgbClr val="e3e3e3"/>
              </a:solidFill>
              <a:uFill>
                <a:solidFill>
                  <a:srgbClr val="ffffff"/>
                </a:solidFill>
              </a:uFill>
              <a:latin typeface="Calisto MT"/>
            </a:endParaRPr>
          </a:p>
          <a:p>
            <a:pPr marL="37080">
              <a:lnSpc>
                <a:spcPct val="100000"/>
              </a:lnSpc>
            </a:pPr>
            <a:endParaRPr lang="zh-CN" sz="2000" spc="-1" strike="noStrike">
              <a:solidFill>
                <a:srgbClr val="e3e3e3"/>
              </a:solidFill>
              <a:uFill>
                <a:solidFill>
                  <a:srgbClr val="ffffff"/>
                </a:solidFill>
              </a:uFill>
              <a:latin typeface="Calisto MT"/>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913680" y="609480"/>
            <a:ext cx="10353240" cy="970200"/>
          </a:xfrm>
          <a:prstGeom prst="rect">
            <a:avLst/>
          </a:prstGeom>
          <a:noFill/>
          <a:ln>
            <a:noFill/>
          </a:ln>
        </p:spPr>
        <p:txBody>
          <a:bodyPr anchor="ctr"/>
          <a:p>
            <a:pPr algn="ctr">
              <a:lnSpc>
                <a:spcPct val="100000"/>
              </a:lnSpc>
            </a:pPr>
            <a:r>
              <a:rPr lang="zh-CN" sz="4000" spc="-1" strike="noStrike">
                <a:solidFill>
                  <a:srgbClr val="e3e3e3"/>
                </a:solidFill>
                <a:uFill>
                  <a:solidFill>
                    <a:srgbClr val="ffffff"/>
                  </a:solidFill>
                </a:uFill>
                <a:latin typeface="Calisto MT"/>
              </a:rPr>
              <a:t>避免重复造轮子</a:t>
            </a:r>
            <a:endParaRPr lang="zh-CN" sz="1800" spc="-1" strike="noStrike">
              <a:solidFill>
                <a:srgbClr val="ffffff"/>
              </a:solidFill>
              <a:uFill>
                <a:solidFill>
                  <a:srgbClr val="ffffff"/>
                </a:solidFill>
              </a:uFill>
              <a:latin typeface="Calisto MT"/>
            </a:endParaRPr>
          </a:p>
        </p:txBody>
      </p:sp>
      <p:sp>
        <p:nvSpPr>
          <p:cNvPr id="95" name="TextShape 2"/>
          <p:cNvSpPr txBox="1"/>
          <p:nvPr/>
        </p:nvSpPr>
        <p:spPr>
          <a:xfrm>
            <a:off x="913680" y="1732320"/>
            <a:ext cx="10353240" cy="4058280"/>
          </a:xfrm>
          <a:prstGeom prst="rect">
            <a:avLst/>
          </a:prstGeom>
          <a:noFill/>
          <a:ln>
            <a:noFill/>
          </a:ln>
        </p:spPr>
        <p:txBody>
          <a:bodyPr/>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开源 </a:t>
            </a:r>
            <a:r>
              <a:rPr lang="zh-CN" sz="2000" spc="-1" strike="noStrike">
                <a:solidFill>
                  <a:srgbClr val="e3e3e3"/>
                </a:solidFill>
                <a:uFill>
                  <a:solidFill>
                    <a:srgbClr val="ffffff"/>
                  </a:solidFill>
                </a:uFill>
                <a:latin typeface="Calisto MT"/>
              </a:rPr>
              <a:t>vs </a:t>
            </a:r>
            <a:r>
              <a:rPr lang="zh-CN" sz="2000" spc="-1" strike="noStrike">
                <a:solidFill>
                  <a:srgbClr val="e3e3e3"/>
                </a:solidFill>
                <a:uFill>
                  <a:solidFill>
                    <a:srgbClr val="ffffff"/>
                  </a:solidFill>
                </a:uFill>
                <a:latin typeface="Calisto MT"/>
              </a:rPr>
              <a:t>闭源</a:t>
            </a:r>
            <a:endParaRPr lang="zh-CN" sz="2000" spc="-1" strike="noStrike">
              <a:solidFill>
                <a:srgbClr val="e3e3e3"/>
              </a:solidFill>
              <a:uFill>
                <a:solidFill>
                  <a:srgbClr val="ffffff"/>
                </a:solidFill>
              </a:uFill>
              <a:latin typeface="Calisto MT"/>
            </a:endParaRPr>
          </a:p>
          <a:p>
            <a:pPr marL="343080" indent="-305640">
              <a:lnSpc>
                <a:spcPct val="100000"/>
              </a:lnSpc>
              <a:buClr>
                <a:srgbClr val="dadada"/>
              </a:buClr>
              <a:buSzPct val="70000"/>
              <a:buFont typeface="Wingdings 2" charset="2"/>
              <a:buChar char=""/>
            </a:pPr>
            <a:r>
              <a:rPr lang="zh-CN" sz="2000" spc="-1" strike="noStrike">
                <a:solidFill>
                  <a:srgbClr val="e3e3e3"/>
                </a:solidFill>
                <a:uFill>
                  <a:solidFill>
                    <a:srgbClr val="ffffff"/>
                  </a:solidFill>
                </a:uFill>
                <a:latin typeface="Calisto MT"/>
              </a:rPr>
              <a:t>能力与进度</a:t>
            </a:r>
            <a:endParaRPr lang="zh-CN" sz="2000" spc="-1" strike="noStrike">
              <a:solidFill>
                <a:srgbClr val="e3e3e3"/>
              </a:solidFill>
              <a:uFill>
                <a:solidFill>
                  <a:srgbClr val="ffffff"/>
                </a:solidFill>
              </a:uFill>
              <a:latin typeface="Calisto MT"/>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石板</Template>
  <TotalTime>1308</TotalTime>
  <Application>LibreOffice/5.0.4.2$Windows_X86_64 LibreOffice_project/2b9802c1994aa0b7dc6079e128979269cf95bc78</Application>
  <Paragraphs>313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2015-05-22T08:45:03Z</dcterms:created>
  <dc:creator>柳伟卫</dc:creator>
  <dc:language>zh-CN</dc:language>
  <dcterms:modified xsi:type="dcterms:W3CDTF">2015-12-30T22:16:36Z</dcterms:modified>
  <cp:revision>196</cp:revision>
  <dc:title>EMSC 架构剖析 --知其然，知其所以然</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宽屏</vt:lpwstr>
  </property>
  <property fmtid="{D5CDD505-2E9C-101B-9397-08002B2CF9AE}" pid="9" name="ScaleCrop">
    <vt:bool>0</vt:bool>
  </property>
  <property fmtid="{D5CDD505-2E9C-101B-9397-08002B2CF9AE}" pid="10" name="ShareDoc">
    <vt:bool>0</vt:bool>
  </property>
  <property fmtid="{D5CDD505-2E9C-101B-9397-08002B2CF9AE}" pid="11" name="Slides">
    <vt:i4>59</vt:i4>
  </property>
</Properties>
</file>