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304" r:id="rId4"/>
    <p:sldId id="297" r:id="rId5"/>
    <p:sldId id="301" r:id="rId6"/>
    <p:sldId id="305" r:id="rId7"/>
    <p:sldId id="306" r:id="rId8"/>
    <p:sldId id="303" r:id="rId9"/>
    <p:sldId id="312" r:id="rId10"/>
    <p:sldId id="296" r:id="rId11"/>
    <p:sldId id="271" r:id="rId12"/>
    <p:sldId id="274" r:id="rId13"/>
    <p:sldId id="288" r:id="rId14"/>
    <p:sldId id="307" r:id="rId15"/>
    <p:sldId id="308" r:id="rId16"/>
    <p:sldId id="309" r:id="rId17"/>
    <p:sldId id="279" r:id="rId18"/>
    <p:sldId id="282" r:id="rId19"/>
    <p:sldId id="310" r:id="rId20"/>
    <p:sldId id="311" r:id="rId21"/>
    <p:sldId id="295" r:id="rId22"/>
    <p:sldId id="290" r:id="rId23"/>
    <p:sldId id="270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9AC3BC-533A-47EE-8EB9-1D714544FDE0}">
  <a:tblStyle styleId="{079AC3BC-533A-47EE-8EB9-1D714544FDE0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  <a:tblStyle styleId="{6C108264-98DD-468C-ABF6-F54B03B72B99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49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494854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89311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45964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49246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캡션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9585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캡션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1714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82896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27022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5362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위의 제목은 </a:t>
            </a:r>
            <a:r>
              <a:rPr lang="en-US" altLang="ko-KR" dirty="0" smtClean="0"/>
              <a:t>17.07.15 </a:t>
            </a:r>
            <a:r>
              <a:rPr lang="ko-KR" altLang="en-US" dirty="0" smtClean="0"/>
              <a:t>일에</a:t>
            </a:r>
            <a:r>
              <a:rPr lang="ko-KR" altLang="en-US" baseline="0" dirty="0" smtClean="0"/>
              <a:t> 나온 기사입니다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제목에서도 보이는 </a:t>
            </a:r>
            <a:r>
              <a:rPr lang="ko-KR" altLang="en-US" baseline="0" dirty="0" err="1" smtClean="0"/>
              <a:t>추둘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진로와 관련된 사고 이와 관련된 사용자들의 이야기를 확인해보겠습니다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위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개의 </a:t>
            </a:r>
            <a:r>
              <a:rPr lang="ko-KR" altLang="en-US" baseline="0" dirty="0" err="1" smtClean="0"/>
              <a:t>댓글의</a:t>
            </a:r>
            <a:r>
              <a:rPr lang="ko-KR" altLang="en-US" baseline="0" dirty="0" smtClean="0"/>
              <a:t> 공통점은 무엇일까요 확인해보겠습니다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공통적인 단어가 나옵니다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그것은 바로 </a:t>
            </a:r>
            <a:r>
              <a:rPr lang="ko-KR" altLang="en-US" baseline="0" dirty="0" err="1" smtClean="0"/>
              <a:t>깜빡이입니다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그럼 </a:t>
            </a:r>
            <a:r>
              <a:rPr lang="ko-KR" altLang="en-US" baseline="0" dirty="0" err="1" smtClean="0"/>
              <a:t>깜빡이를</a:t>
            </a:r>
            <a:r>
              <a:rPr lang="ko-KR" altLang="en-US" baseline="0" dirty="0" smtClean="0"/>
              <a:t> 통해 어떤 일들이 있었기에 이런 말들이 </a:t>
            </a:r>
            <a:r>
              <a:rPr lang="ko-KR" altLang="en-US" baseline="0" dirty="0" err="1" smtClean="0"/>
              <a:t>나온걸까요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7736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나아가 초음파 센서를 사용하여 </a:t>
            </a:r>
            <a:r>
              <a:rPr lang="ko-KR" altLang="en-US" baseline="0" dirty="0" smtClean="0"/>
              <a:t>운행 시 </a:t>
            </a:r>
            <a:r>
              <a:rPr lang="ko-KR" altLang="en-US" dirty="0" smtClean="0"/>
              <a:t>옆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앞차와의 거리를 자동으로 모니터링 해주며 혹시 사고가 발생 시 </a:t>
            </a:r>
            <a:r>
              <a:rPr lang="ko-KR" altLang="en-US" baseline="0" dirty="0" err="1" smtClean="0"/>
              <a:t>거리값과</a:t>
            </a:r>
            <a:r>
              <a:rPr lang="ko-KR" altLang="en-US" baseline="0" dirty="0" smtClean="0"/>
              <a:t> 시간을 통해 사고시의 정확한 시각과 거리를 체크하여 사고의 원인이 누구인지 확인할 수 있다면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어떨가요</a:t>
            </a:r>
            <a:r>
              <a:rPr lang="ko-KR" altLang="en-US" baseline="0" dirty="0" smtClean="0"/>
              <a:t> 블랙박스와 같이 보험료를 할인하는 방법으로 접근한다면 어떨까요</a:t>
            </a:r>
            <a:r>
              <a:rPr lang="en-US" altLang="ko-KR" baseline="0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0951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차선 변경을</a:t>
            </a:r>
            <a:r>
              <a:rPr lang="ko-KR" altLang="en-US" baseline="0" dirty="0" smtClean="0"/>
              <a:t> 하기 전 사이드 </a:t>
            </a:r>
            <a:r>
              <a:rPr lang="ko-KR" altLang="en-US" baseline="0" dirty="0" err="1" smtClean="0"/>
              <a:t>미러를</a:t>
            </a:r>
            <a:r>
              <a:rPr lang="ko-KR" altLang="en-US" baseline="0" dirty="0" smtClean="0"/>
              <a:t> 보는 것은 당연하죠</a:t>
            </a:r>
            <a:endParaRPr lang="en-US" altLang="ko-KR" baseline="0" dirty="0" smtClean="0"/>
          </a:p>
          <a:p>
            <a:r>
              <a:rPr lang="ko-KR" altLang="en-US" baseline="0" dirty="0" smtClean="0"/>
              <a:t>하지만 사각지대와 같은 경우는 보기 어려운 경우가 있죠 </a:t>
            </a:r>
            <a:r>
              <a:rPr lang="ko-KR" altLang="en-US" baseline="0" dirty="0" err="1" smtClean="0"/>
              <a:t>그럴때</a:t>
            </a:r>
            <a:r>
              <a:rPr lang="ko-KR" altLang="en-US" baseline="0" dirty="0" smtClean="0"/>
              <a:t> 카메라로 디스플레이 해준다면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어떨까요 </a:t>
            </a:r>
            <a:endParaRPr lang="en-US" altLang="ko-KR" baseline="0" dirty="0" smtClean="0"/>
          </a:p>
          <a:p>
            <a:r>
              <a:rPr lang="ko-KR" altLang="en-US" baseline="0" dirty="0" smtClean="0"/>
              <a:t>사각지대 </a:t>
            </a:r>
            <a:r>
              <a:rPr lang="ko-KR" altLang="en-US" baseline="0" dirty="0" err="1" smtClean="0"/>
              <a:t>마저도</a:t>
            </a:r>
            <a:r>
              <a:rPr lang="ko-KR" altLang="en-US" baseline="0" dirty="0" smtClean="0"/>
              <a:t> 체크하여 혹시 모를 상황을 대비 할 수 있겠죠</a:t>
            </a:r>
            <a:r>
              <a:rPr lang="en-US" altLang="ko-KR" baseline="0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5852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8266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05738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05584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4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115616" y="205979"/>
            <a:ext cx="7571182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3203969" y="-888203"/>
            <a:ext cx="3394472" cy="7571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461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76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27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84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41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98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56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13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5463774" y="1371598"/>
            <a:ext cx="4388641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272775" y="-609598"/>
            <a:ext cx="4388641" cy="601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461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76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27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84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41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98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56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13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115616" y="205979"/>
            <a:ext cx="7571182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115616" y="1200150"/>
            <a:ext cx="7571182" cy="37478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461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76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27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84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41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98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56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13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0" cy="10215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22312" y="2180033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115616" y="205979"/>
            <a:ext cx="7571182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597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207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89000" marR="0" lvl="1" indent="25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70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145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717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289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861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433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005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597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207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89000" marR="0" lvl="1" indent="25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70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145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717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289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861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433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005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115616" y="205979"/>
            <a:ext cx="7571182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151333"/>
            <a:ext cx="4040187" cy="4798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57200" y="1631154"/>
            <a:ext cx="4040187" cy="2963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38200" marR="0" lvl="1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573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76400" marR="0" lvl="3" indent="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33600" marR="0" lvl="4" indent="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90800" marR="0" lvl="5" indent="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48000" marR="0" lvl="6" indent="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05200" marR="0" lvl="7" indent="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62400" marR="0" lvl="8" indent="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4645026" y="1151333"/>
            <a:ext cx="4041772" cy="4798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4645026" y="1631154"/>
            <a:ext cx="4041772" cy="2963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38200" marR="0" lvl="1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573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76400" marR="0" lvl="3" indent="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33600" marR="0" lvl="4" indent="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90800" marR="0" lvl="5" indent="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48000" marR="0" lvl="6" indent="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05200" marR="0" lvl="7" indent="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62400" marR="0" lvl="8" indent="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115616" y="205979"/>
            <a:ext cx="7571182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04783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461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76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27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84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41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98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56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13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EF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115616" y="205979"/>
            <a:ext cx="7571182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115616" y="1200150"/>
            <a:ext cx="7571182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461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76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27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84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41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98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56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13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30.png"/><Relationship Id="rId7" Type="http://schemas.openxmlformats.org/officeDocument/2006/relationships/image" Target="../media/image34.JP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9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11" Type="http://schemas.openxmlformats.org/officeDocument/2006/relationships/image" Target="../media/image17.png"/><Relationship Id="rId5" Type="http://schemas.openxmlformats.org/officeDocument/2006/relationships/image" Target="../media/image32.png"/><Relationship Id="rId15" Type="http://schemas.openxmlformats.org/officeDocument/2006/relationships/image" Target="../media/image40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16.png"/><Relationship Id="rId1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6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49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jpeg"/><Relationship Id="rId5" Type="http://schemas.openxmlformats.org/officeDocument/2006/relationships/image" Target="../media/image47.jpe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ZtRV7dNnOs&amp;index=1&amp;list=PLopuj4BSl_BImxinl9C7TixCnHMVykahT" TargetMode="External"/><Relationship Id="rId2" Type="http://schemas.openxmlformats.org/officeDocument/2006/relationships/slide" Target="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904054" y="328865"/>
            <a:ext cx="7772400" cy="4411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6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</a:t>
            </a:r>
            <a:br>
              <a:rPr lang="en-US" sz="6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000" dirty="0" smtClean="0"/>
              <a:t>IN</a:t>
            </a:r>
            <a:br>
              <a:rPr lang="en-US" sz="6000" dirty="0" smtClean="0"/>
            </a:br>
            <a:r>
              <a:rPr lang="en-US" sz="6000" dirty="0" smtClean="0"/>
              <a:t>US</a:t>
            </a:r>
            <a:r>
              <a:rPr lang="en-US" sz="6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6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altLang="en-US" sz="2550" dirty="0" smtClean="0">
                <a:solidFill>
                  <a:srgbClr val="7F7F7F"/>
                </a:solidFill>
              </a:rPr>
              <a:t>팀원 </a:t>
            </a:r>
            <a:r>
              <a:rPr lang="en-US" altLang="ko-KR" sz="2550" dirty="0" smtClean="0">
                <a:solidFill>
                  <a:srgbClr val="7F7F7F"/>
                </a:solidFill>
              </a:rPr>
              <a:t>: </a:t>
            </a:r>
            <a:r>
              <a:rPr lang="ko-KR" altLang="en-US" sz="2550" dirty="0" err="1" smtClean="0">
                <a:solidFill>
                  <a:srgbClr val="7F7F7F"/>
                </a:solidFill>
              </a:rPr>
              <a:t>이한모</a:t>
            </a:r>
            <a:r>
              <a:rPr lang="ko-KR" altLang="en-US" sz="2550" dirty="0" smtClean="0">
                <a:solidFill>
                  <a:srgbClr val="7F7F7F"/>
                </a:solidFill>
              </a:rPr>
              <a:t> 박종순 윤태우 이준형 박동관</a:t>
            </a:r>
            <a:endParaRPr lang="en-US" sz="255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직사각형 184"/>
          <p:cNvSpPr/>
          <p:nvPr/>
        </p:nvSpPr>
        <p:spPr>
          <a:xfrm>
            <a:off x="6943940" y="2636532"/>
            <a:ext cx="2200060" cy="1201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7216985" y="2798386"/>
            <a:ext cx="645266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7216985" y="3069103"/>
            <a:ext cx="64526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꺾인 연결선 3"/>
          <p:cNvCxnSpPr>
            <a:endCxn id="56" idx="3"/>
          </p:cNvCxnSpPr>
          <p:nvPr/>
        </p:nvCxnSpPr>
        <p:spPr>
          <a:xfrm>
            <a:off x="4665942" y="1319434"/>
            <a:ext cx="197100" cy="3034735"/>
          </a:xfrm>
          <a:prstGeom prst="bentConnector3">
            <a:avLst>
              <a:gd name="adj1" fmla="val 28541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089" y="975170"/>
            <a:ext cx="558978" cy="70227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28303" y="21511"/>
            <a:ext cx="9358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앞</a:t>
            </a:r>
            <a:r>
              <a:rPr lang="ko-KR" altLang="en-US" sz="1300" dirty="0"/>
              <a:t>쪽</a:t>
            </a:r>
            <a:r>
              <a:rPr lang="ko-KR" altLang="en-US" sz="1300" dirty="0" smtClean="0"/>
              <a:t> 초음파</a:t>
            </a:r>
            <a:endParaRPr lang="en-US" altLang="ko-KR" sz="13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611734" y="883146"/>
            <a:ext cx="18953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3. </a:t>
            </a:r>
            <a:r>
              <a:rPr lang="ko-KR" altLang="en-US" sz="1300" dirty="0" smtClean="0"/>
              <a:t>초음파 </a:t>
            </a:r>
            <a:r>
              <a:rPr lang="en-US" altLang="ko-KR" sz="1300" dirty="0" smtClean="0"/>
              <a:t>Raspberry Pi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745" y="1338026"/>
            <a:ext cx="9424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왼쪽 초음파</a:t>
            </a:r>
            <a:endParaRPr lang="ko-KR" altLang="en-US" sz="1300" dirty="0"/>
          </a:p>
        </p:txBody>
      </p:sp>
      <p:sp>
        <p:nvSpPr>
          <p:cNvPr id="12" name="TextBox 11"/>
          <p:cNvSpPr txBox="1"/>
          <p:nvPr/>
        </p:nvSpPr>
        <p:spPr>
          <a:xfrm>
            <a:off x="8448281" y="1091804"/>
            <a:ext cx="13914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오른쪽 </a:t>
            </a:r>
            <a:endParaRPr lang="en-US" altLang="ko-KR" sz="1300" dirty="0" smtClean="0"/>
          </a:p>
          <a:p>
            <a:r>
              <a:rPr lang="ko-KR" altLang="en-US" sz="1300" dirty="0" smtClean="0"/>
              <a:t>초음파</a:t>
            </a:r>
            <a:endParaRPr lang="ko-KR" altLang="en-US" sz="13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694" y="381414"/>
            <a:ext cx="585763" cy="585763"/>
          </a:xfrm>
          <a:prstGeom prst="rect">
            <a:avLst/>
          </a:prstGeom>
        </p:spPr>
      </p:pic>
      <p:cxnSp>
        <p:nvCxnSpPr>
          <p:cNvPr id="14" name="직선 화살표 연결선 13"/>
          <p:cNvCxnSpPr>
            <a:stCxn id="13" idx="2"/>
            <a:endCxn id="8" idx="1"/>
          </p:cNvCxnSpPr>
          <p:nvPr/>
        </p:nvCxnSpPr>
        <p:spPr>
          <a:xfrm>
            <a:off x="1998576" y="967177"/>
            <a:ext cx="2101513" cy="359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60" idx="1"/>
            <a:endCxn id="13" idx="3"/>
          </p:cNvCxnSpPr>
          <p:nvPr/>
        </p:nvCxnSpPr>
        <p:spPr>
          <a:xfrm flipH="1" flipV="1">
            <a:off x="2291457" y="674296"/>
            <a:ext cx="6179543" cy="6377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61" idx="0"/>
            <a:endCxn id="13" idx="3"/>
          </p:cNvCxnSpPr>
          <p:nvPr/>
        </p:nvCxnSpPr>
        <p:spPr>
          <a:xfrm flipH="1">
            <a:off x="2291457" y="327606"/>
            <a:ext cx="1756914" cy="34669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62" idx="1"/>
            <a:endCxn id="13" idx="1"/>
          </p:cNvCxnSpPr>
          <p:nvPr/>
        </p:nvCxnSpPr>
        <p:spPr>
          <a:xfrm flipV="1">
            <a:off x="593741" y="674296"/>
            <a:ext cx="1111953" cy="2668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53452" y="-32976"/>
            <a:ext cx="8968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초음파 </a:t>
            </a:r>
            <a:r>
              <a:rPr lang="en-US" altLang="ko-KR" sz="1300" dirty="0" smtClean="0"/>
              <a:t>Arduino</a:t>
            </a:r>
            <a:endParaRPr lang="ko-KR" altLang="en-US" sz="13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216985" y="3679488"/>
            <a:ext cx="6452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973500" y="3530300"/>
            <a:ext cx="10353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측정값</a:t>
            </a:r>
            <a:endParaRPr lang="ko-KR" altLang="en-US" sz="1300" dirty="0"/>
          </a:p>
        </p:txBody>
      </p:sp>
      <p:sp>
        <p:nvSpPr>
          <p:cNvPr id="21" name="TextBox 20"/>
          <p:cNvSpPr txBox="1"/>
          <p:nvPr/>
        </p:nvSpPr>
        <p:spPr>
          <a:xfrm>
            <a:off x="8005827" y="2922909"/>
            <a:ext cx="10353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Request</a:t>
            </a:r>
            <a:endParaRPr lang="ko-KR" altLang="en-US" sz="1300" dirty="0"/>
          </a:p>
        </p:txBody>
      </p:sp>
      <p:sp>
        <p:nvSpPr>
          <p:cNvPr id="22" name="TextBox 21"/>
          <p:cNvSpPr txBox="1"/>
          <p:nvPr/>
        </p:nvSpPr>
        <p:spPr>
          <a:xfrm>
            <a:off x="8005827" y="2646330"/>
            <a:ext cx="10353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Response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225611" y="3372823"/>
            <a:ext cx="645266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73500" y="3223195"/>
            <a:ext cx="10596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시리얼통신</a:t>
            </a:r>
            <a:endParaRPr lang="ko-KR" altLang="en-US" sz="1300" dirty="0"/>
          </a:p>
        </p:txBody>
      </p:sp>
      <p:sp>
        <p:nvSpPr>
          <p:cNvPr id="25" name="직사각형 24"/>
          <p:cNvSpPr/>
          <p:nvPr/>
        </p:nvSpPr>
        <p:spPr>
          <a:xfrm>
            <a:off x="555199" y="2875189"/>
            <a:ext cx="192994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dirty="0" smtClean="0"/>
              <a:t>시그널레버 </a:t>
            </a:r>
            <a:r>
              <a:rPr lang="en-US" altLang="ko-KR" sz="1300" dirty="0" smtClean="0"/>
              <a:t>&amp; </a:t>
            </a:r>
            <a:r>
              <a:rPr lang="ko-KR" altLang="en-US" sz="1300" dirty="0" smtClean="0"/>
              <a:t>핸들</a:t>
            </a:r>
            <a:r>
              <a:rPr lang="en-US" altLang="ko-KR" sz="1300" dirty="0" smtClean="0"/>
              <a:t>(</a:t>
            </a:r>
            <a:r>
              <a:rPr lang="ko-KR" altLang="en-US" sz="1300" dirty="0" err="1" smtClean="0"/>
              <a:t>자이로</a:t>
            </a:r>
            <a:r>
              <a:rPr lang="en-US" altLang="ko-KR" sz="1300" dirty="0" smtClean="0"/>
              <a:t>) Arduino</a:t>
            </a:r>
            <a:endParaRPr lang="ko-KR" altLang="en-US" sz="1300" dirty="0"/>
          </a:p>
        </p:txBody>
      </p:sp>
      <p:sp>
        <p:nvSpPr>
          <p:cNvPr id="26" name="TextBox 25"/>
          <p:cNvSpPr txBox="1"/>
          <p:nvPr/>
        </p:nvSpPr>
        <p:spPr>
          <a:xfrm>
            <a:off x="1707927" y="4607629"/>
            <a:ext cx="31123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2</a:t>
            </a:r>
            <a:r>
              <a:rPr lang="en-US" altLang="ko-KR" sz="1300" dirty="0" smtClean="0"/>
              <a:t>.</a:t>
            </a:r>
            <a:r>
              <a:rPr lang="ko-KR" altLang="en-US" sz="1300" dirty="0" smtClean="0"/>
              <a:t> 시그널레버 </a:t>
            </a:r>
            <a:r>
              <a:rPr lang="en-US" altLang="ko-KR" sz="1300" dirty="0" smtClean="0"/>
              <a:t>&amp; </a:t>
            </a:r>
            <a:r>
              <a:rPr lang="ko-KR" altLang="en-US" sz="1300" dirty="0" smtClean="0"/>
              <a:t>핸들</a:t>
            </a:r>
            <a:r>
              <a:rPr lang="en-US" altLang="ko-KR" sz="1300" dirty="0" smtClean="0"/>
              <a:t>(</a:t>
            </a:r>
            <a:r>
              <a:rPr lang="ko-KR" altLang="en-US" sz="1300" dirty="0" err="1" smtClean="0"/>
              <a:t>자이로</a:t>
            </a:r>
            <a:r>
              <a:rPr lang="en-US" altLang="ko-KR" sz="1300" dirty="0" smtClean="0"/>
              <a:t>) Raspberry Pi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431" y="3918683"/>
            <a:ext cx="558978" cy="702278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165" y="3424953"/>
            <a:ext cx="538659" cy="538659"/>
          </a:xfrm>
          <a:prstGeom prst="rect">
            <a:avLst/>
          </a:prstGeom>
        </p:spPr>
      </p:pic>
      <p:cxnSp>
        <p:nvCxnSpPr>
          <p:cNvPr id="32" name="직선 화살표 연결선 31"/>
          <p:cNvCxnSpPr>
            <a:stCxn id="30" idx="3"/>
            <a:endCxn id="56" idx="1"/>
          </p:cNvCxnSpPr>
          <p:nvPr/>
        </p:nvCxnSpPr>
        <p:spPr>
          <a:xfrm>
            <a:off x="2701409" y="4269822"/>
            <a:ext cx="1602655" cy="843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1926496" y="3860607"/>
            <a:ext cx="350639" cy="268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18" idx="0"/>
            <a:endCxn id="31" idx="1"/>
          </p:cNvCxnSpPr>
          <p:nvPr/>
        </p:nvCxnSpPr>
        <p:spPr>
          <a:xfrm flipV="1">
            <a:off x="287590" y="3694283"/>
            <a:ext cx="1119575" cy="60280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19" idx="0"/>
            <a:endCxn id="31" idx="1"/>
          </p:cNvCxnSpPr>
          <p:nvPr/>
        </p:nvCxnSpPr>
        <p:spPr>
          <a:xfrm flipV="1">
            <a:off x="1161470" y="3694283"/>
            <a:ext cx="245695" cy="29385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08404" y="4491785"/>
            <a:ext cx="965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Data </a:t>
            </a:r>
            <a:r>
              <a:rPr lang="ko-KR" altLang="en-US" sz="1300" dirty="0" smtClean="0"/>
              <a:t>암호화</a:t>
            </a:r>
            <a:endParaRPr lang="ko-KR" altLang="en-US" sz="1300" dirty="0"/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4870954" y="4449183"/>
            <a:ext cx="1494468" cy="78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9" name="그림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156" y="4066530"/>
            <a:ext cx="783304" cy="765203"/>
          </a:xfrm>
          <a:prstGeom prst="rect">
            <a:avLst/>
          </a:prstGeom>
        </p:spPr>
      </p:pic>
      <p:cxnSp>
        <p:nvCxnSpPr>
          <p:cNvPr id="40" name="직선 화살표 연결선 39"/>
          <p:cNvCxnSpPr/>
          <p:nvPr/>
        </p:nvCxnSpPr>
        <p:spPr>
          <a:xfrm flipV="1">
            <a:off x="7055483" y="4409791"/>
            <a:ext cx="1209216" cy="393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298013" y="4637898"/>
            <a:ext cx="5835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USB</a:t>
            </a:r>
            <a:r>
              <a:rPr lang="ko-KR" altLang="en-US" sz="1300" dirty="0" smtClean="0"/>
              <a:t>저장</a:t>
            </a:r>
            <a:endParaRPr lang="ko-KR" altLang="en-US" sz="1300" dirty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4783604" y="1552422"/>
            <a:ext cx="1980786" cy="24497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4886148" y="1730724"/>
            <a:ext cx="1938588" cy="2370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4" name="그림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869" y="1447615"/>
            <a:ext cx="750591" cy="48852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378" y="1290565"/>
            <a:ext cx="750591" cy="48852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6764390" y="1820428"/>
            <a:ext cx="150305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5.</a:t>
            </a:r>
            <a:r>
              <a:rPr lang="ko-KR" altLang="en-US" sz="1300" dirty="0" smtClean="0"/>
              <a:t>오른쪽사각지대</a:t>
            </a:r>
            <a:endParaRPr lang="en-US" altLang="ko-KR" sz="1300" dirty="0" smtClean="0"/>
          </a:p>
          <a:p>
            <a:r>
              <a:rPr lang="ko-KR" altLang="en-US" sz="1300" dirty="0" smtClean="0"/>
              <a:t>화면</a:t>
            </a:r>
            <a:r>
              <a:rPr lang="en-US" altLang="ko-KR" sz="1300" dirty="0" smtClean="0"/>
              <a:t> (Streaming)</a:t>
            </a:r>
          </a:p>
          <a:p>
            <a:r>
              <a:rPr lang="en-US" altLang="ko-KR" sz="1300" dirty="0" smtClean="0"/>
              <a:t>Raspberry Pi</a:t>
            </a:r>
            <a:endParaRPr lang="ko-KR" altLang="en-US" sz="1300" dirty="0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2152610" y="1835988"/>
            <a:ext cx="2129792" cy="2210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 flipV="1">
            <a:off x="2061902" y="1950730"/>
            <a:ext cx="1994350" cy="2063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4470734" y="3262246"/>
            <a:ext cx="1" cy="6906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4627169" y="3281841"/>
            <a:ext cx="0" cy="687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3115919" y="1810463"/>
            <a:ext cx="2527317" cy="1372044"/>
            <a:chOff x="4156015" y="2320345"/>
            <a:chExt cx="3931920" cy="2179320"/>
          </a:xfrm>
        </p:grpSpPr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015" y="2320345"/>
              <a:ext cx="3931920" cy="2179320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1329" y="2530972"/>
              <a:ext cx="3185652" cy="1832260"/>
            </a:xfrm>
            <a:prstGeom prst="rect">
              <a:avLst/>
            </a:prstGeom>
          </p:spPr>
        </p:pic>
      </p:grpSp>
      <p:sp>
        <p:nvSpPr>
          <p:cNvPr id="55" name="TextBox 54"/>
          <p:cNvSpPr txBox="1"/>
          <p:nvPr/>
        </p:nvSpPr>
        <p:spPr>
          <a:xfrm>
            <a:off x="4689179" y="4614098"/>
            <a:ext cx="12374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1.</a:t>
            </a:r>
            <a:r>
              <a:rPr lang="ko-KR" altLang="en-US" sz="1300" dirty="0" smtClean="0"/>
              <a:t> 서버 </a:t>
            </a:r>
            <a:r>
              <a:rPr lang="en-US" altLang="ko-KR" sz="1300" dirty="0" smtClean="0"/>
              <a:t>Raspberry Pi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064" y="4003030"/>
            <a:ext cx="558978" cy="702278"/>
          </a:xfrm>
          <a:prstGeom prst="rect">
            <a:avLst/>
          </a:prstGeom>
        </p:spPr>
      </p:pic>
      <p:pic>
        <p:nvPicPr>
          <p:cNvPr id="118" name="그림 117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8" r="81459" b="19063"/>
          <a:stretch/>
        </p:blipFill>
        <p:spPr>
          <a:xfrm>
            <a:off x="-4769" y="4297087"/>
            <a:ext cx="584718" cy="281222"/>
          </a:xfrm>
          <a:prstGeom prst="rect">
            <a:avLst/>
          </a:prstGeom>
        </p:spPr>
      </p:pic>
      <p:pic>
        <p:nvPicPr>
          <p:cNvPr id="119" name="그림 11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4" t="23201" r="33573" b="20123"/>
          <a:stretch/>
        </p:blipFill>
        <p:spPr>
          <a:xfrm>
            <a:off x="568084" y="3988141"/>
            <a:ext cx="1186771" cy="1070272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834626" y="1928113"/>
            <a:ext cx="166931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4.</a:t>
            </a:r>
            <a:r>
              <a:rPr lang="ko-KR" altLang="en-US" sz="1300" dirty="0" smtClean="0"/>
              <a:t>왼쪽사각지대 화면</a:t>
            </a:r>
            <a:r>
              <a:rPr lang="en-US" altLang="ko-KR" sz="1300" dirty="0"/>
              <a:t> </a:t>
            </a:r>
            <a:r>
              <a:rPr lang="en-US" altLang="ko-KR" sz="1300" dirty="0" smtClean="0"/>
              <a:t>(Streaming)</a:t>
            </a:r>
            <a:br>
              <a:rPr lang="en-US" altLang="ko-KR" sz="1300" dirty="0" smtClean="0"/>
            </a:br>
            <a:r>
              <a:rPr lang="en-US" altLang="ko-KR" sz="1300" dirty="0" smtClean="0"/>
              <a:t>Raspberry Pi</a:t>
            </a:r>
          </a:p>
        </p:txBody>
      </p:sp>
      <p:pic>
        <p:nvPicPr>
          <p:cNvPr id="159" name="그림 158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47" t="30729" r="40384" b="38189"/>
          <a:stretch/>
        </p:blipFill>
        <p:spPr>
          <a:xfrm>
            <a:off x="4432234" y="4272513"/>
            <a:ext cx="263820" cy="298921"/>
          </a:xfrm>
          <a:prstGeom prst="rect">
            <a:avLst/>
          </a:prstGeom>
        </p:spPr>
      </p:pic>
      <p:pic>
        <p:nvPicPr>
          <p:cNvPr id="160" name="그림 159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60" t="35100" r="42935" b="35878"/>
          <a:stretch/>
        </p:blipFill>
        <p:spPr>
          <a:xfrm>
            <a:off x="8471000" y="341167"/>
            <a:ext cx="477948" cy="793810"/>
          </a:xfrm>
          <a:prstGeom prst="rect">
            <a:avLst/>
          </a:prstGeom>
        </p:spPr>
      </p:pic>
      <p:pic>
        <p:nvPicPr>
          <p:cNvPr id="161" name="그림 160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60" t="35100" r="42935" b="35878"/>
          <a:stretch/>
        </p:blipFill>
        <p:spPr>
          <a:xfrm rot="16200000">
            <a:off x="4206302" y="-69299"/>
            <a:ext cx="477948" cy="793810"/>
          </a:xfrm>
          <a:prstGeom prst="rect">
            <a:avLst/>
          </a:prstGeom>
        </p:spPr>
      </p:pic>
      <p:pic>
        <p:nvPicPr>
          <p:cNvPr id="162" name="그림 161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60" t="35100" r="42935" b="35878"/>
          <a:stretch/>
        </p:blipFill>
        <p:spPr>
          <a:xfrm flipH="1">
            <a:off x="115793" y="544216"/>
            <a:ext cx="477948" cy="793810"/>
          </a:xfrm>
          <a:prstGeom prst="rect">
            <a:avLst/>
          </a:prstGeom>
        </p:spPr>
      </p:pic>
      <p:pic>
        <p:nvPicPr>
          <p:cNvPr id="184" name="그림 18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1057300" y="4402274"/>
            <a:ext cx="202348" cy="281216"/>
          </a:xfrm>
          <a:prstGeom prst="rect">
            <a:avLst/>
          </a:prstGeom>
        </p:spPr>
      </p:pic>
      <p:pic>
        <p:nvPicPr>
          <p:cNvPr id="188" name="그림 187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66" t="34283" r="40941" b="34058"/>
          <a:stretch/>
        </p:blipFill>
        <p:spPr>
          <a:xfrm>
            <a:off x="6393323" y="4043327"/>
            <a:ext cx="609260" cy="687645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6642441" y="267732"/>
            <a:ext cx="293678" cy="30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728" y="70774"/>
            <a:ext cx="506012" cy="506012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6" y="761417"/>
            <a:ext cx="506012" cy="499915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65" y="484952"/>
            <a:ext cx="506012" cy="499915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448" y="419243"/>
            <a:ext cx="506012" cy="506012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878" y="3939707"/>
            <a:ext cx="242050" cy="242050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328" y="1461884"/>
            <a:ext cx="242050" cy="242050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832" y="3899751"/>
            <a:ext cx="242050" cy="24205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037" y="1673056"/>
            <a:ext cx="242050" cy="242050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271" y="3432836"/>
            <a:ext cx="506012" cy="506012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2" y="4196126"/>
            <a:ext cx="493819" cy="506012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60" y="4203620"/>
            <a:ext cx="493819" cy="506012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818" y="3790858"/>
            <a:ext cx="242050" cy="242050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11" y="3198032"/>
            <a:ext cx="242050" cy="242050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726" y="4181086"/>
            <a:ext cx="506012" cy="506012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675" y="4190936"/>
            <a:ext cx="506012" cy="5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4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93827E-6 L 0.18681 -0.0672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0" y="-336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96296E-6 L -0.27031 0.0660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24" y="330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59259E-6 L -0.73854 -0.0166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927" y="-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44444E-6 L 0.26146 0.1410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73" y="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146 0.14104 L 0.30834 0.14104 C 0.32952 0.14104 0.35573 0.29784 0.35573 0.42654 L 0.35573 0.71203 " pathEditMode="relative" rAng="0" ptsTypes="AAAA">
                                      <p:cBhvr>
                                        <p:cTn id="2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5" y="285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573 0.71203 L 0.28646 0.7274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2" y="7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0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82716E-6 L 0.18993 -0.48179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97" y="-24105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95062E-6 L -0.23646 0.54351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23" y="2716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23457E-7 L -0.2467 -0.45062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44" y="-22531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5679E-6 L 0.26701 0.50864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51" y="254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0"/>
                            </p:stCondLst>
                            <p:childTnLst>
                              <p:par>
                                <p:cTn id="6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124 L 0.06736 -0.14938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68" y="-7407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0.1507 -0.146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35" y="-73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0185 L 0.08212 0.12747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97" y="62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12 0.12747 L 0.31441 0.14722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15" y="9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000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0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000"/>
                            </p:stCondLst>
                            <p:childTnLst>
                              <p:par>
                                <p:cTn id="10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82716E-6 L 0.00104 -0.25092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2562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7 L -0.0059 0.21204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" y="10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000"/>
                            </p:stCondLst>
                            <p:childTnLst>
                              <p:par>
                                <p:cTn id="1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000"/>
                            </p:stCondLst>
                            <p:childTnLst>
                              <p:par>
                                <p:cTn id="1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000"/>
                            </p:stCondLst>
                            <p:childTnLst>
                              <p:par>
                                <p:cTn id="1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111E-6 L 0.23038 0.00926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10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38 0.00926 L 0.43872 -0.00031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17" y="-4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887104" y="702860"/>
            <a:ext cx="8140890" cy="43944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8" r="81459" b="19063"/>
          <a:stretch/>
        </p:blipFill>
        <p:spPr>
          <a:xfrm>
            <a:off x="1007811" y="1500002"/>
            <a:ext cx="947331" cy="4556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4" t="23201" r="33573" b="20123"/>
          <a:stretch/>
        </p:blipFill>
        <p:spPr>
          <a:xfrm>
            <a:off x="1792350" y="913973"/>
            <a:ext cx="1922746" cy="1734000"/>
          </a:xfrm>
          <a:prstGeom prst="rect">
            <a:avLst/>
          </a:prstGeom>
        </p:spPr>
      </p:pic>
      <p:graphicFrame>
        <p:nvGraphicFramePr>
          <p:cNvPr id="117" name="Shape 117"/>
          <p:cNvGraphicFramePr/>
          <p:nvPr>
            <p:extLst>
              <p:ext uri="{D42A27DB-BD31-4B8C-83A1-F6EECF244321}">
                <p14:modId xmlns:p14="http://schemas.microsoft.com/office/powerpoint/2010/main" val="2846655505"/>
              </p:ext>
            </p:extLst>
          </p:nvPr>
        </p:nvGraphicFramePr>
        <p:xfrm>
          <a:off x="0" y="0"/>
          <a:ext cx="755575" cy="5144400"/>
        </p:xfrm>
        <a:graphic>
          <a:graphicData uri="http://schemas.openxmlformats.org/drawingml/2006/table">
            <a:tbl>
              <a:tblPr>
                <a:noFill/>
                <a:tableStyleId>{079AC3BC-533A-47EE-8EB9-1D714544FDE0}</a:tableStyleId>
              </a:tblPr>
              <a:tblGrid>
                <a:gridCol w="755575"/>
              </a:tblGrid>
              <a:tr h="705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</a:t>
                      </a:r>
                      <a:b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1200" dirty="0" smtClean="0"/>
                        <a:t>IN</a:t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US</a:t>
                      </a:r>
                      <a:endParaRPr lang="en-US" sz="1200" u="none" strike="noStrike" cap="none" dirty="0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lang="en-US" altLang="ko-KR" sz="4000" u="none" strike="noStrike" cap="none" dirty="0">
                        <a:solidFill>
                          <a:srgbClr val="ECEE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lang="en-US" sz="4000" u="none" strike="noStrike" cap="none" dirty="0">
                        <a:solidFill>
                          <a:srgbClr val="ECEE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lang="en-US" sz="4000" u="none" strike="noStrike" cap="none" dirty="0">
                        <a:solidFill>
                          <a:srgbClr val="ECEE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61" name="그룹 160"/>
          <p:cNvGrpSpPr/>
          <p:nvPr/>
        </p:nvGrpSpPr>
        <p:grpSpPr>
          <a:xfrm>
            <a:off x="6256944" y="2435388"/>
            <a:ext cx="2543906" cy="1758462"/>
            <a:chOff x="4156015" y="2320345"/>
            <a:chExt cx="3931920" cy="2179320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015" y="2320345"/>
              <a:ext cx="3931920" cy="2179320"/>
            </a:xfrm>
            <a:prstGeom prst="rect">
              <a:avLst/>
            </a:prstGeom>
          </p:spPr>
        </p:pic>
        <p:pic>
          <p:nvPicPr>
            <p:cNvPr id="163" name="그림 16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6752" y="2518908"/>
              <a:ext cx="3185651" cy="1832260"/>
            </a:xfrm>
            <a:prstGeom prst="rect">
              <a:avLst/>
            </a:prstGeom>
          </p:spPr>
        </p:pic>
      </p:grpSp>
      <p:pic>
        <p:nvPicPr>
          <p:cNvPr id="171" name="그림 1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945" y="913973"/>
            <a:ext cx="1090158" cy="1090158"/>
          </a:xfrm>
          <a:prstGeom prst="rect">
            <a:avLst/>
          </a:prstGeom>
        </p:spPr>
      </p:pic>
      <p:cxnSp>
        <p:nvCxnSpPr>
          <p:cNvPr id="179" name="직선 화살표 연결선 178"/>
          <p:cNvCxnSpPr/>
          <p:nvPr/>
        </p:nvCxnSpPr>
        <p:spPr>
          <a:xfrm flipH="1">
            <a:off x="3828199" y="1818235"/>
            <a:ext cx="2201601" cy="2289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162" idx="1"/>
          </p:cNvCxnSpPr>
          <p:nvPr/>
        </p:nvCxnSpPr>
        <p:spPr>
          <a:xfrm flipV="1">
            <a:off x="4024472" y="3314619"/>
            <a:ext cx="2232472" cy="759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6" idx="3"/>
            <a:endCxn id="171" idx="1"/>
          </p:cNvCxnSpPr>
          <p:nvPr/>
        </p:nvCxnSpPr>
        <p:spPr>
          <a:xfrm flipV="1">
            <a:off x="3715096" y="1459052"/>
            <a:ext cx="2035849" cy="321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0" t="30250" r="21044" b="31409"/>
          <a:stretch/>
        </p:blipFill>
        <p:spPr>
          <a:xfrm>
            <a:off x="1792350" y="3471734"/>
            <a:ext cx="2963423" cy="1444232"/>
          </a:xfrm>
          <a:prstGeom prst="rect">
            <a:avLst/>
          </a:prstGeom>
        </p:spPr>
      </p:pic>
      <p:pic>
        <p:nvPicPr>
          <p:cNvPr id="102" name="그림 10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7" t="1" r="36608" b="9748"/>
          <a:stretch/>
        </p:blipFill>
        <p:spPr>
          <a:xfrm>
            <a:off x="3361689" y="1617176"/>
            <a:ext cx="518615" cy="402118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92" name="그림 9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7" t="1" r="63334" b="9748"/>
          <a:stretch/>
        </p:blipFill>
        <p:spPr>
          <a:xfrm>
            <a:off x="3411883" y="4281639"/>
            <a:ext cx="273011" cy="402118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9" name="Shape 118"/>
          <p:cNvSpPr txBox="1">
            <a:spLocks noGrp="1"/>
          </p:cNvSpPr>
          <p:nvPr>
            <p:ph type="title"/>
          </p:nvPr>
        </p:nvSpPr>
        <p:spPr>
          <a:xfrm>
            <a:off x="1572818" y="5583"/>
            <a:ext cx="7571182" cy="6706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dirty="0" smtClean="0"/>
              <a:t>핸들 및 방향지시레버 </a:t>
            </a:r>
            <a:endParaRPr lang="en-US"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318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93827E-6 L 0.29861 -0.0743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86" y="-31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861 -0.07438 L 0.00955 0.4864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69" y="2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0.42101 -0.282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42" y="-14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/>
          <p:cNvSpPr/>
          <p:nvPr/>
        </p:nvSpPr>
        <p:spPr>
          <a:xfrm>
            <a:off x="887104" y="702860"/>
            <a:ext cx="8140890" cy="43944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Shape 117"/>
          <p:cNvGraphicFramePr/>
          <p:nvPr>
            <p:extLst>
              <p:ext uri="{D42A27DB-BD31-4B8C-83A1-F6EECF244321}">
                <p14:modId xmlns:p14="http://schemas.microsoft.com/office/powerpoint/2010/main" val="1379964764"/>
              </p:ext>
            </p:extLst>
          </p:nvPr>
        </p:nvGraphicFramePr>
        <p:xfrm>
          <a:off x="0" y="0"/>
          <a:ext cx="755575" cy="5144400"/>
        </p:xfrm>
        <a:graphic>
          <a:graphicData uri="http://schemas.openxmlformats.org/drawingml/2006/table">
            <a:tbl>
              <a:tblPr>
                <a:noFill/>
                <a:tableStyleId>{079AC3BC-533A-47EE-8EB9-1D714544FDE0}</a:tableStyleId>
              </a:tblPr>
              <a:tblGrid>
                <a:gridCol w="755575"/>
              </a:tblGrid>
              <a:tr h="705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</a:t>
                      </a:r>
                      <a:b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1200" dirty="0" smtClean="0"/>
                        <a:t>IN</a:t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US</a:t>
                      </a:r>
                      <a:endParaRPr lang="en-US" altLang="ko-KR" sz="1200" u="none" strike="noStrike" cap="none" dirty="0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lang="en-US" altLang="ko-KR" sz="4000" u="none" strike="noStrike" cap="none" dirty="0">
                        <a:solidFill>
                          <a:srgbClr val="ECEE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lang="en-US" altLang="ko-KR" sz="4000" u="none" strike="noStrike" cap="none" dirty="0">
                        <a:solidFill>
                          <a:srgbClr val="ECEE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lang="en-US" sz="4000" u="none" strike="noStrike" cap="none" dirty="0">
                        <a:solidFill>
                          <a:srgbClr val="ECEE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748" y="2050429"/>
            <a:ext cx="886164" cy="88616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60" t="35100" r="42935" b="35878"/>
          <a:stretch/>
        </p:blipFill>
        <p:spPr>
          <a:xfrm>
            <a:off x="1005955" y="2034207"/>
            <a:ext cx="567818" cy="943072"/>
          </a:xfrm>
          <a:prstGeom prst="rect">
            <a:avLst/>
          </a:prstGeom>
        </p:spPr>
      </p:pic>
      <p:cxnSp>
        <p:nvCxnSpPr>
          <p:cNvPr id="3" name="직선 연결선 2"/>
          <p:cNvCxnSpPr>
            <a:stCxn id="25" idx="3"/>
            <a:endCxn id="22" idx="1"/>
          </p:cNvCxnSpPr>
          <p:nvPr/>
        </p:nvCxnSpPr>
        <p:spPr>
          <a:xfrm flipV="1">
            <a:off x="1573773" y="2493511"/>
            <a:ext cx="655975" cy="12232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22" idx="3"/>
          </p:cNvCxnSpPr>
          <p:nvPr/>
        </p:nvCxnSpPr>
        <p:spPr>
          <a:xfrm>
            <a:off x="3115912" y="2493511"/>
            <a:ext cx="82328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60" t="35100" r="42935" b="35878"/>
          <a:stretch/>
        </p:blipFill>
        <p:spPr>
          <a:xfrm>
            <a:off x="1005953" y="3024728"/>
            <a:ext cx="567818" cy="943072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60" t="35100" r="42935" b="35878"/>
          <a:stretch/>
        </p:blipFill>
        <p:spPr>
          <a:xfrm>
            <a:off x="1005953" y="1047043"/>
            <a:ext cx="567818" cy="943072"/>
          </a:xfrm>
          <a:prstGeom prst="rect">
            <a:avLst/>
          </a:prstGeom>
        </p:spPr>
      </p:pic>
      <p:cxnSp>
        <p:nvCxnSpPr>
          <p:cNvPr id="44" name="직선 연결선 43"/>
          <p:cNvCxnSpPr>
            <a:stCxn id="39" idx="3"/>
            <a:endCxn id="22" idx="1"/>
          </p:cNvCxnSpPr>
          <p:nvPr/>
        </p:nvCxnSpPr>
        <p:spPr>
          <a:xfrm flipV="1">
            <a:off x="1573771" y="2493511"/>
            <a:ext cx="655977" cy="1002753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40" idx="3"/>
            <a:endCxn id="22" idx="1"/>
          </p:cNvCxnSpPr>
          <p:nvPr/>
        </p:nvCxnSpPr>
        <p:spPr>
          <a:xfrm>
            <a:off x="1573771" y="1518579"/>
            <a:ext cx="655977" cy="974932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227722" y="1990114"/>
            <a:ext cx="1773668" cy="2759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6421791" y="4619675"/>
            <a:ext cx="719236" cy="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216012" y="1620782"/>
            <a:ext cx="177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/>
              <a:t>Queue</a:t>
            </a:r>
            <a:endParaRPr lang="ko-KR" altLang="en-US" sz="1800" dirty="0"/>
          </a:p>
        </p:txBody>
      </p:sp>
      <p:sp>
        <p:nvSpPr>
          <p:cNvPr id="45" name="TextBox 44"/>
          <p:cNvSpPr txBox="1"/>
          <p:nvPr/>
        </p:nvSpPr>
        <p:spPr>
          <a:xfrm>
            <a:off x="2027844" y="3201506"/>
            <a:ext cx="1763919" cy="3385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Data 1</a:t>
            </a:r>
            <a:endParaRPr lang="ko-KR" alt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2027843" y="3696174"/>
            <a:ext cx="1763919" cy="3539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700" dirty="0" smtClean="0"/>
              <a:t>Data 2</a:t>
            </a:r>
            <a:endParaRPr lang="ko-KR" altLang="en-US" sz="1700" dirty="0"/>
          </a:p>
        </p:txBody>
      </p:sp>
      <p:sp>
        <p:nvSpPr>
          <p:cNvPr id="54" name="TextBox 53"/>
          <p:cNvSpPr txBox="1"/>
          <p:nvPr/>
        </p:nvSpPr>
        <p:spPr>
          <a:xfrm>
            <a:off x="2023379" y="4190842"/>
            <a:ext cx="1763919" cy="3539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700" dirty="0" smtClean="0"/>
              <a:t>Data 3</a:t>
            </a:r>
            <a:endParaRPr lang="ko-KR" altLang="en-US" sz="17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0" t="30250" r="21044" b="31409"/>
          <a:stretch/>
        </p:blipFill>
        <p:spPr>
          <a:xfrm>
            <a:off x="6593146" y="1990114"/>
            <a:ext cx="2329118" cy="11351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21791" y="4150878"/>
            <a:ext cx="67556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FI/FO</a:t>
            </a:r>
            <a:endParaRPr lang="ko-KR" altLang="en-US" dirty="0"/>
          </a:p>
        </p:txBody>
      </p:sp>
      <p:sp>
        <p:nvSpPr>
          <p:cNvPr id="27" name="Shape 118"/>
          <p:cNvSpPr txBox="1">
            <a:spLocks noGrp="1"/>
          </p:cNvSpPr>
          <p:nvPr>
            <p:ph type="title"/>
          </p:nvPr>
        </p:nvSpPr>
        <p:spPr>
          <a:xfrm>
            <a:off x="1572818" y="5583"/>
            <a:ext cx="7571182" cy="6706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dirty="0" smtClean="0"/>
              <a:t>초음파</a:t>
            </a:r>
            <a:endParaRPr lang="en-US"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152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08642E-6 L 0.24114 -0.233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18" y="-144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15 -0.23179 L 0.24167 0.23858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218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00123 L 0.24114 -0.330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9" y="-1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14 -0.33056 L 0.24114 0.0756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93827E-6 L 0.24166 -0.4256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83" y="-212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66 -0.42561 L 0.24166 -0.0882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66 0.23858 L 0.56614 0.2450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15" y="30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14 0.07191 L 0.24166 0.13734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3272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67 -0.08827 L 0.24166 -0.0243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4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614 0.24506 L 0.57135 -0.1191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1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66 0.14352 L 0.56614 0.1475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15" y="185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67 -0.02067 L 0.24218 0.0447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614 0.14753 L 0.57448 -0.2163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-182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0"/>
                            </p:stCondLst>
                            <p:childTnLst>
                              <p:par>
                                <p:cTn id="44" presetID="1" presetClass="exit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219 0.04722 L 0.56666 0.0512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81" y="-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0"/>
                            </p:stCondLst>
                            <p:childTnLst>
                              <p:par>
                                <p:cTn id="50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666 0.05124 L 0.57569 -0.31543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" y="-184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5" grpId="2" animBg="1"/>
      <p:bldP spid="45" grpId="3" animBg="1"/>
      <p:bldP spid="45" grpId="4" animBg="1"/>
      <p:bldP spid="53" grpId="0" animBg="1"/>
      <p:bldP spid="53" grpId="1" animBg="1"/>
      <p:bldP spid="53" grpId="2" animBg="1"/>
      <p:bldP spid="53" grpId="3" animBg="1"/>
      <p:bldP spid="53" grpId="5" animBg="1"/>
      <p:bldP spid="53" grpId="6" animBg="1"/>
      <p:bldP spid="54" grpId="0" animBg="1"/>
      <p:bldP spid="54" grpId="1" animBg="1"/>
      <p:bldP spid="54" grpId="2" animBg="1"/>
      <p:bldP spid="54" grpId="3" animBg="1"/>
      <p:bldP spid="54" grpId="4" animBg="1"/>
      <p:bldP spid="54" grpId="5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887104" y="702860"/>
            <a:ext cx="8140890" cy="43944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78" t="35821" r="34279" b="36982"/>
          <a:stretch/>
        </p:blipFill>
        <p:spPr>
          <a:xfrm>
            <a:off x="5532346" y="890830"/>
            <a:ext cx="3277284" cy="1975641"/>
          </a:xfrm>
          <a:prstGeom prst="rect">
            <a:avLst/>
          </a:prstGeom>
        </p:spPr>
      </p:pic>
      <p:graphicFrame>
        <p:nvGraphicFramePr>
          <p:cNvPr id="7" name="Shape 117"/>
          <p:cNvGraphicFramePr/>
          <p:nvPr>
            <p:extLst>
              <p:ext uri="{D42A27DB-BD31-4B8C-83A1-F6EECF244321}">
                <p14:modId xmlns:p14="http://schemas.microsoft.com/office/powerpoint/2010/main" val="1463478923"/>
              </p:ext>
            </p:extLst>
          </p:nvPr>
        </p:nvGraphicFramePr>
        <p:xfrm>
          <a:off x="0" y="0"/>
          <a:ext cx="755575" cy="5144400"/>
        </p:xfrm>
        <a:graphic>
          <a:graphicData uri="http://schemas.openxmlformats.org/drawingml/2006/table">
            <a:tbl>
              <a:tblPr>
                <a:noFill/>
                <a:tableStyleId>{079AC3BC-533A-47EE-8EB9-1D714544FDE0}</a:tableStyleId>
              </a:tblPr>
              <a:tblGrid>
                <a:gridCol w="755575"/>
              </a:tblGrid>
              <a:tr h="705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</a:t>
                      </a:r>
                      <a:b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1200" dirty="0" smtClean="0"/>
                        <a:t>IN</a:t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US</a:t>
                      </a:r>
                      <a:endParaRPr lang="en-US" altLang="ko-KR" sz="1200" u="none" strike="noStrike" cap="none" dirty="0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lang="en-US" altLang="ko-KR" sz="4000" u="none" strike="noStrike" cap="none" dirty="0">
                        <a:solidFill>
                          <a:srgbClr val="ECEE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lang="en-US" altLang="ko-KR" sz="4000" u="none" strike="noStrike" cap="none" dirty="0">
                        <a:solidFill>
                          <a:srgbClr val="ECEE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lang="en-US" sz="4000" u="none" strike="noStrike" cap="none" dirty="0">
                        <a:solidFill>
                          <a:srgbClr val="ECEE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439" y="3797617"/>
            <a:ext cx="845644" cy="1062433"/>
          </a:xfrm>
          <a:prstGeom prst="rect">
            <a:avLst/>
          </a:prstGeom>
        </p:spPr>
      </p:pic>
      <p:pic>
        <p:nvPicPr>
          <p:cNvPr id="9" name="Shape 123"/>
          <p:cNvPicPr preferRelativeResize="0"/>
          <p:nvPr/>
        </p:nvPicPr>
        <p:blipFill rotWithShape="1">
          <a:blip r:embed="rId4">
            <a:alphaModFix/>
          </a:blip>
          <a:srcRect l="49790" t="41727" r="31675" b="39204"/>
          <a:stretch/>
        </p:blipFill>
        <p:spPr>
          <a:xfrm>
            <a:off x="1246004" y="634532"/>
            <a:ext cx="1232816" cy="10808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직선 화살표 연결선 10"/>
          <p:cNvCxnSpPr/>
          <p:nvPr/>
        </p:nvCxnSpPr>
        <p:spPr>
          <a:xfrm flipH="1" flipV="1">
            <a:off x="2374900" y="1612901"/>
            <a:ext cx="1757241" cy="205019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7272338" y="3118229"/>
            <a:ext cx="0" cy="1316248"/>
          </a:xfrm>
          <a:prstGeom prst="straightConnector1">
            <a:avLst/>
          </a:prstGeom>
          <a:ln w="22225"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 flipV="1">
            <a:off x="2068830" y="1703492"/>
            <a:ext cx="1931866" cy="2208108"/>
          </a:xfrm>
          <a:prstGeom prst="straightConnector1">
            <a:avLst/>
          </a:prstGeom>
          <a:ln w="22225"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5382996" y="4434477"/>
            <a:ext cx="1889342" cy="0"/>
          </a:xfrm>
          <a:prstGeom prst="straightConnector1">
            <a:avLst/>
          </a:prstGeom>
          <a:ln w="22225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 descr="C:/Users/js_park/AppData/Roaming/PolarisOffice/ETemp/5828_9830936/fImage229552909358.jpe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960" y="1176439"/>
            <a:ext cx="2965955" cy="1634272"/>
          </a:xfrm>
          <a:prstGeom prst="rect">
            <a:avLst/>
          </a:prstGeom>
          <a:noFill/>
        </p:spPr>
      </p:pic>
      <p:pic>
        <p:nvPicPr>
          <p:cNvPr id="24" name="그림 23" descr="C:/Users/js_park/AppData/Roaming/PolarisOffice/ETemp/5828_9830936/fImage210742934464.jpe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960" y="1181587"/>
            <a:ext cx="2965955" cy="1653176"/>
          </a:xfrm>
          <a:prstGeom prst="rect">
            <a:avLst/>
          </a:prstGeom>
          <a:noFill/>
        </p:spPr>
      </p:pic>
      <p:sp>
        <p:nvSpPr>
          <p:cNvPr id="38" name="TextBox 37"/>
          <p:cNvSpPr txBox="1"/>
          <p:nvPr/>
        </p:nvSpPr>
        <p:spPr>
          <a:xfrm>
            <a:off x="2992427" y="3324545"/>
            <a:ext cx="1763919" cy="3385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요 청 </a:t>
            </a:r>
            <a:endParaRPr lang="ko-KR" alt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1306189" y="1805937"/>
            <a:ext cx="1763919" cy="33855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현재 거리 값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65325" y="4065063"/>
            <a:ext cx="1343377" cy="58477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거리 값 </a:t>
            </a:r>
            <a:endParaRPr lang="en-US" altLang="ko-KR" sz="1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(10cm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미만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365326" y="4055344"/>
            <a:ext cx="1343377" cy="58477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거리 값 </a:t>
            </a:r>
            <a:endParaRPr lang="en-US" altLang="ko-KR" sz="1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(30cm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미만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58409" y="4055344"/>
            <a:ext cx="1343377" cy="58477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거리 값 </a:t>
            </a:r>
            <a:endParaRPr lang="en-US" altLang="ko-KR" sz="1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(30cm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이상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0" name="그림 19" descr="C:/Users/js_park/AppData/Roaming/PolarisOffice/ETemp/5828_9830936/fImage180631065724.jpe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250" y="1171868"/>
            <a:ext cx="2980831" cy="1660483"/>
          </a:xfrm>
          <a:prstGeom prst="rect">
            <a:avLst/>
          </a:prstGeom>
          <a:noFill/>
        </p:spPr>
      </p:pic>
      <p:sp>
        <p:nvSpPr>
          <p:cNvPr id="21" name="Shape 118"/>
          <p:cNvSpPr txBox="1">
            <a:spLocks noGrp="1"/>
          </p:cNvSpPr>
          <p:nvPr>
            <p:ph type="title"/>
          </p:nvPr>
        </p:nvSpPr>
        <p:spPr>
          <a:xfrm>
            <a:off x="1572818" y="5583"/>
            <a:ext cx="7571182" cy="6706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dirty="0" smtClean="0"/>
              <a:t>초음파</a:t>
            </a:r>
            <a:endParaRPr lang="en-US"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044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34568E-6 L -0.17604 -0.3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02" y="-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6.17284E-7 L 0.18437 0.2950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63" y="1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22222E-6 L 0.06771 -2.22222E-6 C 0.09844 -2.22222E-6 0.13646 -0.06913 0.13646 -0.125 L 0.13646 -0.24938 " pathEditMode="relative" rAng="0" ptsTypes="AAAA">
                                      <p:cBhvr>
                                        <p:cTn id="2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3" y="-124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7284E-6 L 0.06771 -1.7284E-6 C 0.09844 -1.7284E-6 0.13646 -0.06913 0.13646 -0.125 L 0.13646 -0.24938 " pathEditMode="relative" rAng="0" ptsTypes="AAAA">
                                      <p:cBhvr>
                                        <p:cTn id="3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3" y="-124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7 L 0.06771 -3.7037E-7 C 0.09844 -3.7037E-7 0.13646 -0.06914 0.13646 -0.125 L 0.13646 -0.24938 " pathEditMode="relative" rAng="0" ptsTypes="AAAA">
                                      <p:cBhvr>
                                        <p:cTn id="5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3" y="-124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7" grpId="0" animBg="1"/>
      <p:bldP spid="47" grpId="1" animBg="1"/>
      <p:bldP spid="47" grpId="2" animBg="1"/>
      <p:bldP spid="48" grpId="0" animBg="1"/>
      <p:bldP spid="48" grpId="1" animBg="1"/>
      <p:bldP spid="48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887104" y="702860"/>
            <a:ext cx="8140890" cy="43944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Shape 117"/>
          <p:cNvGraphicFramePr/>
          <p:nvPr>
            <p:extLst/>
          </p:nvPr>
        </p:nvGraphicFramePr>
        <p:xfrm>
          <a:off x="0" y="0"/>
          <a:ext cx="755575" cy="5144400"/>
        </p:xfrm>
        <a:graphic>
          <a:graphicData uri="http://schemas.openxmlformats.org/drawingml/2006/table">
            <a:tbl>
              <a:tblPr>
                <a:noFill/>
                <a:tableStyleId>{079AC3BC-533A-47EE-8EB9-1D714544FDE0}</a:tableStyleId>
              </a:tblPr>
              <a:tblGrid>
                <a:gridCol w="755575"/>
              </a:tblGrid>
              <a:tr h="705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</a:t>
                      </a:r>
                      <a:b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1200" dirty="0" smtClean="0"/>
                        <a:t>IN</a:t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US</a:t>
                      </a:r>
                      <a:endParaRPr lang="en-US" altLang="ko-KR" sz="1200" u="none" strike="noStrike" cap="none" dirty="0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lang="en-US" altLang="ko-KR" sz="4000" u="none" strike="noStrike" cap="none" dirty="0">
                        <a:solidFill>
                          <a:srgbClr val="ECEE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lang="en-US" altLang="ko-KR" sz="4000" u="none" strike="noStrike" cap="none" dirty="0">
                        <a:solidFill>
                          <a:srgbClr val="ECEE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lang="en-US" sz="4000" u="none" strike="noStrike" cap="none" dirty="0">
                        <a:solidFill>
                          <a:srgbClr val="ECEE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" name="제목 1"/>
          <p:cNvSpPr txBox="1">
            <a:spLocks/>
          </p:cNvSpPr>
          <p:nvPr/>
        </p:nvSpPr>
        <p:spPr>
          <a:xfrm>
            <a:off x="1407007" y="944895"/>
            <a:ext cx="2427104" cy="7044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pPr algn="l"/>
            <a:r>
              <a:rPr lang="en-US" altLang="ko-KR" dirty="0" smtClean="0"/>
              <a:t>DB </a:t>
            </a:r>
            <a:r>
              <a:rPr lang="ko-KR" altLang="en-US" dirty="0" smtClean="0"/>
              <a:t>백업 </a:t>
            </a:r>
            <a:endParaRPr lang="ko-KR" altLang="en-US" dirty="0"/>
          </a:p>
        </p:txBody>
      </p:sp>
      <p:sp>
        <p:nvSpPr>
          <p:cNvPr id="3" name="AutoShape 2" descr="data backup에 대한 이미지 검색결과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490" y="1649368"/>
            <a:ext cx="4535110" cy="3008446"/>
          </a:xfrm>
          <a:prstGeom prst="rect">
            <a:avLst/>
          </a:prstGeom>
        </p:spPr>
      </p:pic>
      <p:sp>
        <p:nvSpPr>
          <p:cNvPr id="5" name="AutoShape 4" descr="data loss에 대한 이미지 검색결과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Shape 118"/>
          <p:cNvSpPr txBox="1">
            <a:spLocks noGrp="1"/>
          </p:cNvSpPr>
          <p:nvPr>
            <p:ph type="title"/>
          </p:nvPr>
        </p:nvSpPr>
        <p:spPr>
          <a:xfrm>
            <a:off x="1572818" y="5583"/>
            <a:ext cx="7571182" cy="6706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 smtClean="0"/>
              <a:t>DB &amp; </a:t>
            </a:r>
            <a:r>
              <a:rPr lang="ko-KR" altLang="en-US" dirty="0" smtClean="0"/>
              <a:t>암호화</a:t>
            </a:r>
            <a:endParaRPr lang="en-US"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147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887104" y="702860"/>
            <a:ext cx="8140890" cy="43944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Shape 117"/>
          <p:cNvGraphicFramePr/>
          <p:nvPr>
            <p:extLst/>
          </p:nvPr>
        </p:nvGraphicFramePr>
        <p:xfrm>
          <a:off x="0" y="0"/>
          <a:ext cx="755575" cy="5144400"/>
        </p:xfrm>
        <a:graphic>
          <a:graphicData uri="http://schemas.openxmlformats.org/drawingml/2006/table">
            <a:tbl>
              <a:tblPr>
                <a:noFill/>
                <a:tableStyleId>{079AC3BC-533A-47EE-8EB9-1D714544FDE0}</a:tableStyleId>
              </a:tblPr>
              <a:tblGrid>
                <a:gridCol w="755575"/>
              </a:tblGrid>
              <a:tr h="705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</a:t>
                      </a:r>
                      <a:b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1200" dirty="0" smtClean="0"/>
                        <a:t>IN</a:t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US</a:t>
                      </a:r>
                      <a:endParaRPr lang="en-US" altLang="ko-KR" sz="1200" u="none" strike="noStrike" cap="none" dirty="0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lang="en-US" altLang="ko-KR" sz="4000" u="none" strike="noStrike" cap="none" dirty="0">
                        <a:solidFill>
                          <a:srgbClr val="ECEE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lang="en-US" altLang="ko-KR" sz="4000" u="none" strike="noStrike" cap="none" dirty="0">
                        <a:solidFill>
                          <a:srgbClr val="ECEE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lang="en-US" sz="4000" u="none" strike="noStrike" cap="none" dirty="0">
                        <a:solidFill>
                          <a:srgbClr val="ECEE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" name="제목 1"/>
          <p:cNvSpPr txBox="1">
            <a:spLocks/>
          </p:cNvSpPr>
          <p:nvPr/>
        </p:nvSpPr>
        <p:spPr>
          <a:xfrm>
            <a:off x="1281014" y="847761"/>
            <a:ext cx="2427104" cy="7044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pPr algn="l"/>
            <a:r>
              <a:rPr lang="en-US" altLang="ko-KR" dirty="0" smtClean="0"/>
              <a:t>DB </a:t>
            </a:r>
            <a:r>
              <a:rPr lang="ko-KR" altLang="en-US" dirty="0" smtClean="0"/>
              <a:t>백업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6157" r="806" b="6108"/>
          <a:stretch/>
        </p:blipFill>
        <p:spPr>
          <a:xfrm>
            <a:off x="5358409" y="1697135"/>
            <a:ext cx="3346946" cy="3008446"/>
          </a:xfrm>
          <a:prstGeom prst="rect">
            <a:avLst/>
          </a:prstGeom>
        </p:spPr>
      </p:pic>
      <p:sp>
        <p:nvSpPr>
          <p:cNvPr id="3" name="AutoShape 2" descr="data backup에 대한 이미지 검색결과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data loss에 대한 이미지 검색결과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519" y="1697135"/>
            <a:ext cx="3346946" cy="3008446"/>
          </a:xfrm>
          <a:prstGeom prst="rect">
            <a:avLst/>
          </a:prstGeom>
        </p:spPr>
      </p:pic>
      <p:sp>
        <p:nvSpPr>
          <p:cNvPr id="11" name="Shape 118"/>
          <p:cNvSpPr txBox="1">
            <a:spLocks/>
          </p:cNvSpPr>
          <p:nvPr/>
        </p:nvSpPr>
        <p:spPr>
          <a:xfrm>
            <a:off x="1572818" y="5583"/>
            <a:ext cx="7571182" cy="6706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pPr>
              <a:buSzPct val="25000"/>
            </a:pPr>
            <a:r>
              <a:rPr lang="en-US" smtClean="0"/>
              <a:t>DB &amp; </a:t>
            </a:r>
            <a:r>
              <a:rPr lang="ko-KR" altLang="en-US" smtClean="0"/>
              <a:t>암호화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5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모서리가 둥근 직사각형 33"/>
          <p:cNvSpPr/>
          <p:nvPr/>
        </p:nvSpPr>
        <p:spPr>
          <a:xfrm>
            <a:off x="887104" y="702860"/>
            <a:ext cx="8140890" cy="43944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|</a:t>
            </a:r>
            <a:endParaRPr lang="ko-KR" altLang="en-US" dirty="0"/>
          </a:p>
        </p:txBody>
      </p:sp>
      <p:graphicFrame>
        <p:nvGraphicFramePr>
          <p:cNvPr id="4" name="Shape 117"/>
          <p:cNvGraphicFramePr/>
          <p:nvPr>
            <p:extLst/>
          </p:nvPr>
        </p:nvGraphicFramePr>
        <p:xfrm>
          <a:off x="0" y="0"/>
          <a:ext cx="755575" cy="5144400"/>
        </p:xfrm>
        <a:graphic>
          <a:graphicData uri="http://schemas.openxmlformats.org/drawingml/2006/table">
            <a:tbl>
              <a:tblPr>
                <a:noFill/>
                <a:tableStyleId>{079AC3BC-533A-47EE-8EB9-1D714544FDE0}</a:tableStyleId>
              </a:tblPr>
              <a:tblGrid>
                <a:gridCol w="755575"/>
              </a:tblGrid>
              <a:tr h="705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</a:t>
                      </a:r>
                      <a:b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1200" dirty="0" smtClean="0"/>
                        <a:t>IN</a:t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US</a:t>
                      </a:r>
                      <a:endParaRPr lang="en-US" altLang="ko-KR" sz="1200" u="none" strike="noStrike" cap="none" dirty="0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lang="en-US" altLang="ko-KR" sz="4000" u="none" strike="noStrike" cap="none" dirty="0">
                        <a:solidFill>
                          <a:srgbClr val="ECEE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lang="en-US" altLang="ko-KR" sz="4000" u="none" strike="noStrike" cap="none" dirty="0">
                        <a:solidFill>
                          <a:srgbClr val="ECEE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lang="en-US" sz="4000" u="none" strike="noStrike" cap="none" dirty="0">
                        <a:solidFill>
                          <a:srgbClr val="ECEE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6" name="내용 개체 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498" y="1411980"/>
            <a:ext cx="985261" cy="9852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04" y="1420551"/>
            <a:ext cx="1124422" cy="98526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281" y="1403410"/>
            <a:ext cx="905805" cy="985261"/>
          </a:xfrm>
          <a:prstGeom prst="rect">
            <a:avLst/>
          </a:prstGeom>
        </p:spPr>
      </p:pic>
      <p:cxnSp>
        <p:nvCxnSpPr>
          <p:cNvPr id="9" name="직선 화살표 연결선 8"/>
          <p:cNvCxnSpPr>
            <a:stCxn id="7" idx="3"/>
            <a:endCxn id="14" idx="1"/>
          </p:cNvCxnSpPr>
          <p:nvPr/>
        </p:nvCxnSpPr>
        <p:spPr>
          <a:xfrm>
            <a:off x="2112726" y="1913182"/>
            <a:ext cx="1410794" cy="0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14" idx="3"/>
          </p:cNvCxnSpPr>
          <p:nvPr/>
        </p:nvCxnSpPr>
        <p:spPr>
          <a:xfrm flipV="1">
            <a:off x="4428883" y="1896041"/>
            <a:ext cx="1423840" cy="17141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8" idx="3"/>
            <a:endCxn id="6" idx="1"/>
          </p:cNvCxnSpPr>
          <p:nvPr/>
        </p:nvCxnSpPr>
        <p:spPr>
          <a:xfrm>
            <a:off x="6758086" y="1896041"/>
            <a:ext cx="1201412" cy="8570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54689" y="1613295"/>
            <a:ext cx="989307" cy="599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DUMP </a:t>
            </a:r>
            <a:r>
              <a:rPr lang="ko-KR" altLang="en-US" sz="1600" dirty="0" smtClean="0">
                <a:solidFill>
                  <a:schemeClr val="bg1"/>
                </a:solidFill>
              </a:rPr>
              <a:t>기능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43987" y="1587041"/>
            <a:ext cx="1072810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암호화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알고리즘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87" t="37217" r="38655" b="33926"/>
          <a:stretch/>
        </p:blipFill>
        <p:spPr>
          <a:xfrm>
            <a:off x="3523520" y="1420551"/>
            <a:ext cx="905363" cy="98526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185899" y="3529208"/>
            <a:ext cx="7109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/>
              <a:t>리눅스</a:t>
            </a:r>
            <a:r>
              <a:rPr lang="ko-KR" altLang="en-US" sz="2400" dirty="0" smtClean="0"/>
              <a:t> 환경 반복 예약작업 스케줄러인 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crontab</a:t>
            </a:r>
            <a:r>
              <a:rPr lang="ko-KR" altLang="en-US" sz="2400" dirty="0" smtClean="0"/>
              <a:t>에 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일련의 작업을 등록하여 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매일 반복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9990897" y="-3013080"/>
            <a:ext cx="700764" cy="108413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6800109" y="-3111183"/>
            <a:ext cx="700763" cy="1084136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6800110" y="-2270736"/>
            <a:ext cx="700763" cy="1084136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6800111" y="-1470889"/>
            <a:ext cx="700763" cy="1084136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8269944" y="-3217676"/>
            <a:ext cx="537661" cy="1231244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8306290" y="-2344290"/>
            <a:ext cx="537661" cy="123124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8306290" y="-1545351"/>
            <a:ext cx="537661" cy="1231244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11500996" y="-3110697"/>
            <a:ext cx="537661" cy="1231244"/>
          </a:xfrm>
          <a:prstGeom prst="rect">
            <a:avLst/>
          </a:prstGeom>
        </p:spPr>
      </p:pic>
      <p:pic>
        <p:nvPicPr>
          <p:cNvPr id="2050" name="Picture 2" descr="자물쇠 아이콘에 대한 이미지 검색결과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35" y="-2753046"/>
            <a:ext cx="718505" cy="71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자물쇠 아이콘에 대한 이미지 검색결과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35" y="-1932723"/>
            <a:ext cx="718505" cy="71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자물쇠 아이콘에 대한 이미지 검색결과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35" y="-1144130"/>
            <a:ext cx="718505" cy="71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ey icon에 대한 이미지 검색결과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856087" y="-1932777"/>
            <a:ext cx="734459" cy="73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key icon에 대한 이미지 검색결과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73988">
            <a:off x="2889471" y="-2740167"/>
            <a:ext cx="667690" cy="66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key icon에 대한 이미지 검색결과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219090" y="-1540203"/>
            <a:ext cx="2049812" cy="153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key icon에 대한 이미지 검색결과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067903" y="-2084239"/>
            <a:ext cx="940109" cy="94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6647" y="-2769065"/>
            <a:ext cx="718505" cy="718505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6647" y="-1956210"/>
            <a:ext cx="718505" cy="718505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6647" y="-1169848"/>
            <a:ext cx="718505" cy="718505"/>
          </a:xfrm>
          <a:prstGeom prst="rect">
            <a:avLst/>
          </a:prstGeom>
        </p:spPr>
      </p:pic>
      <p:sp>
        <p:nvSpPr>
          <p:cNvPr id="33" name="Shape 118"/>
          <p:cNvSpPr txBox="1">
            <a:spLocks noGrp="1"/>
          </p:cNvSpPr>
          <p:nvPr>
            <p:ph type="title"/>
          </p:nvPr>
        </p:nvSpPr>
        <p:spPr>
          <a:xfrm>
            <a:off x="1572818" y="5583"/>
            <a:ext cx="7571182" cy="6706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 smtClean="0"/>
              <a:t>DB &amp; </a:t>
            </a:r>
            <a:r>
              <a:rPr lang="ko-KR" altLang="en-US" dirty="0" smtClean="0"/>
              <a:t>암호화</a:t>
            </a:r>
            <a:endParaRPr lang="en-US"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89615" y="1620793"/>
            <a:ext cx="834399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데이터 제출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69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9" grpId="0"/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hlinkClick r:id="rId2" action="ppaction://hlinksldjump"/>
          </p:cNvPr>
          <p:cNvSpPr/>
          <p:nvPr/>
        </p:nvSpPr>
        <p:spPr>
          <a:xfrm>
            <a:off x="887104" y="702860"/>
            <a:ext cx="8140890" cy="43944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Shape 134"/>
          <p:cNvGraphicFramePr/>
          <p:nvPr>
            <p:extLst>
              <p:ext uri="{D42A27DB-BD31-4B8C-83A1-F6EECF244321}">
                <p14:modId xmlns:p14="http://schemas.microsoft.com/office/powerpoint/2010/main" val="2665857525"/>
              </p:ext>
            </p:extLst>
          </p:nvPr>
        </p:nvGraphicFramePr>
        <p:xfrm>
          <a:off x="0" y="-21264"/>
          <a:ext cx="755575" cy="5144400"/>
        </p:xfrm>
        <a:graphic>
          <a:graphicData uri="http://schemas.openxmlformats.org/drawingml/2006/table">
            <a:tbl>
              <a:tblPr>
                <a:noFill/>
                <a:tableStyleId>{079AC3BC-533A-47EE-8EB9-1D714544FDE0}</a:tableStyleId>
              </a:tblPr>
              <a:tblGrid>
                <a:gridCol w="755575"/>
              </a:tblGrid>
              <a:tr h="705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</a:t>
                      </a:r>
                      <a:b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900" dirty="0" smtClean="0"/>
                        <a:t>IN</a:t>
                      </a:r>
                      <a:br>
                        <a:rPr lang="en-US" altLang="ko-KR" sz="900" dirty="0" smtClean="0"/>
                      </a:br>
                      <a:r>
                        <a:rPr lang="en-US" altLang="ko-KR" sz="900" dirty="0" smtClean="0"/>
                        <a:t>US</a:t>
                      </a:r>
                      <a:endParaRPr lang="en-US" altLang="ko-KR" sz="900" u="none" strike="noStrike" cap="none" dirty="0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lang="en-US" sz="4000" u="none" strike="noStrike" cap="none" dirty="0">
                        <a:solidFill>
                          <a:srgbClr val="33339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lang="en-US" altLang="ko-KR" sz="4000" u="none" strike="noStrike" cap="non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lang="en-US" sz="4000" u="none" strike="noStrike" cap="none" dirty="0">
                        <a:solidFill>
                          <a:srgbClr val="ECEE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" name="Shape 118"/>
          <p:cNvSpPr txBox="1">
            <a:spLocks noGrp="1"/>
          </p:cNvSpPr>
          <p:nvPr>
            <p:ph type="title"/>
          </p:nvPr>
        </p:nvSpPr>
        <p:spPr>
          <a:xfrm>
            <a:off x="1572818" y="5583"/>
            <a:ext cx="7571182" cy="6706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 smtClean="0"/>
              <a:t>Streaming</a:t>
            </a:r>
            <a:r>
              <a:rPr lang="ko-KR" altLang="en-US" dirty="0"/>
              <a:t> </a:t>
            </a:r>
            <a:r>
              <a:rPr lang="ko-KR" altLang="en-US" dirty="0" smtClean="0"/>
              <a:t>실행화면</a:t>
            </a:r>
            <a:endParaRPr lang="en-US"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72818" y="2495330"/>
            <a:ext cx="65522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hlinkClick r:id="rId3"/>
              </a:rPr>
              <a:t>https://www.youtube.com/watch?v=mZtRV7dNnOs&amp;index=1&amp;list=PLopuj4BSl_BImxinl9C7TixCnHMVykahT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572818" y="1545781"/>
            <a:ext cx="27993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URL_Link :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2753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887104" y="702860"/>
            <a:ext cx="8140890" cy="43944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Shape 134"/>
          <p:cNvGraphicFramePr/>
          <p:nvPr/>
        </p:nvGraphicFramePr>
        <p:xfrm>
          <a:off x="0" y="-21264"/>
          <a:ext cx="755575" cy="5144400"/>
        </p:xfrm>
        <a:graphic>
          <a:graphicData uri="http://schemas.openxmlformats.org/drawingml/2006/table">
            <a:tbl>
              <a:tblPr>
                <a:noFill/>
                <a:tableStyleId>{079AC3BC-533A-47EE-8EB9-1D714544FDE0}</a:tableStyleId>
              </a:tblPr>
              <a:tblGrid>
                <a:gridCol w="755575"/>
              </a:tblGrid>
              <a:tr h="705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</a:t>
                      </a:r>
                      <a:b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900" dirty="0" smtClean="0"/>
                        <a:t>IN</a:t>
                      </a:r>
                      <a:br>
                        <a:rPr lang="en-US" altLang="ko-KR" sz="900" dirty="0" smtClean="0"/>
                      </a:br>
                      <a:r>
                        <a:rPr lang="en-US" altLang="ko-KR" sz="900" dirty="0" smtClean="0"/>
                        <a:t>US</a:t>
                      </a:r>
                      <a:endParaRPr lang="en-US" altLang="ko-KR" sz="900" u="none" strike="noStrike" cap="none" dirty="0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lang="en-US" sz="4000" u="none" strike="noStrike" cap="none" dirty="0">
                        <a:solidFill>
                          <a:srgbClr val="33339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lang="en-US" altLang="ko-KR" sz="4000" u="none" strike="noStrike" cap="non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lang="en-US" sz="4000" u="none" strike="noStrike" cap="none" dirty="0">
                        <a:solidFill>
                          <a:srgbClr val="ECEE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" name="Shape 118"/>
          <p:cNvSpPr txBox="1">
            <a:spLocks/>
          </p:cNvSpPr>
          <p:nvPr/>
        </p:nvSpPr>
        <p:spPr>
          <a:xfrm>
            <a:off x="1572818" y="5583"/>
            <a:ext cx="7571182" cy="6706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pPr>
              <a:buSzPct val="25000"/>
            </a:pPr>
            <a:r>
              <a:rPr lang="ko-KR" altLang="en-US" dirty="0" smtClean="0"/>
              <a:t>초음파 실행화면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72818" y="1545781"/>
            <a:ext cx="27993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URL_Link :</a:t>
            </a:r>
            <a:endParaRPr lang="ko-KR" alt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1572818" y="2495330"/>
            <a:ext cx="65522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hlinkClick r:id="rId2" action="ppaction://hlinksldjump"/>
              </a:rPr>
              <a:t>https://www.youtube.com/watch?v=KNyswvB_xVg&amp;index=2&amp;list=PLopuj4BSl_BImxinl9C7TixCnHMVykahT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9681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887104" y="702860"/>
            <a:ext cx="8140890" cy="43944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4" t="23201" r="33573" b="20123"/>
          <a:stretch/>
        </p:blipFill>
        <p:spPr>
          <a:xfrm>
            <a:off x="1438775" y="1714500"/>
            <a:ext cx="2686338" cy="1719185"/>
          </a:xfrm>
          <a:prstGeom prst="rect">
            <a:avLst/>
          </a:prstGeom>
        </p:spPr>
      </p:pic>
      <p:graphicFrame>
        <p:nvGraphicFramePr>
          <p:cNvPr id="5" name="Shape 134"/>
          <p:cNvGraphicFramePr/>
          <p:nvPr>
            <p:extLst/>
          </p:nvPr>
        </p:nvGraphicFramePr>
        <p:xfrm>
          <a:off x="0" y="-21264"/>
          <a:ext cx="755575" cy="5144400"/>
        </p:xfrm>
        <a:graphic>
          <a:graphicData uri="http://schemas.openxmlformats.org/drawingml/2006/table">
            <a:tbl>
              <a:tblPr>
                <a:noFill/>
                <a:tableStyleId>{079AC3BC-533A-47EE-8EB9-1D714544FDE0}</a:tableStyleId>
              </a:tblPr>
              <a:tblGrid>
                <a:gridCol w="755575"/>
              </a:tblGrid>
              <a:tr h="705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</a:t>
                      </a:r>
                      <a:b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900" dirty="0" smtClean="0"/>
                        <a:t>IN</a:t>
                      </a:r>
                      <a:br>
                        <a:rPr lang="en-US" altLang="ko-KR" sz="900" dirty="0" smtClean="0"/>
                      </a:br>
                      <a:r>
                        <a:rPr lang="en-US" altLang="ko-KR" sz="900" dirty="0" smtClean="0"/>
                        <a:t>US</a:t>
                      </a:r>
                      <a:endParaRPr lang="en-US" altLang="ko-KR" sz="900" u="none" strike="noStrike" cap="none" dirty="0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lang="en-US" sz="4000" u="none" strike="noStrike" cap="none" dirty="0">
                        <a:solidFill>
                          <a:srgbClr val="33339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lang="en-US" altLang="ko-KR" sz="4000" u="none" strike="noStrike" cap="non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lang="en-US" sz="4000" u="none" strike="noStrike" cap="none" dirty="0">
                        <a:solidFill>
                          <a:srgbClr val="ECEE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  <a:endParaRPr lang="en-US" sz="4000" u="none" strike="noStrike" cap="none" dirty="0">
                        <a:solidFill>
                          <a:srgbClr val="ECEE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531303" y="2316115"/>
            <a:ext cx="501279" cy="6966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259" y="1547159"/>
            <a:ext cx="1635831" cy="302357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1209028" y="898492"/>
            <a:ext cx="2449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1.</a:t>
            </a:r>
            <a:r>
              <a:rPr lang="ko-KR" altLang="en-US" sz="2500" dirty="0" err="1" smtClean="0"/>
              <a:t>자이로</a:t>
            </a:r>
            <a:r>
              <a:rPr lang="ko-KR" altLang="en-US" sz="2500" dirty="0" smtClean="0"/>
              <a:t> 센서</a:t>
            </a:r>
            <a:endParaRPr lang="ko-KR" altLang="en-US" sz="2500" dirty="0"/>
          </a:p>
        </p:txBody>
      </p:sp>
      <p:sp>
        <p:nvSpPr>
          <p:cNvPr id="10" name="오른쪽 화살표 9"/>
          <p:cNvSpPr/>
          <p:nvPr/>
        </p:nvSpPr>
        <p:spPr>
          <a:xfrm>
            <a:off x="4497089" y="2245315"/>
            <a:ext cx="1230659" cy="838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Shape 118"/>
          <p:cNvSpPr txBox="1">
            <a:spLocks/>
          </p:cNvSpPr>
          <p:nvPr/>
        </p:nvSpPr>
        <p:spPr>
          <a:xfrm>
            <a:off x="1572818" y="5583"/>
            <a:ext cx="7571182" cy="6706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pPr>
              <a:buSzPct val="25000"/>
            </a:pPr>
            <a:r>
              <a:rPr lang="ko-KR" altLang="en-US" dirty="0" smtClean="0"/>
              <a:t>문제점 및 해결방안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20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Shape 93"/>
          <p:cNvGrpSpPr/>
          <p:nvPr/>
        </p:nvGrpSpPr>
        <p:grpSpPr>
          <a:xfrm>
            <a:off x="77909" y="1627179"/>
            <a:ext cx="8958586" cy="1889139"/>
            <a:chOff x="517978" y="1628799"/>
            <a:chExt cx="8958586" cy="1889139"/>
          </a:xfrm>
        </p:grpSpPr>
        <p:sp>
          <p:nvSpPr>
            <p:cNvPr id="94" name="Shape 94"/>
            <p:cNvSpPr/>
            <p:nvPr/>
          </p:nvSpPr>
          <p:spPr>
            <a:xfrm>
              <a:off x="611560" y="2442816"/>
              <a:ext cx="8865004" cy="261106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5" name="Shape 95"/>
            <p:cNvGrpSpPr/>
            <p:nvPr/>
          </p:nvGrpSpPr>
          <p:grpSpPr>
            <a:xfrm>
              <a:off x="517978" y="1628799"/>
              <a:ext cx="1889139" cy="1889139"/>
              <a:chOff x="5617737" y="1565700"/>
              <a:chExt cx="1654120" cy="1654120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5617737" y="1565700"/>
                <a:ext cx="1654120" cy="165412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3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Shape 97"/>
              <p:cNvSpPr txBox="1"/>
              <p:nvPr/>
            </p:nvSpPr>
            <p:spPr>
              <a:xfrm>
                <a:off x="5704201" y="2164075"/>
                <a:ext cx="1520528" cy="444654"/>
              </a:xfrm>
              <a:prstGeom prst="rect">
                <a:avLst/>
              </a:prstGeom>
              <a:noFill/>
              <a:ln w="9525" cap="flat" cmpd="sng">
                <a:solidFill>
                  <a:schemeClr val="dk1">
                    <a:alpha val="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F7F7F"/>
                  </a:buClr>
                  <a:buSzPct val="25000"/>
                  <a:buFont typeface="Arial"/>
                  <a:buNone/>
                </a:pPr>
                <a:r>
                  <a:rPr lang="en-US" sz="1800" b="1" i="0" u="none" strike="noStrike" cap="non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INDEX</a:t>
                </a:r>
              </a:p>
            </p:txBody>
          </p:sp>
        </p:grpSp>
        <p:grpSp>
          <p:nvGrpSpPr>
            <p:cNvPr id="98" name="Shape 98"/>
            <p:cNvGrpSpPr/>
            <p:nvPr/>
          </p:nvGrpSpPr>
          <p:grpSpPr>
            <a:xfrm>
              <a:off x="2334131" y="2372683"/>
              <a:ext cx="1573198" cy="1008828"/>
              <a:chOff x="2334131" y="2372683"/>
              <a:chExt cx="1573198" cy="1008828"/>
            </a:xfrm>
          </p:grpSpPr>
          <p:sp>
            <p:nvSpPr>
              <p:cNvPr id="99" name="Shape 99"/>
              <p:cNvSpPr txBox="1"/>
              <p:nvPr/>
            </p:nvSpPr>
            <p:spPr>
              <a:xfrm>
                <a:off x="2877522" y="2372683"/>
                <a:ext cx="550151" cy="400109"/>
              </a:xfrm>
              <a:prstGeom prst="rect">
                <a:avLst/>
              </a:prstGeom>
              <a:noFill/>
              <a:ln w="9525" cap="flat" cmpd="sng">
                <a:solidFill>
                  <a:schemeClr val="dk1">
                    <a:alpha val="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F7F7F"/>
                  </a:buClr>
                  <a:buSzPct val="25000"/>
                  <a:buFont typeface="Arial"/>
                  <a:buNone/>
                </a:pPr>
                <a:r>
                  <a:rPr lang="en-US" sz="2000" b="0" i="0" u="none" strike="noStrike" cap="none" dirty="0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01</a:t>
                </a:r>
              </a:p>
            </p:txBody>
          </p:sp>
          <p:sp>
            <p:nvSpPr>
              <p:cNvPr id="100" name="Shape 100"/>
              <p:cNvSpPr txBox="1"/>
              <p:nvPr/>
            </p:nvSpPr>
            <p:spPr>
              <a:xfrm>
                <a:off x="2334131" y="2768912"/>
                <a:ext cx="1573198" cy="612599"/>
              </a:xfrm>
              <a:prstGeom prst="rect">
                <a:avLst/>
              </a:prstGeom>
              <a:noFill/>
              <a:ln w="9525" cap="flat" cmpd="sng">
                <a:solidFill>
                  <a:schemeClr val="dk1">
                    <a:alpha val="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lang="ko-KR" altLang="en-US" sz="1300" dirty="0" smtClean="0">
                    <a:solidFill>
                      <a:schemeClr val="dk1"/>
                    </a:solidFill>
                  </a:rPr>
                  <a:t>개발 목표</a:t>
                </a:r>
                <a:endParaRPr lang="en-US" altLang="ko-KR" sz="1300" dirty="0" smtClean="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01" name="Shape 101"/>
            <p:cNvGrpSpPr/>
            <p:nvPr/>
          </p:nvGrpSpPr>
          <p:grpSpPr>
            <a:xfrm>
              <a:off x="3970813" y="2380006"/>
              <a:ext cx="2252433" cy="879167"/>
              <a:chOff x="3647475" y="2380006"/>
              <a:chExt cx="2252433" cy="879167"/>
            </a:xfrm>
          </p:grpSpPr>
          <p:sp>
            <p:nvSpPr>
              <p:cNvPr id="102" name="Shape 102"/>
              <p:cNvSpPr txBox="1"/>
              <p:nvPr/>
            </p:nvSpPr>
            <p:spPr>
              <a:xfrm>
                <a:off x="3647475" y="2380006"/>
                <a:ext cx="550151" cy="400109"/>
              </a:xfrm>
              <a:prstGeom prst="rect">
                <a:avLst/>
              </a:prstGeom>
              <a:noFill/>
              <a:ln w="9525" cap="flat" cmpd="sng">
                <a:solidFill>
                  <a:schemeClr val="dk1">
                    <a:alpha val="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F7F7F"/>
                  </a:buClr>
                  <a:buSzPct val="25000"/>
                  <a:buFont typeface="Arial"/>
                  <a:buNone/>
                </a:pPr>
                <a:r>
                  <a:rPr lang="en-US" sz="2000" b="0" i="0" u="none" strike="noStrike" cap="none" dirty="0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02</a:t>
                </a:r>
              </a:p>
            </p:txBody>
          </p:sp>
          <p:sp>
            <p:nvSpPr>
              <p:cNvPr id="103" name="Shape 103"/>
              <p:cNvSpPr txBox="1"/>
              <p:nvPr/>
            </p:nvSpPr>
            <p:spPr>
              <a:xfrm>
                <a:off x="4237273" y="2766732"/>
                <a:ext cx="1662635" cy="492441"/>
              </a:xfrm>
              <a:prstGeom prst="rect">
                <a:avLst/>
              </a:prstGeom>
              <a:noFill/>
              <a:ln w="9525" cap="flat" cmpd="sng">
                <a:solidFill>
                  <a:schemeClr val="dk1">
                    <a:alpha val="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lang="ko-KR" altLang="en-US" sz="1300" b="0" i="0" u="none" strike="noStrike" cap="none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기능 구현</a:t>
                </a:r>
                <a:endParaRPr lang="en-US" sz="13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4" name="Shape 104"/>
            <p:cNvGrpSpPr/>
            <p:nvPr/>
          </p:nvGrpSpPr>
          <p:grpSpPr>
            <a:xfrm>
              <a:off x="3494956" y="1846812"/>
              <a:ext cx="2146052" cy="925981"/>
              <a:chOff x="3226114" y="1878326"/>
              <a:chExt cx="2146052" cy="925981"/>
            </a:xfrm>
          </p:grpSpPr>
          <p:sp>
            <p:nvSpPr>
              <p:cNvPr id="105" name="Shape 105"/>
              <p:cNvSpPr txBox="1"/>
              <p:nvPr/>
            </p:nvSpPr>
            <p:spPr>
              <a:xfrm>
                <a:off x="4822015" y="2404198"/>
                <a:ext cx="550151" cy="400109"/>
              </a:xfrm>
              <a:prstGeom prst="rect">
                <a:avLst/>
              </a:prstGeom>
              <a:noFill/>
              <a:ln w="9525" cap="flat" cmpd="sng">
                <a:solidFill>
                  <a:schemeClr val="dk1">
                    <a:alpha val="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F7F7F"/>
                  </a:buClr>
                  <a:buSzPct val="25000"/>
                  <a:buFont typeface="Arial"/>
                  <a:buNone/>
                </a:pPr>
                <a:r>
                  <a:rPr lang="en-US" sz="2000" b="0" i="0" u="none" strike="noStrike" cap="none" dirty="0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03</a:t>
                </a:r>
              </a:p>
            </p:txBody>
          </p:sp>
          <p:sp>
            <p:nvSpPr>
              <p:cNvPr id="106" name="Shape 106"/>
              <p:cNvSpPr txBox="1"/>
              <p:nvPr/>
            </p:nvSpPr>
            <p:spPr>
              <a:xfrm>
                <a:off x="3226114" y="1878326"/>
                <a:ext cx="1500389" cy="816583"/>
              </a:xfrm>
              <a:prstGeom prst="rect">
                <a:avLst/>
              </a:prstGeom>
              <a:noFill/>
              <a:ln w="9525" cap="flat" cmpd="sng">
                <a:solidFill>
                  <a:schemeClr val="dk1">
                    <a:alpha val="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lang="ko-KR" altLang="en-US" sz="1300" dirty="0" smtClean="0">
                    <a:solidFill>
                      <a:schemeClr val="dk1"/>
                    </a:solidFill>
                  </a:rPr>
                  <a:t>개발도구 및</a:t>
                </a:r>
                <a:endParaRPr lang="en-US" altLang="ko-KR" sz="1300" dirty="0" smtClean="0">
                  <a:solidFill>
                    <a:schemeClr val="dk1"/>
                  </a:solidFill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lang="ko-KR" altLang="en-US" sz="1300" b="0" i="0" u="none" strike="noStrike" cap="none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개발환경</a:t>
                </a:r>
                <a:endParaRPr lang="en-US" sz="13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7" name="Shape 107"/>
            <p:cNvGrpSpPr/>
            <p:nvPr/>
          </p:nvGrpSpPr>
          <p:grpSpPr>
            <a:xfrm>
              <a:off x="5933215" y="1735311"/>
              <a:ext cx="997772" cy="1037481"/>
              <a:chOff x="5804655" y="1735311"/>
              <a:chExt cx="997772" cy="1037481"/>
            </a:xfrm>
          </p:grpSpPr>
          <p:sp>
            <p:nvSpPr>
              <p:cNvPr id="108" name="Shape 108"/>
              <p:cNvSpPr txBox="1"/>
              <p:nvPr/>
            </p:nvSpPr>
            <p:spPr>
              <a:xfrm>
                <a:off x="6028466" y="2372683"/>
                <a:ext cx="550151" cy="400109"/>
              </a:xfrm>
              <a:prstGeom prst="rect">
                <a:avLst/>
              </a:prstGeom>
              <a:noFill/>
              <a:ln w="9525" cap="flat" cmpd="sng">
                <a:solidFill>
                  <a:schemeClr val="dk1">
                    <a:alpha val="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F7F7F"/>
                  </a:buClr>
                  <a:buSzPct val="25000"/>
                  <a:buFont typeface="Arial"/>
                  <a:buNone/>
                </a:pPr>
                <a:r>
                  <a:rPr lang="en-US" sz="2000" b="0" i="0" u="none" strike="noStrike" cap="none" dirty="0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04</a:t>
                </a:r>
              </a:p>
            </p:txBody>
          </p:sp>
          <p:sp>
            <p:nvSpPr>
              <p:cNvPr id="109" name="Shape 109"/>
              <p:cNvSpPr txBox="1"/>
              <p:nvPr/>
            </p:nvSpPr>
            <p:spPr>
              <a:xfrm>
                <a:off x="5804655" y="1735311"/>
                <a:ext cx="997772" cy="492441"/>
              </a:xfrm>
              <a:prstGeom prst="rect">
                <a:avLst/>
              </a:prstGeom>
              <a:noFill/>
              <a:ln w="9525" cap="flat" cmpd="sng">
                <a:solidFill>
                  <a:schemeClr val="dk1">
                    <a:alpha val="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lvl="0" algn="ctr">
                  <a:buClr>
                    <a:schemeClr val="dk1"/>
                  </a:buClr>
                  <a:buSzPct val="25000"/>
                </a:pPr>
                <a:r>
                  <a:rPr lang="ko-KR" altLang="en-US" sz="1300" b="0" i="0" u="none" strike="noStrike" cap="none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altLang="ko-KR" sz="1300" dirty="0" err="1" smtClean="0">
                    <a:solidFill>
                      <a:schemeClr val="dk1"/>
                    </a:solidFill>
                  </a:rPr>
                  <a:t>실행화면</a:t>
                </a:r>
                <a:r>
                  <a:rPr lang="en-US" altLang="ko-KR" sz="1300" dirty="0" smtClean="0">
                    <a:solidFill>
                      <a:schemeClr val="dk1"/>
                    </a:solidFill>
                  </a:rPr>
                  <a:t> (</a:t>
                </a:r>
                <a:r>
                  <a:rPr lang="ko-KR" altLang="en-US" sz="1300" dirty="0">
                    <a:solidFill>
                      <a:schemeClr val="dk1"/>
                    </a:solidFill>
                  </a:rPr>
                  <a:t>동영상</a:t>
                </a:r>
                <a:r>
                  <a:rPr lang="en-US" altLang="ko-KR" sz="1300" dirty="0">
                    <a:solidFill>
                      <a:schemeClr val="dk1"/>
                    </a:solidFill>
                  </a:rPr>
                  <a:t>) 및 </a:t>
                </a:r>
                <a:r>
                  <a:rPr lang="en-US" altLang="ko-KR" sz="1300" dirty="0" err="1">
                    <a:solidFill>
                      <a:schemeClr val="dk1"/>
                    </a:solidFill>
                  </a:rPr>
                  <a:t>설명</a:t>
                </a:r>
                <a:endParaRPr lang="en-US" altLang="ko-KR" sz="1300" dirty="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10" name="Shape 110"/>
            <p:cNvGrpSpPr/>
            <p:nvPr/>
          </p:nvGrpSpPr>
          <p:grpSpPr>
            <a:xfrm>
              <a:off x="6853387" y="2372684"/>
              <a:ext cx="1354856" cy="689353"/>
              <a:chOff x="6853387" y="2404198"/>
              <a:chExt cx="1354856" cy="689353"/>
            </a:xfrm>
          </p:grpSpPr>
          <p:sp>
            <p:nvSpPr>
              <p:cNvPr id="111" name="Shape 111"/>
              <p:cNvSpPr txBox="1"/>
              <p:nvPr/>
            </p:nvSpPr>
            <p:spPr>
              <a:xfrm>
                <a:off x="7255740" y="2404198"/>
                <a:ext cx="550151" cy="400109"/>
              </a:xfrm>
              <a:prstGeom prst="rect">
                <a:avLst/>
              </a:prstGeom>
              <a:noFill/>
              <a:ln w="9525" cap="flat" cmpd="sng">
                <a:solidFill>
                  <a:schemeClr val="dk1">
                    <a:alpha val="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F7F7F"/>
                  </a:buClr>
                  <a:buSzPct val="25000"/>
                  <a:buFont typeface="Arial"/>
                  <a:buNone/>
                </a:pPr>
                <a:r>
                  <a:rPr lang="en-US" sz="2000" b="0" i="0" u="none" strike="noStrike" cap="none" dirty="0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05</a:t>
                </a:r>
              </a:p>
            </p:txBody>
          </p:sp>
          <p:sp>
            <p:nvSpPr>
              <p:cNvPr id="112" name="Shape 112"/>
              <p:cNvSpPr txBox="1"/>
              <p:nvPr/>
            </p:nvSpPr>
            <p:spPr>
              <a:xfrm>
                <a:off x="6853387" y="2801163"/>
                <a:ext cx="1354856" cy="292388"/>
              </a:xfrm>
              <a:prstGeom prst="rect">
                <a:avLst/>
              </a:prstGeom>
              <a:noFill/>
              <a:ln w="9525" cap="flat" cmpd="sng">
                <a:solidFill>
                  <a:schemeClr val="dk1">
                    <a:alpha val="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lang="en-US" sz="1300" b="0" i="0" u="none" strike="noStrike" cap="none" dirty="0" err="1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문제점</a:t>
                </a:r>
                <a:r>
                  <a:rPr lang="en-US" sz="1300" dirty="0">
                    <a:solidFill>
                      <a:schemeClr val="dk1"/>
                    </a:solidFill>
                  </a:rPr>
                  <a:t> </a:t>
                </a:r>
                <a:r>
                  <a:rPr lang="ko-KR" altLang="en-US" sz="1300" dirty="0" smtClean="0">
                    <a:solidFill>
                      <a:schemeClr val="dk1"/>
                    </a:solidFill>
                  </a:rPr>
                  <a:t>및 해결방안</a:t>
                </a:r>
                <a:endParaRPr lang="en-US" sz="13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" name="Shape 111"/>
          <p:cNvSpPr txBox="1"/>
          <p:nvPr/>
        </p:nvSpPr>
        <p:spPr>
          <a:xfrm>
            <a:off x="7895143" y="2371063"/>
            <a:ext cx="550151" cy="400109"/>
          </a:xfrm>
          <a:prstGeom prst="rect">
            <a:avLst/>
          </a:prstGeom>
          <a:noFill/>
          <a:ln w="9525" cap="flat" cmpd="sng">
            <a:solidFill>
              <a:schemeClr val="dk1"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20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 lang="en-US" sz="20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112"/>
          <p:cNvSpPr txBox="1"/>
          <p:nvPr/>
        </p:nvSpPr>
        <p:spPr>
          <a:xfrm>
            <a:off x="7492790" y="2079938"/>
            <a:ext cx="1354856" cy="292388"/>
          </a:xfrm>
          <a:prstGeom prst="rect">
            <a:avLst/>
          </a:prstGeom>
          <a:noFill/>
          <a:ln w="9525" cap="flat" cmpd="sng">
            <a:solidFill>
              <a:schemeClr val="dk1"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3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 lang="en-US" sz="1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887104" y="702860"/>
            <a:ext cx="8140890" cy="43944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Shape 134"/>
          <p:cNvGraphicFramePr/>
          <p:nvPr>
            <p:extLst/>
          </p:nvPr>
        </p:nvGraphicFramePr>
        <p:xfrm>
          <a:off x="0" y="-21264"/>
          <a:ext cx="755575" cy="5144400"/>
        </p:xfrm>
        <a:graphic>
          <a:graphicData uri="http://schemas.openxmlformats.org/drawingml/2006/table">
            <a:tbl>
              <a:tblPr>
                <a:noFill/>
                <a:tableStyleId>{079AC3BC-533A-47EE-8EB9-1D714544FDE0}</a:tableStyleId>
              </a:tblPr>
              <a:tblGrid>
                <a:gridCol w="755575"/>
              </a:tblGrid>
              <a:tr h="705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</a:t>
                      </a:r>
                      <a:b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900" dirty="0" smtClean="0"/>
                        <a:t>IN</a:t>
                      </a:r>
                      <a:br>
                        <a:rPr lang="en-US" altLang="ko-KR" sz="900" dirty="0" smtClean="0"/>
                      </a:br>
                      <a:r>
                        <a:rPr lang="en-US" altLang="ko-KR" sz="900" dirty="0" smtClean="0"/>
                        <a:t>US</a:t>
                      </a:r>
                      <a:endParaRPr lang="en-US" altLang="ko-KR" sz="900" u="none" strike="noStrike" cap="none" dirty="0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lang="en-US" sz="4000" u="none" strike="noStrike" cap="none" dirty="0">
                        <a:solidFill>
                          <a:srgbClr val="33339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lang="en-US" altLang="ko-KR" sz="4000" u="none" strike="noStrike" cap="non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lang="en-US" sz="4000" u="none" strike="noStrike" cap="none" dirty="0">
                        <a:solidFill>
                          <a:srgbClr val="ECEE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  <a:endParaRPr lang="en-US" sz="4000" u="none" strike="noStrike" cap="none" dirty="0">
                        <a:solidFill>
                          <a:srgbClr val="ECEE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827" y="1081857"/>
            <a:ext cx="1023938" cy="37373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362" y="1412875"/>
            <a:ext cx="2106864" cy="12061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33589" y="857250"/>
            <a:ext cx="3664786" cy="4147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50" dirty="0" smtClean="0"/>
          </a:p>
          <a:p>
            <a:r>
              <a:rPr lang="ko-KR" altLang="en-US" b="1" dirty="0" smtClean="0"/>
              <a:t>데이터를 </a:t>
            </a:r>
            <a:r>
              <a:rPr lang="ko-KR" altLang="en-US" b="1" dirty="0" err="1" smtClean="0"/>
              <a:t>보간하는</a:t>
            </a:r>
            <a:r>
              <a:rPr lang="ko-KR" altLang="en-US" b="1" dirty="0" smtClean="0"/>
              <a:t> 방법으로</a:t>
            </a:r>
            <a:r>
              <a:rPr lang="en-US" altLang="ko-KR" b="1" dirty="0" smtClean="0"/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칼만 필터 </a:t>
            </a:r>
            <a:r>
              <a:rPr lang="ko-KR" altLang="en-US" b="1" dirty="0" smtClean="0"/>
              <a:t>사용</a:t>
            </a:r>
            <a:endParaRPr lang="en-US" altLang="ko-KR" sz="1050" b="1" dirty="0" smtClean="0"/>
          </a:p>
          <a:p>
            <a:endParaRPr lang="en-US" altLang="ko-KR" sz="1050" dirty="0"/>
          </a:p>
          <a:p>
            <a:endParaRPr lang="en-US" altLang="ko-KR" sz="1050" dirty="0" smtClean="0"/>
          </a:p>
          <a:p>
            <a:endParaRPr lang="en-US" altLang="ko-KR" sz="1050" dirty="0"/>
          </a:p>
          <a:p>
            <a:endParaRPr lang="en-US" altLang="ko-KR" sz="1050" dirty="0" smtClean="0"/>
          </a:p>
          <a:p>
            <a:endParaRPr lang="en-US" altLang="ko-KR" sz="1050" dirty="0"/>
          </a:p>
          <a:p>
            <a:endParaRPr lang="en-US" altLang="ko-KR" sz="1050" dirty="0" smtClean="0"/>
          </a:p>
          <a:p>
            <a:endParaRPr lang="en-US" altLang="ko-KR" sz="1050" dirty="0" smtClean="0"/>
          </a:p>
          <a:p>
            <a:endParaRPr lang="en-US" altLang="ko-KR" sz="1050" dirty="0"/>
          </a:p>
          <a:p>
            <a:endParaRPr lang="en-US" altLang="ko-KR" sz="1050" dirty="0"/>
          </a:p>
          <a:p>
            <a:endParaRPr lang="en-US" altLang="ko-KR" sz="1050" dirty="0" smtClean="0"/>
          </a:p>
          <a:p>
            <a:r>
              <a:rPr lang="ko-KR" altLang="en-US" sz="1200" dirty="0" smtClean="0"/>
              <a:t>칼만 필터 구조</a:t>
            </a:r>
            <a:endParaRPr lang="en-US" altLang="ko-KR" sz="1200" dirty="0" smtClean="0"/>
          </a:p>
          <a:p>
            <a:endParaRPr lang="en-US" altLang="ko-KR" sz="1050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 smtClean="0">
                <a:solidFill>
                  <a:srgbClr val="FF0000"/>
                </a:solidFill>
              </a:rPr>
              <a:t>예측</a:t>
            </a:r>
            <a:r>
              <a:rPr lang="ko-KR" altLang="en-US" sz="1200" dirty="0" smtClean="0"/>
              <a:t> </a:t>
            </a:r>
            <a:r>
              <a:rPr lang="en-US" altLang="ko-KR" sz="1050" dirty="0" smtClean="0"/>
              <a:t>: </a:t>
            </a:r>
            <a:br>
              <a:rPr lang="en-US" altLang="ko-KR" sz="1050" dirty="0" smtClean="0"/>
            </a:br>
            <a:r>
              <a:rPr lang="ko-KR" altLang="en-US" sz="1050" dirty="0" smtClean="0"/>
              <a:t>먼저 측정된 값에 </a:t>
            </a:r>
            <a:r>
              <a:rPr lang="ko-KR" altLang="en-US" sz="1050" dirty="0"/>
              <a:t>따라 </a:t>
            </a:r>
            <a:r>
              <a:rPr lang="ko-KR" altLang="en-US" sz="1050" dirty="0" smtClean="0"/>
              <a:t>새로 들어올 값을 예측</a:t>
            </a:r>
            <a:endParaRPr lang="en-US" altLang="ko-KR" sz="1050" dirty="0" smtClean="0"/>
          </a:p>
          <a:p>
            <a:pPr marL="228600" indent="-228600">
              <a:buFont typeface="+mj-lt"/>
              <a:buAutoNum type="arabicPeriod"/>
            </a:pPr>
            <a:endParaRPr lang="en-US" altLang="ko-KR" sz="105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 smtClean="0">
                <a:solidFill>
                  <a:srgbClr val="FF0000"/>
                </a:solidFill>
              </a:rPr>
              <a:t>보정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ko-KR" altLang="en-US" sz="1050" dirty="0" smtClean="0"/>
              <a:t>예측 값과 실측 값을 </a:t>
            </a:r>
            <a:r>
              <a:rPr lang="ko-KR" altLang="en-US" sz="1050" dirty="0"/>
              <a:t>토대로 정확한 </a:t>
            </a:r>
            <a:r>
              <a:rPr lang="ko-KR" altLang="en-US" sz="1050" dirty="0" smtClean="0"/>
              <a:t>값을 </a:t>
            </a:r>
            <a:r>
              <a:rPr lang="ko-KR" altLang="en-US" sz="1050" dirty="0"/>
              <a:t>계산</a:t>
            </a:r>
            <a:endParaRPr lang="en-US" altLang="ko-KR" sz="1050" dirty="0"/>
          </a:p>
          <a:p>
            <a:endParaRPr lang="en-US" altLang="ko-KR" sz="1050" dirty="0"/>
          </a:p>
          <a:p>
            <a:endParaRPr lang="en-US" altLang="ko-KR" sz="1050" dirty="0" smtClean="0"/>
          </a:p>
          <a:p>
            <a:r>
              <a:rPr lang="ko-KR" altLang="en-US" sz="1600" dirty="0" smtClean="0"/>
              <a:t>칼만 필터가 </a:t>
            </a:r>
            <a:r>
              <a:rPr lang="ko-KR" altLang="en-US" sz="1600" dirty="0" smtClean="0">
                <a:solidFill>
                  <a:srgbClr val="FF0000"/>
                </a:solidFill>
              </a:rPr>
              <a:t>반복</a:t>
            </a:r>
            <a:r>
              <a:rPr lang="ko-KR" altLang="en-US" sz="1600" dirty="0" smtClean="0"/>
              <a:t>되며 </a:t>
            </a:r>
            <a:r>
              <a:rPr lang="ko-KR" altLang="en-US" sz="1600" dirty="0" smtClean="0">
                <a:solidFill>
                  <a:srgbClr val="FF0000"/>
                </a:solidFill>
              </a:rPr>
              <a:t>일정 </a:t>
            </a:r>
            <a:r>
              <a:rPr lang="ko-KR" altLang="en-US" sz="1600" dirty="0">
                <a:solidFill>
                  <a:srgbClr val="FF0000"/>
                </a:solidFill>
              </a:rPr>
              <a:t>값 추출</a:t>
            </a:r>
            <a:endParaRPr lang="en-US" altLang="ko-KR" sz="1600" dirty="0">
              <a:solidFill>
                <a:srgbClr val="FF0000"/>
              </a:solidFill>
            </a:endParaRPr>
          </a:p>
          <a:p>
            <a:endParaRPr lang="en-US" altLang="ko-KR" sz="1050" dirty="0"/>
          </a:p>
          <a:p>
            <a:endParaRPr lang="en-US" altLang="ko-KR" sz="105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148" y="1081857"/>
            <a:ext cx="1656423" cy="37373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오른쪽 화살표 3"/>
          <p:cNvSpPr/>
          <p:nvPr/>
        </p:nvSpPr>
        <p:spPr>
          <a:xfrm>
            <a:off x="6645626" y="2397199"/>
            <a:ext cx="763145" cy="861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154362" y="1412875"/>
            <a:ext cx="2106864" cy="396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Shape 118"/>
          <p:cNvSpPr txBox="1">
            <a:spLocks/>
          </p:cNvSpPr>
          <p:nvPr/>
        </p:nvSpPr>
        <p:spPr>
          <a:xfrm>
            <a:off x="1572818" y="5583"/>
            <a:ext cx="7571182" cy="6706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pPr>
              <a:buSzPct val="25000"/>
            </a:pPr>
            <a:r>
              <a:rPr lang="ko-KR" altLang="en-US" dirty="0" smtClean="0"/>
              <a:t>문제점 및 해결방안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68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887104" y="702860"/>
            <a:ext cx="8140890" cy="43944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Shape 134"/>
          <p:cNvGraphicFramePr/>
          <p:nvPr>
            <p:extLst/>
          </p:nvPr>
        </p:nvGraphicFramePr>
        <p:xfrm>
          <a:off x="0" y="-21264"/>
          <a:ext cx="755575" cy="5144400"/>
        </p:xfrm>
        <a:graphic>
          <a:graphicData uri="http://schemas.openxmlformats.org/drawingml/2006/table">
            <a:tbl>
              <a:tblPr>
                <a:noFill/>
                <a:tableStyleId>{079AC3BC-533A-47EE-8EB9-1D714544FDE0}</a:tableStyleId>
              </a:tblPr>
              <a:tblGrid>
                <a:gridCol w="755575"/>
              </a:tblGrid>
              <a:tr h="705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</a:t>
                      </a:r>
                      <a:b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900" dirty="0" smtClean="0"/>
                        <a:t>IN</a:t>
                      </a:r>
                      <a:br>
                        <a:rPr lang="en-US" altLang="ko-KR" sz="900" dirty="0" smtClean="0"/>
                      </a:br>
                      <a:r>
                        <a:rPr lang="en-US" altLang="ko-KR" sz="900" dirty="0" smtClean="0"/>
                        <a:t>US</a:t>
                      </a:r>
                      <a:endParaRPr lang="en-US" altLang="ko-KR" sz="900" u="none" strike="noStrike" cap="none" dirty="0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lang="en-US" sz="4000" u="none" strike="noStrike" cap="none" dirty="0">
                        <a:solidFill>
                          <a:srgbClr val="33339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lang="en-US" altLang="ko-KR" sz="4000" u="none" strike="noStrike" cap="non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lang="en-US" sz="4000" u="none" strike="noStrike" cap="none" dirty="0">
                        <a:solidFill>
                          <a:srgbClr val="ECEE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  <a:endParaRPr lang="en-US" sz="4000" u="none" strike="noStrike" cap="none" dirty="0">
                        <a:solidFill>
                          <a:srgbClr val="ECEE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타원 3"/>
          <p:cNvSpPr/>
          <p:nvPr/>
        </p:nvSpPr>
        <p:spPr>
          <a:xfrm>
            <a:off x="4928110" y="5361415"/>
            <a:ext cx="1588169" cy="91757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818" y="1494820"/>
            <a:ext cx="1120062" cy="763012"/>
          </a:xfrm>
          <a:prstGeom prst="rect">
            <a:avLst/>
          </a:prstGeom>
        </p:spPr>
      </p:pic>
      <p:pic>
        <p:nvPicPr>
          <p:cNvPr id="10" name="Shape 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22467" y="1354590"/>
            <a:ext cx="1006419" cy="10434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직선 화살표 연결선 11"/>
          <p:cNvCxnSpPr>
            <a:stCxn id="9" idx="3"/>
            <a:endCxn id="10" idx="1"/>
          </p:cNvCxnSpPr>
          <p:nvPr/>
        </p:nvCxnSpPr>
        <p:spPr>
          <a:xfrm>
            <a:off x="2692880" y="1876326"/>
            <a:ext cx="4529587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2818" y="2488194"/>
            <a:ext cx="6656068" cy="220980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633538" y="2550936"/>
            <a:ext cx="1042987" cy="3065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4835" y="2929934"/>
            <a:ext cx="3343275" cy="10858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0861" y="2929916"/>
            <a:ext cx="3248025" cy="76200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3092450" y="3310916"/>
            <a:ext cx="730250" cy="622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043932" y="2919796"/>
            <a:ext cx="2811017" cy="6997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902" y="2457449"/>
            <a:ext cx="6819900" cy="2324100"/>
          </a:xfrm>
          <a:prstGeom prst="rect">
            <a:avLst/>
          </a:prstGeom>
        </p:spPr>
      </p:pic>
      <p:sp>
        <p:nvSpPr>
          <p:cNvPr id="16" name="Shape 118"/>
          <p:cNvSpPr txBox="1">
            <a:spLocks/>
          </p:cNvSpPr>
          <p:nvPr/>
        </p:nvSpPr>
        <p:spPr>
          <a:xfrm>
            <a:off x="1572818" y="5583"/>
            <a:ext cx="7571182" cy="6706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pPr>
              <a:buSzPct val="25000"/>
            </a:pPr>
            <a:r>
              <a:rPr lang="ko-KR" altLang="en-US" dirty="0" smtClean="0"/>
              <a:t>문제점 및 해결방안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7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887104" y="702860"/>
            <a:ext cx="8140890" cy="43944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" t="29407" r="44436" b="8248"/>
          <a:stretch/>
        </p:blipFill>
        <p:spPr>
          <a:xfrm>
            <a:off x="1803083" y="809351"/>
            <a:ext cx="5649569" cy="4334149"/>
          </a:xfrm>
          <a:prstGeom prst="rect">
            <a:avLst/>
          </a:prstGeom>
        </p:spPr>
      </p:pic>
      <p:graphicFrame>
        <p:nvGraphicFramePr>
          <p:cNvPr id="5" name="Shape 134"/>
          <p:cNvGraphicFramePr/>
          <p:nvPr>
            <p:extLst>
              <p:ext uri="{D42A27DB-BD31-4B8C-83A1-F6EECF244321}">
                <p14:modId xmlns:p14="http://schemas.microsoft.com/office/powerpoint/2010/main" val="3630705271"/>
              </p:ext>
            </p:extLst>
          </p:nvPr>
        </p:nvGraphicFramePr>
        <p:xfrm>
          <a:off x="0" y="0"/>
          <a:ext cx="755575" cy="5144400"/>
        </p:xfrm>
        <a:graphic>
          <a:graphicData uri="http://schemas.openxmlformats.org/drawingml/2006/table">
            <a:tbl>
              <a:tblPr>
                <a:noFill/>
                <a:tableStyleId>{079AC3BC-533A-47EE-8EB9-1D714544FDE0}</a:tableStyleId>
              </a:tblPr>
              <a:tblGrid>
                <a:gridCol w="755575"/>
              </a:tblGrid>
              <a:tr h="705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</a:t>
                      </a:r>
                      <a:b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900" dirty="0" smtClean="0"/>
                        <a:t>IN</a:t>
                      </a:r>
                      <a:br>
                        <a:rPr lang="en-US" altLang="ko-KR" sz="900" dirty="0" smtClean="0"/>
                      </a:br>
                      <a:r>
                        <a:rPr lang="en-US" altLang="ko-KR" sz="900" dirty="0" smtClean="0"/>
                        <a:t>US</a:t>
                      </a:r>
                      <a:endParaRPr lang="en-US" altLang="ko-KR" sz="900" u="none" strike="noStrike" cap="none" dirty="0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06</a:t>
                      </a:r>
                      <a:endParaRPr lang="en-US" altLang="ko-KR" sz="4000" u="none" strike="noStrike" cap="none" dirty="0">
                        <a:solidFill>
                          <a:srgbClr val="ECEE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endParaRPr lang="en-US" sz="4000" u="none" strike="noStrike" cap="none" dirty="0">
                        <a:solidFill>
                          <a:srgbClr val="ECEE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endParaRPr lang="en-US" altLang="ko-KR" sz="4000" u="none" strike="noStrike" cap="non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endParaRPr lang="en-US" sz="4000" u="none" strike="noStrike" cap="none" dirty="0">
                        <a:solidFill>
                          <a:srgbClr val="ECEE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endParaRPr lang="en-US" sz="4000" u="none" strike="noStrike" cap="none" dirty="0">
                        <a:solidFill>
                          <a:srgbClr val="ECEE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" name="Shape 118"/>
          <p:cNvSpPr txBox="1">
            <a:spLocks/>
          </p:cNvSpPr>
          <p:nvPr/>
        </p:nvSpPr>
        <p:spPr>
          <a:xfrm>
            <a:off x="1572818" y="5583"/>
            <a:ext cx="7571182" cy="6706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pPr>
              <a:buSzPct val="25000"/>
            </a:pPr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3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1" name="Shape 261"/>
          <p:cNvCxnSpPr/>
          <p:nvPr/>
        </p:nvCxnSpPr>
        <p:spPr>
          <a:xfrm>
            <a:off x="-10" y="2386677"/>
            <a:ext cx="5662799" cy="32998"/>
          </a:xfrm>
          <a:prstGeom prst="straightConnector1">
            <a:avLst/>
          </a:prstGeom>
          <a:noFill/>
          <a:ln w="57150" cap="flat" cmpd="sng">
            <a:solidFill>
              <a:srgbClr val="2F3A6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1115616" y="2143125"/>
            <a:ext cx="7571182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A6F"/>
              </a:buClr>
              <a:buSzPct val="25000"/>
              <a:buFont typeface="Arial"/>
              <a:buNone/>
            </a:pPr>
            <a:r>
              <a:rPr lang="en-US" sz="4400" b="0" i="0" u="none" strike="noStrike" cap="none" dirty="0">
                <a:solidFill>
                  <a:srgbClr val="2F3A6F"/>
                </a:solidFill>
                <a:latin typeface="Arial"/>
                <a:ea typeface="Arial"/>
                <a:cs typeface="Arial"/>
                <a:sym typeface="Arial"/>
              </a:rPr>
              <a:t>HANK YOU</a:t>
            </a:r>
          </a:p>
        </p:txBody>
      </p:sp>
      <p:cxnSp>
        <p:nvCxnSpPr>
          <p:cNvPr id="263" name="Shape 263"/>
          <p:cNvCxnSpPr/>
          <p:nvPr/>
        </p:nvCxnSpPr>
        <p:spPr>
          <a:xfrm>
            <a:off x="5498385" y="2419668"/>
            <a:ext cx="0" cy="359999"/>
          </a:xfrm>
          <a:prstGeom prst="straightConnector1">
            <a:avLst/>
          </a:prstGeom>
          <a:noFill/>
          <a:ln w="57150" cap="flat" cmpd="sng">
            <a:solidFill>
              <a:srgbClr val="2F3A6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887104" y="702860"/>
            <a:ext cx="8140890" cy="43944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Shape 117"/>
          <p:cNvGraphicFramePr/>
          <p:nvPr>
            <p:extLst>
              <p:ext uri="{D42A27DB-BD31-4B8C-83A1-F6EECF244321}">
                <p14:modId xmlns:p14="http://schemas.microsoft.com/office/powerpoint/2010/main" val="2477050928"/>
              </p:ext>
            </p:extLst>
          </p:nvPr>
        </p:nvGraphicFramePr>
        <p:xfrm>
          <a:off x="0" y="6824"/>
          <a:ext cx="755575" cy="5144400"/>
        </p:xfrm>
        <a:graphic>
          <a:graphicData uri="http://schemas.openxmlformats.org/drawingml/2006/table">
            <a:tbl>
              <a:tblPr>
                <a:noFill/>
                <a:tableStyleId>{079AC3BC-533A-47EE-8EB9-1D714544FDE0}</a:tableStyleId>
              </a:tblPr>
              <a:tblGrid>
                <a:gridCol w="755575"/>
              </a:tblGrid>
              <a:tr h="705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</a:t>
                      </a:r>
                      <a:b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1200" dirty="0" smtClean="0"/>
                        <a:t>IN</a:t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US</a:t>
                      </a:r>
                      <a:endParaRPr lang="en-US" sz="1200" u="none" strike="noStrike" cap="none" dirty="0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74"/>
          <a:stretch/>
        </p:blipFill>
        <p:spPr>
          <a:xfrm>
            <a:off x="5618196" y="1730098"/>
            <a:ext cx="2296391" cy="19846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80"/>
          <a:stretch/>
        </p:blipFill>
        <p:spPr>
          <a:xfrm>
            <a:off x="1719325" y="1631384"/>
            <a:ext cx="2524991" cy="2182092"/>
          </a:xfrm>
          <a:prstGeom prst="rect">
            <a:avLst/>
          </a:prstGeom>
        </p:spPr>
      </p:pic>
      <p:pic>
        <p:nvPicPr>
          <p:cNvPr id="1026" name="Picture 2" descr="http://cfile28.uf.tistory.com/image/0343314E51E516A336249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300" y="1398460"/>
            <a:ext cx="3887034" cy="276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9300" y="1398460"/>
            <a:ext cx="3859886" cy="2768914"/>
          </a:xfrm>
          <a:prstGeom prst="rect">
            <a:avLst/>
          </a:prstGeom>
        </p:spPr>
      </p:pic>
      <p:sp>
        <p:nvSpPr>
          <p:cNvPr id="10" name="Shape 118"/>
          <p:cNvSpPr txBox="1">
            <a:spLocks noGrp="1"/>
          </p:cNvSpPr>
          <p:nvPr>
            <p:ph type="title"/>
          </p:nvPr>
        </p:nvSpPr>
        <p:spPr>
          <a:xfrm>
            <a:off x="1572818" y="5583"/>
            <a:ext cx="7571182" cy="6706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dirty="0" smtClean="0"/>
              <a:t>개발목적</a:t>
            </a:r>
            <a:endParaRPr lang="en-US"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710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887104" y="702860"/>
            <a:ext cx="8140890" cy="4440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8" t="7910" r="9284" b="13831"/>
          <a:stretch/>
        </p:blipFill>
        <p:spPr>
          <a:xfrm>
            <a:off x="1467134" y="1105469"/>
            <a:ext cx="6898944" cy="3780430"/>
          </a:xfrm>
          <a:prstGeom prst="rect">
            <a:avLst/>
          </a:prstGeom>
        </p:spPr>
      </p:pic>
      <p:graphicFrame>
        <p:nvGraphicFramePr>
          <p:cNvPr id="4" name="Shape 117"/>
          <p:cNvGraphicFramePr/>
          <p:nvPr>
            <p:extLst/>
          </p:nvPr>
        </p:nvGraphicFramePr>
        <p:xfrm>
          <a:off x="0" y="0"/>
          <a:ext cx="755575" cy="5144400"/>
        </p:xfrm>
        <a:graphic>
          <a:graphicData uri="http://schemas.openxmlformats.org/drawingml/2006/table">
            <a:tbl>
              <a:tblPr>
                <a:noFill/>
                <a:tableStyleId>{079AC3BC-533A-47EE-8EB9-1D714544FDE0}</a:tableStyleId>
              </a:tblPr>
              <a:tblGrid>
                <a:gridCol w="755575"/>
              </a:tblGrid>
              <a:tr h="705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</a:t>
                      </a:r>
                      <a:b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1200" dirty="0" smtClean="0"/>
                        <a:t>IN</a:t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US</a:t>
                      </a:r>
                      <a:endParaRPr lang="en-US" sz="1200" u="none" strike="noStrike" cap="none" dirty="0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464" y="793662"/>
            <a:ext cx="4173325" cy="128363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rcRect l="1" t="9" r="286" b="51663"/>
          <a:stretch/>
        </p:blipFill>
        <p:spPr>
          <a:xfrm>
            <a:off x="1647445" y="2083781"/>
            <a:ext cx="4576184" cy="103478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/>
          <a:srcRect l="194" t="51322"/>
          <a:stretch/>
        </p:blipFill>
        <p:spPr>
          <a:xfrm>
            <a:off x="2916772" y="2597425"/>
            <a:ext cx="4580418" cy="104228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0127" y="3185074"/>
            <a:ext cx="5143500" cy="14287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720074" y="2316752"/>
            <a:ext cx="1985962" cy="142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263375" y="2886295"/>
            <a:ext cx="1190607" cy="142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618831" y="3540433"/>
            <a:ext cx="4511714" cy="142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Shape 118"/>
          <p:cNvSpPr txBox="1">
            <a:spLocks noGrp="1"/>
          </p:cNvSpPr>
          <p:nvPr>
            <p:ph type="title"/>
          </p:nvPr>
        </p:nvSpPr>
        <p:spPr>
          <a:xfrm>
            <a:off x="1572818" y="5583"/>
            <a:ext cx="7571182" cy="6706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dirty="0" smtClean="0"/>
              <a:t>개발목적</a:t>
            </a:r>
            <a:endParaRPr lang="en-US"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778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887104" y="702860"/>
            <a:ext cx="8140890" cy="4440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Shape 117"/>
          <p:cNvGraphicFramePr/>
          <p:nvPr>
            <p:extLst>
              <p:ext uri="{D42A27DB-BD31-4B8C-83A1-F6EECF244321}">
                <p14:modId xmlns:p14="http://schemas.microsoft.com/office/powerpoint/2010/main" val="3801073808"/>
              </p:ext>
            </p:extLst>
          </p:nvPr>
        </p:nvGraphicFramePr>
        <p:xfrm>
          <a:off x="0" y="0"/>
          <a:ext cx="755575" cy="5144400"/>
        </p:xfrm>
        <a:graphic>
          <a:graphicData uri="http://schemas.openxmlformats.org/drawingml/2006/table">
            <a:tbl>
              <a:tblPr>
                <a:noFill/>
                <a:tableStyleId>{079AC3BC-533A-47EE-8EB9-1D714544FDE0}</a:tableStyleId>
              </a:tblPr>
              <a:tblGrid>
                <a:gridCol w="755575"/>
              </a:tblGrid>
              <a:tr h="705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</a:t>
                      </a:r>
                      <a:b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1200" dirty="0" smtClean="0"/>
                        <a:t>IN</a:t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US</a:t>
                      </a:r>
                      <a:endParaRPr lang="en-US" sz="1200" u="none" strike="noStrike" cap="none" dirty="0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자동차 초음파 센서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066" y="1095984"/>
            <a:ext cx="7458501" cy="362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118"/>
          <p:cNvSpPr txBox="1">
            <a:spLocks noGrp="1"/>
          </p:cNvSpPr>
          <p:nvPr>
            <p:ph type="title"/>
          </p:nvPr>
        </p:nvSpPr>
        <p:spPr>
          <a:xfrm>
            <a:off x="1572818" y="5583"/>
            <a:ext cx="7571182" cy="6706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dirty="0" smtClean="0"/>
              <a:t>개발목적</a:t>
            </a:r>
            <a:endParaRPr lang="en-US"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433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887104" y="702860"/>
            <a:ext cx="8140890" cy="43944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Shape 117"/>
          <p:cNvGraphicFramePr/>
          <p:nvPr>
            <p:extLst/>
          </p:nvPr>
        </p:nvGraphicFramePr>
        <p:xfrm>
          <a:off x="0" y="0"/>
          <a:ext cx="755575" cy="5144400"/>
        </p:xfrm>
        <a:graphic>
          <a:graphicData uri="http://schemas.openxmlformats.org/drawingml/2006/table">
            <a:tbl>
              <a:tblPr>
                <a:noFill/>
                <a:tableStyleId>{079AC3BC-533A-47EE-8EB9-1D714544FDE0}</a:tableStyleId>
              </a:tblPr>
              <a:tblGrid>
                <a:gridCol w="755575"/>
              </a:tblGrid>
              <a:tr h="705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</a:t>
                      </a:r>
                      <a:b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1200" dirty="0" smtClean="0"/>
                        <a:t>IN</a:t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US</a:t>
                      </a:r>
                      <a:endParaRPr lang="en-US" sz="1200" u="none" strike="noStrike" cap="none" dirty="0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315" y="876239"/>
            <a:ext cx="7239000" cy="40476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579" y="876239"/>
            <a:ext cx="3476624" cy="4047676"/>
          </a:xfrm>
          <a:prstGeom prst="rect">
            <a:avLst/>
          </a:prstGeom>
        </p:spPr>
      </p:pic>
      <p:pic>
        <p:nvPicPr>
          <p:cNvPr id="3074" name="Picture 2" descr="차선변경 깜빡이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204" y="876239"/>
            <a:ext cx="3762375" cy="404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hape 118"/>
          <p:cNvSpPr txBox="1">
            <a:spLocks noGrp="1"/>
          </p:cNvSpPr>
          <p:nvPr>
            <p:ph type="title"/>
          </p:nvPr>
        </p:nvSpPr>
        <p:spPr>
          <a:xfrm>
            <a:off x="1572818" y="5583"/>
            <a:ext cx="7571182" cy="6706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dirty="0" smtClean="0"/>
              <a:t>개발목적</a:t>
            </a:r>
            <a:endParaRPr lang="en-US"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583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887104" y="702860"/>
            <a:ext cx="8140890" cy="43944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Shape 117"/>
          <p:cNvGraphicFramePr/>
          <p:nvPr>
            <p:extLst/>
          </p:nvPr>
        </p:nvGraphicFramePr>
        <p:xfrm>
          <a:off x="0" y="0"/>
          <a:ext cx="755575" cy="5144400"/>
        </p:xfrm>
        <a:graphic>
          <a:graphicData uri="http://schemas.openxmlformats.org/drawingml/2006/table">
            <a:tbl>
              <a:tblPr>
                <a:noFill/>
                <a:tableStyleId>{079AC3BC-533A-47EE-8EB9-1D714544FDE0}</a:tableStyleId>
              </a:tblPr>
              <a:tblGrid>
                <a:gridCol w="755575"/>
              </a:tblGrid>
              <a:tr h="705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</a:t>
                      </a:r>
                      <a:b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1200" dirty="0" smtClean="0"/>
                        <a:t>IN</a:t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US</a:t>
                      </a:r>
                      <a:endParaRPr lang="en-US" sz="1200" u="none" strike="noStrike" cap="none" dirty="0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028" name="Picture 4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289" y="2264634"/>
            <a:ext cx="2003073" cy="150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 flipV="1">
            <a:off x="3184452" y="2598053"/>
            <a:ext cx="3672115" cy="1451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데이터에 대한 이미지 검색결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9" r="67646" b="31493"/>
          <a:stretch/>
        </p:blipFill>
        <p:spPr bwMode="auto">
          <a:xfrm>
            <a:off x="-3632653" y="-2651760"/>
            <a:ext cx="2459173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데이터에 대한 이미지 검색결과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345" b="64987" l="3634" r="2919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09" t="10014" r="69570" b="33967"/>
          <a:stretch/>
        </p:blipFill>
        <p:spPr bwMode="auto">
          <a:xfrm>
            <a:off x="6897855" y="2255534"/>
            <a:ext cx="1531712" cy="151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 flipH="1" flipV="1">
            <a:off x="3184452" y="3312882"/>
            <a:ext cx="3578679" cy="9525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2206306" y="848531"/>
            <a:ext cx="1652599" cy="970435"/>
            <a:chOff x="2683663" y="176953"/>
            <a:chExt cx="1652599" cy="970435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718" r="81459" b="19063"/>
            <a:stretch/>
          </p:blipFill>
          <p:spPr>
            <a:xfrm>
              <a:off x="2683663" y="487861"/>
              <a:ext cx="641512" cy="30853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34" t="23201" r="33573" b="20123"/>
            <a:stretch/>
          </p:blipFill>
          <p:spPr>
            <a:xfrm>
              <a:off x="3260195" y="176953"/>
              <a:ext cx="1076067" cy="970435"/>
            </a:xfrm>
            <a:prstGeom prst="rect">
              <a:avLst/>
            </a:prstGeom>
          </p:spPr>
        </p:pic>
      </p:grp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60" t="35100" r="42935" b="35878"/>
          <a:stretch/>
        </p:blipFill>
        <p:spPr>
          <a:xfrm rot="5400000" flipH="1">
            <a:off x="2848414" y="4055812"/>
            <a:ext cx="578317" cy="960510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 flipH="1">
            <a:off x="2463421" y="1737527"/>
            <a:ext cx="572859" cy="51800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6" idx="3"/>
          </p:cNvCxnSpPr>
          <p:nvPr/>
        </p:nvCxnSpPr>
        <p:spPr>
          <a:xfrm flipH="1" flipV="1">
            <a:off x="2909558" y="3640079"/>
            <a:ext cx="228015" cy="60683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19570" y="2811342"/>
            <a:ext cx="1968352" cy="10245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199" y="2082106"/>
            <a:ext cx="890093" cy="890093"/>
          </a:xfrm>
          <a:prstGeom prst="rect">
            <a:avLst/>
          </a:prstGeom>
        </p:spPr>
      </p:pic>
      <p:sp>
        <p:nvSpPr>
          <p:cNvPr id="21" name="Shape 118"/>
          <p:cNvSpPr txBox="1">
            <a:spLocks noGrp="1"/>
          </p:cNvSpPr>
          <p:nvPr>
            <p:ph type="title"/>
          </p:nvPr>
        </p:nvSpPr>
        <p:spPr>
          <a:xfrm>
            <a:off x="1572818" y="5583"/>
            <a:ext cx="7571182" cy="6706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dirty="0" smtClean="0"/>
              <a:t>개발목적</a:t>
            </a:r>
            <a:endParaRPr lang="en-US"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177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7037E-7 L 0.42465 0.013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887104" y="702860"/>
            <a:ext cx="8140890" cy="43944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4" name="Shape 134"/>
          <p:cNvGraphicFramePr/>
          <p:nvPr>
            <p:extLst/>
          </p:nvPr>
        </p:nvGraphicFramePr>
        <p:xfrm>
          <a:off x="0" y="0"/>
          <a:ext cx="755575" cy="5144400"/>
        </p:xfrm>
        <a:graphic>
          <a:graphicData uri="http://schemas.openxmlformats.org/drawingml/2006/table">
            <a:tbl>
              <a:tblPr>
                <a:noFill/>
                <a:tableStyleId>{079AC3BC-533A-47EE-8EB9-1D714544FDE0}</a:tableStyleId>
              </a:tblPr>
              <a:tblGrid>
                <a:gridCol w="755575"/>
              </a:tblGrid>
              <a:tr h="705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</a:t>
                      </a:r>
                      <a:b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900" dirty="0" smtClean="0"/>
                        <a:t>IN</a:t>
                      </a:r>
                      <a:br>
                        <a:rPr lang="en-US" altLang="ko-KR" sz="900" dirty="0" smtClean="0"/>
                      </a:br>
                      <a:r>
                        <a:rPr lang="en-US" altLang="ko-KR" sz="900" dirty="0" smtClean="0"/>
                        <a:t>US</a:t>
                      </a:r>
                      <a:endParaRPr lang="en-US" altLang="ko-KR" sz="900" u="none" strike="noStrike" cap="none" dirty="0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lang="en-US" sz="4000" u="none" strike="noStrike" cap="none" dirty="0">
                        <a:solidFill>
                          <a:srgbClr val="33339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lang="en-US" sz="4000" b="1" u="none" strike="noStrike" cap="none" dirty="0">
                        <a:solidFill>
                          <a:srgbClr val="ECEE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lang="en-US" altLang="ko-KR" sz="4000" u="none" strike="noStrike" cap="non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0" name="Shape 123"/>
          <p:cNvPicPr preferRelativeResize="0"/>
          <p:nvPr/>
        </p:nvPicPr>
        <p:blipFill rotWithShape="1">
          <a:blip r:embed="rId3">
            <a:alphaModFix/>
          </a:blip>
          <a:srcRect l="49790" t="41727" r="31675" b="39204"/>
          <a:stretch/>
        </p:blipFill>
        <p:spPr>
          <a:xfrm>
            <a:off x="1957790" y="3893666"/>
            <a:ext cx="1091700" cy="8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8" t="10699" r="15888" b="10534"/>
          <a:stretch/>
        </p:blipFill>
        <p:spPr>
          <a:xfrm>
            <a:off x="7028853" y="3890281"/>
            <a:ext cx="923674" cy="74939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7" t="29273" r="25539" b="29825"/>
          <a:stretch/>
        </p:blipFill>
        <p:spPr>
          <a:xfrm>
            <a:off x="4276459" y="3902515"/>
            <a:ext cx="1272074" cy="78796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03" t="46639" r="36778" b="47336"/>
          <a:stretch/>
        </p:blipFill>
        <p:spPr>
          <a:xfrm>
            <a:off x="6114915" y="1367586"/>
            <a:ext cx="2438404" cy="636130"/>
          </a:xfrm>
          <a:prstGeom prst="rect">
            <a:avLst/>
          </a:prstGeom>
        </p:spPr>
      </p:pic>
      <p:pic>
        <p:nvPicPr>
          <p:cNvPr id="15" name="Shape 138"/>
          <p:cNvPicPr preferRelativeResize="0"/>
          <p:nvPr/>
        </p:nvPicPr>
        <p:blipFill rotWithShape="1">
          <a:blip r:embed="rId7">
            <a:alphaModFix/>
          </a:blip>
          <a:srcRect l="5075" t="12223" r="4522" b="4325"/>
          <a:stretch/>
        </p:blipFill>
        <p:spPr>
          <a:xfrm>
            <a:off x="4475975" y="2611888"/>
            <a:ext cx="2552878" cy="790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29" t="8357" r="2629" b="4111"/>
          <a:stretch/>
        </p:blipFill>
        <p:spPr>
          <a:xfrm>
            <a:off x="1255921" y="1284062"/>
            <a:ext cx="2336041" cy="8715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47" t="34997" r="31730" b="26514"/>
          <a:stretch/>
        </p:blipFill>
        <p:spPr>
          <a:xfrm>
            <a:off x="3194764" y="2619467"/>
            <a:ext cx="1146412" cy="92122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471" y="1338354"/>
            <a:ext cx="1120062" cy="763012"/>
          </a:xfrm>
          <a:prstGeom prst="rect">
            <a:avLst/>
          </a:prstGeom>
        </p:spPr>
      </p:pic>
      <p:sp>
        <p:nvSpPr>
          <p:cNvPr id="16" name="Shape 118"/>
          <p:cNvSpPr txBox="1">
            <a:spLocks/>
          </p:cNvSpPr>
          <p:nvPr/>
        </p:nvSpPr>
        <p:spPr>
          <a:xfrm>
            <a:off x="1647881" y="-54288"/>
            <a:ext cx="7571182" cy="6706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pPr>
              <a:buSzPct val="25000"/>
            </a:pPr>
            <a:r>
              <a:rPr lang="ko-KR" altLang="en-US" dirty="0" smtClean="0"/>
              <a:t>개발도구 및 개발환경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2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887104" y="702860"/>
            <a:ext cx="8140890" cy="43944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4" name="Shape 134"/>
          <p:cNvGraphicFramePr/>
          <p:nvPr>
            <p:extLst/>
          </p:nvPr>
        </p:nvGraphicFramePr>
        <p:xfrm>
          <a:off x="0" y="0"/>
          <a:ext cx="755575" cy="5144400"/>
        </p:xfrm>
        <a:graphic>
          <a:graphicData uri="http://schemas.openxmlformats.org/drawingml/2006/table">
            <a:tbl>
              <a:tblPr>
                <a:noFill/>
                <a:tableStyleId>{079AC3BC-533A-47EE-8EB9-1D714544FDE0}</a:tableStyleId>
              </a:tblPr>
              <a:tblGrid>
                <a:gridCol w="755575"/>
              </a:tblGrid>
              <a:tr h="705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</a:t>
                      </a:r>
                      <a:b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900" dirty="0" smtClean="0"/>
                        <a:t>IN</a:t>
                      </a:r>
                      <a:br>
                        <a:rPr lang="en-US" altLang="ko-KR" sz="900" dirty="0" smtClean="0"/>
                      </a:br>
                      <a:r>
                        <a:rPr lang="en-US" altLang="ko-KR" sz="900" dirty="0" smtClean="0"/>
                        <a:t>US</a:t>
                      </a:r>
                      <a:endParaRPr lang="en-US" altLang="ko-KR" sz="900" u="none" strike="noStrike" cap="none" dirty="0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lang="en-US" sz="4000" u="none" strike="noStrike" cap="none" dirty="0">
                        <a:solidFill>
                          <a:srgbClr val="33339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lang="en-US" sz="4000" b="1" u="none" strike="noStrike" cap="none" dirty="0">
                        <a:solidFill>
                          <a:srgbClr val="ECEE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lang="en-US" altLang="ko-KR" sz="4000" u="none" strike="noStrike" cap="non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" name="_bora854" hidden="1"/>
          <p:cNvSpPr>
            <a:spLocks noSelect="1" noChangeArrowheads="1"/>
          </p:cNvSpPr>
          <p:nvPr/>
        </p:nvSpPr>
        <p:spPr bwMode="auto">
          <a:xfrm>
            <a:off x="0" y="0"/>
            <a:ext cx="1587500" cy="1587500"/>
          </a:xfrm>
          <a:custGeom>
            <a:avLst/>
            <a:gdLst>
              <a:gd name="T0" fmla="*/ 0 w 308"/>
              <a:gd name="T1" fmla="*/ 0 h 210"/>
              <a:gd name="T2" fmla="*/ 308 w 308"/>
              <a:gd name="T3" fmla="*/ 0 h 210"/>
              <a:gd name="T4" fmla="*/ 308 w 308"/>
              <a:gd name="T5" fmla="*/ 210 h 210"/>
              <a:gd name="T6" fmla="*/ 0 w 308"/>
              <a:gd name="T7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8" h="210">
                <a:moveTo>
                  <a:pt x="0" y="0"/>
                </a:moveTo>
                <a:lnTo>
                  <a:pt x="308" y="0"/>
                </a:lnTo>
                <a:lnTo>
                  <a:pt x="308" y="210"/>
                </a:lnTo>
                <a:lnTo>
                  <a:pt x="0" y="21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_bora852" hidden="1"/>
          <p:cNvSpPr>
            <a:spLocks noSelect="1" noChangeArrowheads="1"/>
          </p:cNvSpPr>
          <p:nvPr/>
        </p:nvSpPr>
        <p:spPr bwMode="auto">
          <a:xfrm>
            <a:off x="0" y="1587500"/>
            <a:ext cx="1587500" cy="1587500"/>
          </a:xfrm>
          <a:custGeom>
            <a:avLst/>
            <a:gdLst>
              <a:gd name="T0" fmla="*/ 0 w 292"/>
              <a:gd name="T1" fmla="*/ 0 h 171"/>
              <a:gd name="T2" fmla="*/ 292 w 292"/>
              <a:gd name="T3" fmla="*/ 0 h 171"/>
              <a:gd name="T4" fmla="*/ 292 w 292"/>
              <a:gd name="T5" fmla="*/ 171 h 171"/>
              <a:gd name="T6" fmla="*/ 0 w 292"/>
              <a:gd name="T7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2" h="171">
                <a:moveTo>
                  <a:pt x="0" y="0"/>
                </a:moveTo>
                <a:lnTo>
                  <a:pt x="292" y="0"/>
                </a:lnTo>
                <a:lnTo>
                  <a:pt x="292" y="171"/>
                </a:lnTo>
                <a:lnTo>
                  <a:pt x="0" y="171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_bora853" hidden="1"/>
          <p:cNvSpPr>
            <a:spLocks noSelect="1" noChangeArrowheads="1"/>
          </p:cNvSpPr>
          <p:nvPr/>
        </p:nvSpPr>
        <p:spPr bwMode="auto">
          <a:xfrm>
            <a:off x="0" y="3175000"/>
            <a:ext cx="1587500" cy="1587500"/>
          </a:xfrm>
          <a:custGeom>
            <a:avLst/>
            <a:gdLst>
              <a:gd name="T0" fmla="*/ 0 w 291"/>
              <a:gd name="T1" fmla="*/ 0 h 141"/>
              <a:gd name="T2" fmla="*/ 291 w 291"/>
              <a:gd name="T3" fmla="*/ 0 h 141"/>
              <a:gd name="T4" fmla="*/ 291 w 291"/>
              <a:gd name="T5" fmla="*/ 141 h 141"/>
              <a:gd name="T6" fmla="*/ 0 w 291"/>
              <a:gd name="T7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1" h="141">
                <a:moveTo>
                  <a:pt x="0" y="0"/>
                </a:moveTo>
                <a:lnTo>
                  <a:pt x="291" y="0"/>
                </a:lnTo>
                <a:lnTo>
                  <a:pt x="291" y="141"/>
                </a:lnTo>
                <a:lnTo>
                  <a:pt x="0" y="141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Picture 3" descr="C:\Users\Charlie\Desktop\캡처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" t="6179" r="55360" b="10244"/>
          <a:stretch/>
        </p:blipFill>
        <p:spPr bwMode="auto">
          <a:xfrm>
            <a:off x="1371527" y="2034013"/>
            <a:ext cx="3328720" cy="216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Charlie\Desktop\캡처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35" t="6481" r="1442" b="23925"/>
          <a:stretch/>
        </p:blipFill>
        <p:spPr bwMode="auto">
          <a:xfrm>
            <a:off x="5199760" y="2034012"/>
            <a:ext cx="3328720" cy="216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hape 118"/>
          <p:cNvSpPr txBox="1">
            <a:spLocks noGrp="1"/>
          </p:cNvSpPr>
          <p:nvPr>
            <p:ph type="title"/>
          </p:nvPr>
        </p:nvSpPr>
        <p:spPr>
          <a:xfrm>
            <a:off x="1572818" y="5583"/>
            <a:ext cx="7571182" cy="6706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dirty="0" smtClean="0"/>
              <a:t>데이터베이스 설계</a:t>
            </a:r>
            <a:endParaRPr lang="en-US"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2817" y="1264571"/>
            <a:ext cx="29261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차간거리 </a:t>
            </a:r>
            <a:r>
              <a:rPr lang="en-US" altLang="ko-KR" sz="3000" dirty="0" smtClean="0"/>
              <a:t>Table</a:t>
            </a:r>
          </a:p>
          <a:p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55444" y="1264570"/>
            <a:ext cx="29261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차선변경 </a:t>
            </a:r>
            <a:r>
              <a:rPr lang="en-US" altLang="ko-KR" sz="3000" dirty="0" smtClean="0"/>
              <a:t>Table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451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2122</TotalTime>
  <Words>446</Words>
  <Application>Microsoft Office PowerPoint</Application>
  <PresentationFormat>화면 슬라이드 쇼(16:9)</PresentationFormat>
  <Paragraphs>232</Paragraphs>
  <Slides>23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CAR IN US  팀원 : 이한모 박종순 윤태우 이준형 박동관</vt:lpstr>
      <vt:lpstr>PowerPoint 프레젠테이션</vt:lpstr>
      <vt:lpstr>개발목적</vt:lpstr>
      <vt:lpstr>개발목적</vt:lpstr>
      <vt:lpstr>개발목적</vt:lpstr>
      <vt:lpstr>개발목적</vt:lpstr>
      <vt:lpstr>개발목적</vt:lpstr>
      <vt:lpstr>PowerPoint 프레젠테이션</vt:lpstr>
      <vt:lpstr>데이터베이스 설계</vt:lpstr>
      <vt:lpstr>PowerPoint 프레젠테이션</vt:lpstr>
      <vt:lpstr>핸들 및 방향지시레버 </vt:lpstr>
      <vt:lpstr>초음파</vt:lpstr>
      <vt:lpstr>초음파</vt:lpstr>
      <vt:lpstr>DB &amp; 암호화</vt:lpstr>
      <vt:lpstr>PowerPoint 프레젠테이션</vt:lpstr>
      <vt:lpstr>DB &amp; 암호화</vt:lpstr>
      <vt:lpstr>Streaming 실행화면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IN US  팀원 : 이한모 박종순 윤태우 김준형 박동관</dc:title>
  <dc:creator>BALCK_NUT</dc:creator>
  <cp:lastModifiedBy>po</cp:lastModifiedBy>
  <cp:revision>114</cp:revision>
  <dcterms:modified xsi:type="dcterms:W3CDTF">2017-07-24T10:24:30Z</dcterms:modified>
</cp:coreProperties>
</file>