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SJ/kpOJ+b6aiHWwwzUAnXAEFa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2B4B92-D2F9-4076-B890-D52F4F35570D}">
  <a:tblStyle styleId="{892B4B92-D2F9-4076-B890-D52F4F3557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3c4c0e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433c4c0eb8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33c4c0e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433c4c0eb8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33b5831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433b5831f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33b5831f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433b5831f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dd28f9a8a_8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dd28f9a8a_8_9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33c4c0e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433c4c0eb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dd28f9a8a_8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fdd28f9a8a_8_10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33c4c0e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433c4c0eb8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dd28f9a8a_8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fdd28f9a8a_8_9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dd28f9a8a_8_9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dd28f9a8a_8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dd28f9a8a_8_9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dd28f9a8a_8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dd28f9a8a_8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dd28f9a8a_8_8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d28f9a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fdd28f9a8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d28f9a8a_8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dd28f9a8a_8_9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d28f9a8a_8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dd28f9a8a_8_9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dd28f9a8a_8_840"/>
          <p:cNvSpPr/>
          <p:nvPr/>
        </p:nvSpPr>
        <p:spPr>
          <a:xfrm>
            <a:off x="3665400" y="998400"/>
            <a:ext cx="4861200" cy="48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fdd28f9a8a_8_840"/>
          <p:cNvSpPr/>
          <p:nvPr/>
        </p:nvSpPr>
        <p:spPr>
          <a:xfrm>
            <a:off x="3990600" y="1323600"/>
            <a:ext cx="4210800" cy="421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fdd28f9a8a_8_840"/>
          <p:cNvSpPr txBox="1"/>
          <p:nvPr>
            <p:ph type="ctrTitle"/>
          </p:nvPr>
        </p:nvSpPr>
        <p:spPr>
          <a:xfrm>
            <a:off x="4128333" y="2169600"/>
            <a:ext cx="3935100" cy="211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gfdd28f9a8a_8_840"/>
          <p:cNvSpPr txBox="1"/>
          <p:nvPr>
            <p:ph idx="1" type="subTitle"/>
          </p:nvPr>
        </p:nvSpPr>
        <p:spPr>
          <a:xfrm>
            <a:off x="4128483" y="4355907"/>
            <a:ext cx="3935100" cy="93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gfdd28f9a8a_8_84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dd28f9a8a_8_87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fdd28f9a8a_8_879"/>
          <p:cNvSpPr txBox="1"/>
          <p:nvPr>
            <p:ph hasCustomPrompt="1" type="title"/>
          </p:nvPr>
        </p:nvSpPr>
        <p:spPr>
          <a:xfrm>
            <a:off x="415600" y="1644133"/>
            <a:ext cx="11360700" cy="214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gfdd28f9a8a_8_879"/>
          <p:cNvSpPr txBox="1"/>
          <p:nvPr>
            <p:ph idx="1" type="body"/>
          </p:nvPr>
        </p:nvSpPr>
        <p:spPr>
          <a:xfrm>
            <a:off x="415600" y="38926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fdd28f9a8a_8_87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dd28f9a8a_8_88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dd28f9a8a_8_886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7" name="Google Shape;57;gfdd28f9a8a_8_886"/>
          <p:cNvSpPr txBox="1"/>
          <p:nvPr>
            <p:ph idx="1" type="body"/>
          </p:nvPr>
        </p:nvSpPr>
        <p:spPr>
          <a:xfrm>
            <a:off x="845127" y="1828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fdd28f9a8a_8_8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fdd28f9a8a_8_8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fdd28f9a8a_8_886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fdd28f9a8a_8_846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gfdd28f9a8a_8_84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fdd28f9a8a_8_84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fdd28f9a8a_8_849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1" name="Google Shape;21;gfdd28f9a8a_8_8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gfdd28f9a8a_8_84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dd28f9a8a_8_854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gfdd28f9a8a_8_85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fdd28f9a8a_8_85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fdd28f9a8a_8_85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dd28f9a8a_8_859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gfdd28f9a8a_8_85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dd28f9a8a_8_86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fdd28f9a8a_8_862"/>
          <p:cNvSpPr txBox="1"/>
          <p:nvPr>
            <p:ph idx="1" type="body"/>
          </p:nvPr>
        </p:nvSpPr>
        <p:spPr>
          <a:xfrm>
            <a:off x="415600" y="185517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fdd28f9a8a_8_86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dd28f9a8a_8_866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gfdd28f9a8a_8_86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dd28f9a8a_8_86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fdd28f9a8a_8_86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fdd28f9a8a_8_869"/>
          <p:cNvSpPr txBox="1"/>
          <p:nvPr>
            <p:ph type="title"/>
          </p:nvPr>
        </p:nvSpPr>
        <p:spPr>
          <a:xfrm>
            <a:off x="354000" y="1477267"/>
            <a:ext cx="5393700" cy="2244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fdd28f9a8a_8_86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fdd28f9a8a_8_86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fdd28f9a8a_8_86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dd28f9a8a_8_876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fdd28f9a8a_8_87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dd28f9a8a_8_836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gfdd28f9a8a_8_8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fdd28f9a8a_8_83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3778800" y="121525"/>
            <a:ext cx="4634400" cy="47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ko-KR" sz="4800"/>
              <a:t>호텔 리뷰 분석을 통한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ko-KR" sz="4800"/>
              <a:t>고객맞춤형 운영방안 제안</a:t>
            </a:r>
            <a:endParaRPr sz="4800"/>
          </a:p>
        </p:txBody>
      </p:sp>
      <p:sp>
        <p:nvSpPr>
          <p:cNvPr id="66" name="Google Shape;66;p1"/>
          <p:cNvSpPr txBox="1"/>
          <p:nvPr/>
        </p:nvSpPr>
        <p:spPr>
          <a:xfrm>
            <a:off x="7512025" y="4167125"/>
            <a:ext cx="35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6605725" y="6110525"/>
            <a:ext cx="53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33c4c0eb8_0_74"/>
          <p:cNvSpPr txBox="1"/>
          <p:nvPr>
            <p:ph type="title"/>
          </p:nvPr>
        </p:nvSpPr>
        <p:spPr>
          <a:xfrm>
            <a:off x="130800" y="-261600"/>
            <a:ext cx="235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Issue</a:t>
            </a:r>
            <a:endParaRPr sz="4000"/>
          </a:p>
        </p:txBody>
      </p:sp>
      <p:sp>
        <p:nvSpPr>
          <p:cNvPr id="156" name="Google Shape;156;g1433c4c0eb8_0_74"/>
          <p:cNvSpPr txBox="1"/>
          <p:nvPr>
            <p:ph idx="1" type="body"/>
          </p:nvPr>
        </p:nvSpPr>
        <p:spPr>
          <a:xfrm>
            <a:off x="2160975" y="1773600"/>
            <a:ext cx="84138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2400"/>
              <a:t>1. </a:t>
            </a:r>
            <a:r>
              <a:rPr lang="ko-KR" sz="12400"/>
              <a:t>각 사이트간의  </a:t>
            </a:r>
            <a:r>
              <a:rPr b="1" lang="ko-KR" sz="12400"/>
              <a:t>호텔명&amp;주소 불일치</a:t>
            </a:r>
            <a:endParaRPr b="1" sz="1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2400"/>
              <a:t>2. </a:t>
            </a:r>
            <a:r>
              <a:rPr b="1" lang="ko-KR" sz="12400"/>
              <a:t>부정어</a:t>
            </a:r>
            <a:r>
              <a:rPr lang="ko-KR" sz="12400"/>
              <a:t> 적용 리뷰 </a:t>
            </a:r>
            <a:r>
              <a:rPr b="1" lang="ko-KR" sz="12400"/>
              <a:t>필터링 난항</a:t>
            </a:r>
            <a:endParaRPr b="1" sz="1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12400"/>
              <a:t>3. N-gram</a:t>
            </a:r>
            <a:r>
              <a:rPr lang="ko-KR" sz="12400"/>
              <a:t> 으로는  토픽 모델링이 </a:t>
            </a:r>
            <a:r>
              <a:rPr b="1" lang="ko-KR" sz="12400"/>
              <a:t>어려움</a:t>
            </a:r>
            <a:r>
              <a:rPr lang="ko-KR" sz="12400"/>
              <a:t> </a:t>
            </a:r>
            <a:endParaRPr sz="1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/>
              <a:t> </a:t>
            </a:r>
            <a:endParaRPr sz="2500"/>
          </a:p>
          <a:p>
            <a:pPr indent="0" lvl="0" marL="685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7" name="Google Shape;157;g1433c4c0eb8_0_7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10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3c4c0eb8_0_58"/>
          <p:cNvSpPr txBox="1"/>
          <p:nvPr>
            <p:ph type="title"/>
          </p:nvPr>
        </p:nvSpPr>
        <p:spPr>
          <a:xfrm>
            <a:off x="130800" y="-261600"/>
            <a:ext cx="391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Issue＆Solution</a:t>
            </a:r>
            <a:endParaRPr sz="4000"/>
          </a:p>
        </p:txBody>
      </p:sp>
      <p:sp>
        <p:nvSpPr>
          <p:cNvPr id="163" name="Google Shape;163;g1433c4c0eb8_0_58"/>
          <p:cNvSpPr txBox="1"/>
          <p:nvPr/>
        </p:nvSpPr>
        <p:spPr>
          <a:xfrm>
            <a:off x="7024775" y="124200"/>
            <a:ext cx="110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각 사이트간의 호텔명＆주소 불일치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33c4c0eb8_0_58"/>
          <p:cNvSpPr txBox="1"/>
          <p:nvPr/>
        </p:nvSpPr>
        <p:spPr>
          <a:xfrm>
            <a:off x="5699425" y="4826975"/>
            <a:ext cx="9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g1433c4c0eb8_0_58"/>
          <p:cNvSpPr txBox="1"/>
          <p:nvPr>
            <p:ph idx="1" type="body"/>
          </p:nvPr>
        </p:nvSpPr>
        <p:spPr>
          <a:xfrm>
            <a:off x="6575225" y="1749900"/>
            <a:ext cx="5476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1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ko-KR" sz="9600"/>
              <a:t>해결방안</a:t>
            </a:r>
            <a:r>
              <a:rPr b="1" lang="ko-KR" sz="9600"/>
              <a:t>:</a:t>
            </a:r>
            <a:endParaRPr b="1"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9600"/>
              <a:t>         각 호텔의 주소를 추가로 가지고 옴</a:t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85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000"/>
              <a:t> </a:t>
            </a:r>
            <a:endParaRPr sz="2500"/>
          </a:p>
          <a:p>
            <a:pPr indent="0" lvl="0" marL="685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6" name="Google Shape;166;g1433c4c0eb8_0_5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12</a:t>
            </a:r>
            <a:endParaRPr sz="3000"/>
          </a:p>
        </p:txBody>
      </p:sp>
      <p:pic>
        <p:nvPicPr>
          <p:cNvPr id="167" name="Google Shape;167;g1433c4c0eb8_0_58"/>
          <p:cNvPicPr preferRelativeResize="0"/>
          <p:nvPr/>
        </p:nvPicPr>
        <p:blipFill rotWithShape="1">
          <a:blip r:embed="rId3">
            <a:alphaModFix/>
          </a:blip>
          <a:srcRect b="0" l="0" r="0" t="37880"/>
          <a:stretch/>
        </p:blipFill>
        <p:spPr>
          <a:xfrm>
            <a:off x="130800" y="4226800"/>
            <a:ext cx="5476801" cy="105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433c4c0eb8_0_58"/>
          <p:cNvSpPr txBox="1"/>
          <p:nvPr>
            <p:ph idx="1" type="body"/>
          </p:nvPr>
        </p:nvSpPr>
        <p:spPr>
          <a:xfrm>
            <a:off x="130800" y="1749900"/>
            <a:ext cx="50454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1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b="1" lang="ko-KR" sz="9600"/>
              <a:t>문제:</a:t>
            </a:r>
            <a:endParaRPr b="1" sz="9600"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9600"/>
              <a:t>각 사이트 마다 등록된 호텔 이름이 달라, 데이터 통합시 다른 호텔로 인식되는 문제 발생</a:t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85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000"/>
              <a:t> </a:t>
            </a:r>
            <a:endParaRPr sz="2500"/>
          </a:p>
          <a:p>
            <a:pPr indent="0" lvl="0" marL="685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9" name="Google Shape;169;g1433c4c0eb8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225" y="4365525"/>
            <a:ext cx="5476801" cy="9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33b5831f5_0_30"/>
          <p:cNvSpPr txBox="1"/>
          <p:nvPr>
            <p:ph type="title"/>
          </p:nvPr>
        </p:nvSpPr>
        <p:spPr>
          <a:xfrm>
            <a:off x="130800" y="-261600"/>
            <a:ext cx="391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Issue＆Solution</a:t>
            </a:r>
            <a:endParaRPr sz="4000"/>
          </a:p>
        </p:txBody>
      </p:sp>
      <p:sp>
        <p:nvSpPr>
          <p:cNvPr id="175" name="Google Shape;175;g1433b5831f5_0_30"/>
          <p:cNvSpPr txBox="1"/>
          <p:nvPr/>
        </p:nvSpPr>
        <p:spPr>
          <a:xfrm>
            <a:off x="7543175" y="124200"/>
            <a:ext cx="110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부정어 적용 리뷰 필터링 난항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g1433b5831f5_0_30"/>
          <p:cNvSpPr txBox="1"/>
          <p:nvPr/>
        </p:nvSpPr>
        <p:spPr>
          <a:xfrm>
            <a:off x="690100" y="5211275"/>
            <a:ext cx="9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g1433b5831f5_0_30"/>
          <p:cNvSpPr txBox="1"/>
          <p:nvPr>
            <p:ph idx="1" type="body"/>
          </p:nvPr>
        </p:nvSpPr>
        <p:spPr>
          <a:xfrm>
            <a:off x="6278700" y="1816500"/>
            <a:ext cx="59133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9600"/>
              <a:t>해결방안:</a:t>
            </a:r>
            <a:endParaRPr b="1"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9600"/>
              <a:t>각 사이트 마다 등록된 호텔 이름이 </a:t>
            </a:r>
            <a:r>
              <a:rPr lang="ko-KR" sz="9600"/>
              <a:t>                          </a:t>
            </a:r>
            <a:r>
              <a:rPr lang="ko-KR" sz="9600"/>
              <a:t>                                      달라, 데이터 통합시 다른 호텔로  인식되는 문제 발생</a:t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85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000"/>
              <a:t> </a:t>
            </a:r>
            <a:endParaRPr sz="2500"/>
          </a:p>
          <a:p>
            <a:pPr indent="0" lvl="0" marL="685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8" name="Google Shape;178;g1433b5831f5_0_3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12</a:t>
            </a:r>
            <a:endParaRPr sz="3000"/>
          </a:p>
        </p:txBody>
      </p:sp>
      <p:sp>
        <p:nvSpPr>
          <p:cNvPr id="179" name="Google Shape;179;g1433b5831f5_0_30"/>
          <p:cNvSpPr txBox="1"/>
          <p:nvPr>
            <p:ph idx="1" type="body"/>
          </p:nvPr>
        </p:nvSpPr>
        <p:spPr>
          <a:xfrm>
            <a:off x="283200" y="1826100"/>
            <a:ext cx="59955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9600"/>
              <a:t>문제:</a:t>
            </a:r>
            <a:endParaRPr b="1"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9600"/>
              <a:t>크롤링시, 기준을 높게 잡아 모든 리뷰가 긍정리뷰라고 가정</a:t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9600"/>
              <a:t>한 리뷰안의 라벨이 긍정이고부정일때,  긍정과 부정을 나누는 것은 프로젝트의 목적과 부합하지 않다고 생각함.</a:t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85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000"/>
              <a:t> </a:t>
            </a:r>
            <a:endParaRPr sz="2500"/>
          </a:p>
          <a:p>
            <a:pPr indent="0" lvl="0" marL="685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33b5831f5_0_42"/>
          <p:cNvSpPr txBox="1"/>
          <p:nvPr>
            <p:ph type="title"/>
          </p:nvPr>
        </p:nvSpPr>
        <p:spPr>
          <a:xfrm>
            <a:off x="130800" y="-261600"/>
            <a:ext cx="391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Issue＆Solution</a:t>
            </a:r>
            <a:endParaRPr sz="4000"/>
          </a:p>
        </p:txBody>
      </p:sp>
      <p:sp>
        <p:nvSpPr>
          <p:cNvPr id="185" name="Google Shape;185;g1433b5831f5_0_42"/>
          <p:cNvSpPr txBox="1"/>
          <p:nvPr/>
        </p:nvSpPr>
        <p:spPr>
          <a:xfrm>
            <a:off x="6917000" y="124200"/>
            <a:ext cx="110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N-gram 으로는 토픽모델링 어려움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g1433b5831f5_0_42"/>
          <p:cNvSpPr txBox="1"/>
          <p:nvPr/>
        </p:nvSpPr>
        <p:spPr>
          <a:xfrm>
            <a:off x="690100" y="5211275"/>
            <a:ext cx="9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g1433b5831f5_0_42"/>
          <p:cNvSpPr txBox="1"/>
          <p:nvPr>
            <p:ph idx="1" type="body"/>
          </p:nvPr>
        </p:nvSpPr>
        <p:spPr>
          <a:xfrm>
            <a:off x="6334775" y="1511700"/>
            <a:ext cx="58572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2286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9600"/>
              <a:t>해결방안:</a:t>
            </a:r>
            <a:endParaRPr b="1" sz="9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9600"/>
              <a:t>빈도수 기반으로 높은 키워드만 각 라벨별 리스트로 묶어 라벨별로  점수화하여 해결방안을 찾음. </a:t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85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000"/>
              <a:t> </a:t>
            </a:r>
            <a:endParaRPr sz="2500"/>
          </a:p>
          <a:p>
            <a:pPr indent="0" lvl="0" marL="685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8" name="Google Shape;188;g1433b5831f5_0_4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12</a:t>
            </a:r>
            <a:endParaRPr sz="3000"/>
          </a:p>
        </p:txBody>
      </p:sp>
      <p:sp>
        <p:nvSpPr>
          <p:cNvPr id="189" name="Google Shape;189;g1433b5831f5_0_42"/>
          <p:cNvSpPr txBox="1"/>
          <p:nvPr>
            <p:ph idx="1" type="body"/>
          </p:nvPr>
        </p:nvSpPr>
        <p:spPr>
          <a:xfrm>
            <a:off x="283200" y="1597500"/>
            <a:ext cx="56778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2286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9600"/>
              <a:t>문제:</a:t>
            </a:r>
            <a:endParaRPr b="1"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9600"/>
              <a:t>N-gram  사용시 정해놓은 라벨별로 정확하게 구분이 어려움</a:t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685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85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000"/>
              <a:t> </a:t>
            </a:r>
            <a:endParaRPr sz="2500"/>
          </a:p>
          <a:p>
            <a:pPr indent="0" lvl="0" marL="685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0" name="Google Shape;190;g1433b5831f5_0_42"/>
          <p:cNvSpPr txBox="1"/>
          <p:nvPr>
            <p:ph idx="1" type="body"/>
          </p:nvPr>
        </p:nvSpPr>
        <p:spPr>
          <a:xfrm>
            <a:off x="152400" y="3405800"/>
            <a:ext cx="123843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212121"/>
                </a:solidFill>
                <a:highlight>
                  <a:srgbClr val="FFFFFF"/>
                </a:highlight>
              </a:rPr>
              <a:t>N-gram:</a:t>
            </a:r>
            <a:endParaRPr b="1"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12121"/>
                </a:solidFill>
                <a:highlight>
                  <a:srgbClr val="FFFFFF"/>
                </a:highlight>
              </a:rPr>
              <a:t>Topic 1: [('직원 친절하다', 2662.14), ('깨끗하다 직원', 932.96), ('공항 근처', 905.05), ('깔끔하다 친절하다', 542.43), ('직원 친절', 481.67), ('깔끔하다 직원', 412.25), ('깨끗하다 조식', 378.55)]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12121"/>
                </a:solidFill>
                <a:highlight>
                  <a:srgbClr val="FFFFFF"/>
                </a:highlight>
              </a:rPr>
              <a:t>Topic 2: [('공항 가깝다', 2335.91), ('깨끗하다 친절하다', 1415.67), ('시설 깨끗하다', 1056.14), ('룸 컨디션', 719.42), ('넓다 깨끗하다', 647.12), ('깨끗하다 위치', 526.76), ('직원 친절하다', 476.97)]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12121"/>
                </a:solidFill>
                <a:highlight>
                  <a:srgbClr val="FFFFFF"/>
                </a:highlight>
              </a:rPr>
              <a:t>Topic 3: [('조식 맛있다', 734.27), ('시설 깔끔하다', 535.28), ('시장 가깝다', 398.12), ('없다 아쉽다', 373.78), ('깨끗하다 뷰', 328.57), ('깨끗하다 공항', 325.03), ('침대 푹신하다', 317.3)]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12121"/>
                </a:solidFill>
                <a:highlight>
                  <a:srgbClr val="FFFFFF"/>
                </a:highlight>
              </a:rPr>
              <a:t>Topic 4: [('오션 뷰', 1056.61), ('깨끗하다 조용하다', 668.41), ('깨끗하다 넓다', 580.01), ('바다 뷰', 539.31), ('깨끗하다 시설', 526.14), ('친절하다 깔끔하다', 449.91), ('조용하다 깨끗하다', 316.41)]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12121"/>
                </a:solidFill>
                <a:highlight>
                  <a:srgbClr val="FFFFFF"/>
                </a:highlight>
              </a:rPr>
              <a:t>Topic 5: [('가격 대비', 2827.31), ('침구 깨끗하다', 1694.38), ('친절하다 깨끗하다', 1221.99), ('직원 친절하다', 739.62), ('저렴하다 가격', 536.66), ('위치 시설', 475.68), ('가격 저렴하다', 421.98)]</a:t>
            </a:r>
            <a:endParaRPr sz="11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685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1000"/>
              <a:t> </a:t>
            </a:r>
            <a:endParaRPr sz="1000"/>
          </a:p>
          <a:p>
            <a:pPr indent="0" lvl="0" marL="685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dd28f9a8a_8_918"/>
          <p:cNvSpPr txBox="1"/>
          <p:nvPr>
            <p:ph type="title"/>
          </p:nvPr>
        </p:nvSpPr>
        <p:spPr>
          <a:xfrm>
            <a:off x="93452" y="-138775"/>
            <a:ext cx="192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Result</a:t>
            </a:r>
            <a:endParaRPr sz="3700"/>
          </a:p>
        </p:txBody>
      </p:sp>
      <p:pic>
        <p:nvPicPr>
          <p:cNvPr id="196" name="Google Shape;196;gfdd28f9a8a_8_9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00" y="9388"/>
            <a:ext cx="7536900" cy="683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fdd28f9a8a_8_918"/>
          <p:cNvSpPr txBox="1"/>
          <p:nvPr>
            <p:ph idx="1" type="body"/>
          </p:nvPr>
        </p:nvSpPr>
        <p:spPr>
          <a:xfrm>
            <a:off x="392875" y="2005150"/>
            <a:ext cx="11201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ko-KR" sz="2300"/>
              <a:t>   </a:t>
            </a:r>
            <a:r>
              <a:rPr b="1" lang="ko-KR" sz="2300"/>
              <a:t>전체 호텔 리뷰의 Trend </a:t>
            </a:r>
            <a:endParaRPr b="1" sz="23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/>
              <a:t>      ( label별 순위) </a:t>
            </a:r>
            <a:endParaRPr b="1" sz="23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/>
              <a:t>        1위 청결 </a:t>
            </a:r>
            <a:endParaRPr sz="23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/>
              <a:t>        2위 시설</a:t>
            </a:r>
            <a:endParaRPr sz="23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/>
              <a:t>        3위 위치</a:t>
            </a:r>
            <a:endParaRPr sz="23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/>
              <a:t>        4위 서비스</a:t>
            </a:r>
            <a:endParaRPr sz="23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/>
              <a:t>        5위 가격</a:t>
            </a:r>
            <a:endParaRPr sz="23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8" name="Google Shape;198;gfdd28f9a8a_8_91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14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433c4c0eb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00" y="9388"/>
            <a:ext cx="7536900" cy="683922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433c4c0eb8_1_0"/>
          <p:cNvSpPr txBox="1"/>
          <p:nvPr>
            <p:ph type="title"/>
          </p:nvPr>
        </p:nvSpPr>
        <p:spPr>
          <a:xfrm>
            <a:off x="93452" y="-138775"/>
            <a:ext cx="192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Result</a:t>
            </a:r>
            <a:endParaRPr sz="3700"/>
          </a:p>
        </p:txBody>
      </p:sp>
      <p:sp>
        <p:nvSpPr>
          <p:cNvPr id="205" name="Google Shape;205;g1433c4c0eb8_1_0"/>
          <p:cNvSpPr txBox="1"/>
          <p:nvPr/>
        </p:nvSpPr>
        <p:spPr>
          <a:xfrm>
            <a:off x="654025" y="971700"/>
            <a:ext cx="26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g1433c4c0eb8_1_0"/>
          <p:cNvSpPr txBox="1"/>
          <p:nvPr>
            <p:ph idx="1" type="body"/>
          </p:nvPr>
        </p:nvSpPr>
        <p:spPr>
          <a:xfrm>
            <a:off x="358775" y="2003488"/>
            <a:ext cx="75369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b="1" lang="ko-KR" sz="2300"/>
              <a:t>고객의 니즈 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/>
          </a:p>
          <a:p>
            <a:pPr indent="0" lvl="0" marL="177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300"/>
              <a:t>“고객은 </a:t>
            </a:r>
            <a:r>
              <a:rPr b="1" lang="ko-KR" sz="2300"/>
              <a:t>깨끗</a:t>
            </a:r>
            <a:r>
              <a:rPr lang="ko-KR" sz="2300"/>
              <a:t>하고 </a:t>
            </a:r>
            <a:r>
              <a:rPr b="1" lang="ko-KR" sz="2300"/>
              <a:t>뷰</a:t>
            </a:r>
            <a:r>
              <a:rPr lang="ko-KR" sz="2300"/>
              <a:t>가 좋으며</a:t>
            </a:r>
            <a:endParaRPr sz="2300"/>
          </a:p>
          <a:p>
            <a:pPr indent="0" lvl="0" marL="177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300"/>
              <a:t> 관광지와 </a:t>
            </a:r>
            <a:r>
              <a:rPr b="1" lang="ko-KR" sz="2300"/>
              <a:t>가깝고 직원</a:t>
            </a:r>
            <a:r>
              <a:rPr lang="ko-KR" sz="2300"/>
              <a:t>이 </a:t>
            </a:r>
            <a:r>
              <a:rPr b="1" lang="ko-KR" sz="2300"/>
              <a:t>친절</a:t>
            </a:r>
            <a:r>
              <a:rPr lang="ko-KR" sz="2300"/>
              <a:t>하며</a:t>
            </a:r>
            <a:r>
              <a:rPr b="1" lang="ko-KR" sz="2300"/>
              <a:t> </a:t>
            </a:r>
            <a:endParaRPr b="1" sz="2300"/>
          </a:p>
          <a:p>
            <a:pPr indent="0" lvl="0" marL="177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b="1" lang="ko-KR" sz="2300"/>
              <a:t>  가성비</a:t>
            </a:r>
            <a:r>
              <a:rPr lang="ko-KR" sz="2300"/>
              <a:t>가 좋은 호텔을 원한다. “</a:t>
            </a:r>
            <a:r>
              <a:rPr lang="ko-KR" sz="2600"/>
              <a:t> </a:t>
            </a:r>
            <a:endParaRPr sz="2600"/>
          </a:p>
        </p:txBody>
      </p:sp>
      <p:sp>
        <p:nvSpPr>
          <p:cNvPr id="207" name="Google Shape;207;g1433c4c0eb8_1_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15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dd28f9a8a_8_1006"/>
          <p:cNvSpPr txBox="1"/>
          <p:nvPr>
            <p:ph type="title"/>
          </p:nvPr>
        </p:nvSpPr>
        <p:spPr>
          <a:xfrm>
            <a:off x="93452" y="-138775"/>
            <a:ext cx="192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Result</a:t>
            </a:r>
            <a:endParaRPr sz="3700"/>
          </a:p>
        </p:txBody>
      </p:sp>
      <p:sp>
        <p:nvSpPr>
          <p:cNvPr id="213" name="Google Shape;213;gfdd28f9a8a_8_1006"/>
          <p:cNvSpPr txBox="1"/>
          <p:nvPr>
            <p:ph idx="1" type="body"/>
          </p:nvPr>
        </p:nvSpPr>
        <p:spPr>
          <a:xfrm>
            <a:off x="838200" y="1006600"/>
            <a:ext cx="105156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/>
              <a:t>Strength &amp; weak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4" name="Google Shape;214;gfdd28f9a8a_8_10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600" y="1655175"/>
            <a:ext cx="3610801" cy="361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fdd28f9a8a_8_10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737" y="1655174"/>
            <a:ext cx="3610801" cy="361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fdd28f9a8a_8_10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2937" y="1655173"/>
            <a:ext cx="3610801" cy="36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fdd28f9a8a_8_1006"/>
          <p:cNvSpPr/>
          <p:nvPr/>
        </p:nvSpPr>
        <p:spPr>
          <a:xfrm>
            <a:off x="616658" y="2994463"/>
            <a:ext cx="1145100" cy="781500"/>
          </a:xfrm>
          <a:prstGeom prst="wedgeRoundRectCallout">
            <a:avLst>
              <a:gd fmla="val 119592" name="adj1"/>
              <a:gd fmla="val -3789" name="adj2"/>
              <a:gd fmla="val 0" name="adj3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/>
              <a:t>서비스</a:t>
            </a:r>
            <a:r>
              <a:rPr lang="ko-KR" sz="1300"/>
              <a:t>가 타 호텔 대비 </a:t>
            </a:r>
            <a:r>
              <a:rPr lang="ko-KR" sz="1300"/>
              <a:t> 크게 </a:t>
            </a:r>
            <a:r>
              <a:rPr b="1" lang="ko-KR" sz="1300"/>
              <a:t>높음</a:t>
            </a:r>
            <a:endParaRPr b="1" sz="1300"/>
          </a:p>
        </p:txBody>
      </p:sp>
      <p:sp>
        <p:nvSpPr>
          <p:cNvPr id="218" name="Google Shape;218;gfdd28f9a8a_8_1006"/>
          <p:cNvSpPr/>
          <p:nvPr/>
        </p:nvSpPr>
        <p:spPr>
          <a:xfrm>
            <a:off x="616652" y="3933375"/>
            <a:ext cx="1145100" cy="781500"/>
          </a:xfrm>
          <a:prstGeom prst="wedgeRoundRectCallout">
            <a:avLst>
              <a:gd fmla="val 143400" name="adj1"/>
              <a:gd fmla="val -27322" name="adj2"/>
              <a:gd fmla="val 0" name="adj3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/>
              <a:t>위치</a:t>
            </a:r>
            <a:r>
              <a:rPr lang="ko-KR" sz="1300"/>
              <a:t>가 타 호텔 대비</a:t>
            </a:r>
            <a:r>
              <a:rPr lang="ko-KR" sz="1300"/>
              <a:t> 크게 </a:t>
            </a:r>
            <a:r>
              <a:rPr b="1" lang="ko-KR" sz="1300"/>
              <a:t>낮음</a:t>
            </a:r>
            <a:endParaRPr b="1" sz="1300"/>
          </a:p>
        </p:txBody>
      </p:sp>
      <p:sp>
        <p:nvSpPr>
          <p:cNvPr id="219" name="Google Shape;219;gfdd28f9a8a_8_1006"/>
          <p:cNvSpPr txBox="1"/>
          <p:nvPr/>
        </p:nvSpPr>
        <p:spPr>
          <a:xfrm>
            <a:off x="171450" y="5312725"/>
            <a:ext cx="1188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Lato"/>
                <a:ea typeface="Lato"/>
                <a:cs typeface="Lato"/>
                <a:sym typeface="Lato"/>
              </a:rPr>
              <a:t>‘랜딩관’의 경우 타 호텔과 비교하여 </a:t>
            </a:r>
            <a:r>
              <a:rPr b="1" lang="ko-KR" sz="1600">
                <a:latin typeface="Lato"/>
                <a:ea typeface="Lato"/>
                <a:cs typeface="Lato"/>
                <a:sym typeface="Lato"/>
              </a:rPr>
              <a:t>서비스</a:t>
            </a:r>
            <a:r>
              <a:rPr lang="ko-KR" sz="1600">
                <a:latin typeface="Lato"/>
                <a:ea typeface="Lato"/>
                <a:cs typeface="Lato"/>
                <a:sym typeface="Lato"/>
              </a:rPr>
              <a:t>와 </a:t>
            </a:r>
            <a:r>
              <a:rPr b="1" lang="ko-KR" sz="1600">
                <a:latin typeface="Lato"/>
                <a:ea typeface="Lato"/>
                <a:cs typeface="Lato"/>
                <a:sym typeface="Lato"/>
              </a:rPr>
              <a:t>시설</a:t>
            </a:r>
            <a:r>
              <a:rPr lang="ko-KR" sz="1600">
                <a:latin typeface="Lato"/>
                <a:ea typeface="Lato"/>
                <a:cs typeface="Lato"/>
                <a:sym typeface="Lato"/>
              </a:rPr>
              <a:t> 면에서 </a:t>
            </a:r>
            <a:r>
              <a:rPr b="1" lang="ko-KR" sz="1600">
                <a:latin typeface="Lato"/>
                <a:ea typeface="Lato"/>
                <a:cs typeface="Lato"/>
                <a:sym typeface="Lato"/>
              </a:rPr>
              <a:t>강점</a:t>
            </a:r>
            <a:r>
              <a:rPr lang="ko-KR" sz="1600">
                <a:latin typeface="Lato"/>
                <a:ea typeface="Lato"/>
                <a:cs typeface="Lato"/>
                <a:sym typeface="Lato"/>
              </a:rPr>
              <a:t>을 지니나 </a:t>
            </a:r>
            <a:r>
              <a:rPr b="1" lang="ko-KR" sz="1600">
                <a:latin typeface="Lato"/>
                <a:ea typeface="Lato"/>
                <a:cs typeface="Lato"/>
                <a:sym typeface="Lato"/>
              </a:rPr>
              <a:t>위치</a:t>
            </a:r>
            <a:r>
              <a:rPr lang="ko-KR" sz="1600">
                <a:latin typeface="Lato"/>
                <a:ea typeface="Lato"/>
                <a:cs typeface="Lato"/>
                <a:sym typeface="Lato"/>
              </a:rPr>
              <a:t>에 관한 긍정적 리뷰는 가장 적은 것으로 나타남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Lato"/>
                <a:ea typeface="Lato"/>
                <a:cs typeface="Lato"/>
                <a:sym typeface="Lato"/>
              </a:rPr>
              <a:t>이를 </a:t>
            </a:r>
            <a:r>
              <a:rPr b="1" lang="ko-KR" sz="1600">
                <a:latin typeface="Lato"/>
                <a:ea typeface="Lato"/>
                <a:cs typeface="Lato"/>
                <a:sym typeface="Lato"/>
              </a:rPr>
              <a:t>보완</a:t>
            </a:r>
            <a:r>
              <a:rPr lang="ko-KR" sz="1600">
                <a:latin typeface="Lato"/>
                <a:ea typeface="Lato"/>
                <a:cs typeface="Lato"/>
                <a:sym typeface="Lato"/>
              </a:rPr>
              <a:t>하기 위해 향후 셔틀버스 증편 등 운영 개선안을 제시할 수 있을 것으로 보임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fdd28f9a8a_8_1006"/>
          <p:cNvSpPr/>
          <p:nvPr/>
        </p:nvSpPr>
        <p:spPr>
          <a:xfrm>
            <a:off x="616650" y="2055550"/>
            <a:ext cx="1145100" cy="781500"/>
          </a:xfrm>
          <a:prstGeom prst="wedgeRoundRectCallout">
            <a:avLst>
              <a:gd fmla="val 218492" name="adj1"/>
              <a:gd fmla="val -4411" name="adj2"/>
              <a:gd fmla="val 0" name="adj3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/>
              <a:t>시설</a:t>
            </a:r>
            <a:r>
              <a:rPr lang="ko-KR" sz="1300"/>
              <a:t>이 타 호텔 대비  크게 </a:t>
            </a:r>
            <a:r>
              <a:rPr b="1" lang="ko-KR" sz="1300"/>
              <a:t>높음</a:t>
            </a:r>
            <a:endParaRPr b="1" sz="1300"/>
          </a:p>
        </p:txBody>
      </p:sp>
      <p:sp>
        <p:nvSpPr>
          <p:cNvPr id="221" name="Google Shape;221;gfdd28f9a8a_8_100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16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33c4c0eb8_1_10"/>
          <p:cNvSpPr txBox="1"/>
          <p:nvPr>
            <p:ph type="title"/>
          </p:nvPr>
        </p:nvSpPr>
        <p:spPr>
          <a:xfrm>
            <a:off x="93452" y="-138775"/>
            <a:ext cx="192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Result</a:t>
            </a:r>
            <a:endParaRPr sz="3700"/>
          </a:p>
        </p:txBody>
      </p:sp>
      <p:sp>
        <p:nvSpPr>
          <p:cNvPr id="227" name="Google Shape;227;g1433c4c0eb8_1_10"/>
          <p:cNvSpPr txBox="1"/>
          <p:nvPr>
            <p:ph idx="1" type="body"/>
          </p:nvPr>
        </p:nvSpPr>
        <p:spPr>
          <a:xfrm>
            <a:off x="1006400" y="1186925"/>
            <a:ext cx="105156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ko-KR"/>
              <a:t> </a:t>
            </a:r>
            <a:r>
              <a:rPr b="1" lang="ko-KR" sz="2200"/>
              <a:t>프로젝트 결과물을 통한 이점 : </a:t>
            </a:r>
            <a:r>
              <a:rPr lang="ko-KR" sz="2200"/>
              <a:t>원하는 호텔 내에서 키워드 관련 리뷰 검색</a:t>
            </a:r>
            <a:r>
              <a:rPr b="1" lang="ko-KR" sz="2200"/>
              <a:t> </a:t>
            </a:r>
            <a:endParaRPr b="1" sz="22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433c4c0eb8_1_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17</a:t>
            </a:r>
            <a:endParaRPr sz="3000"/>
          </a:p>
        </p:txBody>
      </p:sp>
      <p:pic>
        <p:nvPicPr>
          <p:cNvPr id="229" name="Google Shape;229;g1433c4c0eb8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1765288"/>
            <a:ext cx="114585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433c4c0eb8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50" y="3298827"/>
            <a:ext cx="11428500" cy="25046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433c4c0eb8_1_10"/>
          <p:cNvSpPr txBox="1"/>
          <p:nvPr/>
        </p:nvSpPr>
        <p:spPr>
          <a:xfrm>
            <a:off x="336350" y="6297400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dd28f9a8a_8_942"/>
          <p:cNvSpPr txBox="1"/>
          <p:nvPr>
            <p:ph type="title"/>
          </p:nvPr>
        </p:nvSpPr>
        <p:spPr>
          <a:xfrm>
            <a:off x="93452" y="-138775"/>
            <a:ext cx="192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Result</a:t>
            </a:r>
            <a:endParaRPr sz="3700"/>
          </a:p>
        </p:txBody>
      </p:sp>
      <p:sp>
        <p:nvSpPr>
          <p:cNvPr id="237" name="Google Shape;237;gfdd28f9a8a_8_942"/>
          <p:cNvSpPr txBox="1"/>
          <p:nvPr>
            <p:ph idx="1" type="body"/>
          </p:nvPr>
        </p:nvSpPr>
        <p:spPr>
          <a:xfrm>
            <a:off x="838200" y="1006600"/>
            <a:ext cx="105156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ko-KR"/>
              <a:t> </a:t>
            </a:r>
            <a:r>
              <a:rPr b="1" lang="ko-KR" sz="2200"/>
              <a:t>프로젝트 결과물을 통한 이점</a:t>
            </a:r>
            <a:endParaRPr b="1" sz="22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ko-KR"/>
              <a:t>고객이 얻는 이점 :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 원하는 특정 호텔에서 자신이 중요시하는 요소를  검색하여 확인 가능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ko-KR"/>
              <a:t>호텔 업체가 얻는 이점: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호텔의 강점과 보완점, 고객의 니즈를 반영한  트렌드를 파악 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8" name="Google Shape;238;gfdd28f9a8a_8_942"/>
          <p:cNvSpPr/>
          <p:nvPr/>
        </p:nvSpPr>
        <p:spPr>
          <a:xfrm>
            <a:off x="1046450" y="2504000"/>
            <a:ext cx="448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fdd28f9a8a_8_942"/>
          <p:cNvSpPr/>
          <p:nvPr/>
        </p:nvSpPr>
        <p:spPr>
          <a:xfrm>
            <a:off x="1046450" y="4506400"/>
            <a:ext cx="448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  </a:t>
            </a:r>
            <a:endParaRPr/>
          </a:p>
        </p:txBody>
      </p:sp>
      <p:sp>
        <p:nvSpPr>
          <p:cNvPr id="240" name="Google Shape;240;gfdd28f9a8a_8_94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18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dd28f9a8a_8_953"/>
          <p:cNvSpPr txBox="1"/>
          <p:nvPr>
            <p:ph type="title"/>
          </p:nvPr>
        </p:nvSpPr>
        <p:spPr>
          <a:xfrm>
            <a:off x="5061000" y="2766150"/>
            <a:ext cx="2070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/>
              <a:t>Q </a:t>
            </a:r>
            <a:r>
              <a:rPr lang="ko-KR" sz="4000"/>
              <a:t>＆</a:t>
            </a:r>
            <a:r>
              <a:rPr lang="ko-KR" sz="4500"/>
              <a:t> A </a:t>
            </a:r>
            <a:endParaRPr sz="4500"/>
          </a:p>
        </p:txBody>
      </p:sp>
      <p:sp>
        <p:nvSpPr>
          <p:cNvPr id="246" name="Google Shape;246;gfdd28f9a8a_8_95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19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49500" y="-149500"/>
            <a:ext cx="3531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Background</a:t>
            </a:r>
            <a:endParaRPr sz="4000"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606700" y="1703350"/>
            <a:ext cx="47049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600"/>
              <a:t>코로나로 인해 해외여행 감소,     국내여행 수요 증가 </a:t>
            </a:r>
            <a:endParaRPr sz="2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600"/>
              <a:t>제주도 관광 수요가 높아짐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6409525" y="896950"/>
            <a:ext cx="44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 rot="5400000">
            <a:off x="2601250" y="3737650"/>
            <a:ext cx="715800" cy="58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</a:t>
            </a:r>
            <a:endParaRPr/>
          </a:p>
        </p:txBody>
      </p:sp>
      <p:pic>
        <p:nvPicPr>
          <p:cNvPr id="77" name="Google Shape;7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925" y="234925"/>
            <a:ext cx="6516775" cy="63614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2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dd28f9a8a_8_958"/>
          <p:cNvSpPr txBox="1"/>
          <p:nvPr>
            <p:ph type="title"/>
          </p:nvPr>
        </p:nvSpPr>
        <p:spPr>
          <a:xfrm>
            <a:off x="4528500" y="2635350"/>
            <a:ext cx="3186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700"/>
              <a:t>Thank you </a:t>
            </a:r>
            <a:endParaRPr sz="4700"/>
          </a:p>
        </p:txBody>
      </p:sp>
      <p:sp>
        <p:nvSpPr>
          <p:cNvPr id="252" name="Google Shape;252;gfdd28f9a8a_8_95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20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186875" y="-176150"/>
            <a:ext cx="162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Topic </a:t>
            </a:r>
            <a:endParaRPr sz="4000"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838200" y="2560100"/>
            <a:ext cx="105156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ko-KR" sz="3200"/>
              <a:t>  </a:t>
            </a:r>
            <a:r>
              <a:rPr lang="ko-KR" sz="5739"/>
              <a:t>호텔을 선정할 때의 “</a:t>
            </a:r>
            <a:r>
              <a:rPr b="1" lang="ko-KR" sz="5739"/>
              <a:t>트렌드</a:t>
            </a:r>
            <a:r>
              <a:rPr lang="ko-KR" sz="5739"/>
              <a:t>” </a:t>
            </a:r>
            <a:r>
              <a:rPr lang="ko-KR" sz="5739">
                <a:latin typeface="Arial"/>
                <a:ea typeface="Arial"/>
                <a:cs typeface="Arial"/>
                <a:sym typeface="Arial"/>
              </a:rPr>
              <a:t>는 무엇이며</a:t>
            </a:r>
            <a:r>
              <a:rPr lang="ko-KR" sz="5739"/>
              <a:t>,</a:t>
            </a:r>
            <a:endParaRPr sz="5739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5"/>
              <a:buNone/>
            </a:pPr>
            <a:r>
              <a:rPr lang="ko-KR" sz="5739"/>
              <a:t>고객의 “</a:t>
            </a:r>
            <a:r>
              <a:rPr b="1" lang="ko-KR" sz="5739"/>
              <a:t>니즈</a:t>
            </a:r>
            <a:r>
              <a:rPr lang="ko-KR" sz="5739"/>
              <a:t>” 와 호텔별 “</a:t>
            </a:r>
            <a:r>
              <a:rPr b="1" lang="ko-KR" sz="5739"/>
              <a:t>강점</a:t>
            </a:r>
            <a:r>
              <a:rPr lang="ko-KR" sz="5739"/>
              <a:t>”은 무엇일까?</a:t>
            </a:r>
            <a:r>
              <a:rPr lang="ko-KR"/>
              <a:t>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ko-KR"/>
              <a:t>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45833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3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93427" y="-176150"/>
            <a:ext cx="1416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How</a:t>
            </a:r>
            <a:endParaRPr sz="4000"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662850" y="1788350"/>
            <a:ext cx="110340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3136"/>
              <a:t> </a:t>
            </a:r>
            <a:r>
              <a:rPr lang="ko-KR" sz="3136"/>
              <a:t>1. 숙박</a:t>
            </a:r>
            <a:r>
              <a:rPr lang="ko-KR" sz="3136"/>
              <a:t> 예약 사이트 크롤링을 통한 호텔 사용자 </a:t>
            </a:r>
            <a:r>
              <a:rPr b="1" lang="ko-KR" sz="3136"/>
              <a:t>리뷰 수집</a:t>
            </a:r>
            <a:endParaRPr sz="3136"/>
          </a:p>
          <a:p>
            <a:pPr indent="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3136"/>
              <a:t>    2. 형태소 빈도수 분석을 통해 </a:t>
            </a:r>
            <a:r>
              <a:rPr b="1" lang="ko-KR" sz="3136"/>
              <a:t>키워드</a:t>
            </a:r>
            <a:r>
              <a:rPr b="1" lang="ko-KR" sz="3136"/>
              <a:t> 데이터베이스화</a:t>
            </a:r>
            <a:endParaRPr sz="3136"/>
          </a:p>
          <a:p>
            <a:pPr indent="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3136"/>
              <a:t>    3. 키워드를 통한 </a:t>
            </a:r>
            <a:r>
              <a:rPr b="1" lang="ko-KR" sz="3136"/>
              <a:t>호텔별 강점과 보완점 분석</a:t>
            </a:r>
            <a:endParaRPr sz="3136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4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130800" y="-261600"/>
            <a:ext cx="235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Process</a:t>
            </a:r>
            <a:endParaRPr sz="4000"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838200" y="839875"/>
            <a:ext cx="10515600" cy="6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b="1" lang="ko-KR"/>
              <a:t>데이터 수집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: 국내 대형 사이트 (야놀자, 여기어때, 데일리 호텔)의 리뷰데이터 크롤링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83"/>
              <a:t>  </a:t>
            </a:r>
            <a:endParaRPr b="1" sz="1983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83"/>
              <a:t>  제주 전체 호텔 중 평점 8.0 이상 &amp; 별점  4개 이상인 리뷰 데이터</a:t>
            </a:r>
            <a:r>
              <a:rPr lang="ko-KR" sz="2183"/>
              <a:t> </a:t>
            </a:r>
            <a:endParaRPr sz="2183"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sz="1967"/>
              <a:t>Total : 359개의 호텔 , 222,483개의 리뷰</a:t>
            </a:r>
            <a:r>
              <a:rPr lang="ko-KR" sz="2075"/>
              <a:t> </a:t>
            </a:r>
            <a:endParaRPr sz="2075"/>
          </a:p>
        </p:txBody>
      </p:sp>
      <p:sp>
        <p:nvSpPr>
          <p:cNvPr id="99" name="Google Shape;99;p6"/>
          <p:cNvSpPr txBox="1"/>
          <p:nvPr/>
        </p:nvSpPr>
        <p:spPr>
          <a:xfrm>
            <a:off x="3812050" y="124200"/>
            <a:ext cx="110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숙박 예약 사이트 크롤링을 통한 호텔 사용자 </a:t>
            </a:r>
            <a:r>
              <a:rPr b="1"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수집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" name="Google Shape;100;p6"/>
          <p:cNvGraphicFramePr/>
          <p:nvPr/>
        </p:nvGraphicFramePr>
        <p:xfrm>
          <a:off x="3378925" y="34346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{892B4B92-D2F9-4076-B890-D52F4F35570D}</a:tableStyleId>
              </a:tblPr>
              <a:tblGrid>
                <a:gridCol w="2613925"/>
                <a:gridCol w="262337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features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labels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호텔이름 (name)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위치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리뷰(review)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시설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주소(addr)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서비스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사이트(site)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청결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가격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1" name="Google Shape;10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97" y="1617300"/>
            <a:ext cx="5775804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5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d28f9a8a_8_896"/>
          <p:cNvSpPr txBox="1"/>
          <p:nvPr>
            <p:ph type="title"/>
          </p:nvPr>
        </p:nvSpPr>
        <p:spPr>
          <a:xfrm>
            <a:off x="130800" y="-261600"/>
            <a:ext cx="235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Process</a:t>
            </a:r>
            <a:endParaRPr sz="4000"/>
          </a:p>
        </p:txBody>
      </p:sp>
      <p:sp>
        <p:nvSpPr>
          <p:cNvPr id="108" name="Google Shape;108;gfdd28f9a8a_8_896"/>
          <p:cNvSpPr txBox="1"/>
          <p:nvPr>
            <p:ph idx="1" type="body"/>
          </p:nvPr>
        </p:nvSpPr>
        <p:spPr>
          <a:xfrm>
            <a:off x="838200" y="1064100"/>
            <a:ext cx="10515600" cy="5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b="1" lang="ko-KR" sz="2200"/>
              <a:t>데이터 전처리 </a:t>
            </a:r>
            <a:endParaRPr b="1" sz="2200"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100"/>
              <a:t>: </a:t>
            </a:r>
            <a:r>
              <a:rPr lang="ko-KR" sz="2100">
                <a:solidFill>
                  <a:schemeClr val="accent1"/>
                </a:solidFill>
              </a:rPr>
              <a:t>토큰화 / 품사 추출 / 중요한  한 글자 키워드만 남기고 한 글자 단어 삭제/ 불용어제거</a:t>
            </a:r>
            <a:r>
              <a:rPr lang="ko-KR" sz="2100"/>
              <a:t> </a:t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dd28f9a8a_8_896"/>
          <p:cNvSpPr txBox="1"/>
          <p:nvPr/>
        </p:nvSpPr>
        <p:spPr>
          <a:xfrm>
            <a:off x="4582225" y="124200"/>
            <a:ext cx="110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형태소 빈도수 분석을 통해 </a:t>
            </a:r>
            <a:r>
              <a:rPr b="1"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키워드 데이터베이스화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fdd28f9a8a_8_896"/>
          <p:cNvSpPr txBox="1"/>
          <p:nvPr/>
        </p:nvSpPr>
        <p:spPr>
          <a:xfrm>
            <a:off x="5699425" y="4522175"/>
            <a:ext cx="9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gfdd28f9a8a_8_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2394413"/>
            <a:ext cx="11763375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fdd28f9a8a_8_89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6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dd28f9a8a_0_20"/>
          <p:cNvSpPr txBox="1"/>
          <p:nvPr>
            <p:ph type="title"/>
          </p:nvPr>
        </p:nvSpPr>
        <p:spPr>
          <a:xfrm>
            <a:off x="130800" y="-261600"/>
            <a:ext cx="235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Process</a:t>
            </a:r>
            <a:endParaRPr sz="4000"/>
          </a:p>
        </p:txBody>
      </p:sp>
      <p:sp>
        <p:nvSpPr>
          <p:cNvPr id="118" name="Google Shape;118;gfdd28f9a8a_0_20"/>
          <p:cNvSpPr txBox="1"/>
          <p:nvPr>
            <p:ph idx="1" type="body"/>
          </p:nvPr>
        </p:nvSpPr>
        <p:spPr>
          <a:xfrm>
            <a:off x="838200" y="1064100"/>
            <a:ext cx="10515600" cy="5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b="1" lang="ko-KR" sz="2200"/>
              <a:t>데이터 전처리</a:t>
            </a:r>
            <a:r>
              <a:rPr b="1" lang="ko-KR"/>
              <a:t>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-KR"/>
              <a:t>    </a:t>
            </a:r>
            <a:r>
              <a:rPr lang="ko-KR" sz="2100"/>
              <a:t>: 리뷰 데이터 내 </a:t>
            </a:r>
            <a:r>
              <a:rPr lang="ko-KR" sz="2100">
                <a:solidFill>
                  <a:schemeClr val="accent1"/>
                </a:solidFill>
              </a:rPr>
              <a:t>빈도수 상위권 키워드 확인</a:t>
            </a:r>
            <a:r>
              <a:rPr lang="ko-KR" sz="2100"/>
              <a:t> </a:t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fdd28f9a8a_0_20"/>
          <p:cNvSpPr txBox="1"/>
          <p:nvPr/>
        </p:nvSpPr>
        <p:spPr>
          <a:xfrm>
            <a:off x="4582225" y="124200"/>
            <a:ext cx="110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형태소 빈도수 분석을 통해 </a:t>
            </a:r>
            <a:r>
              <a:rPr b="1"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키워드 데이터베이스화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fdd28f9a8a_0_20"/>
          <p:cNvSpPr txBox="1"/>
          <p:nvPr/>
        </p:nvSpPr>
        <p:spPr>
          <a:xfrm>
            <a:off x="5699425" y="4522175"/>
            <a:ext cx="9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gfdd28f9a8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50" y="2284075"/>
            <a:ext cx="4924426" cy="43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fdd28f9a8a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925" y="3187225"/>
            <a:ext cx="1768475" cy="34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fdd28f9a8a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0" y="3205496"/>
            <a:ext cx="1768475" cy="346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fdd28f9a8a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1072" y="3194339"/>
            <a:ext cx="1768475" cy="348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fdd28f9a8a_0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10488" y="3205506"/>
            <a:ext cx="1768475" cy="358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dd28f9a8a_0_2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7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dd28f9a8a_8_966"/>
          <p:cNvSpPr txBox="1"/>
          <p:nvPr>
            <p:ph type="title"/>
          </p:nvPr>
        </p:nvSpPr>
        <p:spPr>
          <a:xfrm>
            <a:off x="130800" y="-261600"/>
            <a:ext cx="235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Process</a:t>
            </a:r>
            <a:endParaRPr sz="4000"/>
          </a:p>
        </p:txBody>
      </p:sp>
      <p:sp>
        <p:nvSpPr>
          <p:cNvPr id="132" name="Google Shape;132;gfdd28f9a8a_8_966"/>
          <p:cNvSpPr txBox="1"/>
          <p:nvPr>
            <p:ph idx="1" type="body"/>
          </p:nvPr>
        </p:nvSpPr>
        <p:spPr>
          <a:xfrm>
            <a:off x="838200" y="1064100"/>
            <a:ext cx="10515600" cy="5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b="1" lang="ko-KR" sz="2200"/>
              <a:t>데이터 전처리 </a:t>
            </a:r>
            <a:endParaRPr b="1" sz="2200"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100"/>
              <a:t>: 빈도수를 기반으로 라벨 안에 들어갈 키워드 선정 </a:t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d28f9a8a_8_966"/>
          <p:cNvSpPr txBox="1"/>
          <p:nvPr/>
        </p:nvSpPr>
        <p:spPr>
          <a:xfrm>
            <a:off x="4582225" y="124200"/>
            <a:ext cx="110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형태소 빈도수 분석을 통해 </a:t>
            </a:r>
            <a:r>
              <a:rPr b="1"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키워드 데이터베이스화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fdd28f9a8a_8_966"/>
          <p:cNvSpPr txBox="1"/>
          <p:nvPr/>
        </p:nvSpPr>
        <p:spPr>
          <a:xfrm>
            <a:off x="5699425" y="4522175"/>
            <a:ext cx="9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gfdd28f9a8a_8_9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313275"/>
            <a:ext cx="103251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fdd28f9a8a_8_96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8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dd28f9a8a_8_975"/>
          <p:cNvSpPr txBox="1"/>
          <p:nvPr>
            <p:ph type="title"/>
          </p:nvPr>
        </p:nvSpPr>
        <p:spPr>
          <a:xfrm>
            <a:off x="130800" y="-261600"/>
            <a:ext cx="235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000"/>
              <a:t>Process</a:t>
            </a:r>
            <a:endParaRPr sz="4000"/>
          </a:p>
        </p:txBody>
      </p:sp>
      <p:sp>
        <p:nvSpPr>
          <p:cNvPr id="142" name="Google Shape;142;gfdd28f9a8a_8_975"/>
          <p:cNvSpPr txBox="1"/>
          <p:nvPr>
            <p:ph idx="1" type="body"/>
          </p:nvPr>
        </p:nvSpPr>
        <p:spPr>
          <a:xfrm>
            <a:off x="576575" y="914600"/>
            <a:ext cx="10515600" cy="5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b="1" lang="ko-KR" sz="2200"/>
              <a:t>빈도수를 카운트하는 방법 </a:t>
            </a:r>
            <a:r>
              <a:rPr b="1" lang="ko-KR"/>
              <a:t> </a:t>
            </a:r>
            <a:endParaRPr b="1"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dd28f9a8a_8_975"/>
          <p:cNvSpPr txBox="1"/>
          <p:nvPr/>
        </p:nvSpPr>
        <p:spPr>
          <a:xfrm>
            <a:off x="5699425" y="124200"/>
            <a:ext cx="110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3. 키워드로 </a:t>
            </a:r>
            <a:r>
              <a:rPr b="1"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호텔별 운영방안 </a:t>
            </a:r>
            <a:r>
              <a:rPr lang="ko-KR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가이드라인 제시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dd28f9a8a_8_975"/>
          <p:cNvSpPr txBox="1"/>
          <p:nvPr/>
        </p:nvSpPr>
        <p:spPr>
          <a:xfrm>
            <a:off x="5699425" y="4522175"/>
            <a:ext cx="9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gfdd28f9a8a_8_9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0675"/>
            <a:ext cx="6089025" cy="34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fdd28f9a8a_8_975"/>
          <p:cNvPicPr preferRelativeResize="0"/>
          <p:nvPr/>
        </p:nvPicPr>
        <p:blipFill rotWithShape="1">
          <a:blip r:embed="rId4">
            <a:alphaModFix/>
          </a:blip>
          <a:srcRect b="32786" l="0" r="0" t="0"/>
          <a:stretch/>
        </p:blipFill>
        <p:spPr>
          <a:xfrm>
            <a:off x="0" y="5414973"/>
            <a:ext cx="12192000" cy="11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fdd28f9a8a_8_9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7800" y="4534100"/>
            <a:ext cx="4698651" cy="6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fdd28f9a8a_8_975"/>
          <p:cNvSpPr/>
          <p:nvPr/>
        </p:nvSpPr>
        <p:spPr>
          <a:xfrm>
            <a:off x="7100925" y="1520675"/>
            <a:ext cx="4185900" cy="2225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dd28f9a8a_8_975"/>
          <p:cNvSpPr txBox="1"/>
          <p:nvPr/>
        </p:nvSpPr>
        <p:spPr>
          <a:xfrm>
            <a:off x="7100925" y="1886825"/>
            <a:ext cx="4185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Lato"/>
                <a:ea typeface="Lato"/>
                <a:cs typeface="Lato"/>
                <a:sym typeface="Lato"/>
              </a:rPr>
              <a:t>Q.      왜 카운트 방법을 여러번 나오더라도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Lato"/>
                <a:ea typeface="Lato"/>
                <a:cs typeface="Lato"/>
                <a:sym typeface="Lato"/>
              </a:rPr>
              <a:t>           1점으로 제한했나요?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lphaUcPeriod"/>
            </a:pPr>
            <a:r>
              <a:rPr lang="ko-KR" sz="1700">
                <a:latin typeface="Lato"/>
                <a:ea typeface="Lato"/>
                <a:cs typeface="Lato"/>
                <a:sym typeface="Lato"/>
              </a:rPr>
              <a:t>라벨간 키워드 수</a:t>
            </a:r>
            <a:r>
              <a:rPr b="1" lang="ko-KR" sz="1700">
                <a:latin typeface="Lato"/>
                <a:ea typeface="Lato"/>
                <a:cs typeface="Lato"/>
                <a:sym typeface="Lato"/>
              </a:rPr>
              <a:t> 불균형</a:t>
            </a:r>
            <a:r>
              <a:rPr lang="ko-KR" sz="1700">
                <a:latin typeface="Lato"/>
                <a:ea typeface="Lato"/>
                <a:cs typeface="Lato"/>
                <a:sym typeface="Lato"/>
              </a:rPr>
              <a:t>으로 인한 </a:t>
            </a:r>
            <a:r>
              <a:rPr b="1" lang="ko-KR" sz="1700">
                <a:latin typeface="Lato"/>
                <a:ea typeface="Lato"/>
                <a:cs typeface="Lato"/>
                <a:sym typeface="Lato"/>
              </a:rPr>
              <a:t>형평성</a:t>
            </a:r>
            <a:r>
              <a:rPr lang="ko-KR" sz="1700">
                <a:latin typeface="Lato"/>
                <a:ea typeface="Lato"/>
                <a:cs typeface="Lato"/>
                <a:sym typeface="Lato"/>
              </a:rPr>
              <a:t> 문제 해결을 위해서 입니다.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gfdd28f9a8a_8_97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9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2022-08-02T13:17:39Z</dcterms:created>
  <dc:creator>Lee Hoon Suk</dc:creator>
</cp:coreProperties>
</file>