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E4BB49-E3D1-4DAE-A033-089059984427}">
  <a:tblStyle styleId="{63E4BB49-E3D1-4DAE-A033-0890599844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4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a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5a7fbbf7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5a7fbbf7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5a7fbbf7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5a7fbbf7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5a7fbbf78_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5a7fbbf78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5a7fbbf7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5a7fbbf7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5a7fbbf78_6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5a7fbbf78_6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5a7fbbf78_1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5a7fbbf78_1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5a7fbbf78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5a7fbbf78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5a7fbbf7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5a7fbbf7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5a7fbbf7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5a7fbbf7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5a7fbbf7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5a7fbbf7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5a7fbbf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5a7fbbf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5a7fbbf78_6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45a7fbbf78_6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5a7fbbf7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45a7fbbf7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5a7fbbf7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45a7fbbf7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5a7fbbf7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5a7fbbf7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5a7fbbf78_6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5a7fbbf78_6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5a7fbbf7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5a7fbbf7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5a7fbbf78_1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45a7fbbf78_1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45e30dc48e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45e30dc48e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5a7fbbf78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45a7fbbf78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5e30dc48e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45e30dc48e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5e30dc48e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5e30dc48e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5a7fbbf78_6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45a7fbbf78_6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45a7fbbf78_6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45a7fbbf78_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45a7fbbf7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45a7fbbf7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45a7fbbf7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45a7fbbf7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5a7fbbf7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5a7fbbf7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5a7fbbf78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5a7fbbf78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5a7fbbf7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5a7fbbf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5a7fbbf7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5a7fbbf7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5e30dc4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5e30dc4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5a7fbbf78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5a7fbbf78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2.jpg"/><Relationship Id="rId10" Type="http://schemas.openxmlformats.org/officeDocument/2006/relationships/image" Target="../media/image20.png"/><Relationship Id="rId9" Type="http://schemas.openxmlformats.org/officeDocument/2006/relationships/image" Target="../media/image10.jp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19.jpg"/><Relationship Id="rId5" Type="http://schemas.openxmlformats.org/officeDocument/2006/relationships/image" Target="../media/image1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8.jpg"/><Relationship Id="rId5" Type="http://schemas.openxmlformats.org/officeDocument/2006/relationships/image" Target="../media/image1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4.jpg"/><Relationship Id="rId6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200">
                <a:latin typeface="Verdana"/>
                <a:ea typeface="Verdana"/>
                <a:cs typeface="Verdana"/>
                <a:sym typeface="Verdana"/>
              </a:rPr>
              <a:t>이미지 인식을 통한 타투 분류</a:t>
            </a:r>
            <a:endParaRPr b="1" sz="4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야 너두 타투 할 수 있어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6629775" y="3745200"/>
            <a:ext cx="246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ko" sz="20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3조-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Verdana"/>
                <a:ea typeface="Verdana"/>
                <a:cs typeface="Verdana"/>
                <a:sym typeface="Verdana"/>
              </a:rPr>
              <a:t>한민재, 정효제, 양병진,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Verdana"/>
                <a:ea typeface="Verdana"/>
                <a:cs typeface="Verdana"/>
                <a:sym typeface="Verdana"/>
              </a:rPr>
              <a:t>유한솔, 이재엽, 이정우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알렉스넷</a:t>
            </a:r>
            <a:endParaRPr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924"/>
            <a:ext cx="8320050" cy="499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알렉스넷</a:t>
            </a:r>
            <a:endParaRPr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10"/>
            <a:ext cx="8320050" cy="4992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4020">
                <a:latin typeface="Verdana"/>
                <a:ea typeface="Verdana"/>
                <a:cs typeface="Verdana"/>
                <a:sym typeface="Verdana"/>
              </a:rPr>
              <a:t>VGGNet</a:t>
            </a:r>
            <a:endParaRPr b="1" sz="4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VGG</a:t>
            </a:r>
            <a:endParaRPr/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700"/>
            <a:ext cx="8140651" cy="488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VGG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700"/>
            <a:ext cx="8084002" cy="485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/>
          <p:nvPr/>
        </p:nvSpPr>
        <p:spPr>
          <a:xfrm>
            <a:off x="5532800" y="4089675"/>
            <a:ext cx="1835700" cy="24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645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26882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4000">
                <a:latin typeface="Verdana"/>
                <a:ea typeface="Verdana"/>
                <a:cs typeface="Verdana"/>
                <a:sym typeface="Verdana"/>
              </a:rPr>
              <a:t>ResNet50</a:t>
            </a:r>
            <a:endParaRPr b="1" sz="4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ResNet50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80825"/>
            <a:ext cx="8105324" cy="48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ResNet50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70675"/>
            <a:ext cx="8017376" cy="48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ResNet50</a:t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70100"/>
            <a:ext cx="8034998" cy="482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25" y="1439050"/>
            <a:ext cx="4048084" cy="19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919" y="931475"/>
            <a:ext cx="3355528" cy="41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6350" y="502625"/>
            <a:ext cx="4230650" cy="4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525" y="1015438"/>
            <a:ext cx="568710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5475" y="2943750"/>
            <a:ext cx="1678775" cy="14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38488" y="2943750"/>
            <a:ext cx="1443175" cy="192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82814" y="3509125"/>
            <a:ext cx="4914150" cy="6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5475" y="4356325"/>
            <a:ext cx="2803723" cy="6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Verdana"/>
                <a:ea typeface="Verdana"/>
                <a:cs typeface="Verdana"/>
                <a:sym typeface="Verdana"/>
              </a:rPr>
              <a:t>ResNet152</a:t>
            </a:r>
            <a:endParaRPr b="1" sz="4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50" y="0"/>
            <a:ext cx="8183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196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Verdana"/>
                <a:ea typeface="Verdana"/>
                <a:cs typeface="Verdana"/>
                <a:sym typeface="Verdana"/>
              </a:rPr>
              <a:t>Summary</a:t>
            </a:r>
            <a:endParaRPr b="1" sz="4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Compare</a:t>
            </a:r>
            <a:endParaRPr b="1"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1150"/>
            <a:ext cx="636829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43" name="Google Shape;243;p37"/>
          <p:cNvGraphicFramePr/>
          <p:nvPr/>
        </p:nvGraphicFramePr>
        <p:xfrm>
          <a:off x="6165075" y="16573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{63E4BB49-E3D1-4DAE-A033-089059984427}</a:tableStyleId>
              </a:tblPr>
              <a:tblGrid>
                <a:gridCol w="1306325"/>
                <a:gridCol w="1360900"/>
              </a:tblGrid>
              <a:tr h="588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Model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Val_Accuracy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39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0.2869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AlexNet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0.6799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VGG16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0.7602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VGG19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0.7923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ResNet50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0.7987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ResNet152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0.8474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4" name="Google Shape;244;p37"/>
          <p:cNvSpPr/>
          <p:nvPr/>
        </p:nvSpPr>
        <p:spPr>
          <a:xfrm>
            <a:off x="6165050" y="4239425"/>
            <a:ext cx="26673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311700" y="196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Verdana"/>
                <a:ea typeface="Verdana"/>
                <a:cs typeface="Verdana"/>
                <a:sym typeface="Verdana"/>
              </a:rPr>
              <a:t>Result </a:t>
            </a:r>
            <a:endParaRPr b="1" sz="4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Market Positioning</a:t>
            </a:r>
            <a:endParaRPr b="1" sz="25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256" name="Google Shape;256;p39"/>
          <p:cNvGrpSpPr/>
          <p:nvPr/>
        </p:nvGrpSpPr>
        <p:grpSpPr>
          <a:xfrm>
            <a:off x="1172715" y="994850"/>
            <a:ext cx="6519913" cy="3591076"/>
            <a:chOff x="1359875" y="950300"/>
            <a:chExt cx="6399600" cy="3591076"/>
          </a:xfrm>
        </p:grpSpPr>
        <p:pic>
          <p:nvPicPr>
            <p:cNvPr id="257" name="Google Shape;257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59875" y="1982976"/>
              <a:ext cx="2558426" cy="2558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39"/>
            <p:cNvSpPr/>
            <p:nvPr/>
          </p:nvSpPr>
          <p:spPr>
            <a:xfrm>
              <a:off x="3982800" y="950300"/>
              <a:ext cx="1178400" cy="1104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9"/>
            <p:cNvSpPr txBox="1"/>
            <p:nvPr/>
          </p:nvSpPr>
          <p:spPr>
            <a:xfrm>
              <a:off x="4090650" y="1302200"/>
              <a:ext cx="9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SERVICE</a:t>
              </a:r>
              <a:endParaRPr/>
            </a:p>
          </p:txBody>
        </p:sp>
        <p:pic>
          <p:nvPicPr>
            <p:cNvPr id="260" name="Google Shape;260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12950" y="2864925"/>
              <a:ext cx="2246525" cy="1324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1" name="Google Shape;261;p39"/>
            <p:cNvCxnSpPr/>
            <p:nvPr/>
          </p:nvCxnSpPr>
          <p:spPr>
            <a:xfrm flipH="1">
              <a:off x="3213350" y="1811550"/>
              <a:ext cx="571500" cy="744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2" name="Google Shape;262;p39"/>
            <p:cNvCxnSpPr/>
            <p:nvPr/>
          </p:nvCxnSpPr>
          <p:spPr>
            <a:xfrm flipH="1" rot="10800000">
              <a:off x="3375075" y="1919400"/>
              <a:ext cx="549900" cy="754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3" name="Google Shape;263;p39"/>
            <p:cNvCxnSpPr/>
            <p:nvPr/>
          </p:nvCxnSpPr>
          <p:spPr>
            <a:xfrm flipH="1" rot="10800000">
              <a:off x="3950500" y="3278025"/>
              <a:ext cx="1261500" cy="10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4" name="Google Shape;264;p39"/>
            <p:cNvCxnSpPr/>
            <p:nvPr/>
          </p:nvCxnSpPr>
          <p:spPr>
            <a:xfrm flipH="1">
              <a:off x="3982700" y="3450575"/>
              <a:ext cx="1240200" cy="10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5" name="Google Shape;265;p39"/>
            <p:cNvCxnSpPr/>
            <p:nvPr/>
          </p:nvCxnSpPr>
          <p:spPr>
            <a:xfrm flipH="1" rot="6243925">
              <a:off x="5318225" y="1856700"/>
              <a:ext cx="571535" cy="744051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6" name="Google Shape;266;p39"/>
            <p:cNvCxnSpPr/>
            <p:nvPr/>
          </p:nvCxnSpPr>
          <p:spPr>
            <a:xfrm flipH="1" rot="-4555096">
              <a:off x="5182516" y="1970121"/>
              <a:ext cx="549925" cy="754965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272" name="Google Shape;272;p40"/>
          <p:cNvGrpSpPr/>
          <p:nvPr/>
        </p:nvGrpSpPr>
        <p:grpSpPr>
          <a:xfrm>
            <a:off x="183240" y="192575"/>
            <a:ext cx="6519913" cy="3591076"/>
            <a:chOff x="1359875" y="950300"/>
            <a:chExt cx="6399600" cy="3591076"/>
          </a:xfrm>
        </p:grpSpPr>
        <p:pic>
          <p:nvPicPr>
            <p:cNvPr id="273" name="Google Shape;273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59875" y="1982976"/>
              <a:ext cx="2558426" cy="2558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40"/>
            <p:cNvSpPr/>
            <p:nvPr/>
          </p:nvSpPr>
          <p:spPr>
            <a:xfrm>
              <a:off x="3982800" y="950300"/>
              <a:ext cx="1178400" cy="1104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0"/>
            <p:cNvSpPr txBox="1"/>
            <p:nvPr/>
          </p:nvSpPr>
          <p:spPr>
            <a:xfrm>
              <a:off x="4090650" y="1302200"/>
              <a:ext cx="9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SERVICE</a:t>
              </a:r>
              <a:endParaRPr/>
            </a:p>
          </p:txBody>
        </p:sp>
        <p:pic>
          <p:nvPicPr>
            <p:cNvPr id="276" name="Google Shape;276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12950" y="2864925"/>
              <a:ext cx="2246525" cy="1324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7" name="Google Shape;277;p40"/>
            <p:cNvCxnSpPr/>
            <p:nvPr/>
          </p:nvCxnSpPr>
          <p:spPr>
            <a:xfrm flipH="1">
              <a:off x="3213350" y="1811550"/>
              <a:ext cx="571500" cy="744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8" name="Google Shape;278;p40"/>
            <p:cNvCxnSpPr/>
            <p:nvPr/>
          </p:nvCxnSpPr>
          <p:spPr>
            <a:xfrm flipH="1" rot="10800000">
              <a:off x="3375075" y="1919400"/>
              <a:ext cx="549900" cy="754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9" name="Google Shape;279;p40"/>
            <p:cNvCxnSpPr/>
            <p:nvPr/>
          </p:nvCxnSpPr>
          <p:spPr>
            <a:xfrm flipH="1" rot="10800000">
              <a:off x="3950500" y="3278025"/>
              <a:ext cx="1261500" cy="10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0" name="Google Shape;280;p40"/>
            <p:cNvCxnSpPr/>
            <p:nvPr/>
          </p:nvCxnSpPr>
          <p:spPr>
            <a:xfrm flipH="1">
              <a:off x="3982700" y="3450575"/>
              <a:ext cx="1240200" cy="10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1" name="Google Shape;281;p40"/>
            <p:cNvCxnSpPr/>
            <p:nvPr/>
          </p:nvCxnSpPr>
          <p:spPr>
            <a:xfrm flipH="1" rot="6243925">
              <a:off x="5318225" y="1856700"/>
              <a:ext cx="571535" cy="744051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2" name="Google Shape;282;p40"/>
            <p:cNvCxnSpPr/>
            <p:nvPr/>
          </p:nvCxnSpPr>
          <p:spPr>
            <a:xfrm flipH="1" rot="-4555096">
              <a:off x="5182516" y="1970121"/>
              <a:ext cx="549925" cy="754965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83" name="Google Shape;283;p40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Customer</a:t>
            </a:r>
            <a:endParaRPr/>
          </a:p>
        </p:txBody>
      </p:sp>
      <p:sp>
        <p:nvSpPr>
          <p:cNvPr id="284" name="Google Shape;284;p40"/>
          <p:cNvSpPr txBox="1"/>
          <p:nvPr/>
        </p:nvSpPr>
        <p:spPr>
          <a:xfrm>
            <a:off x="793375" y="3966825"/>
            <a:ext cx="34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Input : </a:t>
            </a:r>
            <a:endParaRPr/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2950" y="3561550"/>
            <a:ext cx="1202024" cy="1495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/>
          <p:nvPr/>
        </p:nvSpPr>
        <p:spPr>
          <a:xfrm>
            <a:off x="3494375" y="3989175"/>
            <a:ext cx="909300" cy="35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 txBox="1"/>
          <p:nvPr/>
        </p:nvSpPr>
        <p:spPr>
          <a:xfrm>
            <a:off x="4654075" y="3989175"/>
            <a:ext cx="34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</a:t>
            </a:r>
            <a:r>
              <a:rPr lang="ko"/>
              <a:t>put : Blackwork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293" name="Google Shape;293;p41"/>
          <p:cNvGrpSpPr/>
          <p:nvPr/>
        </p:nvGrpSpPr>
        <p:grpSpPr>
          <a:xfrm>
            <a:off x="183240" y="192575"/>
            <a:ext cx="6519913" cy="3591076"/>
            <a:chOff x="1359875" y="950300"/>
            <a:chExt cx="6399600" cy="3591076"/>
          </a:xfrm>
        </p:grpSpPr>
        <p:pic>
          <p:nvPicPr>
            <p:cNvPr id="294" name="Google Shape;294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59875" y="1982976"/>
              <a:ext cx="2558426" cy="2558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41"/>
            <p:cNvSpPr/>
            <p:nvPr/>
          </p:nvSpPr>
          <p:spPr>
            <a:xfrm>
              <a:off x="3982800" y="950300"/>
              <a:ext cx="1178400" cy="1104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1"/>
            <p:cNvSpPr txBox="1"/>
            <p:nvPr/>
          </p:nvSpPr>
          <p:spPr>
            <a:xfrm>
              <a:off x="4090650" y="1302200"/>
              <a:ext cx="9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SERVICE</a:t>
              </a:r>
              <a:endParaRPr/>
            </a:p>
          </p:txBody>
        </p:sp>
        <p:pic>
          <p:nvPicPr>
            <p:cNvPr id="297" name="Google Shape;297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12950" y="2864925"/>
              <a:ext cx="2246525" cy="1324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8" name="Google Shape;298;p41"/>
            <p:cNvCxnSpPr/>
            <p:nvPr/>
          </p:nvCxnSpPr>
          <p:spPr>
            <a:xfrm flipH="1">
              <a:off x="3213350" y="1811550"/>
              <a:ext cx="571500" cy="744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9" name="Google Shape;299;p41"/>
            <p:cNvCxnSpPr/>
            <p:nvPr/>
          </p:nvCxnSpPr>
          <p:spPr>
            <a:xfrm flipH="1" rot="10800000">
              <a:off x="3375075" y="1919400"/>
              <a:ext cx="549900" cy="754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0" name="Google Shape;300;p41"/>
            <p:cNvCxnSpPr/>
            <p:nvPr/>
          </p:nvCxnSpPr>
          <p:spPr>
            <a:xfrm flipH="1" rot="10800000">
              <a:off x="3950500" y="3278025"/>
              <a:ext cx="1261500" cy="10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1" name="Google Shape;301;p41"/>
            <p:cNvCxnSpPr/>
            <p:nvPr/>
          </p:nvCxnSpPr>
          <p:spPr>
            <a:xfrm flipH="1">
              <a:off x="3982700" y="3450575"/>
              <a:ext cx="1240200" cy="10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2" name="Google Shape;302;p41"/>
            <p:cNvCxnSpPr/>
            <p:nvPr/>
          </p:nvCxnSpPr>
          <p:spPr>
            <a:xfrm flipH="1" rot="6243925">
              <a:off x="5318225" y="1856700"/>
              <a:ext cx="571535" cy="744051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3" name="Google Shape;303;p41"/>
            <p:cNvCxnSpPr/>
            <p:nvPr/>
          </p:nvCxnSpPr>
          <p:spPr>
            <a:xfrm flipH="1" rot="-4555096">
              <a:off x="5182516" y="1970121"/>
              <a:ext cx="549925" cy="754965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04" name="Google Shape;304;p41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Tattoist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2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Verdana"/>
                <a:ea typeface="Verdana"/>
                <a:cs typeface="Verdana"/>
                <a:sym typeface="Verdana"/>
              </a:rPr>
              <a:t>Tattoo Share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10825"/>
            <a:ext cx="2073625" cy="389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4399" y="910825"/>
            <a:ext cx="2073625" cy="396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2576" y="829649"/>
            <a:ext cx="2150701" cy="41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38" y="1050875"/>
            <a:ext cx="8270726" cy="30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11" name="Google Shape;311;p42"/>
          <p:cNvSpPr/>
          <p:nvPr/>
        </p:nvSpPr>
        <p:spPr>
          <a:xfrm>
            <a:off x="3945900" y="2013125"/>
            <a:ext cx="7977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2"/>
          <p:cNvSpPr/>
          <p:nvPr/>
        </p:nvSpPr>
        <p:spPr>
          <a:xfrm>
            <a:off x="3945900" y="2406713"/>
            <a:ext cx="7977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89" y="1146850"/>
            <a:ext cx="8478212" cy="297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19" name="Google Shape;319;p43"/>
          <p:cNvSpPr/>
          <p:nvPr/>
        </p:nvSpPr>
        <p:spPr>
          <a:xfrm>
            <a:off x="3877275" y="2084425"/>
            <a:ext cx="7977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3"/>
          <p:cNvSpPr/>
          <p:nvPr/>
        </p:nvSpPr>
        <p:spPr>
          <a:xfrm>
            <a:off x="3877275" y="3309050"/>
            <a:ext cx="849000" cy="63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type="title"/>
          </p:nvPr>
        </p:nvSpPr>
        <p:spPr>
          <a:xfrm>
            <a:off x="3974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Verdana"/>
                <a:ea typeface="Verdana"/>
                <a:cs typeface="Verdana"/>
                <a:sym typeface="Verdana"/>
              </a:rPr>
              <a:t>Q &amp; A</a:t>
            </a:r>
            <a:endParaRPr b="1" sz="4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6" name="Google Shape;32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Verdana"/>
                <a:ea typeface="Verdana"/>
                <a:cs typeface="Verdana"/>
                <a:sym typeface="Verdana"/>
              </a:rPr>
              <a:t>Referencing &amp; Citation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2" name="Google Shape;33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Google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뉴스1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레이디경향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스타뉴스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의협신문</a:t>
            </a:r>
            <a:endParaRPr/>
          </a:p>
        </p:txBody>
      </p:sp>
      <p:sp>
        <p:nvSpPr>
          <p:cNvPr id="333" name="Google Shape;33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33700"/>
            <a:ext cx="85206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500">
                <a:latin typeface="Verdana"/>
                <a:ea typeface="Verdana"/>
                <a:cs typeface="Verdana"/>
                <a:sym typeface="Verdana"/>
              </a:rPr>
              <a:t>Index</a:t>
            </a:r>
            <a:endParaRPr b="1" sz="2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64500" y="1427500"/>
            <a:ext cx="3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95475"/>
            <a:ext cx="8520600" cy="30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ko" sz="1255">
                <a:latin typeface="Verdana"/>
                <a:ea typeface="Verdana"/>
                <a:cs typeface="Verdana"/>
                <a:sym typeface="Verdana"/>
              </a:rPr>
              <a:t>1) Subject</a:t>
            </a:r>
            <a:endParaRPr b="1" sz="1255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ko" sz="1255">
                <a:latin typeface="Verdana"/>
                <a:ea typeface="Verdana"/>
                <a:cs typeface="Verdana"/>
                <a:sym typeface="Verdana"/>
              </a:rPr>
              <a:t>2) Data</a:t>
            </a:r>
            <a:endParaRPr b="1" sz="1255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ko" sz="1255">
                <a:latin typeface="Verdana"/>
                <a:ea typeface="Verdana"/>
                <a:cs typeface="Verdana"/>
                <a:sym typeface="Verdana"/>
              </a:rPr>
              <a:t>3) Model</a:t>
            </a:r>
            <a:endParaRPr b="1" sz="1255">
              <a:latin typeface="Verdana"/>
              <a:ea typeface="Verdana"/>
              <a:cs typeface="Verdana"/>
              <a:sym typeface="Verdana"/>
            </a:endParaRPr>
          </a:p>
          <a:p>
            <a:pPr indent="-30829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55"/>
              <a:buFont typeface="Verdana"/>
              <a:buChar char="-"/>
            </a:pPr>
            <a:r>
              <a:rPr lang="ko" sz="1255">
                <a:latin typeface="Verdana"/>
                <a:ea typeface="Verdana"/>
                <a:cs typeface="Verdana"/>
                <a:sym typeface="Verdana"/>
              </a:rPr>
              <a:t>AlexNet</a:t>
            </a:r>
            <a:endParaRPr sz="1255">
              <a:latin typeface="Verdana"/>
              <a:ea typeface="Verdana"/>
              <a:cs typeface="Verdana"/>
              <a:sym typeface="Verdana"/>
            </a:endParaRPr>
          </a:p>
          <a:p>
            <a:pPr indent="-30829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55"/>
              <a:buFont typeface="Verdana"/>
              <a:buChar char="-"/>
            </a:pPr>
            <a:r>
              <a:rPr lang="ko" sz="1255">
                <a:latin typeface="Verdana"/>
                <a:ea typeface="Verdana"/>
                <a:cs typeface="Verdana"/>
                <a:sym typeface="Verdana"/>
              </a:rPr>
              <a:t>VGGNet</a:t>
            </a:r>
            <a:endParaRPr sz="1255">
              <a:latin typeface="Verdana"/>
              <a:ea typeface="Verdana"/>
              <a:cs typeface="Verdana"/>
              <a:sym typeface="Verdana"/>
            </a:endParaRPr>
          </a:p>
          <a:p>
            <a:pPr indent="-30829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55"/>
              <a:buFont typeface="Verdana"/>
              <a:buChar char="-"/>
            </a:pPr>
            <a:r>
              <a:rPr lang="ko" sz="1255">
                <a:latin typeface="Verdana"/>
                <a:ea typeface="Verdana"/>
                <a:cs typeface="Verdana"/>
                <a:sym typeface="Verdana"/>
              </a:rPr>
              <a:t>ResNet50</a:t>
            </a:r>
            <a:endParaRPr sz="1255">
              <a:latin typeface="Verdana"/>
              <a:ea typeface="Verdana"/>
              <a:cs typeface="Verdana"/>
              <a:sym typeface="Verdana"/>
            </a:endParaRPr>
          </a:p>
          <a:p>
            <a:pPr indent="-30829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55"/>
              <a:buFont typeface="Verdana"/>
              <a:buChar char="-"/>
            </a:pPr>
            <a:r>
              <a:rPr lang="ko" sz="1255">
                <a:latin typeface="Verdana"/>
                <a:ea typeface="Verdana"/>
                <a:cs typeface="Verdana"/>
                <a:sym typeface="Verdana"/>
              </a:rPr>
              <a:t>ResNet152</a:t>
            </a:r>
            <a:endParaRPr sz="1255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ko" sz="1255">
                <a:latin typeface="Verdana"/>
                <a:ea typeface="Verdana"/>
                <a:cs typeface="Verdana"/>
                <a:sym typeface="Verdana"/>
              </a:rPr>
              <a:t>4) Summary</a:t>
            </a:r>
            <a:endParaRPr b="1" sz="1255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ko" sz="1255">
                <a:latin typeface="Verdana"/>
                <a:ea typeface="Verdana"/>
                <a:cs typeface="Verdana"/>
                <a:sym typeface="Verdana"/>
              </a:rPr>
              <a:t>5) Result - Market Positioning</a:t>
            </a:r>
            <a:endParaRPr b="1" sz="1255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ko" sz="1255">
                <a:latin typeface="Verdana"/>
                <a:ea typeface="Verdana"/>
                <a:cs typeface="Verdana"/>
                <a:sym typeface="Verdana"/>
              </a:rPr>
              <a:t>6) Q &amp; A</a:t>
            </a:r>
            <a:endParaRPr b="1" sz="1255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ko" sz="1255">
                <a:latin typeface="Verdana"/>
                <a:ea typeface="Verdana"/>
                <a:cs typeface="Verdana"/>
                <a:sym typeface="Verdana"/>
              </a:rPr>
              <a:t>7) Referencing &amp; Citation</a:t>
            </a:r>
            <a:endParaRPr b="1" sz="1255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255"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Verdana"/>
                <a:ea typeface="Verdana"/>
                <a:cs typeface="Verdana"/>
                <a:sym typeface="Verdana"/>
              </a:rPr>
              <a:t>Subject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654175" y="1017725"/>
            <a:ext cx="40767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2200"/>
              <a:t>타투 입문자들이 늘어나는 반면 얻을 수 있는 정보에 대한 접근이 제한적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이미지 인식을 통한 타투 스타일 분류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/>
              <a:t>입문자도 접근이 용이한 타투 플랫폼 구축</a:t>
            </a:r>
            <a:endParaRPr sz="2200"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76" y="1017725"/>
            <a:ext cx="2930563" cy="36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5464775" y="2122025"/>
            <a:ext cx="3690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5464775" y="3419300"/>
            <a:ext cx="3690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Verdana"/>
                <a:ea typeface="Verdana"/>
                <a:cs typeface="Verdana"/>
                <a:sym typeface="Verdana"/>
              </a:rPr>
              <a:t>Data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30525" y="1552125"/>
            <a:ext cx="8191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225" y="1328650"/>
            <a:ext cx="2006475" cy="23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328650"/>
            <a:ext cx="1854101" cy="231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9025" y="1328650"/>
            <a:ext cx="2041981" cy="231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3925" y="1328650"/>
            <a:ext cx="1854101" cy="231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464600" y="3772400"/>
            <a:ext cx="15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뉴스쿨/올드스쿨</a:t>
            </a:r>
            <a:endParaRPr b="1"/>
          </a:p>
        </p:txBody>
      </p:sp>
      <p:sp>
        <p:nvSpPr>
          <p:cNvPr id="111" name="Google Shape;111;p18"/>
          <p:cNvSpPr txBox="1"/>
          <p:nvPr/>
        </p:nvSpPr>
        <p:spPr>
          <a:xfrm>
            <a:off x="2635850" y="3772400"/>
            <a:ext cx="15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폴리네시안</a:t>
            </a:r>
            <a:endParaRPr b="1"/>
          </a:p>
        </p:txBody>
      </p:sp>
      <p:sp>
        <p:nvSpPr>
          <p:cNvPr id="112" name="Google Shape;112;p18"/>
          <p:cNvSpPr txBox="1"/>
          <p:nvPr/>
        </p:nvSpPr>
        <p:spPr>
          <a:xfrm>
            <a:off x="4883300" y="3772400"/>
            <a:ext cx="15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블랙워크</a:t>
            </a:r>
            <a:endParaRPr b="1"/>
          </a:p>
        </p:txBody>
      </p:sp>
      <p:sp>
        <p:nvSpPr>
          <p:cNvPr id="113" name="Google Shape;113;p18"/>
          <p:cNvSpPr txBox="1"/>
          <p:nvPr/>
        </p:nvSpPr>
        <p:spPr>
          <a:xfrm>
            <a:off x="7130750" y="3772400"/>
            <a:ext cx="15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이레즈미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Verdana"/>
                <a:ea typeface="Verdana"/>
                <a:cs typeface="Verdana"/>
                <a:sym typeface="Verdana"/>
              </a:rPr>
              <a:t>Model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3575"/>
            <a:ext cx="8520600" cy="404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2959350" y="2487575"/>
            <a:ext cx="626100" cy="2033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4726400" y="3293900"/>
            <a:ext cx="978000" cy="132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5884425" y="3602700"/>
            <a:ext cx="626100" cy="8664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ko">
                <a:latin typeface="Verdana"/>
                <a:ea typeface="Verdana"/>
                <a:cs typeface="Verdana"/>
                <a:sym typeface="Verdana"/>
              </a:rPr>
              <a:t>Model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491600" y="199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{63E4BB49-E3D1-4DAE-A033-089059984427}</a:tableStyleId>
              </a:tblPr>
              <a:tblGrid>
                <a:gridCol w="2040200"/>
                <a:gridCol w="2040200"/>
                <a:gridCol w="2040200"/>
                <a:gridCol w="2040200"/>
              </a:tblGrid>
              <a:tr h="482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AlexNet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VGG 16 / 19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ResNet50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ResNet152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24150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/>
                        <a:t>Data Augmentation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/>
                        <a:t>Dense Change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/>
                        <a:t>Transfer Learning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/>
                        <a:t>Dense Change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/>
                        <a:t>ReduceLROnPlateau</a:t>
                      </a:r>
                      <a:endParaRPr/>
                    </a:p>
                    <a:p>
                      <a:pPr indent="0" lvl="0" marL="45720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/>
                        <a:t>Transfer Learning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/>
                        <a:t>Dense Change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/>
                        <a:t>ReduceLROnPlateau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Transfer Learning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Resize(300x300)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31" name="Google Shape;131;p20"/>
          <p:cNvSpPr txBox="1"/>
          <p:nvPr/>
        </p:nvSpPr>
        <p:spPr>
          <a:xfrm>
            <a:off x="515400" y="1017725"/>
            <a:ext cx="681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 Handling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Resize(224x224)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Zero Centering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225925" y="216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4020">
                <a:latin typeface="Verdana"/>
                <a:ea typeface="Verdana"/>
                <a:cs typeface="Verdana"/>
                <a:sym typeface="Verdana"/>
              </a:rPr>
              <a:t>AlexNet</a:t>
            </a:r>
            <a:endParaRPr b="1" sz="4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