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65"/>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F4B3-3ACF-920B-5317-70C9C9A714B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632C0F-0F3A-F294-043C-EDF14581B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B53F473-CDBF-203D-9D08-956C3FF94A4D}"/>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EED74B99-F475-4CF6-6480-66D41457E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F280E-F089-4E44-03F3-CB6FE21CF12D}"/>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304117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4EC-2256-636D-024C-F660DDE072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4C80EB-3583-2B4A-71E4-3AEF055F42C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53862-A45F-2FA2-E059-BDF8C4C28E22}"/>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25FE2399-C735-AF5E-A35E-1F38B205C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D5A5E-F6D6-F014-5747-8C389132428A}"/>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57865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D88BD-BCA2-B73E-B1B8-E8042668C0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39F982-308A-52C1-5442-88BC69B27D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AF2BD6-1033-65EB-E80D-ACF97B9A1DDD}"/>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997C9538-0404-4AC4-40BD-AFBA1A806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25BE0-B6A0-DC92-5449-FC3AD24E69FE}"/>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214488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5A4-305D-25EC-6929-F31ECD9848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54B3F8-3C77-07CD-0525-678D093E19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7C510B-20D4-3D20-E20C-CCE67E1F7F81}"/>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23C20CAB-90C2-7587-6744-5CF69DC3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8E48E-9AB0-B875-5337-4E5176CA1482}"/>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403570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F21E-6857-669B-031A-08F19D9A12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1936615-F92D-CEC6-9E20-4A983736D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7F3724-CC48-F6A5-8938-FB7AC16CB80F}"/>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A7B0A4E0-6AF0-E610-32B4-68A4504E7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F16EA-AC16-1786-1A2B-5467B97AC043}"/>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348046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A28D-795A-C642-DD67-60808FD94C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FCDFA2-3205-ED15-021F-EFB8251A03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97626B-4363-3503-C52B-72C5745187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D5FCBD-647F-DB87-C96F-2664EE02DFC4}"/>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6" name="Footer Placeholder 5">
            <a:extLst>
              <a:ext uri="{FF2B5EF4-FFF2-40B4-BE49-F238E27FC236}">
                <a16:creationId xmlns:a16="http://schemas.microsoft.com/office/drawing/2014/main" id="{5C5EEB0E-6B9E-4471-5801-A6333244C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CDAFA-6426-FAAA-CD2A-E2CCB66C1CB2}"/>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37233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0F2E-981C-7488-23FC-C4FB8982C3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55C6A7-D5C7-4D78-CFE8-66207D30E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FA4380B-2799-56A3-0EE2-8A45494044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BDEE85B-8CBD-505E-8567-1E286EA37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F303B-4391-C0E3-A4C7-277361ABD7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DD7FF28-3FBF-A306-9961-102ECDB979C5}"/>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8" name="Footer Placeholder 7">
            <a:extLst>
              <a:ext uri="{FF2B5EF4-FFF2-40B4-BE49-F238E27FC236}">
                <a16:creationId xmlns:a16="http://schemas.microsoft.com/office/drawing/2014/main" id="{3D4EF7C1-13EE-3E48-4B6B-59AE1A3BA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3C9337-F16E-89B4-C2BB-DC68ACD1E406}"/>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362641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A9F-CE49-EBC0-CF96-787884D6E23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CFC3CF-80BA-085A-150D-AB59C47D4EDC}"/>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4" name="Footer Placeholder 3">
            <a:extLst>
              <a:ext uri="{FF2B5EF4-FFF2-40B4-BE49-F238E27FC236}">
                <a16:creationId xmlns:a16="http://schemas.microsoft.com/office/drawing/2014/main" id="{5DA9B361-1E03-C8B7-CEC9-E8F9BF84B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ED75C7-BF1B-4A52-6E6C-3F58B6A808BB}"/>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2749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82792-124B-9682-CFB7-B0AD9F27874E}"/>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3" name="Footer Placeholder 2">
            <a:extLst>
              <a:ext uri="{FF2B5EF4-FFF2-40B4-BE49-F238E27FC236}">
                <a16:creationId xmlns:a16="http://schemas.microsoft.com/office/drawing/2014/main" id="{229DA6C6-A2BD-8A43-9384-DE8C5FACE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1B6A4-936F-1939-8AAA-ADEA6D88CD33}"/>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16736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C503-5A35-6090-8C08-521FD96078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3654E7F-7352-1293-7BAB-8880F3C60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58D633-C96B-F8C8-565D-9D2F556F7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832D86-AA00-A27C-E499-E812968BE703}"/>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6" name="Footer Placeholder 5">
            <a:extLst>
              <a:ext uri="{FF2B5EF4-FFF2-40B4-BE49-F238E27FC236}">
                <a16:creationId xmlns:a16="http://schemas.microsoft.com/office/drawing/2014/main" id="{9E78D2E0-3FA6-3CD0-BD3B-D3E5EB958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E0662-BF15-9BF7-F24F-711D1E2ACFE3}"/>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15560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E389-EB2D-316E-92C0-773982AA19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EB84AA-1C2C-8344-B53F-EE56C0F87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90AE9E-7A03-F07F-AFEB-31D034A44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2C7347-C43B-6165-D94A-340760DB4E67}"/>
              </a:ext>
            </a:extLst>
          </p:cNvPr>
          <p:cNvSpPr>
            <a:spLocks noGrp="1"/>
          </p:cNvSpPr>
          <p:nvPr>
            <p:ph type="dt" sz="half" idx="10"/>
          </p:nvPr>
        </p:nvSpPr>
        <p:spPr/>
        <p:txBody>
          <a:bodyPr/>
          <a:lstStyle/>
          <a:p>
            <a:fld id="{5520E2B6-2248-104D-86B2-DAB94E361641}" type="datetimeFigureOut">
              <a:rPr lang="en-US" smtClean="0"/>
              <a:t>3/13/24</a:t>
            </a:fld>
            <a:endParaRPr lang="en-US"/>
          </a:p>
        </p:txBody>
      </p:sp>
      <p:sp>
        <p:nvSpPr>
          <p:cNvPr id="6" name="Footer Placeholder 5">
            <a:extLst>
              <a:ext uri="{FF2B5EF4-FFF2-40B4-BE49-F238E27FC236}">
                <a16:creationId xmlns:a16="http://schemas.microsoft.com/office/drawing/2014/main" id="{CFFD6141-BFB7-22DA-FF2B-6C201962B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7F379-FEC5-FF80-68DF-37C0AE47EE68}"/>
              </a:ext>
            </a:extLst>
          </p:cNvPr>
          <p:cNvSpPr>
            <a:spLocks noGrp="1"/>
          </p:cNvSpPr>
          <p:nvPr>
            <p:ph type="sldNum" sz="quarter" idx="12"/>
          </p:nvPr>
        </p:nvSpPr>
        <p:spPr/>
        <p:txBody>
          <a:bodyPr/>
          <a:lstStyle/>
          <a:p>
            <a:fld id="{1019DBF8-D435-9240-B529-A815260456D5}" type="slidenum">
              <a:rPr lang="en-US" smtClean="0"/>
              <a:t>‹#›</a:t>
            </a:fld>
            <a:endParaRPr lang="en-US"/>
          </a:p>
        </p:txBody>
      </p:sp>
    </p:spTree>
    <p:extLst>
      <p:ext uri="{BB962C8B-B14F-4D97-AF65-F5344CB8AC3E}">
        <p14:creationId xmlns:p14="http://schemas.microsoft.com/office/powerpoint/2010/main" val="7306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2BF39-6614-D9FD-4527-1FCF31E1F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7191B0-58DB-9CD2-72DD-8D6016529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B61FC4-2DAF-1BFC-F4FC-753A02657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0E2B6-2248-104D-86B2-DAB94E361641}" type="datetimeFigureOut">
              <a:rPr lang="en-US" smtClean="0"/>
              <a:t>3/13/24</a:t>
            </a:fld>
            <a:endParaRPr lang="en-US"/>
          </a:p>
        </p:txBody>
      </p:sp>
      <p:sp>
        <p:nvSpPr>
          <p:cNvPr id="5" name="Footer Placeholder 4">
            <a:extLst>
              <a:ext uri="{FF2B5EF4-FFF2-40B4-BE49-F238E27FC236}">
                <a16:creationId xmlns:a16="http://schemas.microsoft.com/office/drawing/2014/main" id="{7CE77BBE-8C98-E65C-F391-C606F0F77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F93EA-EBF1-9E0E-9F17-3DF80CFA5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9DBF8-D435-9240-B529-A815260456D5}" type="slidenum">
              <a:rPr lang="en-US" smtClean="0"/>
              <a:t>‹#›</a:t>
            </a:fld>
            <a:endParaRPr lang="en-US"/>
          </a:p>
        </p:txBody>
      </p:sp>
    </p:spTree>
    <p:extLst>
      <p:ext uri="{BB962C8B-B14F-4D97-AF65-F5344CB8AC3E}">
        <p14:creationId xmlns:p14="http://schemas.microsoft.com/office/powerpoint/2010/main" val="214374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Early computer</a:t>
            </a:r>
          </a:p>
          <a:p>
            <a:pPr algn="l"/>
            <a:endParaRPr lang="en-US" sz="2000" dirty="0"/>
          </a:p>
          <a:p>
            <a:pPr algn="l"/>
            <a:r>
              <a:rPr lang="en-US" sz="2000" dirty="0"/>
              <a:t>The history of modern computer can be traced back to the 1930s and 1940s, when researches and engineers worked to develop an electronic digital machine that performs mathematical computation and logical operations. In 1950, Alan Turning introduced his famous Turing test, which was used to justify if a machine, or a computer, possesses intelligence. This has inspired the later research and development of artificial intelligence and a questions here is that can a computer behave like a real brain. </a:t>
            </a:r>
          </a:p>
        </p:txBody>
      </p:sp>
    </p:spTree>
    <p:extLst>
      <p:ext uri="{BB962C8B-B14F-4D97-AF65-F5344CB8AC3E}">
        <p14:creationId xmlns:p14="http://schemas.microsoft.com/office/powerpoint/2010/main" val="133021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lnSpcReduction="10000"/>
          </a:bodyPr>
          <a:lstStyle/>
          <a:p>
            <a:pPr algn="l"/>
            <a:r>
              <a:rPr lang="en-US" sz="2000" dirty="0"/>
              <a:t>Biological connection</a:t>
            </a:r>
          </a:p>
          <a:p>
            <a:pPr algn="l"/>
            <a:endParaRPr lang="en-US" sz="2000" dirty="0"/>
          </a:p>
          <a:p>
            <a:pPr algn="l"/>
            <a:r>
              <a:rPr lang="en-US" sz="2000" dirty="0"/>
              <a:t>In a biological system, such as the human brain, neurons communicate via action potentials and synaptic connections. The human brain contains billions of neurons and trillions of inter-neuron connections, based on which a neural network forms and it supports our perception and thinking. Learning on the other hand, is governed by synaptic plasticity, as in Hebb’s theory: Neurons that fires together wires together. Biological system has inspired the development of artificial neural network. Similar to the brain, a computational neural network consists of artificial neuron units, layers, with extensive and complicated inter-connections. The system can encode and process information through activities of artificial neurons and the adjustment of inter-neuron connectivity. </a:t>
            </a:r>
          </a:p>
          <a:p>
            <a:pPr algn="l"/>
            <a:endParaRPr lang="en-US" sz="2000" dirty="0"/>
          </a:p>
          <a:p>
            <a:pPr algn="l"/>
            <a:r>
              <a:rPr lang="en-US" sz="2000" dirty="0"/>
              <a:t>In the early 1900s, </a:t>
            </a:r>
            <a:r>
              <a:rPr lang="en-US" sz="2000" dirty="0" err="1"/>
              <a:t>Lapicque</a:t>
            </a:r>
            <a:r>
              <a:rPr lang="en-US" sz="2000" dirty="0"/>
              <a:t> modelled neural activities as electrical circuits, and in the 1950s, Hodgkin and Huxley developed a more biologically plausible mathematical neural model (the Hodgkin and Huxley model) that operates based on simulated neuron ion channels. In 1957, an algorithm called the perceptron was implemented for learning and classification of images, mimicking tasks that our brain would be able to do. </a:t>
            </a:r>
          </a:p>
          <a:p>
            <a:pPr algn="l"/>
            <a:endParaRPr lang="en-US" sz="2000" dirty="0"/>
          </a:p>
          <a:p>
            <a:pPr algn="l"/>
            <a:endParaRPr lang="en-US" sz="2000" dirty="0"/>
          </a:p>
          <a:p>
            <a:pPr algn="l"/>
            <a:endParaRPr lang="en-US" sz="2000" dirty="0"/>
          </a:p>
        </p:txBody>
      </p:sp>
    </p:spTree>
    <p:extLst>
      <p:ext uri="{BB962C8B-B14F-4D97-AF65-F5344CB8AC3E}">
        <p14:creationId xmlns:p14="http://schemas.microsoft.com/office/powerpoint/2010/main" val="255619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Convolutional neural network</a:t>
            </a:r>
          </a:p>
          <a:p>
            <a:pPr algn="l"/>
            <a:endParaRPr lang="en-US" sz="2000" dirty="0"/>
          </a:p>
          <a:p>
            <a:pPr algn="l"/>
            <a:r>
              <a:rPr lang="en-US" sz="2000" dirty="0"/>
              <a:t>Boosted by the further development of computer science and technology, which allowed for more computational power, more complicated neural network models have been constructed. A typical example is the recurrent neural network, introduced by John Hopfield in 1982. It contracts a </a:t>
            </a:r>
            <a:r>
              <a:rPr lang="en-US" sz="2000" dirty="0" err="1"/>
              <a:t>uni</a:t>
            </a:r>
            <a:r>
              <a:rPr lang="en-US" sz="2000" dirty="0"/>
              <a:t>-directional neural network by having bidirectional (or recurrent) connections between neuron layers. This arrangements allows the output of some neuron nodes to affect their subsequent inputs, enabling “memory” of information from the past. This property makes recurrent neural network adaptive to the processing of sequential information, such as predicting the next word of a sentence based on existing contexts. The network has been used in areas such as visual simulation and image coding. </a:t>
            </a:r>
          </a:p>
        </p:txBody>
      </p:sp>
    </p:spTree>
    <p:extLst>
      <p:ext uri="{BB962C8B-B14F-4D97-AF65-F5344CB8AC3E}">
        <p14:creationId xmlns:p14="http://schemas.microsoft.com/office/powerpoint/2010/main" val="1661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Long short-term memory</a:t>
            </a:r>
          </a:p>
          <a:p>
            <a:pPr algn="l"/>
            <a:endParaRPr lang="en-US" sz="2000" dirty="0"/>
          </a:p>
          <a:p>
            <a:pPr algn="l"/>
            <a:r>
              <a:rPr lang="en-US" sz="2000" dirty="0"/>
              <a:t>Long short-term memory is a variance of the recurrent neural network, introduced </a:t>
            </a:r>
            <a:r>
              <a:rPr lang="en-AU" sz="2000" dirty="0"/>
              <a:t>in 1997 by </a:t>
            </a:r>
            <a:r>
              <a:rPr lang="en-AU" sz="2000" dirty="0" err="1"/>
              <a:t>Hochreiter</a:t>
            </a:r>
            <a:r>
              <a:rPr lang="en-AU" sz="2000" dirty="0"/>
              <a:t> and </a:t>
            </a:r>
            <a:r>
              <a:rPr lang="en-AU" sz="2000" dirty="0" err="1"/>
              <a:t>Schmidhuber</a:t>
            </a:r>
            <a:r>
              <a:rPr lang="en-AU" sz="2000" dirty="0"/>
              <a:t> to address the vanishing gradient problem of the conventional recurrent neural network. The problem could happen in a recurrent neural network models with a large number of layers. Learning is characterised as the gradient of change in neural connectivity in a neural network, and it is driven by back propagation. Through back propagation, gradient is computed by taking derivative layer by layer from the late most layer to the very initial layer. If the number of neural layer in a network is large, the gradient, or the amount of synaptic weight change can be come diminishingly small for the initial layer these repetitive derivative operations. </a:t>
            </a:r>
            <a:r>
              <a:rPr lang="en-US" sz="2000" dirty="0"/>
              <a:t>Long short-term memory uses what is called “cell state” to carry information from earlier times steps to later time steps and preserve the long term dependencies in a data sequence. </a:t>
            </a:r>
            <a:endParaRPr lang="en-AU" sz="2000" dirty="0"/>
          </a:p>
          <a:p>
            <a:pPr algn="l"/>
            <a:endParaRPr lang="en-US" sz="2000" dirty="0"/>
          </a:p>
        </p:txBody>
      </p:sp>
    </p:spTree>
    <p:extLst>
      <p:ext uri="{BB962C8B-B14F-4D97-AF65-F5344CB8AC3E}">
        <p14:creationId xmlns:p14="http://schemas.microsoft.com/office/powerpoint/2010/main" val="108784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Transformer</a:t>
            </a:r>
          </a:p>
          <a:p>
            <a:pPr algn="l"/>
            <a:endParaRPr lang="en-US" sz="2000" dirty="0"/>
          </a:p>
          <a:p>
            <a:pPr algn="l"/>
            <a:r>
              <a:rPr lang="en-AU" sz="2000" dirty="0"/>
              <a:t>Transformer is a type of neural network specialized for sequence data processing, similar to recurrent network and long short-term memory. Though it has several advantages. Transformer utilizes an “attention” mechanism, which allows the focus onto different different part of an information sequence. And this mimics the way how human would pay attention to different parts of a sentence and extract the relation between different words and the overall meaning of the sentence. Several attention mechanisms can be run in parallel to attend to different parts of a sequence, called ”multi-head attention”. In general, transformer possesses good parallelizability and scalability, enabling it to be used on large datasets and complicated language processing tasks. </a:t>
            </a:r>
          </a:p>
          <a:p>
            <a:pPr algn="l"/>
            <a:endParaRPr lang="en-US" sz="2000" dirty="0"/>
          </a:p>
        </p:txBody>
      </p:sp>
    </p:spTree>
    <p:extLst>
      <p:ext uri="{BB962C8B-B14F-4D97-AF65-F5344CB8AC3E}">
        <p14:creationId xmlns:p14="http://schemas.microsoft.com/office/powerpoint/2010/main" val="429034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Transformer structure</a:t>
            </a:r>
          </a:p>
          <a:p>
            <a:pPr algn="l"/>
            <a:endParaRPr lang="en-US" sz="2000" dirty="0"/>
          </a:p>
          <a:p>
            <a:pPr algn="l"/>
            <a:r>
              <a:rPr lang="en-AU" sz="2000" dirty="0"/>
              <a:t>The transformer model has two components. The encoder takes in the data sequence, in the form of embeddings. In nature language processing, an embedding is typically the representation of the meaning of a word, in the form of a vector. The decoder on the other hand, generates an output sequence. Both the encoder and the decoder contains multi-head attention mechanisms and a feedforward neural network. </a:t>
            </a:r>
          </a:p>
          <a:p>
            <a:pPr algn="l"/>
            <a:endParaRPr lang="en-AU" sz="2000" dirty="0"/>
          </a:p>
          <a:p>
            <a:pPr algn="l"/>
            <a:endParaRPr lang="en-US" sz="2000" dirty="0"/>
          </a:p>
        </p:txBody>
      </p:sp>
    </p:spTree>
    <p:extLst>
      <p:ext uri="{BB962C8B-B14F-4D97-AF65-F5344CB8AC3E}">
        <p14:creationId xmlns:p14="http://schemas.microsoft.com/office/powerpoint/2010/main" val="322532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Attention mechanism</a:t>
            </a:r>
          </a:p>
          <a:p>
            <a:pPr algn="l"/>
            <a:endParaRPr lang="en-US" sz="2000" dirty="0"/>
          </a:p>
          <a:p>
            <a:pPr algn="l"/>
            <a:r>
              <a:rPr lang="en-AU" sz="2000" dirty="0"/>
              <a:t>The attention mechanism involves the computation of attention score. Attention score measures the strength of relation between a word in a sentence with all other words, and it relates to three key element: query, key and value. In a nature language processing context, the query can be regarded as a question. The key is a set of contexts that are potentially relevant to the query. The value is the target, or the answer to be searched for given the query and the key. </a:t>
            </a:r>
          </a:p>
          <a:p>
            <a:pPr algn="l"/>
            <a:endParaRPr lang="en-US" sz="2000" dirty="0"/>
          </a:p>
        </p:txBody>
      </p:sp>
    </p:spTree>
    <p:extLst>
      <p:ext uri="{BB962C8B-B14F-4D97-AF65-F5344CB8AC3E}">
        <p14:creationId xmlns:p14="http://schemas.microsoft.com/office/powerpoint/2010/main" val="328991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4F4E6C-D6B1-C556-E988-446A249D7ED9}"/>
              </a:ext>
            </a:extLst>
          </p:cNvPr>
          <p:cNvSpPr>
            <a:spLocks noGrp="1"/>
          </p:cNvSpPr>
          <p:nvPr>
            <p:ph type="subTitle" idx="1"/>
          </p:nvPr>
        </p:nvSpPr>
        <p:spPr>
          <a:xfrm>
            <a:off x="890649" y="590056"/>
            <a:ext cx="9753600" cy="4857750"/>
          </a:xfrm>
        </p:spPr>
        <p:txBody>
          <a:bodyPr>
            <a:normAutofit/>
          </a:bodyPr>
          <a:lstStyle/>
          <a:p>
            <a:pPr algn="l"/>
            <a:r>
              <a:rPr lang="en-US" sz="2000" dirty="0"/>
              <a:t>Attention computation</a:t>
            </a:r>
          </a:p>
          <a:p>
            <a:pPr algn="l"/>
            <a:endParaRPr lang="en-US" sz="2000" dirty="0"/>
          </a:p>
          <a:p>
            <a:pPr algn="l"/>
            <a:r>
              <a:rPr lang="en-AU" sz="2000" dirty="0"/>
              <a:t>The attention score is calculated by multiplying the query with the key. A </a:t>
            </a:r>
            <a:r>
              <a:rPr lang="en-AU" sz="2000" dirty="0" err="1"/>
              <a:t>softmax</a:t>
            </a:r>
            <a:r>
              <a:rPr lang="en-AU" sz="2000" dirty="0"/>
              <a:t> function is then applied to the product to calculate the weight to be assigned to each key-value pair. It will then be multiplied with the values. And the output of the attention mechanism can be regarded as a weighted sum of the values. </a:t>
            </a:r>
          </a:p>
          <a:p>
            <a:pPr algn="l"/>
            <a:endParaRPr lang="en-AU" sz="2000" dirty="0"/>
          </a:p>
          <a:p>
            <a:pPr algn="l"/>
            <a:endParaRPr lang="en-AU" sz="2000" dirty="0"/>
          </a:p>
          <a:p>
            <a:pPr algn="l"/>
            <a:endParaRPr lang="en-US" sz="2000" dirty="0"/>
          </a:p>
        </p:txBody>
      </p:sp>
    </p:spTree>
    <p:extLst>
      <p:ext uri="{BB962C8B-B14F-4D97-AF65-F5344CB8AC3E}">
        <p14:creationId xmlns:p14="http://schemas.microsoft.com/office/powerpoint/2010/main" val="4011393048"/>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951</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Zhang</dc:creator>
  <cp:lastModifiedBy>Yu Zhang</cp:lastModifiedBy>
  <cp:revision>4</cp:revision>
  <dcterms:created xsi:type="dcterms:W3CDTF">2024-03-13T12:37:08Z</dcterms:created>
  <dcterms:modified xsi:type="dcterms:W3CDTF">2024-03-14T09:54:35Z</dcterms:modified>
</cp:coreProperties>
</file>