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173b31368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8173b31368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173b31368_3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8173b31368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173b31368_3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8173b31368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56666d67c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f56666d6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56666d67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f56666d6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56666d67c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f56666d6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56666d67c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f56666d6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56666d67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f56666d6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56666d67c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f56666d6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56666d67c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f56666d6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173b31368_3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8173b31368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173b31368_3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8173b31368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56666d67c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f56666d67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173b31368_3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8173b31368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173b31368_3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8173b31368_3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173b31368_3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8173b31368_3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173b31368_3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8173b31368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56666d67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f56666d6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173b31368_3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8173b31368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173b31368_3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8173b31368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173b31368_3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8173b31368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173b31368_3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8173b31368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173b31368_3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8173b31368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552074" y="706175"/>
            <a:ext cx="8151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>
                <a:solidFill>
                  <a:srgbClr val="50A4F1"/>
                </a:solidFill>
              </a:rPr>
              <a:t>미래내일청년</a:t>
            </a:r>
            <a:endParaRPr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195275"/>
            <a:ext cx="85206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400">
                <a:solidFill>
                  <a:schemeClr val="lt1"/>
                </a:solidFill>
              </a:rPr>
              <a:t>음성대화 ChatGPT 로봇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2327700" y="1955775"/>
            <a:ext cx="4725900" cy="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93" name="Google Shape;193;p34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2188500" y="122375"/>
            <a:ext cx="47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chemeClr val="dk1"/>
                </a:solidFill>
              </a:rPr>
              <a:t>초기</a:t>
            </a: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다이어그램 - 음성질문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813" y="804200"/>
            <a:ext cx="6914366" cy="39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02" name="Google Shape;202;p35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1981050" y="122375"/>
            <a:ext cx="518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chemeClr val="dk1"/>
                </a:solidFill>
              </a:rPr>
              <a:t>초기</a:t>
            </a: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다이어그램 - 감정분석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775" y="794950"/>
            <a:ext cx="6320451" cy="41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11" name="Google Shape;211;p36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2771563" y="122375"/>
            <a:ext cx="345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chemeClr val="dk1"/>
                </a:solidFill>
              </a:rPr>
              <a:t>현재 </a:t>
            </a: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다이어그램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6"/>
          <p:cNvPicPr preferRelativeResize="0"/>
          <p:nvPr/>
        </p:nvPicPr>
        <p:blipFill rotWithShape="1">
          <a:blip r:embed="rId3">
            <a:alphaModFix/>
          </a:blip>
          <a:srcRect b="3006" l="0" r="0" t="5343"/>
          <a:stretch/>
        </p:blipFill>
        <p:spPr>
          <a:xfrm>
            <a:off x="2158763" y="528950"/>
            <a:ext cx="4826476" cy="46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20" name="Google Shape;220;p37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3909000" y="122375"/>
            <a:ext cx="13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chemeClr val="dk1"/>
                </a:solidFill>
              </a:rPr>
              <a:t>코드리뷰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8088"/>
            <a:ext cx="8839200" cy="235764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2437050" y="3915150"/>
            <a:ext cx="426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whisper 코드 : 사용자 음성 -&gt; Text로 변환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30" name="Google Shape;230;p38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25" y="905213"/>
            <a:ext cx="8230966" cy="344963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/>
        </p:nvSpPr>
        <p:spPr>
          <a:xfrm>
            <a:off x="2437050" y="4449950"/>
            <a:ext cx="475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bridge 코드 : openAI 노드들을 연결 해주는 역할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3909000" y="122375"/>
            <a:ext cx="13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chemeClr val="dk1"/>
                </a:solidFill>
              </a:rPr>
              <a:t>코드리뷰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40" name="Google Shape;240;p39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688" y="599225"/>
            <a:ext cx="6338620" cy="41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 txBox="1"/>
          <p:nvPr/>
        </p:nvSpPr>
        <p:spPr>
          <a:xfrm>
            <a:off x="3909000" y="122375"/>
            <a:ext cx="13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chemeClr val="dk1"/>
                </a:solidFill>
              </a:rPr>
              <a:t>코드리뷰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49" name="Google Shape;249;p40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725"/>
            <a:ext cx="8839202" cy="207387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0"/>
          <p:cNvSpPr txBox="1"/>
          <p:nvPr/>
        </p:nvSpPr>
        <p:spPr>
          <a:xfrm>
            <a:off x="2437050" y="3915150"/>
            <a:ext cx="426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tts </a:t>
            </a:r>
            <a:r>
              <a:rPr b="1" lang="ko" sz="1500">
                <a:solidFill>
                  <a:schemeClr val="dk1"/>
                </a:solidFill>
              </a:rPr>
              <a:t>코드 : GPT답변 (Text) -&gt; 음성으로 변환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3909000" y="122375"/>
            <a:ext cx="13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chemeClr val="dk1"/>
                </a:solidFill>
              </a:rPr>
              <a:t>코드리뷰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59" name="Google Shape;259;p41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3246300" y="122375"/>
            <a:ext cx="26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문제점과 해결 과정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125" y="747300"/>
            <a:ext cx="5581757" cy="41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68" name="Google Shape;268;p42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3246300" y="122375"/>
            <a:ext cx="265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문제점과 해결 과정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3400"/>
            <a:ext cx="8839200" cy="13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8760"/>
            <a:ext cx="8839201" cy="45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41525"/>
            <a:ext cx="3624226" cy="3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2"/>
          <p:cNvSpPr txBox="1"/>
          <p:nvPr/>
        </p:nvSpPr>
        <p:spPr>
          <a:xfrm>
            <a:off x="2437050" y="3451125"/>
            <a:ext cx="42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FF0000"/>
                </a:solidFill>
              </a:rPr>
              <a:t>2. 음성파일 재생 문제점</a:t>
            </a:r>
            <a:endParaRPr b="1" sz="13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-"/>
            </a:pPr>
            <a:r>
              <a:rPr b="1" lang="ko" sz="1500">
                <a:solidFill>
                  <a:srgbClr val="0000FF"/>
                </a:solidFill>
              </a:rPr>
              <a:t>문제 : 저장된 오디오 파일 실행권한 </a:t>
            </a:r>
            <a:r>
              <a:rPr b="1" lang="ko" sz="1500">
                <a:solidFill>
                  <a:srgbClr val="0000FF"/>
                </a:solidFill>
              </a:rPr>
              <a:t>tts노드 저장한 음성파일이, sfml 라이브러리가 재생할 수 없는 포맷이었음</a:t>
            </a:r>
            <a:endParaRPr b="1" sz="1500">
              <a:solidFill>
                <a:srgbClr val="00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-"/>
            </a:pPr>
            <a:r>
              <a:rPr b="1" lang="ko" sz="1500">
                <a:solidFill>
                  <a:srgbClr val="0000FF"/>
                </a:solidFill>
              </a:rPr>
              <a:t>해결 : 실행권한 부여, 포맷 변경</a:t>
            </a:r>
            <a:endParaRPr b="1" sz="1500">
              <a:solidFill>
                <a:srgbClr val="0000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80" name="Google Shape;280;p43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3563850" y="122375"/>
            <a:ext cx="257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결과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3"/>
          <p:cNvPicPr preferRelativeResize="0"/>
          <p:nvPr/>
        </p:nvPicPr>
        <p:blipFill rotWithShape="1">
          <a:blip r:embed="rId3">
            <a:alphaModFix/>
          </a:blip>
          <a:srcRect b="0" l="0" r="0" t="41462"/>
          <a:stretch/>
        </p:blipFill>
        <p:spPr>
          <a:xfrm>
            <a:off x="250525" y="795300"/>
            <a:ext cx="5219101" cy="388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 rotWithShape="1">
          <a:blip r:embed="rId4">
            <a:alphaModFix/>
          </a:blip>
          <a:srcRect b="0" l="0" r="88360" t="0"/>
          <a:stretch/>
        </p:blipFill>
        <p:spPr>
          <a:xfrm>
            <a:off x="5533900" y="795300"/>
            <a:ext cx="40177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5675" y="795300"/>
            <a:ext cx="2982876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542849" y="-491925"/>
            <a:ext cx="8151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sz="2500">
                <a:solidFill>
                  <a:srgbClr val="50A4F1"/>
                </a:solidFill>
              </a:rPr>
              <a:t>목차 소개</a:t>
            </a:r>
            <a:endParaRPr sz="2500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2492550" y="1161700"/>
            <a:ext cx="35724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목표 및 기대효과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팀원 소개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수행일정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초기 예산안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진행과정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문제점과 해결과정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프로젝트 결과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ko" sz="1600">
                <a:solidFill>
                  <a:schemeClr val="lt1"/>
                </a:solidFill>
              </a:rPr>
              <a:t>향후 도전 과제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2255850" y="864575"/>
            <a:ext cx="4725900" cy="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291" name="Google Shape;291;p44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3563850" y="122375"/>
            <a:ext cx="201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향후 도전과제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324950" y="863250"/>
            <a:ext cx="3703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Response 문제 해결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감정분석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-"/>
            </a:pPr>
            <a:r>
              <a:rPr b="1" lang="ko" sz="1500">
                <a:solidFill>
                  <a:srgbClr val="B7B7B7"/>
                </a:solidFill>
              </a:rPr>
              <a:t>이동 동작 구현</a:t>
            </a:r>
            <a:endParaRPr b="1" i="0" sz="15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-"/>
            </a:pPr>
            <a:r>
              <a:rPr b="1" lang="ko" sz="1500">
                <a:solidFill>
                  <a:srgbClr val="B7B7B7"/>
                </a:solidFill>
              </a:rPr>
              <a:t>SLAM, Navigation 이용 구역 인식</a:t>
            </a:r>
            <a:endParaRPr b="1" i="0" sz="15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B7B7B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B7B7B7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500"/>
              <a:buChar char="-"/>
            </a:pPr>
            <a:r>
              <a:rPr b="1" lang="ko" sz="1500">
                <a:solidFill>
                  <a:srgbClr val="B7B7B7"/>
                </a:solidFill>
              </a:rPr>
              <a:t>특정 구역에서 특정 gpt모델 적용</a:t>
            </a:r>
            <a:endParaRPr b="1" sz="1500">
              <a:solidFill>
                <a:srgbClr val="B7B7B7"/>
              </a:solidFill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275" y="1009475"/>
            <a:ext cx="48780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273" y="1483250"/>
            <a:ext cx="4878074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5">
            <a:alphaModFix/>
          </a:blip>
          <a:srcRect b="4251" l="-5009" r="5009" t="17732"/>
          <a:stretch/>
        </p:blipFill>
        <p:spPr>
          <a:xfrm>
            <a:off x="5240250" y="2423750"/>
            <a:ext cx="2388126" cy="24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4"/>
          <p:cNvSpPr/>
          <p:nvPr/>
        </p:nvSpPr>
        <p:spPr>
          <a:xfrm rot="-716805">
            <a:off x="6200317" y="3509645"/>
            <a:ext cx="1005785" cy="61015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^ _ ^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304" name="Google Shape;304;p45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5"/>
          <p:cNvSpPr txBox="1"/>
          <p:nvPr/>
        </p:nvSpPr>
        <p:spPr>
          <a:xfrm>
            <a:off x="3563850" y="122375"/>
            <a:ext cx="201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향후 도전과제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5"/>
          <p:cNvPicPr preferRelativeResize="0"/>
          <p:nvPr/>
        </p:nvPicPr>
        <p:blipFill rotWithShape="1">
          <a:blip r:embed="rId3">
            <a:alphaModFix/>
          </a:blip>
          <a:srcRect b="0" l="0" r="-1234" t="7218"/>
          <a:stretch/>
        </p:blipFill>
        <p:spPr>
          <a:xfrm>
            <a:off x="4190425" y="1316500"/>
            <a:ext cx="4548525" cy="23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/>
          <p:nvPr/>
        </p:nvSpPr>
        <p:spPr>
          <a:xfrm>
            <a:off x="4028750" y="1165175"/>
            <a:ext cx="1276200" cy="136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5"/>
          <p:cNvSpPr/>
          <p:nvPr/>
        </p:nvSpPr>
        <p:spPr>
          <a:xfrm>
            <a:off x="4905625" y="2571750"/>
            <a:ext cx="1276200" cy="136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4504825" y="811675"/>
            <a:ext cx="370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주방 -&gt; 요리보조 모델</a:t>
            </a:r>
            <a:endParaRPr b="1" i="0" sz="5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5207625" y="3978325"/>
            <a:ext cx="370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방 -&gt; 학습보조 모델</a:t>
            </a:r>
            <a:endParaRPr b="1" i="0" sz="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324950" y="863250"/>
            <a:ext cx="3703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-"/>
            </a:pPr>
            <a:r>
              <a:rPr b="1" lang="ko" sz="1500">
                <a:solidFill>
                  <a:srgbClr val="999999"/>
                </a:solidFill>
              </a:rPr>
              <a:t>Response 문제 해결</a:t>
            </a:r>
            <a:endParaRPr b="1" sz="1500">
              <a:solidFill>
                <a:srgbClr val="999999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99999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9999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-"/>
            </a:pPr>
            <a:r>
              <a:rPr b="1" lang="ko" sz="1500">
                <a:solidFill>
                  <a:srgbClr val="999999"/>
                </a:solidFill>
              </a:rPr>
              <a:t>감정분석</a:t>
            </a:r>
            <a:endParaRPr b="1" sz="1500">
              <a:solidFill>
                <a:srgbClr val="999999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이동 동작 구현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SLAM, Navigation 이용 구역 인식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특정 구역에서 특정 gpt모델 적용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6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6"/>
          <p:cNvSpPr txBox="1"/>
          <p:nvPr>
            <p:ph type="ctrTitle"/>
          </p:nvPr>
        </p:nvSpPr>
        <p:spPr>
          <a:xfrm>
            <a:off x="552074" y="706175"/>
            <a:ext cx="8151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>
                <a:solidFill>
                  <a:srgbClr val="50A4F1"/>
                </a:solidFill>
              </a:rPr>
              <a:t>Q &amp; A</a:t>
            </a:r>
            <a:endParaRPr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320" name="Google Shape;320;p46"/>
          <p:cNvSpPr/>
          <p:nvPr/>
        </p:nvSpPr>
        <p:spPr>
          <a:xfrm>
            <a:off x="2327700" y="1955775"/>
            <a:ext cx="4725900" cy="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6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7"/>
          <p:cNvSpPr txBox="1"/>
          <p:nvPr>
            <p:ph type="ctrTitle"/>
          </p:nvPr>
        </p:nvSpPr>
        <p:spPr>
          <a:xfrm>
            <a:off x="614700" y="837982"/>
            <a:ext cx="8151900" cy="111779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>
                <a:solidFill>
                  <a:srgbClr val="50A4F1"/>
                </a:solidFill>
              </a:rPr>
              <a:t>감사합니다</a:t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328" name="Google Shape;328;p47"/>
          <p:cNvSpPr/>
          <p:nvPr/>
        </p:nvSpPr>
        <p:spPr>
          <a:xfrm>
            <a:off x="2327700" y="1955775"/>
            <a:ext cx="4725900" cy="2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14" name="Google Shape;114;p27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3564813" y="122375"/>
            <a:ext cx="209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" sz="2200">
                <a:solidFill>
                  <a:schemeClr val="dk1"/>
                </a:solidFill>
              </a:rPr>
              <a:t>목표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3">
            <a:alphaModFix/>
          </a:blip>
          <a:srcRect b="0" l="0" r="0" t="26841"/>
          <a:stretch/>
        </p:blipFill>
        <p:spPr>
          <a:xfrm>
            <a:off x="2928575" y="840775"/>
            <a:ext cx="4968750" cy="36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401703" y="2766900"/>
            <a:ext cx="2677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주요 </a:t>
            </a:r>
            <a:r>
              <a:rPr b="1" lang="ko" sz="2000">
                <a:solidFill>
                  <a:schemeClr val="dk1"/>
                </a:solidFill>
              </a:rPr>
              <a:t>기능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음성 인식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음성 대화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감정 분석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ko" sz="1500">
                <a:solidFill>
                  <a:schemeClr val="dk1"/>
                </a:solidFill>
              </a:rPr>
              <a:t>로봇 이동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 flipH="1">
            <a:off x="98875" y="528950"/>
            <a:ext cx="2095800" cy="1197000"/>
          </a:xfrm>
          <a:prstGeom prst="cloudCallout">
            <a:avLst>
              <a:gd fmla="val -80609" name="adj1"/>
              <a:gd fmla="val 15923" name="adj2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터틀봇으로 뭘 할 수 있을까?</a:t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177528" y="1980850"/>
            <a:ext cx="267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TurtleBot3 + ROS2 + LLM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26" name="Google Shape;126;p28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3078975" y="122375"/>
            <a:ext cx="346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" sz="2200">
                <a:solidFill>
                  <a:schemeClr val="dk1"/>
                </a:solidFill>
              </a:rPr>
              <a:t>향후 기대 효과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3153925" y="863275"/>
            <a:ext cx="4899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다양한 분야에서 자동화와 인공지능을 활용한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혁신적인 솔루션 수요 증가, 로봇 기술의 고도화로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로봇과 사용자와의 </a:t>
            </a:r>
            <a:r>
              <a:rPr b="1" lang="ko" sz="1500">
                <a:solidFill>
                  <a:schemeClr val="dk1"/>
                </a:solidFill>
              </a:rPr>
              <a:t>상호작용을 강화하는 기능 필수적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음성인식 챗봇 : </a:t>
            </a:r>
            <a:r>
              <a:rPr b="1" lang="ko" sz="1500">
                <a:solidFill>
                  <a:schemeClr val="dk1"/>
                </a:solidFill>
                <a:highlight>
                  <a:srgbClr val="FFD966"/>
                </a:highlight>
              </a:rPr>
              <a:t>사회적 약자나 특정 요구를 가진 사용자들에게 실질적인 도움</a:t>
            </a:r>
            <a:r>
              <a:rPr b="1" lang="ko" sz="1500">
                <a:solidFill>
                  <a:schemeClr val="dk1"/>
                </a:solidFill>
              </a:rPr>
              <a:t>을 주어 사회적 기여를 할 수 있습니다.</a:t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예) 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1300">
                <a:solidFill>
                  <a:schemeClr val="accent1"/>
                </a:solidFill>
              </a:rPr>
              <a:t>취업 및 면접 지원 로봇 (AI 면접관)</a:t>
            </a:r>
            <a:endParaRPr b="1" sz="13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accent1"/>
                </a:solidFill>
              </a:rPr>
              <a:t>요리 보조 로봇 (레시피 제공, 타이머 기능 등)</a:t>
            </a:r>
            <a:endParaRPr b="1" sz="13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accent1"/>
                </a:solidFill>
              </a:rPr>
              <a:t>스마트 상점에서 고객 지원 로봇</a:t>
            </a:r>
            <a:endParaRPr b="1" sz="13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accent1"/>
                </a:solidFill>
              </a:rPr>
              <a:t>치매 환자와의 상호작용 및 지원 로봇</a:t>
            </a:r>
            <a:endParaRPr b="1" sz="1300">
              <a:solidFill>
                <a:schemeClr val="accent1"/>
              </a:solidFill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0" y="4881890"/>
            <a:ext cx="40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100"/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88" y="863263"/>
            <a:ext cx="26003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/>
        </p:nvSpPr>
        <p:spPr>
          <a:xfrm>
            <a:off x="401700" y="3903875"/>
            <a:ext cx="278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900">
                <a:solidFill>
                  <a:srgbClr val="EFEFEF"/>
                </a:solidFill>
              </a:rPr>
              <a:t>출처 : https://www.ciokorea.com/news/325632</a:t>
            </a:r>
            <a:endParaRPr b="1" sz="900">
              <a:solidFill>
                <a:srgbClr val="EFEFE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 b="0" l="26013" r="0" t="0"/>
          <a:stretch/>
        </p:blipFill>
        <p:spPr>
          <a:xfrm>
            <a:off x="7518625" y="2170900"/>
            <a:ext cx="1658325" cy="29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38" name="Google Shape;138;p29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3054750" y="122375"/>
            <a:ext cx="303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 소개 및 역할 분담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8838" y="784885"/>
            <a:ext cx="1786302" cy="17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6311" y="2663850"/>
            <a:ext cx="6011375" cy="15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100"/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48" name="Google Shape;148;p30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3312300" y="122375"/>
            <a:ext cx="251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수행일정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963" y="1526638"/>
            <a:ext cx="59340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5275" y="645575"/>
            <a:ext cx="833438" cy="833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100"/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1691575" y="720725"/>
            <a:ext cx="80988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-"/>
            </a:pPr>
            <a:r>
              <a:rPr b="0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OpenAI 모델 (chatgpt4o api, whisper, tts) 사용료 : 100,000 내외 (70$) 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-"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[Raspberry Pi] 라즈베리파이 공식 7인치 터치스크린 (Raspberry Pi Touch Display) : 93,500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-"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[Raspberry Pi] 라즈베리파이5 FPC 디스플레이 케이블 200mm - 22P(0.5mm) to 15P(1mm) : 1,540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-"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[KEYES] 테스트[CH254] 소켓 점퍼 케이블 40P (칼라) (M/F) 20cm : 935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-"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하이크세미 마이크로 SD카드 NEO LUX 256GB : 33,000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-"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컴스 회의실용 원터치 콘덴서 마이크 : 33,240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-"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[Raspberry Pi] 라즈베리파이5 (Raspberry Pi 5) 8GB + 가이드북 : 117,700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59" name="Google Shape;159;p31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3373225" y="122375"/>
            <a:ext cx="287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초기 예산안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1"/>
          <p:cNvPicPr preferRelativeResize="0"/>
          <p:nvPr/>
        </p:nvPicPr>
        <p:blipFill rotWithShape="1">
          <a:blip r:embed="rId3">
            <a:alphaModFix/>
          </a:blip>
          <a:srcRect b="5891" l="0" r="8020" t="0"/>
          <a:stretch/>
        </p:blipFill>
        <p:spPr>
          <a:xfrm>
            <a:off x="197875" y="462375"/>
            <a:ext cx="1394700" cy="14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100"/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68" name="Google Shape;168;p32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2632321" y="122375"/>
            <a:ext cx="145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기술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/>
          </a:blip>
          <a:srcRect b="0" l="45328" r="0" t="26841"/>
          <a:stretch/>
        </p:blipFill>
        <p:spPr>
          <a:xfrm>
            <a:off x="5300250" y="0"/>
            <a:ext cx="38437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476123" y="1033275"/>
            <a:ext cx="42957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i="0" lang="ko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ROS2</a:t>
            </a: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최신 로봇 운영체제 플랫폼으로, 실시간 통신 및 멀티로봇 시스템 개발 지원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b="1" i="0" lang="ko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OpenAI api</a:t>
            </a: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(chatgpt4o, whisper, tts) - 사용자의 음성을 텍스트로 변환, 텍스트를 사용자의 음성으로 변환하는 기술, 사용자의 입력에 대한 답변을 생성하고 이를 감정분석 하는 기능도 지원함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b="1" i="0" lang="ko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노드 개발과 로봇 제어를 위한 프로그래밍 언어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</a:t>
            </a:r>
            <a:r>
              <a:rPr b="1" i="0" lang="ko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노드 개발과 로봇 제어를 위한 프로그래밍 언어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r>
              <a:rPr b="1" i="0" lang="ko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PyQT</a:t>
            </a: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UI를 만들기 위한 파이썬 라이브러리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 </a:t>
            </a:r>
            <a:r>
              <a:rPr b="1" i="0" lang="ko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TurtleBot3</a:t>
            </a: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기본 하드웨어로 사용한 로봇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7) </a:t>
            </a:r>
            <a:r>
              <a:rPr b="1" i="0" lang="ko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Raspberrypi</a:t>
            </a: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싱글보드 SBC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8) </a:t>
            </a:r>
            <a:r>
              <a:rPr b="1" i="0" lang="ko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Linux Ubuntu</a:t>
            </a: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Ubuntu 2</a:t>
            </a:r>
            <a:r>
              <a:rPr b="1" lang="ko" sz="1200">
                <a:solidFill>
                  <a:schemeClr val="dk1"/>
                </a:solidFill>
              </a:rPr>
              <a:t>2</a:t>
            </a:r>
            <a:r>
              <a:rPr b="1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.04, ROS2 개발환경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5300250" y="0"/>
            <a:ext cx="3843750" cy="5143500"/>
          </a:xfrm>
          <a:prstGeom prst="rect">
            <a:avLst/>
          </a:prstGeom>
          <a:solidFill>
            <a:schemeClr val="dk1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100"/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ctrTitle"/>
          </p:nvPr>
        </p:nvSpPr>
        <p:spPr>
          <a:xfrm>
            <a:off x="-429325" y="528950"/>
            <a:ext cx="20163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ko" sz="1111">
                <a:solidFill>
                  <a:srgbClr val="50A4F1"/>
                </a:solidFill>
              </a:rPr>
              <a:t>미래내일청년</a:t>
            </a:r>
            <a:endParaRPr b="1" sz="1111">
              <a:solidFill>
                <a:srgbClr val="50A4F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rgbClr val="50A4F1"/>
              </a:solidFill>
            </a:endParaRPr>
          </a:p>
        </p:txBody>
      </p:sp>
      <p:sp>
        <p:nvSpPr>
          <p:cNvPr id="179" name="Google Shape;179;p33"/>
          <p:cNvSpPr/>
          <p:nvPr/>
        </p:nvSpPr>
        <p:spPr>
          <a:xfrm flipH="1" rot="10800000">
            <a:off x="98875" y="376025"/>
            <a:ext cx="1592700" cy="1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2364126" y="122375"/>
            <a:ext cx="193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구현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0" l="45328" r="0" t="26841"/>
          <a:stretch/>
        </p:blipFill>
        <p:spPr>
          <a:xfrm>
            <a:off x="5300250" y="0"/>
            <a:ext cx="38437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975" y="1408800"/>
            <a:ext cx="2399900" cy="23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4033580" y="2308879"/>
            <a:ext cx="914800" cy="8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 rotWithShape="1">
          <a:blip r:embed="rId6">
            <a:alphaModFix/>
          </a:blip>
          <a:srcRect b="0" l="0" r="7338" t="14324"/>
          <a:stretch/>
        </p:blipFill>
        <p:spPr>
          <a:xfrm>
            <a:off x="1" y="2098477"/>
            <a:ext cx="1592700" cy="123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1592701" y="2394200"/>
            <a:ext cx="37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i="0" sz="3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3531651" y="2394200"/>
            <a:ext cx="37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i="0" sz="3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0" y="4881890"/>
            <a:ext cx="4017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100"/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