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4" r:id="rId13"/>
    <p:sldId id="292" r:id="rId14"/>
    <p:sldId id="29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87179" autoAdjust="0"/>
  </p:normalViewPr>
  <p:slideViewPr>
    <p:cSldViewPr snapToGrid="0" showGuides="1">
      <p:cViewPr varScale="1">
        <p:scale>
          <a:sx n="124" d="100"/>
          <a:sy n="124" d="100"/>
        </p:scale>
        <p:origin x="1032" y="18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C265-8655-461D-AF4A-4D5AA8110101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2378C-53B7-4CF1-A781-CD3A5F7E9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9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11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2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23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180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9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38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9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21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89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98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37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0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20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FF678-8007-47E4-838C-B8A91C16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E1193-488B-4B26-BAD8-02A60565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D6C5A98D-9240-FB41-A2EC-E9294B4A6D02}"/>
              </a:ext>
            </a:extLst>
          </p:cNvPr>
          <p:cNvCxnSpPr>
            <a:cxnSpLocks/>
          </p:cNvCxnSpPr>
          <p:nvPr userDrawn="1"/>
        </p:nvCxnSpPr>
        <p:spPr>
          <a:xfrm>
            <a:off x="22860" y="585926"/>
            <a:ext cx="1208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616480-3E7C-DB47-99E6-EF0C115C8164}"/>
              </a:ext>
            </a:extLst>
          </p:cNvPr>
          <p:cNvSpPr/>
          <p:nvPr userDrawn="1"/>
        </p:nvSpPr>
        <p:spPr>
          <a:xfrm>
            <a:off x="12058798" y="58973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6834D9A6-A0BE-8344-A00E-11961F7DD6DC}"/>
              </a:ext>
            </a:extLst>
          </p:cNvPr>
          <p:cNvCxnSpPr>
            <a:cxnSpLocks/>
          </p:cNvCxnSpPr>
          <p:nvPr userDrawn="1"/>
        </p:nvCxnSpPr>
        <p:spPr>
          <a:xfrm>
            <a:off x="15240" y="604975"/>
            <a:ext cx="12011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F545A2-A2DE-AB4C-A45F-D1E8E29DB260}"/>
              </a:ext>
            </a:extLst>
          </p:cNvPr>
          <p:cNvSpPr/>
          <p:nvPr userDrawn="1"/>
        </p:nvSpPr>
        <p:spPr>
          <a:xfrm>
            <a:off x="11973953" y="559256"/>
            <a:ext cx="4571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F0758-023A-6747-866A-01FBB11A3737}"/>
              </a:ext>
            </a:extLst>
          </p:cNvPr>
          <p:cNvSpPr/>
          <p:nvPr userDrawn="1"/>
        </p:nvSpPr>
        <p:spPr>
          <a:xfrm>
            <a:off x="15240" y="22900"/>
            <a:ext cx="45719" cy="560486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B821A7D5-538B-AF48-B75A-B92D6E7CF42C}"/>
              </a:ext>
            </a:extLst>
          </p:cNvPr>
          <p:cNvSpPr txBox="1">
            <a:spLocks/>
          </p:cNvSpPr>
          <p:nvPr userDrawn="1"/>
        </p:nvSpPr>
        <p:spPr>
          <a:xfrm>
            <a:off x="9433560" y="9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CE3C54-3269-4C25-AB50-4DFFEB0D9FB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1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4D758-3231-4D75-9317-1F34132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A767E-D148-4839-B30D-FE34D710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90CB9-A4A9-4FD2-8E36-D899FFDF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E4A61-8A1F-443A-93AC-2CFCCFB1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7ADC86-C9A9-4B21-A384-A982421B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9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6F10F3-F965-4C59-B42B-8C3A0219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F852FA-1D14-4921-BED7-98653876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4C9A4-D42A-457C-967B-2536CA25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10B94-9EA1-4737-BC87-08F160A6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A9035-C42C-4A93-B7B6-5F8E4E58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4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47DBD-D064-4A0E-8582-4E5B38B9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2B439-F140-4CD4-98EE-4916777F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248FE-ADFE-4CAC-9C07-B6C77A3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3BD49-912D-4E1A-980B-F67D37E3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A9378-B419-47AE-A011-39D2F964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75D5B-A572-4432-9ED0-1DA151EC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6EBDB-09AC-4D5F-A6F0-7962FAB0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ACAE6-B18D-44B1-8BD8-B06A18D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524C5-C00F-44D9-88B2-AA69F2EC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ED744-FF9B-45C1-A0A6-B36D3A5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C7A0A-4C46-4137-91E8-7E5D6A9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F96D9-9700-452A-8BD6-EF08409FA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70904-8364-4FB1-8CF5-9CEC67DC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9F4DA-1161-44E7-B961-7E4FFC26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4EE65-3D2E-4E96-9E29-DB25AC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6938D2-9F2A-4BF9-B01C-6B93474A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2F672-C578-48CB-80BD-C1CA5DAA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0EA010-E0AC-4A97-A4B2-E8D1A10A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436137-EEC9-4952-A8B1-89D61FB1D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50DB7C-3996-4BF8-87B9-71C1497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860745-6CB7-4E60-AEB8-B2CC0CD2E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D652F3-17F2-4B4C-BEEF-4304581D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A9627D-F2AB-4373-AF99-1623E300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C87242-EDEC-4D39-AAC7-6AA654B1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8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C7CBC-85D4-45A0-90CD-84F0D35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C93FB2-DF14-49AC-B0C8-87DB47E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B5877D-CEC5-423C-B3DF-B6213CE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825E49-ED60-4424-8F3B-FABC1286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B8D9E9-9FC9-4C10-90F0-44120239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9A377A-BFD4-48D9-9823-A56E1ACF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0F4DE7-BCC0-45B5-A07E-B48F55E1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8D6BB-4EE2-468F-8480-8A2EF2FD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E778B-6A38-4C37-AE6A-0BCF2E16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50FCC-F30C-44D4-AB6D-7EFEF921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C59E4-EE98-44F3-9743-652F717C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3351C-C29B-48A0-A74C-D38A20A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E666D-8E58-4AE2-9051-B8FB0CC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E0640-9702-4D54-90DA-71488C67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11CC9C-05AA-46E9-B9B6-1029F7E6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1EFFAA-960C-4F38-8B5F-2E75386D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1D04B-DC0C-4EE4-91ED-849CA00E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A652E-7019-4020-895E-EBB0716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75ABB-3C73-4DC8-AFBB-CE212A70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C3A321-5383-44AA-A0EF-9F29195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64037B-505F-4CD4-9284-8A159884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09224-39D8-48A8-AFAD-F7858E7B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93C2-B92A-4121-8575-2D82D40478D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6BD88-39DA-46F8-856E-27497E9F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E8D41-E801-4518-8E64-6A48909C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wine-qual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archive.uci.edu/ml/machine-learning-databases/wine-quality/winequality-white.csv" TargetMode="External"/><Relationship Id="rId4" Type="http://schemas.openxmlformats.org/officeDocument/2006/relationships/hyperlink" Target="http://archive.uci.edu/ml/machine-learning-databases/wine-quality/winequality-red.cs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DB1A17F-3184-774B-94DB-2EFD00766A24}"/>
              </a:ext>
            </a:extLst>
          </p:cNvPr>
          <p:cNvSpPr/>
          <p:nvPr/>
        </p:nvSpPr>
        <p:spPr>
          <a:xfrm>
            <a:off x="0" y="1"/>
            <a:ext cx="4571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BA2F9A-70D2-1545-8AA3-E4B7CEB2B746}"/>
              </a:ext>
            </a:extLst>
          </p:cNvPr>
          <p:cNvSpPr/>
          <p:nvPr/>
        </p:nvSpPr>
        <p:spPr>
          <a:xfrm>
            <a:off x="43105" y="1"/>
            <a:ext cx="45719" cy="6858000"/>
          </a:xfrm>
          <a:prstGeom prst="rect">
            <a:avLst/>
          </a:prstGeom>
          <a:solidFill>
            <a:srgbClr val="3C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38D555-6C07-8F43-98F2-EFDD61273B13}"/>
              </a:ext>
            </a:extLst>
          </p:cNvPr>
          <p:cNvSpPr/>
          <p:nvPr/>
        </p:nvSpPr>
        <p:spPr>
          <a:xfrm>
            <a:off x="90098" y="0"/>
            <a:ext cx="4571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4BCF5B-06E5-4C43-8138-E526AAA67C5E}"/>
              </a:ext>
            </a:extLst>
          </p:cNvPr>
          <p:cNvSpPr/>
          <p:nvPr/>
        </p:nvSpPr>
        <p:spPr>
          <a:xfrm>
            <a:off x="133274" y="0"/>
            <a:ext cx="45719" cy="6858000"/>
          </a:xfrm>
          <a:prstGeom prst="rect">
            <a:avLst/>
          </a:prstGeom>
          <a:solidFill>
            <a:srgbClr val="7AC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5B07E9-0AB8-C343-B01B-15E5BF6D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4" y="2417445"/>
            <a:ext cx="6422571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37CB612A-D245-124C-B8DB-31C49036BE7A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5-3.</a:t>
            </a:r>
            <a:r>
              <a:rPr kumimoji="1" lang="ko-KR" altLang="en-US" sz="3200" b="1" i="1" dirty="0"/>
              <a:t> </a:t>
            </a:r>
            <a:r>
              <a:rPr lang="en-US" altLang="ko-KR" sz="3200" b="1" i="1" dirty="0"/>
              <a:t>Seaborn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9F83B-5F1D-7F43-9879-97C56EE35D84}"/>
              </a:ext>
            </a:extLst>
          </p:cNvPr>
          <p:cNvSpPr txBox="1"/>
          <p:nvPr/>
        </p:nvSpPr>
        <p:spPr>
          <a:xfrm>
            <a:off x="10293723" y="6430832"/>
            <a:ext cx="1898277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7seaborn_plots.py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9400E-8229-384A-8678-3E52CCE48167}"/>
              </a:ext>
            </a:extLst>
          </p:cNvPr>
          <p:cNvSpPr txBox="1"/>
          <p:nvPr/>
        </p:nvSpPr>
        <p:spPr>
          <a:xfrm>
            <a:off x="568991" y="523220"/>
            <a:ext cx="8292655" cy="1715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파이썬에서</a:t>
            </a:r>
            <a:r>
              <a:rPr lang="ko-KR" altLang="en-US" dirty="0"/>
              <a:t> 통계 그래프와 그림을 단순하게 </a:t>
            </a:r>
            <a:r>
              <a:rPr lang="ko-KR" altLang="en-US" dirty="0" err="1"/>
              <a:t>그려줌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numpy</a:t>
            </a:r>
            <a:r>
              <a:rPr lang="en-US" altLang="ko-KR" dirty="0"/>
              <a:t>, pandas </a:t>
            </a:r>
            <a:r>
              <a:rPr lang="ko-KR" altLang="en-US" dirty="0"/>
              <a:t>자료 구조 지원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히스토그램</a:t>
            </a:r>
            <a:r>
              <a:rPr lang="en-US" altLang="ko-KR" dirty="0"/>
              <a:t>, </a:t>
            </a:r>
            <a:r>
              <a:rPr lang="ko-KR" altLang="en-US" dirty="0"/>
              <a:t>밀도 그래프</a:t>
            </a:r>
            <a:r>
              <a:rPr lang="en-US" altLang="ko-KR" dirty="0"/>
              <a:t>, </a:t>
            </a:r>
            <a:r>
              <a:rPr lang="ko-KR" altLang="en-US" dirty="0"/>
              <a:t>막대 그래프</a:t>
            </a:r>
            <a:r>
              <a:rPr lang="en-US" altLang="ko-KR" dirty="0"/>
              <a:t>, </a:t>
            </a:r>
            <a:r>
              <a:rPr lang="ko-KR" altLang="en-US" dirty="0"/>
              <a:t>상자그림</a:t>
            </a:r>
            <a:r>
              <a:rPr lang="en-US" altLang="ko-KR" dirty="0"/>
              <a:t>, </a:t>
            </a:r>
            <a:r>
              <a:rPr lang="ko-KR" altLang="en-US" dirty="0" err="1"/>
              <a:t>산점도</a:t>
            </a:r>
            <a:r>
              <a:rPr lang="ko-KR" altLang="en-US" dirty="0"/>
              <a:t> 등 통계 그래프 지원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5EABF-FD13-F245-B03E-B0FDCC7519C2}"/>
              </a:ext>
            </a:extLst>
          </p:cNvPr>
          <p:cNvSpPr/>
          <p:nvPr/>
        </p:nvSpPr>
        <p:spPr>
          <a:xfrm>
            <a:off x="453955" y="1883926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np.linspace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 x,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'linear'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 x**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'quadratic'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 x**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'cubic'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plt.xlabel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'x label'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plt.ylabel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'y label'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"Simple Plot"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plt.legend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"best"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5CB616-DADC-6B4E-BC51-5A3D5ABB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81" y="1962803"/>
            <a:ext cx="3220466" cy="24275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905CBB-D107-6847-8C47-1DAAECC5DBE4}"/>
              </a:ext>
            </a:extLst>
          </p:cNvPr>
          <p:cNvSpPr/>
          <p:nvPr/>
        </p:nvSpPr>
        <p:spPr>
          <a:xfrm>
            <a:off x="425176" y="4608695"/>
            <a:ext cx="1113606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mean,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data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np.random.multivariate_normal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(mean,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data_frame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sns.jointplot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data_frame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set_axis_labels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plt.suptitle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"Joint Plot of Two Variables with Bivariate and Univariate Graphs"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342938-3EE8-4E4E-B3C3-EDF912269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682" y="2236666"/>
            <a:ext cx="3030790" cy="29897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03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6.</a:t>
            </a:r>
            <a:r>
              <a:rPr kumimoji="1" lang="ko-KR" altLang="en-US" sz="3200" b="1" i="1" dirty="0"/>
              <a:t> </a:t>
            </a:r>
            <a:r>
              <a:rPr lang="ko-KR" altLang="en-US" sz="3200" b="1" i="1" dirty="0"/>
              <a:t>통계 및 모델링</a:t>
            </a:r>
            <a:endParaRPr kumimoji="1" lang="ja-JP" altLang="en-US" sz="3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7F589-7D14-D446-943B-D9244520C289}"/>
              </a:ext>
            </a:extLst>
          </p:cNvPr>
          <p:cNvSpPr txBox="1"/>
          <p:nvPr/>
        </p:nvSpPr>
        <p:spPr>
          <a:xfrm>
            <a:off x="568991" y="523220"/>
            <a:ext cx="11238199" cy="213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와인 품질 데이터셋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레드 와인</a:t>
            </a:r>
            <a:r>
              <a:rPr lang="en-US" altLang="ko-KR" dirty="0"/>
              <a:t>(1,599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과 화이트 와인</a:t>
            </a:r>
            <a:r>
              <a:rPr lang="en-US" altLang="ko-KR" dirty="0"/>
              <a:t>(4,898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의 품질 평가 점수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11</a:t>
            </a:r>
            <a:r>
              <a:rPr lang="ko-KR" altLang="en-US" dirty="0"/>
              <a:t>개의 입력 데이터를 가지고 품질 평가 점수를 출력 </a:t>
            </a:r>
            <a:r>
              <a:rPr lang="en-US" altLang="ko-KR" dirty="0"/>
              <a:t>(0~10)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3"/>
              </a:rPr>
              <a:t>https://archive.ics.uci.edu/ml/machine-learning-databases/wine-quality</a:t>
            </a:r>
            <a:r>
              <a:rPr lang="en-US" altLang="ko-KR" dirty="0">
                <a:hlinkClick r:id="rId4"/>
              </a:rPr>
              <a:t>/winequality-red.csv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3"/>
              </a:rPr>
              <a:t>https://archive.ics.uci.edu/ml/machine-learning-databases/wine-quality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>
                <a:hlinkClick r:id="rId5"/>
              </a:rPr>
              <a:t>winequality-white.csv</a:t>
            </a:r>
            <a:endParaRPr lang="en-US" altLang="ko-KR" dirty="0"/>
          </a:p>
        </p:txBody>
      </p:sp>
      <p:sp>
        <p:nvSpPr>
          <p:cNvPr id="5" name="テキスト ボックス 7">
            <a:extLst>
              <a:ext uri="{FF2B5EF4-FFF2-40B4-BE49-F238E27FC236}">
                <a16:creationId xmlns:a16="http://schemas.microsoft.com/office/drawing/2014/main" id="{2CED26DA-8848-BD44-8320-A29E76DA6AC1}"/>
              </a:ext>
            </a:extLst>
          </p:cNvPr>
          <p:cNvSpPr txBox="1"/>
          <p:nvPr/>
        </p:nvSpPr>
        <p:spPr>
          <a:xfrm>
            <a:off x="568991" y="2881862"/>
            <a:ext cx="943304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UCI Machine Learning Repository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14552-7FE5-EB4A-B943-9C7DDE3F0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355" y="3356223"/>
            <a:ext cx="5598962" cy="3432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085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6.</a:t>
            </a:r>
            <a:r>
              <a:rPr kumimoji="1" lang="ko-KR" altLang="en-US" sz="3200" b="1" i="1" dirty="0"/>
              <a:t> </a:t>
            </a:r>
            <a:r>
              <a:rPr lang="ko-KR" altLang="en-US" sz="3200" b="1" i="1" dirty="0"/>
              <a:t>통계 및 모델링</a:t>
            </a:r>
            <a:endParaRPr kumimoji="1" lang="ja-JP" altLang="en-US" sz="3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7F589-7D14-D446-943B-D9244520C289}"/>
              </a:ext>
            </a:extLst>
          </p:cNvPr>
          <p:cNvSpPr txBox="1"/>
          <p:nvPr/>
        </p:nvSpPr>
        <p:spPr>
          <a:xfrm>
            <a:off x="568991" y="523220"/>
            <a:ext cx="11238199" cy="88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와인 품질 데이터셋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28A061-4CEA-0640-8F8A-F59A8B58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1" y="1252202"/>
            <a:ext cx="9271446" cy="2910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ED83D-0C31-564B-BDAB-E4F85655F1C6}"/>
              </a:ext>
            </a:extLst>
          </p:cNvPr>
          <p:cNvSpPr txBox="1"/>
          <p:nvPr/>
        </p:nvSpPr>
        <p:spPr>
          <a:xfrm>
            <a:off x="1855032" y="41622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산성도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E900A-FB0B-604C-B350-DBAB2742B1B4}"/>
              </a:ext>
            </a:extLst>
          </p:cNvPr>
          <p:cNvSpPr txBox="1"/>
          <p:nvPr/>
        </p:nvSpPr>
        <p:spPr>
          <a:xfrm>
            <a:off x="2448195" y="43847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휘발성 산도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A144A-9777-3A4B-9DC9-080EEA928EB0}"/>
              </a:ext>
            </a:extLst>
          </p:cNvPr>
          <p:cNvSpPr txBox="1"/>
          <p:nvPr/>
        </p:nvSpPr>
        <p:spPr>
          <a:xfrm>
            <a:off x="3089938" y="46073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시트르산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9BE6E-EB40-3E4F-9DD5-F6A251E1F476}"/>
              </a:ext>
            </a:extLst>
          </p:cNvPr>
          <p:cNvSpPr txBox="1"/>
          <p:nvPr/>
        </p:nvSpPr>
        <p:spPr>
          <a:xfrm>
            <a:off x="3867585" y="417620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 err="1"/>
              <a:t>잔류당</a:t>
            </a:r>
            <a:endParaRPr kumimoji="1" lang="ko-KR" altLang="en-US" sz="11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E0949-F5AC-324B-8387-66C673EEB92F}"/>
              </a:ext>
            </a:extLst>
          </p:cNvPr>
          <p:cNvSpPr txBox="1"/>
          <p:nvPr/>
        </p:nvSpPr>
        <p:spPr>
          <a:xfrm>
            <a:off x="4535456" y="43197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 err="1"/>
              <a:t>염화물</a:t>
            </a:r>
            <a:endParaRPr kumimoji="1" lang="ko-KR" altLang="en-US" sz="11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76CBF-86FE-C04B-8225-5B0461DCDC23}"/>
              </a:ext>
            </a:extLst>
          </p:cNvPr>
          <p:cNvSpPr txBox="1"/>
          <p:nvPr/>
        </p:nvSpPr>
        <p:spPr>
          <a:xfrm>
            <a:off x="4986468" y="460292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유리 이산화황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A2DF9-E233-E242-8340-489D5BFCF48D}"/>
              </a:ext>
            </a:extLst>
          </p:cNvPr>
          <p:cNvSpPr txBox="1"/>
          <p:nvPr/>
        </p:nvSpPr>
        <p:spPr>
          <a:xfrm>
            <a:off x="6067213" y="417620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총 이산화황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EC90A-597D-3542-8604-1CBF93CF2845}"/>
              </a:ext>
            </a:extLst>
          </p:cNvPr>
          <p:cNvSpPr txBox="1"/>
          <p:nvPr/>
        </p:nvSpPr>
        <p:spPr>
          <a:xfrm>
            <a:off x="6981423" y="43879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밀도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9C8-5884-744E-9A05-BE872F0DE8E7}"/>
              </a:ext>
            </a:extLst>
          </p:cNvPr>
          <p:cNvSpPr txBox="1"/>
          <p:nvPr/>
        </p:nvSpPr>
        <p:spPr>
          <a:xfrm>
            <a:off x="7481172" y="4581332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i="1" dirty="0"/>
              <a:t>pH</a:t>
            </a:r>
            <a:endParaRPr kumimoji="1" lang="ko-KR" altLang="en-US" sz="11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787DB-8188-CA42-9052-3EFA51875914}"/>
              </a:ext>
            </a:extLst>
          </p:cNvPr>
          <p:cNvSpPr txBox="1"/>
          <p:nvPr/>
        </p:nvSpPr>
        <p:spPr>
          <a:xfrm>
            <a:off x="7863008" y="41889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황산염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7CAF18-3EBE-8F41-8739-8A808AFA9F16}"/>
              </a:ext>
            </a:extLst>
          </p:cNvPr>
          <p:cNvSpPr txBox="1"/>
          <p:nvPr/>
        </p:nvSpPr>
        <p:spPr>
          <a:xfrm>
            <a:off x="8432932" y="432692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/>
              <a:t>알코올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57889-6BCF-674A-8DB9-788388938BEA}"/>
              </a:ext>
            </a:extLst>
          </p:cNvPr>
          <p:cNvSpPr txBox="1"/>
          <p:nvPr/>
        </p:nvSpPr>
        <p:spPr>
          <a:xfrm>
            <a:off x="8091240" y="5079680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>
                <a:solidFill>
                  <a:srgbClr val="FF0000"/>
                </a:solidFill>
              </a:rPr>
              <a:t>품질</a:t>
            </a:r>
            <a:r>
              <a:rPr kumimoji="1" lang="en-US" altLang="ko-KR" sz="1100" b="1" i="1" dirty="0">
                <a:solidFill>
                  <a:srgbClr val="FF0000"/>
                </a:solidFill>
              </a:rPr>
              <a:t>(0:</a:t>
            </a:r>
            <a:r>
              <a:rPr kumimoji="1" lang="ko-KR" altLang="en-US" sz="1100" b="1" i="1" dirty="0">
                <a:solidFill>
                  <a:srgbClr val="FF0000"/>
                </a:solidFill>
              </a:rPr>
              <a:t> 나쁨 </a:t>
            </a:r>
            <a:r>
              <a:rPr kumimoji="1" lang="en-US" altLang="ko-KR" sz="1100" b="1" i="1" dirty="0">
                <a:solidFill>
                  <a:srgbClr val="FF0000"/>
                </a:solidFill>
              </a:rPr>
              <a:t>~</a:t>
            </a:r>
            <a:r>
              <a:rPr kumimoji="1" lang="ko-KR" altLang="en-US" sz="1100" b="1" i="1" dirty="0">
                <a:solidFill>
                  <a:srgbClr val="FF0000"/>
                </a:solidFill>
              </a:rPr>
              <a:t> </a:t>
            </a:r>
            <a:r>
              <a:rPr kumimoji="1" lang="en-US" altLang="ko-KR" sz="1100" b="1" i="1" dirty="0">
                <a:solidFill>
                  <a:srgbClr val="FF0000"/>
                </a:solidFill>
              </a:rPr>
              <a:t>10:</a:t>
            </a:r>
            <a:r>
              <a:rPr kumimoji="1" lang="ko-KR" altLang="en-US" sz="1100" b="1" i="1" dirty="0">
                <a:solidFill>
                  <a:srgbClr val="FF0000"/>
                </a:solidFill>
              </a:rPr>
              <a:t> 좋음</a:t>
            </a:r>
            <a:r>
              <a:rPr kumimoji="1" lang="en-US" altLang="ko-KR" sz="1100" b="1" i="1" dirty="0">
                <a:solidFill>
                  <a:srgbClr val="FF0000"/>
                </a:solidFill>
              </a:rPr>
              <a:t>)</a:t>
            </a:r>
            <a:endParaRPr kumimoji="1" lang="ko-KR" altLang="en-US" sz="1100" b="1" i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B7DF41-F7FB-BA4E-82B2-18B4FE4279EC}"/>
              </a:ext>
            </a:extLst>
          </p:cNvPr>
          <p:cNvCxnSpPr>
            <a:endCxn id="19" idx="0"/>
          </p:cNvCxnSpPr>
          <p:nvPr/>
        </p:nvCxnSpPr>
        <p:spPr>
          <a:xfrm flipH="1">
            <a:off x="8965839" y="4234994"/>
            <a:ext cx="343331" cy="84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3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6-1.</a:t>
            </a:r>
            <a:r>
              <a:rPr kumimoji="1" lang="ko-KR" altLang="en-US" sz="3200" b="1" i="1" dirty="0"/>
              <a:t> </a:t>
            </a:r>
            <a:r>
              <a:rPr lang="ko-KR" altLang="en-US" sz="3200" b="1" i="1" dirty="0"/>
              <a:t>와인 품질 </a:t>
            </a:r>
            <a:r>
              <a:rPr lang="ko-KR" altLang="en-US" sz="3200" b="1" i="1" dirty="0" err="1"/>
              <a:t>데이터셋</a:t>
            </a:r>
            <a:endParaRPr kumimoji="1" lang="ja-JP" altLang="en-US" sz="3200" b="1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4A3DDD-44CA-724C-AC44-8177C09C1063}"/>
              </a:ext>
            </a:extLst>
          </p:cNvPr>
          <p:cNvSpPr/>
          <p:nvPr/>
        </p:nvSpPr>
        <p:spPr>
          <a:xfrm>
            <a:off x="293370" y="1123087"/>
            <a:ext cx="114109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Read the data set into a pandas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wine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pd.read_csv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'winequality-both.csv'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wine.columns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wine.columns.str.replace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wine.head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7C5A63-E697-9643-8D5B-B65282C04ACB}"/>
              </a:ext>
            </a:extLst>
          </p:cNvPr>
          <p:cNvSpPr/>
          <p:nvPr/>
        </p:nvSpPr>
        <p:spPr>
          <a:xfrm>
            <a:off x="293370" y="2536389"/>
            <a:ext cx="114109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Display descriptive statistics for all variables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wine.describe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요약통계 출력 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개수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평균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표준편차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최소값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중앙 값 등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Identify unique values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wine.quality.unique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Calculate value frequencies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wine.quality.value_counts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93A16-1600-4E40-8E57-0B4D26822207}"/>
              </a:ext>
            </a:extLst>
          </p:cNvPr>
          <p:cNvSpPr txBox="1"/>
          <p:nvPr/>
        </p:nvSpPr>
        <p:spPr>
          <a:xfrm>
            <a:off x="568991" y="523220"/>
            <a:ext cx="11238199" cy="46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기술통계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3B849-759A-AA40-889F-6A1383270237}"/>
              </a:ext>
            </a:extLst>
          </p:cNvPr>
          <p:cNvSpPr txBox="1"/>
          <p:nvPr/>
        </p:nvSpPr>
        <p:spPr>
          <a:xfrm>
            <a:off x="10553410" y="6430832"/>
            <a:ext cx="1638590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wine_quality.py</a:t>
            </a:r>
          </a:p>
        </p:txBody>
      </p:sp>
    </p:spTree>
    <p:extLst>
      <p:ext uri="{BB962C8B-B14F-4D97-AF65-F5344CB8AC3E}">
        <p14:creationId xmlns:p14="http://schemas.microsoft.com/office/powerpoint/2010/main" val="90725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1213B741-80F8-F143-B01A-48C571F3D890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6-1.</a:t>
            </a:r>
            <a:r>
              <a:rPr kumimoji="1" lang="ko-KR" altLang="en-US" sz="3200" b="1" i="1" dirty="0"/>
              <a:t> </a:t>
            </a:r>
            <a:r>
              <a:rPr lang="ko-KR" altLang="en-US" sz="3200" b="1" i="1" dirty="0"/>
              <a:t>와인 품질 </a:t>
            </a:r>
            <a:r>
              <a:rPr lang="ko-KR" altLang="en-US" sz="3200" b="1" i="1" dirty="0" err="1"/>
              <a:t>데이터셋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E05A6-E2B2-104F-B39C-03B12D5B2720}"/>
              </a:ext>
            </a:extLst>
          </p:cNvPr>
          <p:cNvSpPr txBox="1"/>
          <p:nvPr/>
        </p:nvSpPr>
        <p:spPr>
          <a:xfrm>
            <a:off x="568991" y="523220"/>
            <a:ext cx="11238199" cy="46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그룹핑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t </a:t>
            </a:r>
            <a:r>
              <a:rPr lang="ko-KR" altLang="en-US" dirty="0"/>
              <a:t>검정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2E61-D964-F64C-861F-BAF8580C29BA}"/>
              </a:ext>
            </a:extLst>
          </p:cNvPr>
          <p:cNvSpPr txBox="1"/>
          <p:nvPr/>
        </p:nvSpPr>
        <p:spPr>
          <a:xfrm>
            <a:off x="10553410" y="6430832"/>
            <a:ext cx="1638590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wine_quality.py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FB7A2-0D07-3A42-A857-634BBE3AA6C3}"/>
              </a:ext>
            </a:extLst>
          </p:cNvPr>
          <p:cNvSpPr/>
          <p:nvPr/>
        </p:nvSpPr>
        <p:spPr>
          <a:xfrm>
            <a:off x="453954" y="1120676"/>
            <a:ext cx="1113606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Display descriptive statistics for quality by wine type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wine.groupby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'type'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'alcohol'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]].describe().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unstack('type')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Calculate specific quantiles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wine.groupby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'type'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'quality'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]].quantile([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0.75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]).unstack(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'type'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7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5.</a:t>
            </a:r>
            <a:r>
              <a:rPr kumimoji="1" lang="ko-KR" altLang="en-US" sz="3200" b="1" i="1" dirty="0"/>
              <a:t> </a:t>
            </a:r>
            <a:r>
              <a:rPr lang="ko-KR" altLang="en-US" sz="3200" b="1" i="1" dirty="0"/>
              <a:t>데이터 시각화</a:t>
            </a:r>
            <a:endParaRPr kumimoji="1" lang="ja-JP" altLang="en-US" sz="32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8B18E-6681-C145-941C-151684F89A09}"/>
              </a:ext>
            </a:extLst>
          </p:cNvPr>
          <p:cNvSpPr txBox="1"/>
          <p:nvPr/>
        </p:nvSpPr>
        <p:spPr>
          <a:xfrm>
            <a:off x="557561" y="925551"/>
            <a:ext cx="9400330" cy="1299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시각화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 값의 분포나 변수 사이의 관계를 확인</a:t>
            </a:r>
            <a:r>
              <a:rPr lang="en-US" altLang="ko-KR" dirty="0"/>
              <a:t>, </a:t>
            </a:r>
            <a:r>
              <a:rPr lang="ko-KR" altLang="en-US" dirty="0"/>
              <a:t>모델링을 위한 가설을 도출하는 데 도움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matplotlib, pandas, </a:t>
            </a:r>
            <a:r>
              <a:rPr lang="en-US" altLang="ko-KR" dirty="0" err="1"/>
              <a:t>ggplot</a:t>
            </a:r>
            <a:r>
              <a:rPr lang="en-US" altLang="ko-KR" dirty="0"/>
              <a:t>, seaborn </a:t>
            </a:r>
            <a:r>
              <a:rPr lang="ko-KR" altLang="en-US" dirty="0"/>
              <a:t>등의 패키지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1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5-1.</a:t>
            </a:r>
            <a:r>
              <a:rPr kumimoji="1" lang="ko-KR" altLang="en-US" sz="3200" b="1" i="1" dirty="0"/>
              <a:t> </a:t>
            </a:r>
            <a:r>
              <a:rPr lang="en-US" altLang="ko-KR" sz="3200" b="1" i="1" dirty="0"/>
              <a:t>matplotlib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CD548-CA40-F24D-BDA3-9789A1CB1123}"/>
              </a:ext>
            </a:extLst>
          </p:cNvPr>
          <p:cNvSpPr txBox="1"/>
          <p:nvPr/>
        </p:nvSpPr>
        <p:spPr>
          <a:xfrm>
            <a:off x="557561" y="925551"/>
            <a:ext cx="8292655" cy="1299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고품질의 그래프 작성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막대 그래프</a:t>
            </a:r>
            <a:r>
              <a:rPr lang="en-US" altLang="ko-KR" dirty="0"/>
              <a:t>, </a:t>
            </a:r>
            <a:r>
              <a:rPr lang="ko-KR" altLang="en-US" dirty="0"/>
              <a:t>상자그림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 err="1"/>
              <a:t>산점도</a:t>
            </a:r>
            <a:r>
              <a:rPr lang="en-US" altLang="ko-KR" dirty="0"/>
              <a:t>, </a:t>
            </a:r>
            <a:r>
              <a:rPr lang="ko-KR" altLang="en-US" dirty="0"/>
              <a:t>히스토그램 등의 통계 그래프 생성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basemap</a:t>
            </a:r>
            <a:r>
              <a:rPr lang="en-US" altLang="ko-KR" dirty="0"/>
              <a:t>, </a:t>
            </a:r>
            <a:r>
              <a:rPr lang="en-US" altLang="ko-KR" dirty="0" err="1"/>
              <a:t>cartopy</a:t>
            </a:r>
            <a:r>
              <a:rPr lang="en-US" altLang="ko-KR" dirty="0"/>
              <a:t>, mplot3d </a:t>
            </a:r>
            <a:r>
              <a:rPr lang="ko-KR" altLang="en-US" dirty="0"/>
              <a:t>등도 지원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A88BB-6E2E-0844-BE40-7209088A6536}"/>
              </a:ext>
            </a:extLst>
          </p:cNvPr>
          <p:cNvSpPr txBox="1"/>
          <p:nvPr/>
        </p:nvSpPr>
        <p:spPr>
          <a:xfrm>
            <a:off x="557561" y="2627853"/>
            <a:ext cx="3546164" cy="212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arenR"/>
            </a:pPr>
            <a:r>
              <a:rPr lang="ko-KR" altLang="en-US" dirty="0"/>
              <a:t>그림 생성 </a:t>
            </a:r>
            <a:r>
              <a:rPr lang="en-US" altLang="ko-KR" dirty="0"/>
              <a:t>(figure)</a:t>
            </a:r>
          </a:p>
          <a:p>
            <a:pPr marL="342900" indent="-342900" algn="l">
              <a:lnSpc>
                <a:spcPct val="150000"/>
              </a:lnSpc>
              <a:buAutoNum type="arabicParenR"/>
            </a:pPr>
            <a:r>
              <a:rPr lang="ko-KR" altLang="en-US" dirty="0"/>
              <a:t>하위 그래프 추가 </a:t>
            </a:r>
            <a:r>
              <a:rPr lang="en-US" altLang="ko-KR" dirty="0"/>
              <a:t>(subplot)</a:t>
            </a:r>
          </a:p>
          <a:p>
            <a:pPr marL="342900" indent="-342900" algn="l">
              <a:lnSpc>
                <a:spcPct val="150000"/>
              </a:lnSpc>
              <a:buAutoNum type="arabicParenR"/>
            </a:pP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 레이블</a:t>
            </a:r>
            <a:r>
              <a:rPr lang="en-US" altLang="ko-KR" dirty="0"/>
              <a:t>, </a:t>
            </a:r>
            <a:r>
              <a:rPr lang="ko-KR" altLang="en-US" dirty="0"/>
              <a:t>눈금 작성</a:t>
            </a:r>
            <a:endParaRPr lang="en-US" altLang="ko-KR" dirty="0"/>
          </a:p>
          <a:p>
            <a:pPr marL="342900" indent="-342900" algn="l">
              <a:lnSpc>
                <a:spcPct val="150000"/>
              </a:lnSpc>
              <a:buAutoNum type="arabicParenR"/>
            </a:pPr>
            <a:r>
              <a:rPr lang="ko-KR" altLang="en-US" dirty="0"/>
              <a:t>그래프 작성</a:t>
            </a:r>
            <a:endParaRPr lang="en-US" altLang="ko-KR" dirty="0"/>
          </a:p>
          <a:p>
            <a:pPr marL="342900" indent="-342900" algn="l">
              <a:lnSpc>
                <a:spcPct val="150000"/>
              </a:lnSpc>
              <a:buAutoNum type="arabicParenR"/>
            </a:pPr>
            <a:r>
              <a:rPr lang="ko-KR" altLang="en-US" dirty="0"/>
              <a:t>이미지로 저장 </a:t>
            </a:r>
            <a:r>
              <a:rPr lang="en-US" altLang="ko-KR" dirty="0"/>
              <a:t>or </a:t>
            </a:r>
            <a:r>
              <a:rPr lang="ko-KR" altLang="en-US" dirty="0"/>
              <a:t>화면에 표시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408C7-8FCD-0540-A6DC-01D623AB6E57}"/>
              </a:ext>
            </a:extLst>
          </p:cNvPr>
          <p:cNvSpPr txBox="1"/>
          <p:nvPr/>
        </p:nvSpPr>
        <p:spPr>
          <a:xfrm>
            <a:off x="4526281" y="2627853"/>
            <a:ext cx="78677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/>
              <a:t>ax1 = </a:t>
            </a:r>
            <a:r>
              <a:rPr lang="en-US" altLang="ko-KR" dirty="0" err="1"/>
              <a:t>fig.add_subplot</a:t>
            </a:r>
            <a:r>
              <a:rPr lang="en-US" altLang="ko-KR" dirty="0"/>
              <a:t>(1, 1, 1)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plt.xlabel</a:t>
            </a:r>
            <a:r>
              <a:rPr lang="en-US" dirty="0"/>
              <a:t>('Customer Name’)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plt.xticks</a:t>
            </a:r>
            <a:r>
              <a:rPr lang="en-US" dirty="0"/>
              <a:t>(</a:t>
            </a:r>
            <a:r>
              <a:rPr lang="en-US" dirty="0" err="1"/>
              <a:t>customers_index</a:t>
            </a:r>
            <a:r>
              <a:rPr lang="en-US" dirty="0"/>
              <a:t>, customers, rotation=0, </a:t>
            </a:r>
            <a:r>
              <a:rPr lang="en-US" dirty="0" err="1"/>
              <a:t>fontsize</a:t>
            </a:r>
            <a:r>
              <a:rPr lang="en-US" dirty="0"/>
              <a:t>='small’)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plt.savefig</a:t>
            </a:r>
            <a:r>
              <a:rPr lang="en-US" dirty="0"/>
              <a:t>() or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9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4461DB23-C985-964C-B449-E68DE0B6B16E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5-1.</a:t>
            </a:r>
            <a:r>
              <a:rPr kumimoji="1" lang="ko-KR" altLang="en-US" sz="3200" b="1" i="1" dirty="0"/>
              <a:t> </a:t>
            </a:r>
            <a:r>
              <a:rPr lang="en-US" altLang="ko-KR" sz="3200" b="1" i="1" dirty="0"/>
              <a:t>matplotlib – </a:t>
            </a:r>
            <a:r>
              <a:rPr lang="ko-KR" altLang="en-US" sz="3200" b="1" i="1" dirty="0"/>
              <a:t>막대 그래프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B26BD-0892-DF4D-9B17-017060B71511}"/>
              </a:ext>
            </a:extLst>
          </p:cNvPr>
          <p:cNvSpPr txBox="1"/>
          <p:nvPr/>
        </p:nvSpPr>
        <p:spPr>
          <a:xfrm>
            <a:off x="9660538" y="6430832"/>
            <a:ext cx="2531462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1matplotlib_basic_bar.py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3694-91A7-4046-BBD5-285CFE8C22BF}"/>
              </a:ext>
            </a:extLst>
          </p:cNvPr>
          <p:cNvSpPr/>
          <p:nvPr/>
        </p:nvSpPr>
        <p:spPr>
          <a:xfrm>
            <a:off x="375568" y="669065"/>
            <a:ext cx="928497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customers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'ABC'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'GHI'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'JKL'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'MNO'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customers_index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(customers))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sale_amounts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232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fig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plt.figure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fig.add_subplot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ax1.bar(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customers_index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sale_amounts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darkblue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ax1.xaxis.set_ticks_position(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'bottom'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ax1.yaxis.set_ticks_position(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'left'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plt.xticks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customers_index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customers,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'small'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plt.xlabel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'Customer 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plt.ylabel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'Sale Amount'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'Sale Amount per Customer'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E80A7A-88B5-BD43-99D7-AD3527E4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3789675"/>
            <a:ext cx="3347689" cy="25368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60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AE9D7BB8-7B46-F94B-BDCA-213927894EC3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5-1.</a:t>
            </a:r>
            <a:r>
              <a:rPr kumimoji="1" lang="ko-KR" altLang="en-US" sz="3200" b="1" i="1" dirty="0"/>
              <a:t> </a:t>
            </a:r>
            <a:r>
              <a:rPr lang="en-US" altLang="ko-KR" sz="3200" b="1" i="1" dirty="0"/>
              <a:t>matplotlib – </a:t>
            </a:r>
            <a:r>
              <a:rPr lang="ko-KR" altLang="en-US" sz="3200" b="1" i="1" dirty="0"/>
              <a:t>히스토그램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164A1-C452-D945-A44A-9833DA8F4FB1}"/>
              </a:ext>
            </a:extLst>
          </p:cNvPr>
          <p:cNvSpPr txBox="1"/>
          <p:nvPr/>
        </p:nvSpPr>
        <p:spPr>
          <a:xfrm>
            <a:off x="9025749" y="6430832"/>
            <a:ext cx="3166251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2matplotlib_basic_histogram.py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1469F-E37D-7440-B118-7F4C1387BE67}"/>
              </a:ext>
            </a:extLst>
          </p:cNvPr>
          <p:cNvSpPr txBox="1"/>
          <p:nvPr/>
        </p:nvSpPr>
        <p:spPr>
          <a:xfrm>
            <a:off x="568991" y="523220"/>
            <a:ext cx="7999306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수치형 데이터 분포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빈도</a:t>
            </a:r>
            <a:r>
              <a:rPr lang="en-US" altLang="ko-KR" dirty="0"/>
              <a:t>(</a:t>
            </a:r>
            <a:r>
              <a:rPr lang="ko-KR" altLang="en-US" dirty="0"/>
              <a:t>도수</a:t>
            </a:r>
            <a:r>
              <a:rPr lang="en-US" altLang="ko-KR" dirty="0"/>
              <a:t>), </a:t>
            </a:r>
            <a:r>
              <a:rPr lang="ko-KR" altLang="en-US" dirty="0"/>
              <a:t>빈도밀도</a:t>
            </a:r>
            <a:r>
              <a:rPr lang="en-US" altLang="ko-KR" dirty="0"/>
              <a:t>(</a:t>
            </a:r>
            <a:r>
              <a:rPr lang="ko-KR" altLang="en-US" dirty="0"/>
              <a:t>도수밀도</a:t>
            </a:r>
            <a:r>
              <a:rPr lang="en-US" altLang="ko-KR" dirty="0"/>
              <a:t>),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확률밀도 등의 분포를 그릴 때 사용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9C8F66-78A7-B449-8F6E-2BE6623203C2}"/>
              </a:ext>
            </a:extLst>
          </p:cNvPr>
          <p:cNvGrpSpPr/>
          <p:nvPr/>
        </p:nvGrpSpPr>
        <p:grpSpPr>
          <a:xfrm>
            <a:off x="260381" y="1541354"/>
            <a:ext cx="10904220" cy="4247317"/>
            <a:chOff x="568991" y="1598504"/>
            <a:chExt cx="10904220" cy="42473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D3FFFB1-8680-4E40-9A56-FE4347445BC0}"/>
                </a:ext>
              </a:extLst>
            </p:cNvPr>
            <p:cNvSpPr/>
            <p:nvPr/>
          </p:nvSpPr>
          <p:spPr>
            <a:xfrm>
              <a:off x="568991" y="1598504"/>
              <a:ext cx="10904220" cy="424731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mu1, mu2, sigma = 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130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15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x1 = mu1 + sigma*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np.random.randn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10000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en-US" i="1" dirty="0">
                  <a:solidFill>
                    <a:srgbClr val="FF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 </a:t>
              </a:r>
              <a:r>
                <a:rPr lang="ko-KR" altLang="en-US" i="1" dirty="0">
                  <a:solidFill>
                    <a:srgbClr val="FF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난수를 이용한 정규분포 </a:t>
              </a:r>
              <a:endParaRPr lang="en-US" i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x2 = mu2 + sigma*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np.random.randn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10000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</a:t>
              </a:r>
              <a:r>
                <a:rPr lang="en-US" i="1" dirty="0">
                  <a:solidFill>
                    <a:srgbClr val="FF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 </a:t>
              </a:r>
              <a:r>
                <a:rPr lang="ko-KR" altLang="en-US" i="1" dirty="0">
                  <a:solidFill>
                    <a:srgbClr val="FF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난수를 이용한 정규분포</a:t>
              </a:r>
              <a:r>
                <a:rPr lang="ko-KR" altLang="en-US" dirty="0">
                  <a:solidFill>
                    <a:srgbClr val="D4D4D4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fig =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plt.figure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ax1 =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fig.add_subplot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n, bins, patches = ax1.hist(x1, </a:t>
              </a:r>
              <a:r>
                <a:rPr lang="en-US" dirty="0">
                  <a:highlight>
                    <a:srgbClr val="FFFF00"/>
                  </a:highlight>
                  <a:latin typeface="Consolas" panose="020B0609020204030204" pitchFamily="49" charset="0"/>
                </a:rPr>
                <a:t>bins=50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normed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darkgreen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n, bins, patches = ax1.hist(x2,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bins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50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highlight>
                    <a:srgbClr val="FFFF00"/>
                  </a:highlight>
                  <a:latin typeface="Consolas" panose="020B0609020204030204" pitchFamily="49" charset="0"/>
                </a:rPr>
                <a:t>normed=False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'orange'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alpha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0.5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ax1.xaxis.set_ticks_position(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'bottom'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ax1.yaxis.set_ticks_position(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'left'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plt.xlabel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'Bins'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plt.ylabel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'Number of Values in Bin'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fig.suptitle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'Histograms'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fontsize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14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fontweight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'bold'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ax1.set_title(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'Two Frequency Distributions'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E46C4F-E3C2-3C4C-9325-0CE65C1C8C9C}"/>
                </a:ext>
              </a:extLst>
            </p:cNvPr>
            <p:cNvSpPr txBox="1"/>
            <p:nvPr/>
          </p:nvSpPr>
          <p:spPr>
            <a:xfrm>
              <a:off x="4568644" y="2943735"/>
              <a:ext cx="3177473" cy="46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i="1" dirty="0">
                  <a:solidFill>
                    <a:srgbClr val="FF0000"/>
                  </a:solidFill>
                </a:rPr>
                <a:t>수치를 </a:t>
              </a:r>
              <a:r>
                <a:rPr lang="en-US" altLang="ko-KR" i="1" dirty="0">
                  <a:solidFill>
                    <a:srgbClr val="FF0000"/>
                  </a:solidFill>
                </a:rPr>
                <a:t>50</a:t>
              </a:r>
              <a:r>
                <a:rPr lang="ko-KR" altLang="en-US" i="1" dirty="0">
                  <a:solidFill>
                    <a:srgbClr val="FF0000"/>
                  </a:solidFill>
                </a:rPr>
                <a:t>개의 구간으로 표시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694AF8-6B2B-2743-B065-B5445D0BDA7D}"/>
                </a:ext>
              </a:extLst>
            </p:cNvPr>
            <p:cNvSpPr txBox="1"/>
            <p:nvPr/>
          </p:nvSpPr>
          <p:spPr>
            <a:xfrm>
              <a:off x="5848276" y="3722162"/>
              <a:ext cx="1404552" cy="46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i="1" dirty="0">
                  <a:solidFill>
                    <a:srgbClr val="FF0000"/>
                  </a:solidFill>
                </a:rPr>
                <a:t>빈도를 표시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37F943E-57FA-B44A-822B-A0CA0E04B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933" y="3847652"/>
            <a:ext cx="3256573" cy="25831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646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6C827C42-55C8-D043-8417-094C8ECD07D4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5-1.</a:t>
            </a:r>
            <a:r>
              <a:rPr kumimoji="1" lang="ko-KR" altLang="en-US" sz="3200" b="1" i="1" dirty="0"/>
              <a:t> </a:t>
            </a:r>
            <a:r>
              <a:rPr lang="en-US" altLang="ko-KR" sz="3200" b="1" i="1" dirty="0"/>
              <a:t>matplotlib – </a:t>
            </a:r>
            <a:r>
              <a:rPr lang="ko-KR" altLang="en-US" sz="3200" b="1" i="1" dirty="0"/>
              <a:t>선 그래프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6D85C-14FD-7345-B80C-156F5F1F9D78}"/>
              </a:ext>
            </a:extLst>
          </p:cNvPr>
          <p:cNvSpPr txBox="1"/>
          <p:nvPr/>
        </p:nvSpPr>
        <p:spPr>
          <a:xfrm>
            <a:off x="9626874" y="6413927"/>
            <a:ext cx="2565126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3matplotlib_basic_line.py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2F171-B265-984C-9429-0E60AE808948}"/>
              </a:ext>
            </a:extLst>
          </p:cNvPr>
          <p:cNvSpPr txBox="1"/>
          <p:nvPr/>
        </p:nvSpPr>
        <p:spPr>
          <a:xfrm>
            <a:off x="568991" y="523220"/>
            <a:ext cx="4495141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수치의 변화를 선으로 표시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시간에 따른 데이터 변화 추세를 나타냄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01D3E8-D8F4-2746-9CC3-B11CE8B16962}"/>
              </a:ext>
            </a:extLst>
          </p:cNvPr>
          <p:cNvSpPr/>
          <p:nvPr/>
        </p:nvSpPr>
        <p:spPr>
          <a:xfrm>
            <a:off x="328961" y="1927643"/>
            <a:ext cx="1162300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plot_data1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randn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i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임의의 데이터 생성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plot_data2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randn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plot_data3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randn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plot_data4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randn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fig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plt.figure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fig.add_subplot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ax1.plot(plot_data1,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D16969"/>
                </a:solidFill>
                <a:latin typeface="Consolas" panose="020B0609020204030204" pitchFamily="49" charset="0"/>
              </a:rPr>
              <a:t>'o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'blue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'Blue Solid'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ax1.plot(plot_data2,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'--'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 Dashed'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ax1.plot(plot_data3,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'green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'-.'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'Green Dash Dot'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ax1.plot(plot_data4,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D16969"/>
                </a:solidFill>
                <a:latin typeface="Consolas" panose="020B0609020204030204" pitchFamily="49" charset="0"/>
              </a:rPr>
              <a:t>'s'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'orange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linestyle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'Orange Dotted'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ax1.xaxis.set_ticks_position(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'bottom'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ax1.yaxis.set_ticks_position(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'left'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DFBBFC-BFAC-3A40-AB0C-7A57C814A4A7}"/>
              </a:ext>
            </a:extLst>
          </p:cNvPr>
          <p:cNvSpPr/>
          <p:nvPr/>
        </p:nvSpPr>
        <p:spPr>
          <a:xfrm>
            <a:off x="328961" y="6044595"/>
            <a:ext cx="297068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plt.legend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CB87D5-A46A-4E45-AE37-639A4786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31" y="676733"/>
            <a:ext cx="3654972" cy="28617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774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8B958CCE-9BA6-6647-B29B-408C7FE47507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5-1.</a:t>
            </a:r>
            <a:r>
              <a:rPr kumimoji="1" lang="ko-KR" altLang="en-US" sz="3200" b="1" i="1" dirty="0"/>
              <a:t> </a:t>
            </a:r>
            <a:r>
              <a:rPr lang="en-US" altLang="ko-KR" sz="3200" b="1" i="1" dirty="0"/>
              <a:t>matplotlib – </a:t>
            </a:r>
            <a:r>
              <a:rPr lang="ko-KR" altLang="en-US" sz="3200" b="1" i="1" dirty="0" err="1"/>
              <a:t>산점도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90C73-85D8-7C44-9E3B-E6E93546D1A6}"/>
              </a:ext>
            </a:extLst>
          </p:cNvPr>
          <p:cNvSpPr txBox="1"/>
          <p:nvPr/>
        </p:nvSpPr>
        <p:spPr>
          <a:xfrm>
            <a:off x="9311083" y="6430832"/>
            <a:ext cx="2880917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4matplotlib_basic_scatter.py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1C9C-BD9A-B842-8C4D-CEF8BDC2EFB9}"/>
              </a:ext>
            </a:extLst>
          </p:cNvPr>
          <p:cNvSpPr txBox="1"/>
          <p:nvPr/>
        </p:nvSpPr>
        <p:spPr>
          <a:xfrm>
            <a:off x="568991" y="523220"/>
            <a:ext cx="8828058" cy="2130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변수 간의 관계를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키와 몸무게</a:t>
            </a:r>
            <a:r>
              <a:rPr lang="en-US" altLang="ko-KR" dirty="0"/>
              <a:t>, </a:t>
            </a:r>
            <a:r>
              <a:rPr lang="ko-KR" altLang="en-US" dirty="0"/>
              <a:t>수요와 공급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변수가 양의 상관관계인지</a:t>
            </a:r>
            <a:r>
              <a:rPr lang="en-US" altLang="ko-KR" dirty="0"/>
              <a:t>, </a:t>
            </a:r>
            <a:r>
              <a:rPr lang="ko-KR" altLang="en-US" dirty="0"/>
              <a:t>음의 상관관계인지 파악 가능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Regression line</a:t>
            </a:r>
            <a:r>
              <a:rPr lang="ko-KR" altLang="en-US" dirty="0"/>
              <a:t>으로 하나의 변수 값에 따른 다른 변수 값의 변화 추이를 예측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회귀선이란 제곱 오차의 최소값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5CC02-584F-6049-87FE-F0D023BBF3C0}"/>
              </a:ext>
            </a:extLst>
          </p:cNvPr>
          <p:cNvSpPr/>
          <p:nvPr/>
        </p:nvSpPr>
        <p:spPr>
          <a:xfrm>
            <a:off x="396240" y="2737513"/>
            <a:ext cx="974217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y_linear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x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 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y_quadratic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x**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 *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fn_linear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np.poly1d(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np.polyfit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y_linear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fn_quadratic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np.poly1d(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np.polyfit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y_quadratic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fig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plt.figure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fig.add_subplot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ax1.plot(x,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y_linear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x,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y_quadratic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x,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fn_linear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(x),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'b-'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x,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fn_quadratic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(x),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'g-'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ax1.xaxis.set_ticks_position(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'bottom'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ax1.yaxis.set_ticks_position(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'left'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34659A-6E6A-084B-B596-1AC35562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576" y="2376039"/>
            <a:ext cx="3670934" cy="27998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CDBCA5-D50B-7E4B-BD22-7A934A7B12D6}"/>
              </a:ext>
            </a:extLst>
          </p:cNvPr>
          <p:cNvSpPr/>
          <p:nvPr/>
        </p:nvSpPr>
        <p:spPr>
          <a:xfrm>
            <a:off x="396240" y="3844551"/>
            <a:ext cx="7604760" cy="7274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A03ED-EC94-6746-84AB-CB2BD3F0FD43}"/>
              </a:ext>
            </a:extLst>
          </p:cNvPr>
          <p:cNvSpPr txBox="1"/>
          <p:nvPr/>
        </p:nvSpPr>
        <p:spPr>
          <a:xfrm>
            <a:off x="3085041" y="4422472"/>
            <a:ext cx="2356735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i="1" dirty="0">
                <a:solidFill>
                  <a:srgbClr val="FF0000"/>
                </a:solidFill>
              </a:rPr>
              <a:t>선형 </a:t>
            </a:r>
            <a:r>
              <a:rPr lang="en-US" altLang="ko-KR" i="1" dirty="0">
                <a:solidFill>
                  <a:srgbClr val="FF0000"/>
                </a:solidFill>
              </a:rPr>
              <a:t>2</a:t>
            </a:r>
            <a:r>
              <a:rPr lang="ko-KR" altLang="en-US" i="1" dirty="0">
                <a:solidFill>
                  <a:srgbClr val="FF0000"/>
                </a:solidFill>
              </a:rPr>
              <a:t>차 다항식 생성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4">
            <a:extLst>
              <a:ext uri="{FF2B5EF4-FFF2-40B4-BE49-F238E27FC236}">
                <a16:creationId xmlns:a16="http://schemas.microsoft.com/office/drawing/2014/main" id="{0EEEB291-E02E-D74A-8A5A-3A9E2257CEB3}"/>
              </a:ext>
            </a:extLst>
          </p:cNvPr>
          <p:cNvSpPr/>
          <p:nvPr/>
        </p:nvSpPr>
        <p:spPr>
          <a:xfrm>
            <a:off x="396240" y="5268086"/>
            <a:ext cx="9536430" cy="5543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27D1A-E475-0742-87F9-04E7A855A623}"/>
              </a:ext>
            </a:extLst>
          </p:cNvPr>
          <p:cNvSpPr txBox="1"/>
          <p:nvPr/>
        </p:nvSpPr>
        <p:spPr>
          <a:xfrm>
            <a:off x="6096000" y="5718174"/>
            <a:ext cx="2060179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i="1" dirty="0">
                <a:solidFill>
                  <a:srgbClr val="FF0000"/>
                </a:solidFill>
              </a:rPr>
              <a:t>2</a:t>
            </a:r>
            <a:r>
              <a:rPr lang="ko-KR" altLang="en-US" i="1" dirty="0">
                <a:solidFill>
                  <a:srgbClr val="FF0000"/>
                </a:solidFill>
              </a:rPr>
              <a:t>개의 회귀선 생성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6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B6F79867-8AB6-384E-983F-3542BD6EE673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5-1.</a:t>
            </a:r>
            <a:r>
              <a:rPr kumimoji="1" lang="ko-KR" altLang="en-US" sz="3200" b="1" i="1" dirty="0"/>
              <a:t> </a:t>
            </a:r>
            <a:r>
              <a:rPr lang="en-US" altLang="ko-KR" sz="3200" b="1" i="1" dirty="0"/>
              <a:t>matplotlib – </a:t>
            </a:r>
            <a:r>
              <a:rPr lang="ko-KR" altLang="en-US" sz="3200" b="1" i="1" dirty="0"/>
              <a:t>박스</a:t>
            </a:r>
            <a:r>
              <a:rPr lang="en-US" altLang="ko-KR" sz="3200" b="1" i="1" dirty="0"/>
              <a:t>(Candle)</a:t>
            </a:r>
            <a:endParaRPr kumimoji="1" lang="ja-JP" altLang="en-US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9A883-B516-BA44-ADBE-AF087F19DCBE}"/>
              </a:ext>
            </a:extLst>
          </p:cNvPr>
          <p:cNvSpPr txBox="1"/>
          <p:nvPr/>
        </p:nvSpPr>
        <p:spPr>
          <a:xfrm>
            <a:off x="9272611" y="6430832"/>
            <a:ext cx="2919389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5matplotlib_basic_boxplot.py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E9D98-CBA4-7E47-BF0A-B27AB7048B7B}"/>
              </a:ext>
            </a:extLst>
          </p:cNvPr>
          <p:cNvSpPr txBox="1"/>
          <p:nvPr/>
        </p:nvSpPr>
        <p:spPr>
          <a:xfrm>
            <a:off x="568991" y="523220"/>
            <a:ext cx="7417415" cy="1299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가지 통계량 표시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사분위수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사분위수</a:t>
            </a:r>
            <a:r>
              <a:rPr lang="en-US" altLang="ko-KR" dirty="0"/>
              <a:t>(</a:t>
            </a:r>
            <a:r>
              <a:rPr lang="ko-KR" altLang="en-US" dirty="0"/>
              <a:t>중앙값</a:t>
            </a:r>
            <a:r>
              <a:rPr lang="en-US" altLang="ko-KR" dirty="0"/>
              <a:t>),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</a:t>
            </a:r>
            <a:r>
              <a:rPr lang="en-US" altLang="ko-KR" dirty="0"/>
              <a:t>, </a:t>
            </a:r>
            <a:r>
              <a:rPr lang="ko-KR" altLang="en-US" dirty="0"/>
              <a:t>최대값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3123E5-FCCA-FF44-BFCD-28592C8AFC61}"/>
              </a:ext>
            </a:extLst>
          </p:cNvPr>
          <p:cNvSpPr/>
          <p:nvPr/>
        </p:nvSpPr>
        <p:spPr>
          <a:xfrm>
            <a:off x="568990" y="1445181"/>
            <a:ext cx="934081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box_labels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'normal'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'normal_sample'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'lognormal'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lognormal_sample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ax1.boxplot(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box_plot_data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notch=False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sym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='.'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vert=True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showmeans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box_labels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ax1.xaxis.set_ticks_position(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'bottom'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ax1.yaxis.set_ticks_position(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'left'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ax1.set_title(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'Box Plots: Resampling of Two Distributions'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ax1.set_xlabel(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'Distribution'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ax1.set_ylabel(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'Value'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9EC69B-7CB6-3B44-82F4-112D2DA64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199" y="3245342"/>
            <a:ext cx="4159220" cy="31854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899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2" y="0"/>
            <a:ext cx="59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/>
              <a:t>5-2.</a:t>
            </a:r>
            <a:r>
              <a:rPr kumimoji="1" lang="ko-KR" altLang="en-US" sz="3200" b="1" i="1" dirty="0"/>
              <a:t> </a:t>
            </a:r>
            <a:r>
              <a:rPr kumimoji="1" lang="en-US" altLang="ko-KR" sz="3200" b="1" i="1" dirty="0"/>
              <a:t>Pandas</a:t>
            </a:r>
            <a:endParaRPr kumimoji="1" lang="ja-JP" altLang="en-US" sz="3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1B8A1-01DD-674A-B69A-89EDE33C1D9A}"/>
              </a:ext>
            </a:extLst>
          </p:cNvPr>
          <p:cNvSpPr txBox="1"/>
          <p:nvPr/>
        </p:nvSpPr>
        <p:spPr>
          <a:xfrm>
            <a:off x="10368469" y="6430832"/>
            <a:ext cx="1826141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6pandas_plots.py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EF408-C98A-9D44-A9F4-A8CE28E30BAD}"/>
              </a:ext>
            </a:extLst>
          </p:cNvPr>
          <p:cNvSpPr txBox="1"/>
          <p:nvPr/>
        </p:nvSpPr>
        <p:spPr>
          <a:xfrm>
            <a:off x="568991" y="523220"/>
            <a:ext cx="9799478" cy="1715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시리즈와 데이터프레임 자료형을 시각화 하기 위한 </a:t>
            </a:r>
            <a:r>
              <a:rPr lang="en-US" altLang="ko-KR" dirty="0"/>
              <a:t>plot </a:t>
            </a:r>
            <a:r>
              <a:rPr lang="ko-KR" altLang="en-US" dirty="0"/>
              <a:t>함수 제공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기본은 선 그래프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구간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밀도</a:t>
            </a:r>
            <a:r>
              <a:rPr lang="en-US" altLang="ko-KR" dirty="0"/>
              <a:t>, </a:t>
            </a:r>
            <a:r>
              <a:rPr lang="ko-KR" altLang="en-US" dirty="0" err="1"/>
              <a:t>앤드루스</a:t>
            </a:r>
            <a:r>
              <a:rPr lang="en-US" altLang="ko-KR" dirty="0"/>
              <a:t>, </a:t>
            </a:r>
            <a:r>
              <a:rPr lang="ko-KR" altLang="en-US" dirty="0" err="1"/>
              <a:t>평행좌표계</a:t>
            </a:r>
            <a:r>
              <a:rPr lang="en-US" altLang="ko-KR" dirty="0"/>
              <a:t>, </a:t>
            </a:r>
            <a:r>
              <a:rPr lang="ko-KR" altLang="en-US" dirty="0"/>
              <a:t>시차</a:t>
            </a:r>
            <a:r>
              <a:rPr lang="en-US" altLang="ko-KR" dirty="0"/>
              <a:t>, </a:t>
            </a:r>
            <a:r>
              <a:rPr lang="ko-KR" altLang="en-US" dirty="0"/>
              <a:t>자기상관</a:t>
            </a:r>
            <a:r>
              <a:rPr lang="en-US" altLang="ko-KR" dirty="0"/>
              <a:t>, </a:t>
            </a:r>
            <a:r>
              <a:rPr lang="ko-KR" altLang="en-US" dirty="0"/>
              <a:t>부트스트랩 그래프 등 생성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A76E08-B002-D545-9DEB-F5A346412A96}"/>
              </a:ext>
            </a:extLst>
          </p:cNvPr>
          <p:cNvSpPr/>
          <p:nvPr/>
        </p:nvSpPr>
        <p:spPr>
          <a:xfrm>
            <a:off x="218844" y="2607999"/>
            <a:ext cx="991362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data_frame.plot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'bar'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=ax1,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0.75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'Bar Plot'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plt.setp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(ax1.get_xticklabels(),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plt.setp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(ax1.get_yticklabels(),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ax1.set_xlabel(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ax1.set_ylabel(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'Value'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ax1.xaxis.set_ticks_position(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'bottom'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ax1.yaxis.set_ticks_position(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'left'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colors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DarkBlue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whiskers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'Gray'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medians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data_frame.plot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'box'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=colors,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=ax2,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'Box Plot'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plt.setp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(ax2.get_xticklabels(),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plt.setp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(ax2.get_yticklabels(),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274490-A114-F448-8E9D-7EF15D6E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268" y="2372678"/>
            <a:ext cx="3661872" cy="22466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609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lnSpc>
            <a:spcPct val="150000"/>
          </a:lnSpc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6560</TotalTime>
  <Words>1883</Words>
  <Application>Microsoft Macintosh PowerPoint</Application>
  <PresentationFormat>와이드스크린</PresentationFormat>
  <Paragraphs>188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Consolas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dowon</dc:creator>
  <cp:lastModifiedBy>Lee Dowon</cp:lastModifiedBy>
  <cp:revision>150</cp:revision>
  <cp:lastPrinted>2019-06-11T09:28:25Z</cp:lastPrinted>
  <dcterms:created xsi:type="dcterms:W3CDTF">2018-10-01T23:34:10Z</dcterms:created>
  <dcterms:modified xsi:type="dcterms:W3CDTF">2020-09-03T08:53:29Z</dcterms:modified>
</cp:coreProperties>
</file>