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2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59" r:id="rId11"/>
    <p:sldId id="360" r:id="rId12"/>
    <p:sldId id="329" r:id="rId13"/>
    <p:sldId id="361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2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6" r:id="rId39"/>
    <p:sldId id="354" r:id="rId40"/>
    <p:sldId id="355" r:id="rId41"/>
    <p:sldId id="357" r:id="rId42"/>
    <p:sldId id="358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6" autoAdjust="0"/>
    <p:restoredTop sz="92276" autoAdjust="0"/>
  </p:normalViewPr>
  <p:slideViewPr>
    <p:cSldViewPr snapToGrid="0" showGuides="1">
      <p:cViewPr varScale="1">
        <p:scale>
          <a:sx n="116" d="100"/>
          <a:sy n="116" d="100"/>
        </p:scale>
        <p:origin x="1520" y="18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C265-8655-461D-AF4A-4D5AA8110101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2378C-53B7-4CF1-A781-CD3A5F7E9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9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4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89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302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69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3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74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661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8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77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72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7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209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811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개가 아닌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이상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다차원에서의 거리를 이용한 </a:t>
            </a:r>
            <a:r>
              <a:rPr kumimoji="1" lang="ko-KR" altLang="en-US" dirty="0" err="1"/>
              <a:t>유사도를</a:t>
            </a:r>
            <a:r>
              <a:rPr kumimoji="1" lang="ko-KR" altLang="en-US" dirty="0"/>
              <a:t> 구할 수 없다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피타고라스 공식의 한계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6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934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15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150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253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43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975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Scatter plot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상관분석</a:t>
            </a:r>
            <a:r>
              <a:rPr kumimoji="1" lang="ko-KR" altLang="en-US" dirty="0"/>
              <a:t> 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분석에 사용 될 </a:t>
            </a:r>
            <a:r>
              <a:rPr kumimoji="1" lang="en-US" altLang="ko-KR" dirty="0"/>
              <a:t>scatter plot </a:t>
            </a:r>
            <a:r>
              <a:rPr kumimoji="1" lang="ko-KR" altLang="en-US" dirty="0"/>
              <a:t>그리기</a:t>
            </a:r>
            <a:endParaRPr kumimoji="1"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ko-KR" altLang="en-US" dirty="0"/>
              <a:t>한글 출력을 위해 </a:t>
            </a:r>
            <a:r>
              <a:rPr kumimoji="1" lang="en-US" altLang="ko-KR" dirty="0"/>
              <a:t>matplotlib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font_manager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matplotlib import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font_manager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한글이 나오게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font_manager.FontProperties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="c:/Windows/Fonts/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malgun.ttf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").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('font', family=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altLang="ko-KR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plt.figure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figsize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=(14,8))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plt.plot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([1,2,3],[1,2,3],'g^') #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 값과 점의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모양설정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plt.text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(1,1,'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 #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 찍기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plt.text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(2,2,'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바나나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plt.text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(3,3,'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 축의 크기 설정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plt.axis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([0,6,0,6]) #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크기설정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03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2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502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304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275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801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153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100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49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89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38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343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0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50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086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55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94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62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1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3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43BF-ECA6-46D6-8A3A-3356D76D54A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6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FF678-8007-47E4-838C-B8A91C16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E1193-488B-4B26-BAD8-02A60565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D6C5A98D-9240-FB41-A2EC-E9294B4A6D02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616480-3E7C-DB47-99E6-EF0C115C8164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6834D9A6-A0BE-8344-A00E-11961F7DD6DC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F545A2-A2DE-AB4C-A45F-D1E8E29DB260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F0758-023A-6747-866A-01FBB11A3737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4D758-3231-4D75-9317-1F34132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A767E-D148-4839-B30D-FE34D710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90CB9-A4A9-4FD2-8E36-D899FFDF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E4A61-8A1F-443A-93AC-2CFCCFB1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7ADC86-C9A9-4B21-A384-A982421B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A39358E-403C-B140-98E7-A79E34A616E3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AEB22F-1F6A-AC4C-A508-7F54022A10D5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B7FDF471-27F6-BD4D-9AA9-855AF20D9CCB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A3EDC-94B2-8C47-8FBF-787709BE7307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85B4B3-1C40-AC4F-B479-5262BAFD94B7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6BD0587A-7C44-8944-B80D-359107E7FA87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9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6F10F3-F965-4C59-B42B-8C3A0219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F852FA-1D14-4921-BED7-98653876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4C9A4-D42A-457C-967B-2536CA25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10B94-9EA1-4737-BC87-08F160A6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A9035-C42C-4A93-B7B6-5F8E4E58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BA8D818B-C7C5-4B4A-86EB-E2F8C948C22D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F4BBE-2A0C-A84B-A30F-0A96D9970719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FBB65280-4626-2B41-8C89-6CCFF1B68E9C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9FDD65-BEE2-F84D-B700-41ED491A22AB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5FE9E-8224-F444-89D4-620BF8F84457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B1785D1-7D58-3949-B41F-2748274E94F1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4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47DBD-D064-4A0E-8582-4E5B38B9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2B439-F140-4CD4-98EE-4916777F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248FE-ADFE-4CAC-9C07-B6C77A3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3BD49-912D-4E1A-980B-F67D37E3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A9378-B419-47AE-A011-39D2F964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842C9483-DD0A-8343-A6EA-26ABDDB3B9BC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E3D21C-6FC2-9D4E-9361-D20AC4502CCB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A3A7D83B-BEF0-5047-8697-5F2610E0E2A3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69E07E-3AA1-1E46-8137-74C952EA1756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B16FC1-C6E7-D648-8F7F-BB04F16709EC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24BCCD7B-03C7-6B4B-8002-3692CD1F1A13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13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75D5B-A572-4432-9ED0-1DA151EC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6EBDB-09AC-4D5F-A6F0-7962FAB0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ACAE6-B18D-44B1-8BD8-B06A18D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524C5-C00F-44D9-88B2-AA69F2EC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ED744-FF9B-45C1-A0A6-B36D3A5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A0BC3280-8E85-0B43-B7F5-2B2970C0A569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3954D-7B7E-8D43-8D19-CA2B30D080E8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FEACDF56-8E81-714E-9D61-147516FB8003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0D91F0-D4F8-1C47-9478-8FAAD3C89FC9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6B2871-223C-FD40-8772-5521ECF9B138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A87EB6CB-E98E-D046-9357-ECCC764F68F2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48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C7A0A-4C46-4137-91E8-7E5D6A9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F96D9-9700-452A-8BD6-EF08409FA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70904-8364-4FB1-8CF5-9CEC67DC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9F4DA-1161-44E7-B961-7E4FFC26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4EE65-3D2E-4E96-9E29-DB25AC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6938D2-9F2A-4BF9-B01C-6B93474A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71D178B5-C951-3048-A02F-862328BD0688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60F688-27C7-784B-9A84-BD8CB7C889CD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7">
            <a:extLst>
              <a:ext uri="{FF2B5EF4-FFF2-40B4-BE49-F238E27FC236}">
                <a16:creationId xmlns:a16="http://schemas.microsoft.com/office/drawing/2014/main" id="{FDD5301C-9B76-954B-A9DF-C7F6F5C201D3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B8DE6-6B9E-414C-9FF8-33BE39CF295B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9BF21-9384-884B-8195-F508566D26F5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87B6DF60-B111-5346-8B19-2796A7A5A1F0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47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2F672-C578-48CB-80BD-C1CA5DAA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0EA010-E0AC-4A97-A4B2-E8D1A10A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436137-EEC9-4952-A8B1-89D61FB1D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50DB7C-3996-4BF8-87B9-71C1497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860745-6CB7-4E60-AEB8-B2CC0CD2E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D652F3-17F2-4B4C-BEEF-4304581D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A9627D-F2AB-4373-AF99-1623E300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C87242-EDEC-4D39-AAC7-6AA654B1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직선 연결선 5">
            <a:extLst>
              <a:ext uri="{FF2B5EF4-FFF2-40B4-BE49-F238E27FC236}">
                <a16:creationId xmlns:a16="http://schemas.microsoft.com/office/drawing/2014/main" id="{FB9657CF-53DF-2245-BA15-B9DA6F3F504C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6B44DA-8188-5F42-9164-5EE087BA2167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7">
            <a:extLst>
              <a:ext uri="{FF2B5EF4-FFF2-40B4-BE49-F238E27FC236}">
                <a16:creationId xmlns:a16="http://schemas.microsoft.com/office/drawing/2014/main" id="{0CE59255-C2D4-1843-BFCC-C0E9A3BDF0E1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B332DE-36EC-F247-A2B0-4DE743344A92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5C2664-C500-4549-8534-D5F95E75BA03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DBA73FD8-7B37-4A4A-B1D7-407C0CB67746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38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C7CBC-85D4-45A0-90CD-84F0D35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C93FB2-DF14-49AC-B0C8-87DB47E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B5877D-CEC5-423C-B3DF-B6213CE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825E49-ED60-4424-8F3B-FABC1286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8EF7A0-F8C8-944A-AA78-0A5A5FF52184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C88FCB-A6ED-1646-A12B-97D9AF9B255B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CBBF49-90DC-1847-934B-9BAC30B65D42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9F11FA-E02F-2F49-B82C-008C418632C9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6E7F8B-6BAD-E143-9B04-91C567559282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91D024F4-8A80-D647-AC1F-A5D5E5225903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81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B8D9E9-9FC9-4C10-90F0-44120239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9A377A-BFD4-48D9-9823-A56E1ACF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0F4DE7-BCC0-45B5-A07E-B48F55E1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BC454FBE-5AA0-5648-A50A-E57A660E1281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07D588-27D7-1042-A464-DBFC254FD350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75422120-A579-5247-9E39-8819C36507EA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19ED4B-C261-FE47-82A7-87B0DCA26ED2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58452-A900-314C-A561-943C2D7B5670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411735E6-5D6C-1240-A752-19A127CC3257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72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8D6BB-4EE2-468F-8480-8A2EF2FD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E778B-6A38-4C37-AE6A-0BCF2E16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50FCC-F30C-44D4-AB6D-7EFEF921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C59E4-EE98-44F3-9743-652F717C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3351C-C29B-48A0-A74C-D38A20A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E666D-8E58-4AE2-9051-B8FB0CC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2A1C9D74-98E6-C04C-B3CE-C08FA3BE7DBD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A9770E-5068-3741-8C20-67A13F7DCA74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7">
            <a:extLst>
              <a:ext uri="{FF2B5EF4-FFF2-40B4-BE49-F238E27FC236}">
                <a16:creationId xmlns:a16="http://schemas.microsoft.com/office/drawing/2014/main" id="{E41DCE2E-DBD8-FB4B-BE5B-0728FC4A5C49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1543F-3797-D740-A97C-50F4EA2DA95C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B7BE44-8089-F549-BC0F-C9EE94B2B132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FF8F6ECE-91CF-6E4E-AE1E-489A2097A34C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32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E0640-9702-4D54-90DA-71488C67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11CC9C-05AA-46E9-B9B6-1029F7E6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1EFFAA-960C-4F38-8B5F-2E75386D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1D04B-DC0C-4EE4-91ED-849CA00E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A652E-7019-4020-895E-EBB0716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75ABB-3C73-4DC8-AFBB-CE212A70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13225769-292D-074D-92FF-B35967A60B11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9A3702-FE77-D040-BB2F-2DFFA73A53B9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7">
            <a:extLst>
              <a:ext uri="{FF2B5EF4-FFF2-40B4-BE49-F238E27FC236}">
                <a16:creationId xmlns:a16="http://schemas.microsoft.com/office/drawing/2014/main" id="{294AE868-7947-5348-9BD2-9AE49BFCF643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C78405-8942-3F49-A4E1-678CA1398CD3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4009D1-84D0-9C44-8A16-4DB4AEB93A33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CA2913C6-F83B-024E-A7DB-9B2F4FEE1D28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54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C3A321-5383-44AA-A0EF-9F29195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64037B-505F-4CD4-9284-8A159884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09224-39D8-48A8-AFAD-F7858E7B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93C2-B92A-4121-8575-2D82D40478D7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6BD88-39DA-46F8-856E-27497E9F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E8D41-E801-4518-8E64-6A48909C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23D970B2-87B3-5D43-AB57-FCF272E60EBD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10405-AF20-034F-B084-FB22A6950E09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0CFBBA7B-CB1C-CB48-963F-ADDB888639B4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977FD6-05C7-6043-8149-CB5CC2F2D062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F60616-4819-684A-B587-113643BEC895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lens.org/)&#51032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grouplens.org/papers/ml-100k.zi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DB1A17F-3184-774B-94DB-2EFD00766A24}"/>
              </a:ext>
            </a:extLst>
          </p:cNvPr>
          <p:cNvSpPr/>
          <p:nvPr/>
        </p:nvSpPr>
        <p:spPr>
          <a:xfrm>
            <a:off x="0" y="1"/>
            <a:ext cx="4571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BA2F9A-70D2-1545-8AA3-E4B7CEB2B746}"/>
              </a:ext>
            </a:extLst>
          </p:cNvPr>
          <p:cNvSpPr/>
          <p:nvPr/>
        </p:nvSpPr>
        <p:spPr>
          <a:xfrm>
            <a:off x="43105" y="1"/>
            <a:ext cx="45719" cy="6858000"/>
          </a:xfrm>
          <a:prstGeom prst="rect">
            <a:avLst/>
          </a:prstGeom>
          <a:solidFill>
            <a:srgbClr val="3C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38D555-6C07-8F43-98F2-EFDD61273B13}"/>
              </a:ext>
            </a:extLst>
          </p:cNvPr>
          <p:cNvSpPr/>
          <p:nvPr/>
        </p:nvSpPr>
        <p:spPr>
          <a:xfrm>
            <a:off x="90098" y="0"/>
            <a:ext cx="4571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4BCF5B-06E5-4C43-8138-E526AAA67C5E}"/>
              </a:ext>
            </a:extLst>
          </p:cNvPr>
          <p:cNvSpPr/>
          <p:nvPr/>
        </p:nvSpPr>
        <p:spPr>
          <a:xfrm>
            <a:off x="133274" y="0"/>
            <a:ext cx="45719" cy="6858000"/>
          </a:xfrm>
          <a:prstGeom prst="rect">
            <a:avLst/>
          </a:prstGeom>
          <a:solidFill>
            <a:srgbClr val="7AC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5B07E9-0AB8-C343-B01B-15E5BF6D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4" y="2417445"/>
            <a:ext cx="6422571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나이프, 테이블이(가) 표시된 사진&#10;&#10;자동 생성된 설명">
            <a:extLst>
              <a:ext uri="{FF2B5EF4-FFF2-40B4-BE49-F238E27FC236}">
                <a16:creationId xmlns:a16="http://schemas.microsoft.com/office/drawing/2014/main" id="{47E9896C-C07A-2644-BD07-1275B6AAF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8" r="30021"/>
          <a:stretch/>
        </p:blipFill>
        <p:spPr>
          <a:xfrm>
            <a:off x="5799678" y="2707831"/>
            <a:ext cx="5065810" cy="721169"/>
          </a:xfrm>
          <a:prstGeom prst="rect">
            <a:avLst/>
          </a:prstGeom>
        </p:spPr>
      </p:pic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702295"/>
            <a:ext cx="11248102" cy="46615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1" dirty="0">
                <a:sym typeface="Wingdings" pitchFamily="2" charset="2"/>
              </a:rPr>
              <a:t>평균제곱차이 유사도 </a:t>
            </a:r>
            <a:r>
              <a:rPr lang="en-US" altLang="ko-KR" sz="2000" b="1" i="1" dirty="0">
                <a:sym typeface="Wingdings" pitchFamily="2" charset="2"/>
              </a:rPr>
              <a:t>(Mean Squared Difference Similarity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i="1" dirty="0">
                <a:sym typeface="Wingdings" pitchFamily="2" charset="2"/>
              </a:rPr>
              <a:t>Mean Squared Difference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b="1" i="1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b="1" i="1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b="1" i="1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b="1" i="1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i="1" dirty="0">
                <a:sym typeface="Wingdings" pitchFamily="2" charset="2"/>
              </a:rPr>
              <a:t>Mean Squared Difference Similarity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i="1" dirty="0">
                <a:sym typeface="Wingdings" pitchFamily="2" charset="2"/>
              </a:rPr>
              <a:t>Mean Squared Difference(</a:t>
            </a:r>
            <a:r>
              <a:rPr lang="en-US" altLang="ko-KR" b="1" i="1" dirty="0" err="1">
                <a:sym typeface="Wingdings" pitchFamily="2" charset="2"/>
              </a:rPr>
              <a:t>msd</a:t>
            </a:r>
            <a:r>
              <a:rPr lang="en-US" altLang="ko-KR" b="1" i="1" dirty="0">
                <a:sym typeface="Wingdings" pitchFamily="2" charset="2"/>
              </a:rPr>
              <a:t>)</a:t>
            </a:r>
            <a:r>
              <a:rPr lang="ko-KR" altLang="en-US" b="1" i="1" dirty="0">
                <a:sym typeface="Wingdings" pitchFamily="2" charset="2"/>
              </a:rPr>
              <a:t>의 역수로 계산</a:t>
            </a:r>
            <a:endParaRPr lang="en-US" altLang="ko-KR" b="1" i="1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i="1" dirty="0">
                <a:sym typeface="Wingdings" pitchFamily="2" charset="2"/>
              </a:rPr>
              <a:t>차이가 클수록 </a:t>
            </a:r>
            <a:r>
              <a:rPr lang="en-US" altLang="ko-KR" b="1" i="1" dirty="0">
                <a:sym typeface="Wingdings" pitchFamily="2" charset="2"/>
              </a:rPr>
              <a:t>Similarity</a:t>
            </a:r>
            <a:r>
              <a:rPr lang="ko-KR" altLang="en-US" b="1" i="1" dirty="0">
                <a:sym typeface="Wingdings" pitchFamily="2" charset="2"/>
              </a:rPr>
              <a:t> 값은 작아짐</a:t>
            </a:r>
            <a:endParaRPr lang="en-US" altLang="ko-KR" b="1" i="1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i="1" dirty="0" err="1">
                <a:sym typeface="Wingdings" pitchFamily="2" charset="2"/>
              </a:rPr>
              <a:t>msd</a:t>
            </a:r>
            <a:r>
              <a:rPr lang="ko-KR" altLang="en-US" b="1" i="1" dirty="0">
                <a:sym typeface="Wingdings" pitchFamily="2" charset="2"/>
              </a:rPr>
              <a:t>가 </a:t>
            </a:r>
            <a:r>
              <a:rPr lang="en-US" altLang="ko-KR" b="1" i="1" dirty="0">
                <a:sym typeface="Wingdings" pitchFamily="2" charset="2"/>
              </a:rPr>
              <a:t>0</a:t>
            </a:r>
            <a:r>
              <a:rPr lang="ko-KR" altLang="en-US" b="1" i="1" dirty="0">
                <a:sym typeface="Wingdings" pitchFamily="2" charset="2"/>
              </a:rPr>
              <a:t>이 되는 경우에 대비해서 </a:t>
            </a:r>
            <a:r>
              <a:rPr lang="en-US" altLang="ko-KR" b="1" i="1" dirty="0">
                <a:sym typeface="Wingdings" pitchFamily="2" charset="2"/>
              </a:rPr>
              <a:t>1</a:t>
            </a:r>
            <a:r>
              <a:rPr lang="ko-KR" altLang="en-US" b="1" i="1" dirty="0">
                <a:sym typeface="Wingdings" pitchFamily="2" charset="2"/>
              </a:rPr>
              <a:t>의 값을 더함</a:t>
            </a:r>
            <a:endParaRPr lang="en-US" altLang="ko-KR" sz="2000" b="1" i="1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0786A-2D3E-6C41-A140-0C14BDC5B8FB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EE04C8-F7E1-714E-B4F0-90AA36054131}"/>
              </a:ext>
            </a:extLst>
          </p:cNvPr>
          <p:cNvGrpSpPr/>
          <p:nvPr/>
        </p:nvGrpSpPr>
        <p:grpSpPr>
          <a:xfrm>
            <a:off x="6009739" y="1854420"/>
            <a:ext cx="4294104" cy="642457"/>
            <a:chOff x="6009739" y="1854420"/>
            <a:chExt cx="4294104" cy="6424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29CC23-648F-D147-8C1E-6F4CF8465DEB}"/>
                </a:ext>
              </a:extLst>
            </p:cNvPr>
            <p:cNvSpPr/>
            <p:nvPr/>
          </p:nvSpPr>
          <p:spPr>
            <a:xfrm>
              <a:off x="6590555" y="2219878"/>
              <a:ext cx="34339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i="1" dirty="0">
                  <a:sym typeface="Wingdings" pitchFamily="2" charset="2"/>
                </a:rPr>
                <a:t>사용자 </a:t>
              </a:r>
              <a:r>
                <a:rPr lang="en-US" altLang="ko-KR" sz="1200" b="1" i="1" dirty="0">
                  <a:sym typeface="Wingdings" pitchFamily="2" charset="2"/>
                </a:rPr>
                <a:t>u</a:t>
              </a:r>
              <a:r>
                <a:rPr lang="ko-KR" altLang="en-US" sz="1200" b="1" i="1" dirty="0">
                  <a:sym typeface="Wingdings" pitchFamily="2" charset="2"/>
                </a:rPr>
                <a:t>와 사용자 </a:t>
              </a:r>
              <a:r>
                <a:rPr lang="en-US" altLang="ko-KR" sz="1200" b="1" i="1" dirty="0">
                  <a:sym typeface="Wingdings" pitchFamily="2" charset="2"/>
                </a:rPr>
                <a:t>v</a:t>
              </a:r>
              <a:r>
                <a:rPr lang="ko-KR" altLang="en-US" sz="1200" b="1" i="1" dirty="0">
                  <a:sym typeface="Wingdings" pitchFamily="2" charset="2"/>
                </a:rPr>
                <a:t>가 모두 평가한 상품들의 수</a:t>
              </a:r>
              <a:endParaRPr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27192E-4EDE-444E-96B0-CCA05E338312}"/>
                </a:ext>
              </a:extLst>
            </p:cNvPr>
            <p:cNvSpPr/>
            <p:nvPr/>
          </p:nvSpPr>
          <p:spPr>
            <a:xfrm>
              <a:off x="6037007" y="1854420"/>
              <a:ext cx="4266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i="1" dirty="0">
                  <a:sym typeface="Wingdings" pitchFamily="2" charset="2"/>
                </a:rPr>
                <a:t>사용자 </a:t>
              </a:r>
              <a:r>
                <a:rPr lang="en-US" altLang="ko-KR" sz="1200" b="1" i="1" dirty="0">
                  <a:sym typeface="Wingdings" pitchFamily="2" charset="2"/>
                </a:rPr>
                <a:t>u</a:t>
              </a:r>
              <a:r>
                <a:rPr lang="ko-KR" altLang="en-US" sz="1200" b="1" i="1" dirty="0">
                  <a:sym typeface="Wingdings" pitchFamily="2" charset="2"/>
                </a:rPr>
                <a:t>와 사용자 </a:t>
              </a:r>
              <a:r>
                <a:rPr lang="en-US" altLang="ko-KR" sz="1200" b="1" i="1" dirty="0">
                  <a:sym typeface="Wingdings" pitchFamily="2" charset="2"/>
                </a:rPr>
                <a:t>v</a:t>
              </a:r>
              <a:r>
                <a:rPr lang="ko-KR" altLang="en-US" sz="1200" b="1" i="1" dirty="0">
                  <a:sym typeface="Wingdings" pitchFamily="2" charset="2"/>
                </a:rPr>
                <a:t>가 평가한 상품들의 </a:t>
              </a:r>
              <a:r>
                <a:rPr lang="ko-KR" altLang="en-US" sz="1200" b="1" i="1" dirty="0" err="1">
                  <a:sym typeface="Wingdings" pitchFamily="2" charset="2"/>
                </a:rPr>
                <a:t>평점간의</a:t>
              </a:r>
              <a:r>
                <a:rPr lang="ko-KR" altLang="en-US" sz="1200" b="1" i="1" dirty="0">
                  <a:sym typeface="Wingdings" pitchFamily="2" charset="2"/>
                </a:rPr>
                <a:t> 차의 제곱</a:t>
              </a:r>
              <a:endParaRPr lang="ko-Kore-KR" altLang="en-US" sz="1200" dirty="0"/>
            </a:p>
          </p:txBody>
        </p: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78D0A212-EC4B-1A41-8B8B-EF08FA9D514D}"/>
                </a:ext>
              </a:extLst>
            </p:cNvPr>
            <p:cNvCxnSpPr>
              <a:cxnSpLocks/>
            </p:cNvCxnSpPr>
            <p:nvPr/>
          </p:nvCxnSpPr>
          <p:spPr>
            <a:xfrm>
              <a:off x="6009739" y="2138063"/>
              <a:ext cx="42668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 descr="나이프, 테이블이(가) 표시된 사진&#10;&#10;자동 생성된 설명">
            <a:extLst>
              <a:ext uri="{FF2B5EF4-FFF2-40B4-BE49-F238E27FC236}">
                <a16:creationId xmlns:a16="http://schemas.microsoft.com/office/drawing/2014/main" id="{9ED47DB8-6A91-1643-ACAC-C0F45F4D3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2" b="43518"/>
          <a:stretch/>
        </p:blipFill>
        <p:spPr>
          <a:xfrm>
            <a:off x="1806553" y="2685884"/>
            <a:ext cx="3672212" cy="8105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A348927-8501-AE49-BA5E-CBA03DB9B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53" y="5097459"/>
            <a:ext cx="3517900" cy="8001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2E1C00-596B-624B-9F2C-43488BA1F0A2}"/>
              </a:ext>
            </a:extLst>
          </p:cNvPr>
          <p:cNvSpPr/>
          <p:nvPr/>
        </p:nvSpPr>
        <p:spPr>
          <a:xfrm>
            <a:off x="5799678" y="1716066"/>
            <a:ext cx="4609451" cy="8768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808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506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1" dirty="0">
                <a:sym typeface="Wingdings" pitchFamily="2" charset="2"/>
              </a:rPr>
              <a:t>사용자 기반 협업 </a:t>
            </a:r>
            <a:r>
              <a:rPr lang="ko-KR" altLang="en-US" sz="2000" b="1" i="1" dirty="0" err="1">
                <a:sym typeface="Wingdings" pitchFamily="2" charset="2"/>
              </a:rPr>
              <a:t>필터링</a:t>
            </a:r>
            <a:endParaRPr lang="en-US" altLang="ko-KR" sz="2000" b="1" i="1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0786A-2D3E-6C41-A140-0C14BDC5B8FB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  <p:pic>
        <p:nvPicPr>
          <p:cNvPr id="4" name="그림 3" descr="나이프이(가) 표시된 사진&#10;&#10;자동 생성된 설명">
            <a:extLst>
              <a:ext uri="{FF2B5EF4-FFF2-40B4-BE49-F238E27FC236}">
                <a16:creationId xmlns:a16="http://schemas.microsoft.com/office/drawing/2014/main" id="{A4D05045-87E1-DE43-98DE-1E911CEA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414427"/>
            <a:ext cx="9931400" cy="1473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748015-B54E-424E-8C7C-D3CF8981A946}"/>
              </a:ext>
            </a:extLst>
          </p:cNvPr>
          <p:cNvSpPr/>
          <p:nvPr/>
        </p:nvSpPr>
        <p:spPr>
          <a:xfrm>
            <a:off x="412955" y="2179529"/>
            <a:ext cx="11248102" cy="18663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18E88-A118-214F-BEC9-610CCCCBA209}"/>
              </a:ext>
            </a:extLst>
          </p:cNvPr>
          <p:cNvSpPr txBox="1"/>
          <p:nvPr/>
        </p:nvSpPr>
        <p:spPr>
          <a:xfrm>
            <a:off x="826314" y="1948722"/>
            <a:ext cx="1635384" cy="4651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b="1" i="1" dirty="0"/>
              <a:t>코사인 유사도</a:t>
            </a:r>
            <a:endParaRPr kumimoji="1" lang="ko-Kore-KR" altLang="en-US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CB7ED-56DE-A141-ABF6-302598BB10E2}"/>
              </a:ext>
            </a:extLst>
          </p:cNvPr>
          <p:cNvSpPr txBox="1"/>
          <p:nvPr/>
        </p:nvSpPr>
        <p:spPr>
          <a:xfrm>
            <a:off x="914400" y="4276714"/>
            <a:ext cx="2776722" cy="46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dirty="0"/>
              <a:t>ex)</a:t>
            </a:r>
            <a:r>
              <a:rPr kumimoji="1" lang="ko-KR" altLang="en-US" dirty="0"/>
              <a:t> </a:t>
            </a:r>
            <a:r>
              <a:rPr kumimoji="1" lang="en-US" altLang="ko-KR" dirty="0"/>
              <a:t>A=(0,1,4),  B=(2,1,3)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C931AA-8A7A-9A4F-87D5-BF361796E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06" y="4752405"/>
            <a:ext cx="8153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A3F4856-EE6E-424F-A544-314BBAFB7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28" y="3644241"/>
            <a:ext cx="2413000" cy="482600"/>
          </a:xfrm>
          <a:prstGeom prst="rect">
            <a:avLst/>
          </a:prstGeom>
        </p:spPr>
      </p:pic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723775"/>
            <a:ext cx="11248102" cy="414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ex) </a:t>
            </a:r>
            <a:r>
              <a:rPr lang="en-US" altLang="ko-KR" sz="1600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번째 사용자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의 평점 벡터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u = user[</a:t>
            </a:r>
            <a:r>
              <a:rPr lang="en-US" altLang="ko-KR" sz="1600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]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와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번째 사용자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의 평점 벡터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v = user[j]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의 유사도 정의</a:t>
            </a:r>
            <a:endParaRPr lang="en-US" altLang="ko-KR" sz="1600" dirty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F0486A-09E5-B24E-A887-43B585FCB438}"/>
              </a:ext>
            </a:extLst>
          </p:cNvPr>
          <p:cNvSpPr/>
          <p:nvPr/>
        </p:nvSpPr>
        <p:spPr>
          <a:xfrm>
            <a:off x="1041310" y="4392039"/>
            <a:ext cx="843607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np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pearson_coefficient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u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v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u_diff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u -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np.mean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(u)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v_diff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v -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np.mean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(v)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numerator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np.dot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u_diff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v_diff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denomicator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np.sqrt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u_diff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**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)) *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np.sqrt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v_diff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**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b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numerator /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denomicator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8F19D-E759-0949-A661-5ECAC2A4517C}"/>
              </a:ext>
            </a:extLst>
          </p:cNvPr>
          <p:cNvSpPr txBox="1"/>
          <p:nvPr/>
        </p:nvSpPr>
        <p:spPr>
          <a:xfrm>
            <a:off x="384720" y="1353101"/>
            <a:ext cx="7579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R" altLang="en-US" dirty="0" err="1"/>
              <a:t>피어슨</a:t>
            </a:r>
            <a:r>
              <a:rPr kumimoji="1" lang="ko-KR" altLang="en-US" dirty="0"/>
              <a:t> 상관계수</a:t>
            </a:r>
            <a:r>
              <a:rPr kumimoji="1" lang="en-US" altLang="ko-KR" dirty="0"/>
              <a:t> (Pearson product-moment correlation coefficient)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두 벡터의 </a:t>
            </a:r>
            <a:r>
              <a:rPr kumimoji="1" lang="ko-KR" altLang="en-US" dirty="0" err="1"/>
              <a:t>상관계를</a:t>
            </a:r>
            <a:r>
              <a:rPr kumimoji="1" lang="ko-KR" altLang="en-US" dirty="0"/>
              <a:t> 의미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-1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사이의 값을 가짐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코사인 </a:t>
            </a:r>
            <a:r>
              <a:rPr kumimoji="1" lang="ko-KR" altLang="en-US" dirty="0" err="1"/>
              <a:t>유사도의</a:t>
            </a:r>
            <a:r>
              <a:rPr kumimoji="1" lang="ko-KR" altLang="en-US" dirty="0"/>
              <a:t> 단점 보안</a:t>
            </a:r>
            <a:r>
              <a:rPr kumimoji="1" lang="en-US" altLang="ko-KR" dirty="0"/>
              <a:t>(</a:t>
            </a:r>
            <a:r>
              <a:rPr lang="ko-KR" altLang="en-US" dirty="0"/>
              <a:t>사용자 개인의 평가 성향 반영 못함</a:t>
            </a:r>
            <a:r>
              <a:rPr lang="en-US" altLang="ko-KR" dirty="0"/>
              <a:t>)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159D-6A30-E246-8AA0-64E30EFBC099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120EFBAD-6CE8-3C48-BC37-71AB812C8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3" y="2815784"/>
            <a:ext cx="5299314" cy="1311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16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723775"/>
            <a:ext cx="11248102" cy="414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ex) </a:t>
            </a:r>
            <a:r>
              <a:rPr lang="en-US" altLang="ko-KR" sz="1600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번째 사용자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의 평점 벡터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u = user[</a:t>
            </a:r>
            <a:r>
              <a:rPr lang="en-US" altLang="ko-KR" sz="1600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]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와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번째 사용자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의 평점 벡터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v = user[j]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의 유사도 정의</a:t>
            </a:r>
            <a:endParaRPr lang="en-US" altLang="ko-KR" sz="1600" dirty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6F54A-A12A-3945-A7D1-C487D48CC134}"/>
              </a:ext>
            </a:extLst>
          </p:cNvPr>
          <p:cNvSpPr txBox="1"/>
          <p:nvPr/>
        </p:nvSpPr>
        <p:spPr>
          <a:xfrm>
            <a:off x="384720" y="1485930"/>
            <a:ext cx="820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dirty="0"/>
              <a:t>코사인 유사도</a:t>
            </a:r>
            <a:r>
              <a:rPr kumimoji="1" lang="en-US" altLang="ko-KR" dirty="0"/>
              <a:t> (Cosine similarity)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두 특성 </a:t>
            </a:r>
            <a:r>
              <a:rPr kumimoji="1" lang="ko-KR" altLang="en-US" dirty="0" err="1"/>
              <a:t>벡터간의</a:t>
            </a:r>
            <a:r>
              <a:rPr kumimoji="1" lang="ko-KR" altLang="en-US" dirty="0"/>
              <a:t> 유사 정보를 코사인 값으로 표현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텍스트 문장 간의 거리를 측정하는 철도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-1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사이의 값 </a:t>
            </a:r>
            <a:r>
              <a:rPr kumimoji="1" lang="en-US" altLang="ko-KR" dirty="0"/>
              <a:t>(-1:</a:t>
            </a:r>
            <a:r>
              <a:rPr kumimoji="1" lang="ko-KR" altLang="en-US" dirty="0"/>
              <a:t> 완전히 반대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0:</a:t>
            </a:r>
            <a:r>
              <a:rPr kumimoji="1" lang="ko-KR" altLang="en-US" dirty="0"/>
              <a:t> 서로 독립적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1:</a:t>
            </a:r>
            <a:r>
              <a:rPr kumimoji="1" lang="ko-KR" altLang="en-US" dirty="0"/>
              <a:t> 서로 완전히 같음</a:t>
            </a:r>
            <a:r>
              <a:rPr kumimoji="1"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8CCBF-1A16-6842-9611-9ABAA5503FC0}"/>
              </a:ext>
            </a:extLst>
          </p:cNvPr>
          <p:cNvSpPr/>
          <p:nvPr/>
        </p:nvSpPr>
        <p:spPr>
          <a:xfrm>
            <a:off x="1007032" y="4863199"/>
            <a:ext cx="846431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np.dot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(u, v) / 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np.sqrt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(u **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)) *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np.sqrt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(v **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159D-6A30-E246-8AA0-64E30EFBC099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0F406A-EB39-AE41-A7EC-7F2B587F3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46" y="3034326"/>
            <a:ext cx="2247900" cy="1003300"/>
          </a:xfrm>
          <a:prstGeom prst="rect">
            <a:avLst/>
          </a:prstGeom>
        </p:spPr>
      </p:pic>
      <p:pic>
        <p:nvPicPr>
          <p:cNvPr id="13" name="그림 12" descr="개체, 시계이(가) 표시된 사진&#10;&#10;자동 생성된 설명">
            <a:extLst>
              <a:ext uri="{FF2B5EF4-FFF2-40B4-BE49-F238E27FC236}">
                <a16:creationId xmlns:a16="http://schemas.microsoft.com/office/drawing/2014/main" id="{A3E1D136-5246-6140-BA78-ACBFBE552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10" y="2831126"/>
            <a:ext cx="4483100" cy="1409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4BBE28-A39D-F948-A376-947FF1382FC5}"/>
              </a:ext>
            </a:extLst>
          </p:cNvPr>
          <p:cNvSpPr txBox="1"/>
          <p:nvPr/>
        </p:nvSpPr>
        <p:spPr>
          <a:xfrm>
            <a:off x="8966014" y="3622580"/>
            <a:ext cx="2883608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ore-KR" altLang="en-US" sz="1200" dirty="0"/>
              <a:t>두</a:t>
            </a:r>
            <a:r>
              <a:rPr kumimoji="1" lang="ko-KR" altLang="en-US" sz="1200" dirty="0"/>
              <a:t> 사용자가 모두 평가한 상품의 평점을 사용해서 계산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542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48F19D-E759-0949-A661-5ECAC2A4517C}"/>
              </a:ext>
            </a:extLst>
          </p:cNvPr>
          <p:cNvSpPr txBox="1"/>
          <p:nvPr/>
        </p:nvSpPr>
        <p:spPr>
          <a:xfrm>
            <a:off x="384720" y="1032433"/>
            <a:ext cx="643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dirty="0" err="1"/>
              <a:t>자카드</a:t>
            </a:r>
            <a:r>
              <a:rPr kumimoji="1" lang="ko-KR" altLang="en-US" dirty="0"/>
              <a:t> 계수</a:t>
            </a:r>
            <a:r>
              <a:rPr kumimoji="1" lang="en-US" altLang="ko-KR" dirty="0"/>
              <a:t> (Jaccard index, Jaccard similarity coefficient)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집합과 집합 사이의 거리 계산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사이의 값을 가짐</a:t>
            </a:r>
            <a:endParaRPr kumimoji="1"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914FF-C289-4D49-B050-D0AFAD5C703B}"/>
              </a:ext>
            </a:extLst>
          </p:cNvPr>
          <p:cNvSpPr/>
          <p:nvPr/>
        </p:nvSpPr>
        <p:spPr>
          <a:xfrm>
            <a:off x="384720" y="2185233"/>
            <a:ext cx="846431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np.dot(u, v) / (</a:t>
            </a:r>
            <a:r>
              <a:rPr lang="pl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pl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(np.absolute(u)) + </a:t>
            </a:r>
            <a:r>
              <a:rPr lang="pl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pl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(np.absolute(v)) - np.dot(u, v))</a:t>
            </a:r>
            <a:endParaRPr lang="pl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9267D-6379-1744-A50E-4A5BBBCAEB1E}"/>
              </a:ext>
            </a:extLst>
          </p:cNvPr>
          <p:cNvSpPr txBox="1"/>
          <p:nvPr/>
        </p:nvSpPr>
        <p:spPr>
          <a:xfrm>
            <a:off x="384720" y="2740078"/>
            <a:ext cx="9169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kumimoji="1" lang="en-US" altLang="ko-KR" dirty="0"/>
              <a:t> </a:t>
            </a:r>
            <a:r>
              <a:rPr kumimoji="1" lang="ko-KR" altLang="en-US" dirty="0" err="1"/>
              <a:t>유클리디안</a:t>
            </a:r>
            <a:r>
              <a:rPr kumimoji="1" lang="ko-KR" altLang="en-US" dirty="0"/>
              <a:t> 거리 공식 </a:t>
            </a:r>
            <a:r>
              <a:rPr kumimoji="1" lang="en-US" altLang="ko-KR" dirty="0"/>
              <a:t>(</a:t>
            </a:r>
            <a:r>
              <a:rPr lang="en-US" altLang="ko-KR" dirty="0"/>
              <a:t>Euclidean distance</a:t>
            </a:r>
            <a:r>
              <a:rPr kumimoji="1"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기본적인 이해를 위해 사용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비교대상 간의 차이인 </a:t>
            </a:r>
            <a:r>
              <a:rPr lang="en-US" altLang="ko-KR" dirty="0"/>
              <a:t>(x</a:t>
            </a:r>
            <a:r>
              <a:rPr lang="en-US" altLang="ko-KR" baseline="-25000" dirty="0"/>
              <a:t>i</a:t>
            </a:r>
            <a:r>
              <a:rPr lang="en-US" altLang="ko-KR" dirty="0"/>
              <a:t>-</a:t>
            </a:r>
            <a:r>
              <a:rPr lang="en-US" altLang="ko-KR" dirty="0" err="1"/>
              <a:t>y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제곱을 모두 구해 더한 다음 제곱근을 취하는 방식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두 점 사이의 거리를 계산할 때 주로 사용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ex) </a:t>
            </a:r>
            <a:r>
              <a:rPr kumimoji="1" lang="ko-KR" altLang="en-US" dirty="0"/>
              <a:t>직교 </a:t>
            </a:r>
            <a:r>
              <a:rPr kumimoji="1" lang="ko-KR" altLang="en-US" dirty="0" err="1"/>
              <a:t>좌표계</a:t>
            </a:r>
            <a:r>
              <a:rPr kumimoji="1" lang="ko-KR" altLang="en-US" dirty="0"/>
              <a:t> </a:t>
            </a:r>
            <a:r>
              <a:rPr kumimoji="1" lang="en-US" altLang="ko-KR" dirty="0"/>
              <a:t>p=(p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, p</a:t>
            </a:r>
            <a:r>
              <a:rPr kumimoji="1" lang="en-US" altLang="ko-KR" baseline="-25000" dirty="0"/>
              <a:t>2</a:t>
            </a:r>
            <a:r>
              <a:rPr kumimoji="1" lang="en-US" altLang="ko-KR" dirty="0"/>
              <a:t>, … </a:t>
            </a:r>
            <a:r>
              <a:rPr kumimoji="1" lang="en-US" altLang="ko-KR" dirty="0" err="1"/>
              <a:t>p</a:t>
            </a:r>
            <a:r>
              <a:rPr kumimoji="1" lang="en-US" altLang="ko-KR" baseline="-25000" dirty="0" err="1"/>
              <a:t>n</a:t>
            </a:r>
            <a:r>
              <a:rPr kumimoji="1" lang="en-US" altLang="ko-KR" dirty="0"/>
              <a:t>), q=(q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, q</a:t>
            </a:r>
            <a:r>
              <a:rPr kumimoji="1" lang="en-US" altLang="ko-KR" baseline="-25000" dirty="0"/>
              <a:t>2</a:t>
            </a:r>
            <a:r>
              <a:rPr kumimoji="1" lang="en-US" altLang="ko-KR" dirty="0"/>
              <a:t>, …, </a:t>
            </a:r>
            <a:r>
              <a:rPr kumimoji="1" lang="en-US" altLang="ko-KR" dirty="0" err="1"/>
              <a:t>q</a:t>
            </a:r>
            <a:r>
              <a:rPr kumimoji="1" lang="en-US" altLang="ko-KR" baseline="-25000" dirty="0" err="1"/>
              <a:t>n</a:t>
            </a:r>
            <a:r>
              <a:rPr kumimoji="1"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A20AA-9E6E-2642-BBC8-FA9F674361FE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17A03-0818-0F47-9FCE-86EDA4D1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42" y="3800370"/>
            <a:ext cx="5078338" cy="834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EC17F5-BDEE-4249-BC73-031C4415D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25" y="4692464"/>
            <a:ext cx="2934134" cy="17074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58BD4DC7-0B4F-514A-AB05-EA96D41BE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068" y="4692464"/>
            <a:ext cx="2885068" cy="8733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916AF98-A344-694B-9B80-AF8CD7B81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2" y="4524152"/>
            <a:ext cx="2934134" cy="2024325"/>
          </a:xfrm>
          <a:prstGeom prst="rect">
            <a:avLst/>
          </a:prstGeom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B8253476-AB30-4741-8BA5-22CE5D3AF051}"/>
              </a:ext>
            </a:extLst>
          </p:cNvPr>
          <p:cNvSpPr/>
          <p:nvPr/>
        </p:nvSpPr>
        <p:spPr>
          <a:xfrm>
            <a:off x="4221271" y="5235879"/>
            <a:ext cx="395605" cy="576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C8FCF-608F-8744-98B7-42B5A7AD2577}"/>
              </a:ext>
            </a:extLst>
          </p:cNvPr>
          <p:cNvSpPr txBox="1"/>
          <p:nvPr/>
        </p:nvSpPr>
        <p:spPr>
          <a:xfrm>
            <a:off x="3832672" y="5827351"/>
            <a:ext cx="1133644" cy="3823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ore-KR" altLang="en-US" sz="1400" b="1" i="1" dirty="0">
                <a:solidFill>
                  <a:srgbClr val="C00000"/>
                </a:solidFill>
              </a:rPr>
              <a:t>다차원</a:t>
            </a:r>
            <a:r>
              <a:rPr kumimoji="1" lang="ko-KR" altLang="en-US" sz="1400" b="1" i="1" dirty="0">
                <a:solidFill>
                  <a:srgbClr val="C00000"/>
                </a:solidFill>
              </a:rPr>
              <a:t> 공간</a:t>
            </a:r>
            <a:endParaRPr kumimoji="1" lang="ko-Kore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F1D8C9-F94E-8547-B2F2-2BA8DD6CB500}"/>
              </a:ext>
            </a:extLst>
          </p:cNvPr>
          <p:cNvSpPr txBox="1"/>
          <p:nvPr/>
        </p:nvSpPr>
        <p:spPr>
          <a:xfrm>
            <a:off x="8630166" y="5827351"/>
            <a:ext cx="2143536" cy="3823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1400" b="1" i="1" dirty="0">
                <a:solidFill>
                  <a:srgbClr val="C00000"/>
                </a:solidFill>
              </a:rPr>
              <a:t>문서</a:t>
            </a:r>
            <a:r>
              <a:rPr kumimoji="1" lang="en-US" altLang="ko-KR" sz="1400" b="1" i="1" dirty="0">
                <a:solidFill>
                  <a:srgbClr val="C00000"/>
                </a:solidFill>
              </a:rPr>
              <a:t>Q</a:t>
            </a:r>
            <a:r>
              <a:rPr lang="ko-KR" altLang="en-US" sz="1400" b="1" i="1" dirty="0">
                <a:solidFill>
                  <a:srgbClr val="C00000"/>
                </a:solidFill>
              </a:rPr>
              <a:t>와 </a:t>
            </a:r>
            <a:r>
              <a:rPr kumimoji="1" lang="ko-KR" altLang="en-US" sz="1400" b="1" i="1" dirty="0">
                <a:solidFill>
                  <a:srgbClr val="C00000"/>
                </a:solidFill>
              </a:rPr>
              <a:t>유사한 문서는</a:t>
            </a:r>
            <a:r>
              <a:rPr kumimoji="1" lang="en-US" altLang="ko-KR" sz="1400" b="1" i="1" dirty="0">
                <a:solidFill>
                  <a:srgbClr val="C00000"/>
                </a:solidFill>
              </a:rPr>
              <a:t>?</a:t>
            </a:r>
            <a:endParaRPr kumimoji="1" lang="ko-Kore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3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3">
            <a:extLst>
              <a:ext uri="{FF2B5EF4-FFF2-40B4-BE49-F238E27FC236}">
                <a16:creationId xmlns:a16="http://schemas.microsoft.com/office/drawing/2014/main" id="{6C707681-8A5F-B94A-BE74-7C535C4CFE49}"/>
              </a:ext>
            </a:extLst>
          </p:cNvPr>
          <p:cNvSpPr txBox="1"/>
          <p:nvPr/>
        </p:nvSpPr>
        <p:spPr>
          <a:xfrm>
            <a:off x="1134308" y="1142074"/>
            <a:ext cx="9527457" cy="4561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사용자 기반 협업 </a:t>
            </a:r>
            <a:r>
              <a:rPr lang="ko-KR" altLang="en-US" dirty="0" err="1">
                <a:sym typeface="Wingdings" pitchFamily="2" charset="2"/>
              </a:rPr>
              <a:t>필터링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b="1" i="1" dirty="0">
                <a:solidFill>
                  <a:srgbClr val="FF0000"/>
                </a:solidFill>
                <a:sym typeface="Wingdings" pitchFamily="2" charset="2"/>
              </a:rPr>
              <a:t>성향이 비슷한 사용자가 선호하는 아이템을 제시하는 방법</a:t>
            </a:r>
            <a:endParaRPr lang="en-US" altLang="ko-KR" b="1" i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テキスト ボックス 3">
            <a:extLst>
              <a:ext uri="{FF2B5EF4-FFF2-40B4-BE49-F238E27FC236}">
                <a16:creationId xmlns:a16="http://schemas.microsoft.com/office/drawing/2014/main" id="{21AC37E5-0D55-D64F-B5BD-CC4A23F1543C}"/>
              </a:ext>
            </a:extLst>
          </p:cNvPr>
          <p:cNvSpPr txBox="1"/>
          <p:nvPr/>
        </p:nvSpPr>
        <p:spPr>
          <a:xfrm>
            <a:off x="1134308" y="1751674"/>
            <a:ext cx="9527457" cy="4561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평점을 예측하는 가장 단순한 방법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b="1" i="1" dirty="0">
                <a:solidFill>
                  <a:srgbClr val="FF0000"/>
                </a:solidFill>
                <a:sym typeface="Wingdings" pitchFamily="2" charset="2"/>
              </a:rPr>
              <a:t>가장 비슷한 </a:t>
            </a:r>
            <a:r>
              <a:rPr lang="en-US" altLang="ko-KR" b="1" i="1" dirty="0">
                <a:solidFill>
                  <a:srgbClr val="FF0000"/>
                </a:solidFill>
                <a:sym typeface="Wingdings" pitchFamily="2" charset="2"/>
              </a:rPr>
              <a:t>k</a:t>
            </a:r>
            <a:r>
              <a:rPr lang="ko-KR" altLang="en-US" b="1" i="1" dirty="0">
                <a:solidFill>
                  <a:srgbClr val="FF0000"/>
                </a:solidFill>
                <a:sym typeface="Wingdings" pitchFamily="2" charset="2"/>
              </a:rPr>
              <a:t>명의 사용자 평가를 평균</a:t>
            </a:r>
            <a:endParaRPr lang="en-US" altLang="ko-KR" b="1" i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ED5CAC11-BC11-894D-BA31-500814472ACD}"/>
              </a:ext>
            </a:extLst>
          </p:cNvPr>
          <p:cNvSpPr txBox="1"/>
          <p:nvPr/>
        </p:nvSpPr>
        <p:spPr>
          <a:xfrm>
            <a:off x="1134308" y="2361274"/>
            <a:ext cx="9527457" cy="7834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ex) 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어떤 사용자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가 영화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M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에 내렸던 평가 예측</a:t>
            </a:r>
            <a:endParaRPr lang="en-US" altLang="ko-KR" sz="1600" dirty="0">
              <a:solidFill>
                <a:srgbClr val="0070C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sym typeface="Wingdings" pitchFamily="2" charset="2"/>
              </a:rPr>
              <a:t>np.mean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sym typeface="Wingdings" pitchFamily="2" charset="2"/>
              </a:rPr>
              <a:t>nearest_user_ratings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) / k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4FFC4-907D-704B-AB97-8CC8C616323F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27737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19837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1" dirty="0">
                <a:sym typeface="Wingdings" pitchFamily="2" charset="2"/>
              </a:rPr>
              <a:t>아이템 기반 협업 </a:t>
            </a:r>
            <a:r>
              <a:rPr lang="ko-KR" altLang="en-US" sz="2000" b="1" i="1" dirty="0" err="1">
                <a:sym typeface="Wingdings" pitchFamily="2" charset="2"/>
              </a:rPr>
              <a:t>필터링</a:t>
            </a:r>
            <a:endParaRPr lang="en-US" altLang="ko-KR" sz="2000" b="1" i="1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ym typeface="Wingdings" pitchFamily="2" charset="2"/>
              </a:rPr>
              <a:t>피어슨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상관계수나</a:t>
            </a:r>
            <a:r>
              <a:rPr lang="ko-KR" altLang="en-US" sz="1600" dirty="0">
                <a:sym typeface="Wingdings" pitchFamily="2" charset="2"/>
              </a:rPr>
              <a:t> 코사인 </a:t>
            </a:r>
            <a:r>
              <a:rPr lang="ko-KR" altLang="en-US" sz="1600" dirty="0" err="1">
                <a:sym typeface="Wingdings" pitchFamily="2" charset="2"/>
              </a:rPr>
              <a:t>유사도를</a:t>
            </a:r>
            <a:r>
              <a:rPr lang="ko-KR" altLang="en-US" sz="1600" dirty="0">
                <a:sym typeface="Wingdings" pitchFamily="2" charset="2"/>
              </a:rPr>
              <a:t> 이용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높은 </a:t>
            </a:r>
            <a:r>
              <a:rPr lang="ko-KR" altLang="en-US" sz="1600" dirty="0" err="1">
                <a:sym typeface="Wingdings" pitchFamily="2" charset="2"/>
              </a:rPr>
              <a:t>유사도의</a:t>
            </a:r>
            <a:r>
              <a:rPr lang="ko-KR" altLang="en-US" sz="1600" dirty="0">
                <a:sym typeface="Wingdings" pitchFamily="2" charset="2"/>
              </a:rPr>
              <a:t> 아이템 검색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개선된 코사인 </a:t>
            </a:r>
            <a:r>
              <a:rPr lang="ko-KR" altLang="en-US" sz="1600" dirty="0" err="1">
                <a:sym typeface="Wingdings" pitchFamily="2" charset="2"/>
              </a:rPr>
              <a:t>유사도를</a:t>
            </a:r>
            <a:r>
              <a:rPr lang="ko-KR" altLang="en-US" sz="1600" dirty="0">
                <a:sym typeface="Wingdings" pitchFamily="2" charset="2"/>
              </a:rPr>
              <a:t> 사용하기도 함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분모로 영화 </a:t>
            </a:r>
            <a:r>
              <a:rPr lang="en-US" altLang="ko-KR" sz="1600" dirty="0">
                <a:sym typeface="Wingdings" pitchFamily="2" charset="2"/>
              </a:rPr>
              <a:t>M</a:t>
            </a:r>
            <a:r>
              <a:rPr lang="ko-KR" altLang="en-US" sz="1600" dirty="0">
                <a:sym typeface="Wingdings" pitchFamily="2" charset="2"/>
              </a:rPr>
              <a:t>에 대한 평점 평균을 이용 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영화 </a:t>
            </a:r>
            <a:r>
              <a:rPr lang="en-US" altLang="ko-KR" sz="1600" dirty="0">
                <a:sym typeface="Wingdings" pitchFamily="2" charset="2"/>
              </a:rPr>
              <a:t>M</a:t>
            </a:r>
            <a:r>
              <a:rPr lang="ko-KR" altLang="en-US" sz="1600" dirty="0">
                <a:sym typeface="Wingdings" pitchFamily="2" charset="2"/>
              </a:rPr>
              <a:t>의 평점 평균 대신 사용자 평점 평균으로 나누면 개선된 코사인 유사도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5DAA909D-0B33-1A4F-B063-BC62C1E4F8AD}"/>
              </a:ext>
            </a:extLst>
          </p:cNvPr>
          <p:cNvSpPr txBox="1"/>
          <p:nvPr/>
        </p:nvSpPr>
        <p:spPr>
          <a:xfrm>
            <a:off x="412955" y="3967817"/>
            <a:ext cx="11248102" cy="16144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1" dirty="0">
                <a:sym typeface="Wingdings" pitchFamily="2" charset="2"/>
              </a:rPr>
              <a:t>내용 기반 </a:t>
            </a:r>
            <a:r>
              <a:rPr lang="ko-KR" altLang="en-US" sz="2000" b="1" i="1" dirty="0" err="1">
                <a:sym typeface="Wingdings" pitchFamily="2" charset="2"/>
              </a:rPr>
              <a:t>필터링</a:t>
            </a:r>
            <a:endParaRPr lang="en-US" altLang="ko-KR" sz="2000" b="1" i="1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영화제목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감독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장르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배우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평판 등 아이템을 나타내는 정보에 주목 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	</a:t>
            </a:r>
            <a:r>
              <a:rPr lang="ko-KR" altLang="en-US" sz="1600" dirty="0">
                <a:sym typeface="Wingdings" pitchFamily="2" charset="2"/>
              </a:rPr>
              <a:t> 이들과의 정보를 이용하여 추천 항목 선택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사용자 취향을 뜻하는 단어를 알 수 있다면 그 정보를 통해 취향에 맞는 영화 제시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43E5A-DFC5-9544-8CA1-D0D88CDAB159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53517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49384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1" dirty="0">
                <a:sym typeface="Wingdings" pitchFamily="2" charset="2"/>
              </a:rPr>
              <a:t>협업 </a:t>
            </a:r>
            <a:r>
              <a:rPr lang="ko-KR" altLang="en-US" sz="2000" b="1" i="1" dirty="0" err="1">
                <a:sym typeface="Wingdings" pitchFamily="2" charset="2"/>
              </a:rPr>
              <a:t>필터링</a:t>
            </a:r>
            <a:r>
              <a:rPr lang="ko-KR" altLang="en-US" sz="2000" dirty="0" err="1">
                <a:sym typeface="Wingdings" pitchFamily="2" charset="2"/>
              </a:rPr>
              <a:t>과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b="1" i="1" dirty="0">
                <a:sym typeface="Wingdings" pitchFamily="2" charset="2"/>
              </a:rPr>
              <a:t>내용 기반 </a:t>
            </a:r>
            <a:r>
              <a:rPr lang="ko-KR" altLang="en-US" sz="2000" b="1" i="1" dirty="0" err="1">
                <a:sym typeface="Wingdings" pitchFamily="2" charset="2"/>
              </a:rPr>
              <a:t>필터링</a:t>
            </a:r>
            <a:r>
              <a:rPr lang="ko-KR" altLang="en-US" sz="2000" dirty="0" err="1">
                <a:sym typeface="Wingdings" pitchFamily="2" charset="2"/>
              </a:rPr>
              <a:t>의</a:t>
            </a:r>
            <a:r>
              <a:rPr lang="ko-KR" altLang="en-US" sz="2000" dirty="0">
                <a:sym typeface="Wingdings" pitchFamily="2" charset="2"/>
              </a:rPr>
              <a:t> 장단점</a:t>
            </a:r>
            <a:endParaRPr lang="en-US" altLang="ko-KR" sz="20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협업 </a:t>
            </a:r>
            <a:r>
              <a:rPr lang="ko-KR" altLang="en-US" sz="1600" b="1" i="1" dirty="0" err="1">
                <a:sym typeface="Wingdings" pitchFamily="2" charset="2"/>
              </a:rPr>
              <a:t>필터링</a:t>
            </a:r>
            <a:endParaRPr lang="en-US" altLang="ko-KR" sz="1600" b="1" i="1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장점</a:t>
            </a:r>
            <a:r>
              <a:rPr lang="en-US" altLang="ko-KR" sz="1600" dirty="0">
                <a:sym typeface="Wingdings" pitchFamily="2" charset="2"/>
              </a:rPr>
              <a:t>)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ym typeface="Wingdings" pitchFamily="2" charset="2"/>
              </a:rPr>
              <a:t>장르나 텍스트에 포함된 단어에 유사점이 없어도 되기 때문에 비교적 다양한 추천 결과 얻을 수 있음</a:t>
            </a:r>
            <a:endParaRPr lang="en-US" altLang="ko-KR" sz="1600" dirty="0">
              <a:sym typeface="Wingdings" pitchFamily="2" charset="2"/>
            </a:endParaRP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ym typeface="Wingdings" pitchFamily="2" charset="2"/>
              </a:rPr>
              <a:t>도메인 지식 필요 없음</a:t>
            </a:r>
            <a:endParaRPr lang="en-US" altLang="ko-KR" sz="1600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단점</a:t>
            </a:r>
            <a:r>
              <a:rPr lang="en-US" altLang="ko-KR" sz="1600" dirty="0">
                <a:sym typeface="Wingdings" pitchFamily="2" charset="2"/>
              </a:rPr>
              <a:t>)</a:t>
            </a:r>
            <a:r>
              <a:rPr lang="ko-KR" altLang="en-US" sz="1600" dirty="0">
                <a:sym typeface="Wingdings" pitchFamily="2" charset="2"/>
              </a:rPr>
              <a:t> </a:t>
            </a:r>
            <a:endParaRPr lang="en-US" altLang="ko-KR" sz="1600" dirty="0">
              <a:sym typeface="Wingdings" pitchFamily="2" charset="2"/>
            </a:endParaRP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ym typeface="Wingdings" pitchFamily="2" charset="2"/>
              </a:rPr>
              <a:t>데이터가 충분히 쌓이기 전까지는 신규 사용자나 새로운 아이템에 대한 추천 어려움</a:t>
            </a:r>
            <a:endParaRPr lang="en-US" altLang="ko-KR" sz="1600" dirty="0">
              <a:sym typeface="Wingdings" pitchFamily="2" charset="2"/>
            </a:endParaRP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ym typeface="Wingdings" pitchFamily="2" charset="2"/>
              </a:rPr>
              <a:t>사용자가 적으면 적절한 추천 불가능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사용자가 늘지 않는 악순환에 빠질 수 있음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내용 기반 </a:t>
            </a:r>
            <a:r>
              <a:rPr lang="ko-KR" altLang="en-US" sz="1600" b="1" i="1" dirty="0" err="1">
                <a:sym typeface="Wingdings" pitchFamily="2" charset="2"/>
              </a:rPr>
              <a:t>필터링</a:t>
            </a:r>
            <a:endParaRPr lang="en-US" altLang="ko-KR" sz="1600" b="1" i="1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장점</a:t>
            </a:r>
            <a:r>
              <a:rPr lang="en-US" altLang="ko-KR" sz="1600" dirty="0">
                <a:sym typeface="Wingdings" pitchFamily="2" charset="2"/>
              </a:rPr>
              <a:t>)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ym typeface="Wingdings" pitchFamily="2" charset="2"/>
              </a:rPr>
              <a:t>새로운 서비스처럼 누적된 행동 데이터가 없는 상황에서도 비교적 적절한 추천 가능</a:t>
            </a:r>
            <a:endParaRPr lang="en-US" altLang="ko-KR" sz="1600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단점</a:t>
            </a:r>
            <a:r>
              <a:rPr lang="en-US" altLang="ko-KR" sz="1600" dirty="0">
                <a:sym typeface="Wingdings" pitchFamily="2" charset="2"/>
              </a:rPr>
              <a:t>)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sym typeface="Wingdings" pitchFamily="2" charset="2"/>
              </a:rPr>
              <a:t>한국에 적용하려면 형태소 분석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사전 유지보수 등 도메인에 특화된 정보를 다뤄야 함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A497C-F989-804C-991F-1C82E40EB63A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12311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12450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협업 </a:t>
            </a:r>
            <a:r>
              <a:rPr lang="ko-KR" altLang="en-US" sz="2000" dirty="0" err="1">
                <a:sym typeface="Wingdings" pitchFamily="2" charset="2"/>
              </a:rPr>
              <a:t>필터링에</a:t>
            </a:r>
            <a:r>
              <a:rPr lang="ko-KR" altLang="en-US" sz="2000" dirty="0">
                <a:sym typeface="Wingdings" pitchFamily="2" charset="2"/>
              </a:rPr>
              <a:t> 기반한 추천 알고리즘</a:t>
            </a:r>
            <a:endParaRPr lang="en-US" altLang="ko-KR" sz="20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유사도</a:t>
            </a:r>
            <a:r>
              <a:rPr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(Similarity) </a:t>
            </a: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분석</a:t>
            </a:r>
            <a:r>
              <a:rPr lang="en-US" altLang="ko-KR" sz="1600" dirty="0">
                <a:sym typeface="Wingdings" pitchFamily="2" charset="2"/>
              </a:rPr>
              <a:t>: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넷플릭스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왓챠</a:t>
            </a:r>
            <a:r>
              <a:rPr lang="ko-KR" altLang="en-US" sz="1600" dirty="0">
                <a:sym typeface="Wingdings" pitchFamily="2" charset="2"/>
              </a:rPr>
              <a:t> 등에서 사용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두 사람간의 </a:t>
            </a:r>
            <a:r>
              <a:rPr lang="ko-KR" altLang="en-US" sz="1600" dirty="0" err="1">
                <a:sym typeface="Wingdings" pitchFamily="2" charset="2"/>
              </a:rPr>
              <a:t>유사도를</a:t>
            </a:r>
            <a:r>
              <a:rPr lang="ko-KR" altLang="en-US" sz="1600" dirty="0">
                <a:sym typeface="Wingdings" pitchFamily="2" charset="2"/>
              </a:rPr>
              <a:t> 구해 </a:t>
            </a: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예상 평점을 구하기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영화 추천</a:t>
            </a:r>
            <a:endParaRPr lang="en-US" altLang="ko-KR" sz="16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66A2F5-7A8E-8644-8099-5166C9C6B0E0}"/>
              </a:ext>
            </a:extLst>
          </p:cNvPr>
          <p:cNvGraphicFramePr>
            <a:graphicFrameLocks noGrp="1"/>
          </p:cNvGraphicFramePr>
          <p:nvPr/>
        </p:nvGraphicFramePr>
        <p:xfrm>
          <a:off x="2889044" y="2767781"/>
          <a:ext cx="64139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478">
                  <a:extLst>
                    <a:ext uri="{9D8B030D-6E8A-4147-A177-3AD203B41FA5}">
                      <a16:colId xmlns:a16="http://schemas.microsoft.com/office/drawing/2014/main" val="3777294339"/>
                    </a:ext>
                  </a:extLst>
                </a:gridCol>
                <a:gridCol w="1603478">
                  <a:extLst>
                    <a:ext uri="{9D8B030D-6E8A-4147-A177-3AD203B41FA5}">
                      <a16:colId xmlns:a16="http://schemas.microsoft.com/office/drawing/2014/main" val="344475921"/>
                    </a:ext>
                  </a:extLst>
                </a:gridCol>
                <a:gridCol w="1603478">
                  <a:extLst>
                    <a:ext uri="{9D8B030D-6E8A-4147-A177-3AD203B41FA5}">
                      <a16:colId xmlns:a16="http://schemas.microsoft.com/office/drawing/2014/main" val="3485069261"/>
                    </a:ext>
                  </a:extLst>
                </a:gridCol>
                <a:gridCol w="1603478">
                  <a:extLst>
                    <a:ext uri="{9D8B030D-6E8A-4147-A177-3AD203B41FA5}">
                      <a16:colId xmlns:a16="http://schemas.microsoft.com/office/drawing/2014/main" val="2634364634"/>
                    </a:ext>
                  </a:extLst>
                </a:gridCol>
              </a:tblGrid>
              <a:tr h="31828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캡틴 </a:t>
                      </a:r>
                      <a:r>
                        <a:rPr lang="ko-KR" altLang="en-US" sz="1600" dirty="0" err="1"/>
                        <a:t>마블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라스트 미션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15802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8057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05230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14894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6689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ED1B166-76BD-634F-88F7-B7F24E0D1CE1}"/>
              </a:ext>
            </a:extLst>
          </p:cNvPr>
          <p:cNvSpPr/>
          <p:nvPr/>
        </p:nvSpPr>
        <p:spPr>
          <a:xfrm>
            <a:off x="1381432" y="4918869"/>
            <a:ext cx="942913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ratings = {</a:t>
            </a:r>
          </a:p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'user1'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:{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'captain marvel'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'user2'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:{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'captain marvel'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:{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'user3'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:{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'captain marvel'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77628-AD10-F241-AF43-90CA69B972A5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37263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2802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itchFamily="2" charset="2"/>
              </a:rPr>
              <a:t>ex1) me</a:t>
            </a:r>
            <a:r>
              <a:rPr lang="ko-KR" altLang="en-US" sz="2000" dirty="0">
                <a:sym typeface="Wingdings" pitchFamily="2" charset="2"/>
              </a:rPr>
              <a:t>의 영화 평점 구하기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&gt;&gt;&gt;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ratings[‘me’]</a:t>
            </a:r>
          </a:p>
          <a:p>
            <a:pPr lvl="1">
              <a:lnSpc>
                <a:spcPct val="150000"/>
              </a:lnSpc>
            </a:pPr>
            <a:r>
              <a:rPr lang="en" altLang="ko-KR" sz="2000" b="1" i="1" dirty="0">
                <a:sym typeface="Wingdings" pitchFamily="2" charset="2"/>
              </a:rPr>
              <a:t>{'last mission': 4, 'money': 3}</a:t>
            </a:r>
            <a:endParaRPr lang="en-US" altLang="ko-KR" sz="2000" b="1" i="1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itchFamily="2" charset="2"/>
              </a:rPr>
              <a:t>ex2)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me</a:t>
            </a:r>
            <a:r>
              <a:rPr lang="ko-KR" altLang="en-US" sz="2000" dirty="0">
                <a:sym typeface="Wingdings" pitchFamily="2" charset="2"/>
              </a:rPr>
              <a:t>의 </a:t>
            </a:r>
            <a:r>
              <a:rPr lang="en-US" altLang="ko-KR" sz="2000" dirty="0">
                <a:sym typeface="Wingdings" pitchFamily="2" charset="2"/>
              </a:rPr>
              <a:t>‘money</a:t>
            </a:r>
            <a:r>
              <a:rPr lang="ko-KR" altLang="en-US" sz="2000" dirty="0">
                <a:sym typeface="Wingdings" pitchFamily="2" charset="2"/>
              </a:rPr>
              <a:t>＇ 영화에 대한 평점 구하기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&gt;&gt;&gt; ratings[‘me’][‘money’]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i="1" dirty="0">
                <a:sym typeface="Wingdings" pitchFamily="2" charset="2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3DE8C-B55A-0E4F-AECB-EC2B868F8427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42906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F376A-29E1-4B60-8472-591350949508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1B6562-50EE-45C4-B49F-B1074FA5000D}"/>
              </a:ext>
            </a:extLst>
          </p:cNvPr>
          <p:cNvSpPr txBox="1"/>
          <p:nvPr/>
        </p:nvSpPr>
        <p:spPr>
          <a:xfrm>
            <a:off x="412955" y="884904"/>
            <a:ext cx="8478603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시나리오 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영화 추천 시스템</a:t>
            </a:r>
            <a:endParaRPr lang="en-US" altLang="ko-KR" sz="2000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sym typeface="Wingdings" pitchFamily="2" charset="2"/>
              </a:rPr>
              <a:t>무비렌즈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en-US" altLang="ko-KR" sz="2000" dirty="0">
                <a:sym typeface="Wingdings" pitchFamily="2" charset="2"/>
                <a:hlinkClick r:id="rId3"/>
              </a:rPr>
              <a:t>https://movielens.org/)</a:t>
            </a:r>
            <a:r>
              <a:rPr lang="ko-KR" altLang="en-US" sz="2000" dirty="0">
                <a:sym typeface="Wingdings" pitchFamily="2" charset="2"/>
              </a:rPr>
              <a:t> 영화 평점 데이터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사용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2006</a:t>
            </a:r>
            <a:r>
              <a:rPr lang="ko-KR" altLang="en-US" sz="2000" dirty="0">
                <a:sym typeface="Wingdings" pitchFamily="2" charset="2"/>
              </a:rPr>
              <a:t>년 </a:t>
            </a:r>
            <a:r>
              <a:rPr lang="ko-KR" altLang="en-US" sz="2000" dirty="0" err="1">
                <a:sym typeface="Wingdings" pitchFamily="2" charset="2"/>
              </a:rPr>
              <a:t>넷플리스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err="1">
                <a:sym typeface="Wingdings" pitchFamily="2" charset="2"/>
              </a:rPr>
              <a:t>프라이즈</a:t>
            </a:r>
            <a:r>
              <a:rPr lang="ko-KR" altLang="en-US" sz="2000" dirty="0">
                <a:sym typeface="Wingdings" pitchFamily="2" charset="2"/>
              </a:rPr>
              <a:t> 경진대회 </a:t>
            </a:r>
            <a:endParaRPr lang="en-US" altLang="ko-KR" sz="2000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추천 시스템의 정확도를 </a:t>
            </a:r>
            <a:r>
              <a:rPr lang="en-US" altLang="ko-KR" sz="2000" dirty="0">
                <a:sym typeface="Wingdings" pitchFamily="2" charset="2"/>
              </a:rPr>
              <a:t>10%</a:t>
            </a:r>
            <a:r>
              <a:rPr lang="ko-KR" altLang="en-US" sz="2000" dirty="0">
                <a:sym typeface="Wingdings" pitchFamily="2" charset="2"/>
              </a:rPr>
              <a:t> 이상 향상시킨 참가자에게 상금</a:t>
            </a:r>
            <a:endParaRPr lang="en-US" altLang="ko-K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939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4944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ym typeface="Wingdings" pitchFamily="2" charset="2"/>
              </a:rPr>
              <a:t>피타고라스 정리를 이용한 두 사람간의 거리 구하기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D78514-8863-BD4C-BD10-15287F921440}"/>
              </a:ext>
            </a:extLst>
          </p:cNvPr>
          <p:cNvSpPr/>
          <p:nvPr/>
        </p:nvSpPr>
        <p:spPr>
          <a:xfrm>
            <a:off x="412954" y="1896467"/>
            <a:ext cx="10284541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similarity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j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sqrt(</a:t>
            </a:r>
            <a:r>
              <a:rPr lang="en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pow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+ </a:t>
            </a:r>
            <a:r>
              <a:rPr lang="en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pow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(j, 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092C2C52-C1BF-9D48-B6E7-9B09678033CF}"/>
              </a:ext>
            </a:extLst>
          </p:cNvPr>
          <p:cNvSpPr txBox="1"/>
          <p:nvPr/>
        </p:nvSpPr>
        <p:spPr>
          <a:xfrm>
            <a:off x="412955" y="2896101"/>
            <a:ext cx="11248102" cy="4944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itchFamily="2" charset="2"/>
              </a:rPr>
              <a:t>ex3) user1</a:t>
            </a:r>
            <a:r>
              <a:rPr lang="ko-KR" altLang="en-US" sz="2000" dirty="0">
                <a:sym typeface="Wingdings" pitchFamily="2" charset="2"/>
              </a:rPr>
              <a:t>과 </a:t>
            </a:r>
            <a:r>
              <a:rPr lang="en-US" altLang="ko-KR" sz="2000" dirty="0">
                <a:sym typeface="Wingdings" pitchFamily="2" charset="2"/>
              </a:rPr>
              <a:t>me</a:t>
            </a:r>
            <a:r>
              <a:rPr lang="ko-KR" altLang="en-US" sz="2000" dirty="0">
                <a:sym typeface="Wingdings" pitchFamily="2" charset="2"/>
              </a:rPr>
              <a:t>사이의 두 영화 </a:t>
            </a:r>
            <a:r>
              <a:rPr lang="en-US" altLang="ko-KR" sz="2000" dirty="0">
                <a:sym typeface="Wingdings" pitchFamily="2" charset="2"/>
              </a:rPr>
              <a:t>(‘last mission’, ‘money’)</a:t>
            </a:r>
            <a:r>
              <a:rPr lang="ko-KR" altLang="en-US" sz="2000" dirty="0">
                <a:sym typeface="Wingdings" pitchFamily="2" charset="2"/>
              </a:rPr>
              <a:t>의 평점 거리 구하기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269CE-9452-9F49-9802-3E47A1720C15}"/>
              </a:ext>
            </a:extLst>
          </p:cNvPr>
          <p:cNvSpPr/>
          <p:nvPr/>
        </p:nvSpPr>
        <p:spPr>
          <a:xfrm>
            <a:off x="412955" y="3673562"/>
            <a:ext cx="1028454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var1 =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‘me'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 -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‘user3'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var2 =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‘me'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 -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‘user3'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(similarity(var1, var2))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CBC26-C7A5-7A41-A57A-5B7F87B1E65F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37349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4944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sz="2000" dirty="0">
                <a:sym typeface="Wingdings" pitchFamily="2" charset="2"/>
              </a:rPr>
              <a:t>2</a:t>
            </a:r>
            <a:r>
              <a:rPr lang="ko-KR" altLang="en-US" sz="2000" dirty="0">
                <a:sym typeface="Wingdings" pitchFamily="2" charset="2"/>
              </a:rPr>
              <a:t>차원에서 피타고라스 정리를 이용한 모든 사용자와의 거리 구하기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D8C516-FD2B-354D-88A0-147FB0799E15}"/>
              </a:ext>
            </a:extLst>
          </p:cNvPr>
          <p:cNvSpPr/>
          <p:nvPr/>
        </p:nvSpPr>
        <p:spPr>
          <a:xfrm>
            <a:off x="412953" y="1751936"/>
            <a:ext cx="10284541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ko-KR" alt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u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ratings:</a:t>
            </a:r>
          </a:p>
          <a:p>
            <a:r>
              <a:rPr lang="ko-KR" alt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!=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자기자신제외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num1 =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'me’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mission’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 – ratings[u][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’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1"/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num2 =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'me’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'money’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 – ratings[u][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’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1"/>
            <a:r>
              <a:rPr lang="ko-KR" alt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(u,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" : "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similarity(num1, num2))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21C651-A4E6-4443-A032-6BE522C6D459}"/>
              </a:ext>
            </a:extLst>
          </p:cNvPr>
          <p:cNvSpPr/>
          <p:nvPr/>
        </p:nvSpPr>
        <p:spPr>
          <a:xfrm>
            <a:off x="560438" y="31509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user1  :  1.0</a:t>
            </a:r>
          </a:p>
          <a:p>
            <a:r>
              <a:rPr lang="ko-KR" altLang="en-US" dirty="0"/>
              <a:t>user2  :  2.8284271247461903</a:t>
            </a:r>
          </a:p>
          <a:p>
            <a:r>
              <a:rPr lang="ko-KR" altLang="en-US" dirty="0"/>
              <a:t>user3  : 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CE675-DF4E-2B46-8DFE-A7FFA1A511D1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55172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32644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sz="2000" dirty="0">
                <a:sym typeface="Wingdings" pitchFamily="2" charset="2"/>
              </a:rPr>
              <a:t>정규화</a:t>
            </a:r>
            <a:r>
              <a:rPr lang="en-US" altLang="ko-KR" sz="2000" dirty="0">
                <a:sym typeface="Wingdings" pitchFamily="2" charset="2"/>
              </a:rPr>
              <a:t>(Normalization)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평균화</a:t>
            </a:r>
            <a:r>
              <a:rPr lang="en-US" altLang="ko-KR" sz="2000" dirty="0">
                <a:sym typeface="Wingdings" pitchFamily="2" charset="2"/>
              </a:rPr>
              <a:t>(Standardization) </a:t>
            </a:r>
            <a:r>
              <a:rPr lang="ko-KR" altLang="en-US" sz="2000" dirty="0">
                <a:sym typeface="Wingdings" pitchFamily="2" charset="2"/>
              </a:rPr>
              <a:t>사용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보기 쉽게 하기 위해 값이 큰 것을 유사한 것으로 처리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0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~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1</a:t>
            </a:r>
            <a:r>
              <a:rPr lang="ko-KR" altLang="en-US" sz="2000" dirty="0">
                <a:sym typeface="Wingdings" pitchFamily="2" charset="2"/>
              </a:rPr>
              <a:t> 사이의 범위로 변경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</p:txBody>
      </p:sp>
      <p:pic>
        <p:nvPicPr>
          <p:cNvPr id="1026" name="Picture 2" descr="https://t1.daumcdn.net/cfile/tistory/166232124BE007B256">
            <a:extLst>
              <a:ext uri="{FF2B5EF4-FFF2-40B4-BE49-F238E27FC236}">
                <a16:creationId xmlns:a16="http://schemas.microsoft.com/office/drawing/2014/main" id="{5083D89E-1B20-3343-9620-FE55949A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028666"/>
            <a:ext cx="34036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8B48A6-84B8-6642-99A0-7E0B34E8E136}"/>
              </a:ext>
            </a:extLst>
          </p:cNvPr>
          <p:cNvSpPr/>
          <p:nvPr/>
        </p:nvSpPr>
        <p:spPr>
          <a:xfrm>
            <a:off x="412954" y="4609565"/>
            <a:ext cx="1034353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ratings:</a:t>
            </a: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!=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자기자신제외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num1 =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 - ratings[u][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'last mission'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num2 = 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 - ratings[u][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'money'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(u,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" : "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/ (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+ similarity(num1, num2)))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2DB98-72EB-2D44-8CFF-FE12EE27F661}"/>
              </a:ext>
            </a:extLst>
          </p:cNvPr>
          <p:cNvSpPr/>
          <p:nvPr/>
        </p:nvSpPr>
        <p:spPr>
          <a:xfrm>
            <a:off x="412954" y="58928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user1</a:t>
            </a:r>
            <a:r>
              <a:rPr lang="ko-KR" altLang="en-US" dirty="0"/>
              <a:t>  :  0.5</a:t>
            </a:r>
          </a:p>
          <a:p>
            <a:r>
              <a:rPr lang="ko-KR" altLang="en-US" dirty="0"/>
              <a:t>user2  :  0.2612038749637414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user3</a:t>
            </a:r>
            <a:r>
              <a:rPr lang="ko-KR" altLang="en-US" dirty="0"/>
              <a:t>  :  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9C638-56A3-8C4D-AA45-D11DF6E6810D}"/>
              </a:ext>
            </a:extLst>
          </p:cNvPr>
          <p:cNvSpPr txBox="1"/>
          <p:nvPr/>
        </p:nvSpPr>
        <p:spPr>
          <a:xfrm>
            <a:off x="10978206" y="64227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i="1" dirty="0">
                <a:solidFill>
                  <a:srgbClr val="FF0000"/>
                </a:solidFill>
              </a:rPr>
              <a:t>문제점은</a:t>
            </a:r>
            <a:r>
              <a:rPr kumimoji="1" lang="en-US" altLang="ko-KR" i="1" dirty="0">
                <a:solidFill>
                  <a:srgbClr val="FF0000"/>
                </a:solidFill>
              </a:rPr>
              <a:t>?</a:t>
            </a:r>
            <a:endParaRPr kumimoji="1"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9EE18-0E09-B84F-AEA4-11A1C65A34DD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8896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17469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2000" dirty="0">
                <a:sym typeface="Wingdings" pitchFamily="2" charset="2"/>
              </a:rPr>
              <a:t>다차원의 유사도 구하기</a:t>
            </a:r>
            <a:endParaRPr lang="en-US" altLang="ko-KR" sz="20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i="1" dirty="0" err="1">
                <a:solidFill>
                  <a:srgbClr val="FF0000"/>
                </a:solidFill>
              </a:rPr>
              <a:t>유클리디안</a:t>
            </a:r>
            <a:r>
              <a:rPr lang="ko-KR" altLang="en-US" b="1" i="1" dirty="0">
                <a:solidFill>
                  <a:srgbClr val="FF0000"/>
                </a:solidFill>
              </a:rPr>
              <a:t> 유사도</a:t>
            </a:r>
            <a:r>
              <a:rPr lang="en-US" altLang="ko-KR" b="1" i="1" dirty="0">
                <a:solidFill>
                  <a:srgbClr val="FF0000"/>
                </a:solidFill>
              </a:rPr>
              <a:t>(</a:t>
            </a:r>
            <a:r>
              <a:rPr lang="ko-KR" altLang="en-US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</a:rPr>
              <a:t>Euclidean distance)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코사인 유사도 </a:t>
            </a:r>
            <a:r>
              <a:rPr lang="en-US" altLang="ko-KR" dirty="0"/>
              <a:t>(Cosine distance)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자카드</a:t>
            </a:r>
            <a:r>
              <a:rPr lang="ko-KR" altLang="en-US" dirty="0"/>
              <a:t> 유사도 </a:t>
            </a:r>
            <a:r>
              <a:rPr lang="en-US" altLang="ko-KR" dirty="0"/>
              <a:t>(Jaccard’s distance)</a:t>
            </a: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531F6139-F162-BB41-BD7E-01A80A4DD981}"/>
              </a:ext>
            </a:extLst>
          </p:cNvPr>
          <p:cNvSpPr txBox="1"/>
          <p:nvPr/>
        </p:nvSpPr>
        <p:spPr>
          <a:xfrm>
            <a:off x="412955" y="3080707"/>
            <a:ext cx="11248102" cy="29472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1" dirty="0" err="1"/>
              <a:t>유클리디안</a:t>
            </a:r>
            <a:r>
              <a:rPr lang="ko-KR" altLang="en-US" b="1" i="1" dirty="0"/>
              <a:t> 거리 </a:t>
            </a:r>
            <a:r>
              <a:rPr lang="en-US" altLang="ko-KR" dirty="0"/>
              <a:t>(Euclidean distance)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i</a:t>
            </a:r>
            <a:r>
              <a:rPr lang="ko-KR" altLang="en-US" dirty="0"/>
              <a:t>번째 비교대상 아이템</a:t>
            </a:r>
            <a:r>
              <a:rPr lang="en-US" altLang="ko-KR" dirty="0"/>
              <a:t> </a:t>
            </a:r>
            <a:r>
              <a:rPr lang="ko-KR" altLang="en-US" dirty="0"/>
              <a:t>간의 값인 </a:t>
            </a:r>
            <a:r>
              <a:rPr lang="en-US" altLang="ko-KR" b="1" i="1" dirty="0">
                <a:solidFill>
                  <a:srgbClr val="FF0000"/>
                </a:solidFill>
              </a:rPr>
              <a:t>(x</a:t>
            </a:r>
            <a:r>
              <a:rPr lang="en-US" altLang="ko-KR" b="1" i="1" baseline="-25000" dirty="0">
                <a:solidFill>
                  <a:srgbClr val="FF0000"/>
                </a:solidFill>
              </a:rPr>
              <a:t>i</a:t>
            </a:r>
            <a:r>
              <a:rPr lang="en-US" altLang="ko-KR" b="1" i="1" dirty="0">
                <a:solidFill>
                  <a:srgbClr val="FF0000"/>
                </a:solidFill>
              </a:rPr>
              <a:t> – </a:t>
            </a:r>
            <a:r>
              <a:rPr lang="en-US" altLang="ko-KR" b="1" i="1" dirty="0" err="1">
                <a:solidFill>
                  <a:srgbClr val="FF0000"/>
                </a:solidFill>
              </a:rPr>
              <a:t>y</a:t>
            </a:r>
            <a:r>
              <a:rPr lang="en-US" altLang="ko-KR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ko-KR" b="1" i="1" dirty="0">
                <a:solidFill>
                  <a:srgbClr val="FF0000"/>
                </a:solidFill>
              </a:rPr>
              <a:t>)</a:t>
            </a:r>
            <a:r>
              <a:rPr lang="en-US" altLang="ko-KR" b="1" i="1" baseline="30000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의 합을 구한 다음 </a:t>
            </a:r>
            <a:r>
              <a:rPr lang="ko-KR" altLang="en-US" b="1" i="1" dirty="0">
                <a:solidFill>
                  <a:srgbClr val="FF0000"/>
                </a:solidFill>
              </a:rPr>
              <a:t>제곱근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2050" name="Picture 2" descr="https://t1.daumcdn.net/cfile/tistory/992279335A00464E34">
            <a:extLst>
              <a:ext uri="{FF2B5EF4-FFF2-40B4-BE49-F238E27FC236}">
                <a16:creationId xmlns:a16="http://schemas.microsoft.com/office/drawing/2014/main" id="{721E7FE0-1536-7842-B5C1-ED3BC038A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4204428"/>
            <a:ext cx="51689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39018-0BE5-7247-86FF-11A0AE7BF512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31445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4944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2000" dirty="0">
                <a:sym typeface="Wingdings" pitchFamily="2" charset="2"/>
              </a:rPr>
              <a:t>다차원의 유사도 구하기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CCDE21-F0C6-C041-88D3-286B3F9EF6E1}"/>
              </a:ext>
            </a:extLst>
          </p:cNvPr>
          <p:cNvSpPr/>
          <p:nvPr/>
        </p:nvSpPr>
        <p:spPr>
          <a:xfrm>
            <a:off x="412954" y="1751936"/>
            <a:ext cx="10130637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similarity_distance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 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data[name1]:</a:t>
            </a: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data[name2]: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같은 영화를 봤다면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pow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(data[name1][u]- data[name2][u],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3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/(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+sqrt(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6DD5BB-6EF5-944A-A132-DE5771A1741F}"/>
              </a:ext>
            </a:extLst>
          </p:cNvPr>
          <p:cNvSpPr/>
          <p:nvPr/>
        </p:nvSpPr>
        <p:spPr>
          <a:xfrm>
            <a:off x="412954" y="35818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&gt;&gt;&gt; </a:t>
            </a:r>
            <a:r>
              <a:rPr lang="ko-KR" altLang="en-US" dirty="0" err="1"/>
              <a:t>sim</a:t>
            </a:r>
            <a:r>
              <a:rPr lang="en-US" altLang="ko-KR" dirty="0" err="1"/>
              <a:t>ilarity</a:t>
            </a:r>
            <a:r>
              <a:rPr lang="ko-KR" altLang="en-US" dirty="0"/>
              <a:t>_</a:t>
            </a:r>
            <a:r>
              <a:rPr lang="ko-KR" altLang="en-US" dirty="0" err="1"/>
              <a:t>distance</a:t>
            </a:r>
            <a:r>
              <a:rPr lang="ko-KR" altLang="en-US" dirty="0"/>
              <a:t>(</a:t>
            </a:r>
            <a:r>
              <a:rPr lang="ko-KR" altLang="en-US" dirty="0" err="1"/>
              <a:t>ratings</a:t>
            </a:r>
            <a:r>
              <a:rPr lang="ko-KR" altLang="en-US" dirty="0"/>
              <a:t>, 'user1', 'user2')</a:t>
            </a:r>
          </a:p>
          <a:p>
            <a:r>
              <a:rPr lang="ko-KR" altLang="en-US" dirty="0"/>
              <a:t>0.28989794855663564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84626-EEF2-C44C-8A07-12A92BF36B6D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7840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4944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2000" dirty="0">
                <a:sym typeface="Wingdings" pitchFamily="2" charset="2"/>
              </a:rPr>
              <a:t>전체 데이터에서 </a:t>
            </a:r>
            <a:r>
              <a:rPr lang="ko-KR" altLang="en-US" sz="2000" dirty="0" err="1">
                <a:sym typeface="Wingdings" pitchFamily="2" charset="2"/>
              </a:rPr>
              <a:t>유사도가</a:t>
            </a:r>
            <a:r>
              <a:rPr lang="ko-KR" altLang="en-US" sz="2000" dirty="0">
                <a:sym typeface="Wingdings" pitchFamily="2" charset="2"/>
              </a:rPr>
              <a:t> 가장 가까운 사람 구하기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43546-32A0-A04D-81C6-227E2C8D592B}"/>
              </a:ext>
            </a:extLst>
          </p:cNvPr>
          <p:cNvSpPr/>
          <p:nvPr/>
        </p:nvSpPr>
        <p:spPr>
          <a:xfrm>
            <a:off x="426493" y="1734495"/>
            <a:ext cx="1040634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nearest_user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sim_function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similarity_distance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nearest_user_list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[]</a:t>
            </a: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data:</a:t>
            </a: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name != u: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자기 자신은 제외한다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nearest_user_list.append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similarity_distance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(data, name, u), u) </a:t>
            </a:r>
          </a:p>
          <a:p>
            <a:pPr lvl="1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nearest_user_list.sort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오름차순 정렬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nearest_user_list.reverse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내림차순 정렬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endParaRPr lang="en-US" altLang="ko-KR" sz="14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nearest_user_list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[:index]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70C4B4-5FB5-BC42-85C5-BA441EB3B10E}"/>
              </a:ext>
            </a:extLst>
          </p:cNvPr>
          <p:cNvSpPr/>
          <p:nvPr/>
        </p:nvSpPr>
        <p:spPr>
          <a:xfrm>
            <a:off x="426492" y="4329604"/>
            <a:ext cx="9781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&gt;&gt;&gt; </a:t>
            </a:r>
            <a:r>
              <a:rPr lang="ko-KR" altLang="en-US" dirty="0" err="1"/>
              <a:t>nearest_user</a:t>
            </a:r>
            <a:r>
              <a:rPr lang="ko-KR" altLang="en-US" dirty="0"/>
              <a:t>(</a:t>
            </a:r>
            <a:r>
              <a:rPr lang="ko-KR" altLang="en-US" dirty="0" err="1"/>
              <a:t>ratings</a:t>
            </a:r>
            <a:r>
              <a:rPr lang="ko-KR" altLang="en-US" dirty="0"/>
              <a:t>, 'user2’)</a:t>
            </a:r>
          </a:p>
          <a:p>
            <a:r>
              <a:rPr lang="ko-KR" altLang="en-US" dirty="0"/>
              <a:t>[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(0.28989794855663564, 'user1’),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(0.2612038749637414, '</a:t>
            </a:r>
            <a:r>
              <a:rPr lang="ko-KR" altLang="en-US" dirty="0" err="1"/>
              <a:t>me</a:t>
            </a:r>
            <a:r>
              <a:rPr lang="ko-KR" altLang="en-US" dirty="0"/>
              <a:t>’)</a:t>
            </a:r>
            <a:endParaRPr lang="en-US" altLang="ko-KR" dirty="0"/>
          </a:p>
          <a:p>
            <a:r>
              <a:rPr lang="ko-KR" altLang="en-US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E1CC8-ABB6-3449-A346-A01EA34A9866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0082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507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6"/>
            </a:pPr>
            <a:r>
              <a:rPr lang="ko-KR" altLang="en-US" sz="2000" dirty="0">
                <a:sym typeface="Wingdings" pitchFamily="2" charset="2"/>
              </a:rPr>
              <a:t>평점과 이름 분리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F43C89-770F-B94C-B4DC-E11FBB2454C4}"/>
              </a:ext>
            </a:extLst>
          </p:cNvPr>
          <p:cNvSpPr/>
          <p:nvPr/>
        </p:nvSpPr>
        <p:spPr>
          <a:xfrm>
            <a:off x="412954" y="2069779"/>
            <a:ext cx="10419885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nearest_user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sim_function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similarity_distance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score, names = []</a:t>
            </a: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data:</a:t>
            </a: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name != u: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자기 자신은 제외한다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score.append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similarity_distance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(data, name, u))</a:t>
            </a: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names.append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(u)</a:t>
            </a:r>
          </a:p>
          <a:p>
            <a:pPr lvl="3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score.sort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score.reverse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names.sort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names.reverse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pPr lvl="1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score, names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EAF286-6BB6-1049-A782-432A10D0A5BD}"/>
              </a:ext>
            </a:extLst>
          </p:cNvPr>
          <p:cNvSpPr/>
          <p:nvPr/>
        </p:nvSpPr>
        <p:spPr>
          <a:xfrm>
            <a:off x="412954" y="5048527"/>
            <a:ext cx="9449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&gt;&gt;&gt; </a:t>
            </a:r>
            <a:r>
              <a:rPr lang="ko-KR" altLang="en-US" dirty="0" err="1"/>
              <a:t>score</a:t>
            </a:r>
            <a:r>
              <a:rPr lang="ko-KR" altLang="en-US" dirty="0"/>
              <a:t>, </a:t>
            </a:r>
            <a:r>
              <a:rPr lang="ko-KR" altLang="en-US" dirty="0" err="1"/>
              <a:t>names</a:t>
            </a:r>
            <a:r>
              <a:rPr lang="ko-KR" altLang="en-US" dirty="0"/>
              <a:t> = </a:t>
            </a:r>
            <a:r>
              <a:rPr lang="ko-KR" altLang="en-US" dirty="0" err="1"/>
              <a:t>nearest_user</a:t>
            </a:r>
            <a:r>
              <a:rPr lang="ko-KR" altLang="en-US" dirty="0"/>
              <a:t>(</a:t>
            </a:r>
            <a:r>
              <a:rPr lang="ko-KR" altLang="en-US" dirty="0" err="1"/>
              <a:t>ratings</a:t>
            </a:r>
            <a:r>
              <a:rPr lang="ko-KR" altLang="en-US" dirty="0"/>
              <a:t>, 'user2')</a:t>
            </a:r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score</a:t>
            </a:r>
            <a:endParaRPr lang="ko-KR" altLang="en-US" dirty="0"/>
          </a:p>
          <a:p>
            <a:r>
              <a:rPr lang="ko-KR" altLang="en-US" dirty="0"/>
              <a:t>[0.28989794855663564, 0.2612038749637414, 0.21551468935838852]</a:t>
            </a:r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names</a:t>
            </a:r>
            <a:endParaRPr lang="ko-KR" altLang="en-US" dirty="0"/>
          </a:p>
          <a:p>
            <a:r>
              <a:rPr lang="ko-KR" altLang="en-US" dirty="0"/>
              <a:t>['user3', 'user1', '</a:t>
            </a:r>
            <a:r>
              <a:rPr lang="ko-KR" altLang="en-US" dirty="0" err="1"/>
              <a:t>me</a:t>
            </a:r>
            <a:r>
              <a:rPr lang="ko-KR" altLang="en-US" dirty="0"/>
              <a:t>’]</a:t>
            </a:r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draw_chart</a:t>
            </a:r>
            <a:r>
              <a:rPr lang="en-US" altLang="ko-KR" dirty="0"/>
              <a:t>(score, names)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82EB1-64D4-7748-A152-FAC0219BADE9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830981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9688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7"/>
            </a:pPr>
            <a:r>
              <a:rPr lang="ko-KR" altLang="en-US" sz="2000" dirty="0">
                <a:sym typeface="Wingdings" pitchFamily="2" charset="2"/>
              </a:rPr>
              <a:t>데이터 시각화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함수 구현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ym typeface="Wingdings" pitchFamily="2" charset="2"/>
              </a:rPr>
              <a:t>matplotlib.pyplot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사용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10DA5-7F50-534B-82B4-7CD44C0CAE61}"/>
              </a:ext>
            </a:extLst>
          </p:cNvPr>
          <p:cNvSpPr/>
          <p:nvPr/>
        </p:nvSpPr>
        <p:spPr>
          <a:xfrm>
            <a:off x="412955" y="2213601"/>
            <a:ext cx="1041988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draw_chart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labels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data, labels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는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list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형태로 사용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positions = 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(data))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plt.barh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(positions, data,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'r'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가로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plt.yticks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(positions, labels)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plt.xlabel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'similarity'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#x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축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plt.ylabel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'name'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#y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축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plt.show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출력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2D71-74B1-9F4C-98E8-86B7634151D8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11A4016-1490-9C41-B97C-53C3147B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7" y="4025145"/>
            <a:ext cx="4220424" cy="27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4" y="2814381"/>
            <a:ext cx="6081152" cy="1879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ko-KR" altLang="en-US" sz="2000" dirty="0" err="1">
                <a:sym typeface="Wingdings" pitchFamily="2" charset="2"/>
              </a:rPr>
              <a:t>상관분석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(Correlation Analysis)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두 변수간의 선형적 관계에 대한 분석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sym typeface="Wingdings" pitchFamily="2" charset="2"/>
              </a:rPr>
              <a:t>점수간</a:t>
            </a:r>
            <a:r>
              <a:rPr lang="ko-KR" altLang="en-US" sz="2000" dirty="0">
                <a:sym typeface="Wingdings" pitchFamily="2" charset="2"/>
              </a:rPr>
              <a:t> 관계에 따라 점을 찍은 후 그 점이 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	</a:t>
            </a:r>
            <a:r>
              <a:rPr lang="ko-KR" altLang="en-US" sz="2000" dirty="0">
                <a:sym typeface="Wingdings" pitchFamily="2" charset="2"/>
              </a:rPr>
              <a:t>분포한 모양에 따라 상관관계 도출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B1FB6D-F9EF-D041-B558-EF77119F654E}"/>
              </a:ext>
            </a:extLst>
          </p:cNvPr>
          <p:cNvSpPr/>
          <p:nvPr/>
        </p:nvSpPr>
        <p:spPr>
          <a:xfrm>
            <a:off x="412954" y="1024351"/>
            <a:ext cx="11248101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ym typeface="Wingdings" pitchFamily="2" charset="2"/>
              </a:rPr>
              <a:t>유클리디안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err="1">
                <a:sym typeface="Wingdings" pitchFamily="2" charset="2"/>
              </a:rPr>
              <a:t>거리공식의</a:t>
            </a:r>
            <a:r>
              <a:rPr lang="ko-KR" altLang="en-US" sz="2000" dirty="0">
                <a:sym typeface="Wingdings" pitchFamily="2" charset="2"/>
              </a:rPr>
              <a:t> 문제점 </a:t>
            </a:r>
            <a:endParaRPr lang="en-US" altLang="ko-KR" sz="2000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sym typeface="Wingdings" pitchFamily="2" charset="2"/>
              </a:rPr>
              <a:t>특정 인물의 </a:t>
            </a:r>
            <a:r>
              <a:rPr lang="ko-KR" altLang="en-US" sz="2000" dirty="0" err="1">
                <a:sym typeface="Wingdings" pitchFamily="2" charset="2"/>
              </a:rPr>
              <a:t>점수기준이</a:t>
            </a:r>
            <a:r>
              <a:rPr lang="ko-KR" altLang="en-US" sz="2000" dirty="0">
                <a:sym typeface="Wingdings" pitchFamily="2" charset="2"/>
              </a:rPr>
              <a:t> 너무 낮거나 높으면 제대로 된 결과가 나오지 못함</a:t>
            </a:r>
            <a:endParaRPr lang="en-US" altLang="ko-KR" sz="2000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ex) </a:t>
            </a:r>
            <a:r>
              <a:rPr lang="ko-KR" altLang="en-US" sz="2000" dirty="0">
                <a:sym typeface="Wingdings" pitchFamily="2" charset="2"/>
              </a:rPr>
              <a:t>재미없는 영화 </a:t>
            </a:r>
            <a:r>
              <a:rPr lang="en-US" altLang="ko-KR" sz="2000" dirty="0">
                <a:sym typeface="Wingdings" pitchFamily="2" charset="2"/>
              </a:rPr>
              <a:t>1,</a:t>
            </a:r>
            <a:r>
              <a:rPr lang="ko-KR" altLang="en-US" sz="2000" dirty="0">
                <a:sym typeface="Wingdings" pitchFamily="2" charset="2"/>
              </a:rPr>
              <a:t> 재미있는 영화 </a:t>
            </a:r>
            <a:r>
              <a:rPr lang="en-US" altLang="ko-KR" sz="2000" dirty="0">
                <a:sym typeface="Wingdings" pitchFamily="2" charset="2"/>
              </a:rPr>
              <a:t>5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72E51C-F71B-A043-A838-2BAD20F9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39" y="2442175"/>
            <a:ext cx="5026990" cy="40745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DCAC2-0CB7-1A40-8B98-34AA1915F321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9138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4" y="994912"/>
            <a:ext cx="10989054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ko-KR" altLang="en-US" sz="2000" dirty="0" err="1">
                <a:sym typeface="Wingdings" pitchFamily="2" charset="2"/>
              </a:rPr>
              <a:t>상관분석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(Correlation Analysis)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데이터 변경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영화의 개수 및 각 사용자가 본 영화의 수도 다름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78D2A6-930B-FB49-8EE4-8D725F85A1CF}"/>
              </a:ext>
            </a:extLst>
          </p:cNvPr>
          <p:cNvSpPr/>
          <p:nvPr/>
        </p:nvSpPr>
        <p:spPr>
          <a:xfrm>
            <a:off x="412954" y="2278645"/>
            <a:ext cx="6096000" cy="37548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ratings = {</a:t>
            </a:r>
          </a:p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'user1'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돈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캡틴마블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보헤미안 랩소디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3.0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극한직업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이스케이프 룸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증인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3.0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'user2'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돈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1.0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캡틴마블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보헤미안 랩소디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극한직업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이스케이프 룸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4.5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증인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5.0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774EB-2F85-494D-811F-3200637F12CD}"/>
              </a:ext>
            </a:extLst>
          </p:cNvPr>
          <p:cNvSpPr/>
          <p:nvPr/>
        </p:nvSpPr>
        <p:spPr>
          <a:xfrm>
            <a:off x="5044751" y="2278645"/>
            <a:ext cx="4341845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pPr lvl="1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'user9'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돈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3.7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캡틴마블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4.0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이스케이프 룸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3.0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극한직업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4.9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보헤미안 랩소디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4.1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17E7B-C281-3D41-830C-0DE4CCBC7016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984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1B6562-50EE-45C4-B49F-B1074FA5000D}"/>
              </a:ext>
            </a:extLst>
          </p:cNvPr>
          <p:cNvSpPr txBox="1"/>
          <p:nvPr/>
        </p:nvSpPr>
        <p:spPr>
          <a:xfrm>
            <a:off x="412955" y="884904"/>
            <a:ext cx="692529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추천 시스템이란</a:t>
            </a:r>
            <a:r>
              <a:rPr lang="en-US" altLang="ko-KR" sz="2000" dirty="0">
                <a:sym typeface="Wingdings" pitchFamily="2" charset="2"/>
              </a:rPr>
              <a:t>?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아마존</a:t>
            </a:r>
            <a:r>
              <a:rPr lang="en-US" altLang="ko-KR" sz="2000" dirty="0">
                <a:sym typeface="Wingdings" pitchFamily="2" charset="2"/>
              </a:rPr>
              <a:t>: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‘</a:t>
            </a:r>
            <a:r>
              <a:rPr lang="ko-KR" altLang="en-US" sz="2000" dirty="0">
                <a:sym typeface="Wingdings" pitchFamily="2" charset="2"/>
              </a:rPr>
              <a:t>이 상품을 구매한 고객이 구매한 다른 상품</a:t>
            </a:r>
            <a:r>
              <a:rPr lang="en-US" altLang="ko-KR" sz="2000" dirty="0">
                <a:sym typeface="Wingdings" pitchFamily="2" charset="2"/>
              </a:rPr>
              <a:t>’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5</a:t>
            </a:r>
            <a:r>
              <a:rPr lang="ko-KR" altLang="en-US" sz="2000" dirty="0">
                <a:sym typeface="Wingdings" pitchFamily="2" charset="2"/>
              </a:rPr>
              <a:t>단계의 </a:t>
            </a:r>
            <a:r>
              <a:rPr lang="ko-KR" altLang="en-US" sz="2000" dirty="0" err="1">
                <a:sym typeface="Wingdings" pitchFamily="2" charset="2"/>
              </a:rPr>
              <a:t>별점에</a:t>
            </a:r>
            <a:r>
              <a:rPr lang="ko-KR" altLang="en-US" sz="2000" dirty="0">
                <a:sym typeface="Wingdings" pitchFamily="2" charset="2"/>
              </a:rPr>
              <a:t> 따라 음악을 추천해주는 앱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E1E9D595-FDC2-C440-9464-A197B859E20A}"/>
              </a:ext>
            </a:extLst>
          </p:cNvPr>
          <p:cNvSpPr txBox="1"/>
          <p:nvPr/>
        </p:nvSpPr>
        <p:spPr>
          <a:xfrm>
            <a:off x="412955" y="2720088"/>
            <a:ext cx="8047075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응용분야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(Application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of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Data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Mining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to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Electronic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Commerce,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Springer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2001)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개요 추천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사용자 평가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알림 서비스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연관 아이템 추천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개인화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292B2-0043-7449-B0F4-B98EEE80F095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36090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4" y="994912"/>
            <a:ext cx="10989054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8"/>
            </a:pPr>
            <a:r>
              <a:rPr lang="ko-KR" altLang="en-US" sz="2000" dirty="0" err="1">
                <a:sym typeface="Wingdings" pitchFamily="2" charset="2"/>
              </a:rPr>
              <a:t>상관분석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(Correlation Analysis)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scatter plot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902404-F1F4-D34E-A9CA-B0EEB17BCC49}"/>
              </a:ext>
            </a:extLst>
          </p:cNvPr>
          <p:cNvSpPr/>
          <p:nvPr/>
        </p:nvSpPr>
        <p:spPr>
          <a:xfrm>
            <a:off x="412953" y="2230253"/>
            <a:ext cx="10160453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draw_graph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plt.figure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14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))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x_ratings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y_ratings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[]</a:t>
            </a: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ratings[name1]: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=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키 값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data[name2]: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같은 영화를 </a:t>
            </a:r>
            <a:r>
              <a:rPr lang="ko-KR" altLang="en-US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평가했을때만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x_ratings.append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(ratings[name1][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 </a:t>
            </a: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y_ratings.append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(ratings[name2][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 </a:t>
            </a: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plt.text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(ratings[name1][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],ratings[name2][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영화 제목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text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찍기</a:t>
            </a:r>
            <a:endParaRPr lang="en-US" altLang="ko-KR" sz="14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lvl="3"/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plt.plot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x_ratings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y_ratings,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'g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^'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plt.axis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plt.xlabel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(name1)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plt.ylabel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(name2)</a:t>
            </a:r>
          </a:p>
          <a:p>
            <a:pPr lvl="1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plt.show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5F81F0-6908-D245-9A8A-70A349E1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3043332"/>
            <a:ext cx="6290310" cy="36178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4141E9-8FA1-D143-903F-4C988B568302}"/>
              </a:ext>
            </a:extLst>
          </p:cNvPr>
          <p:cNvSpPr/>
          <p:nvPr/>
        </p:nvSpPr>
        <p:spPr>
          <a:xfrm>
            <a:off x="412953" y="5863088"/>
            <a:ext cx="443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&gt;&gt;&gt; </a:t>
            </a:r>
            <a:r>
              <a:rPr lang="ko-KR" altLang="en-US" dirty="0" err="1"/>
              <a:t>draw_graph</a:t>
            </a:r>
            <a:r>
              <a:rPr lang="ko-KR" altLang="en-US" dirty="0"/>
              <a:t>(</a:t>
            </a:r>
            <a:r>
              <a:rPr lang="ko-KR" altLang="en-US" dirty="0" err="1"/>
              <a:t>ratings</a:t>
            </a:r>
            <a:r>
              <a:rPr lang="ko-KR" altLang="en-US" dirty="0"/>
              <a:t>, 'user1', 'user3')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89F9F-9C5E-A642-98D1-191C39567892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7584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4" y="994912"/>
            <a:ext cx="10989054" cy="41878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9"/>
            </a:pPr>
            <a:r>
              <a:rPr lang="ko-KR" altLang="en-US" sz="2000" dirty="0">
                <a:sym typeface="Wingdings" pitchFamily="2" charset="2"/>
              </a:rPr>
              <a:t>두 사용자간의 상관계수 구하기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sym typeface="Wingdings" pitchFamily="2" charset="2"/>
              </a:rPr>
              <a:t>피어슨</a:t>
            </a:r>
            <a:r>
              <a:rPr lang="ko-KR" altLang="en-US" sz="2000" dirty="0">
                <a:sym typeface="Wingdings" pitchFamily="2" charset="2"/>
              </a:rPr>
              <a:t> 상관계수 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en-US" altLang="ko-KR" sz="2000" dirty="0" err="1">
                <a:sym typeface="Wingdings" pitchFamily="2" charset="2"/>
              </a:rPr>
              <a:t>Peason</a:t>
            </a:r>
            <a:r>
              <a:rPr lang="en-US" altLang="ko-KR" sz="2000" dirty="0">
                <a:sym typeface="Wingdings" pitchFamily="2" charset="2"/>
              </a:rPr>
              <a:t> Correlation Coefficient) </a:t>
            </a:r>
            <a:r>
              <a:rPr lang="ko-KR" altLang="en-US" sz="2000" dirty="0">
                <a:sym typeface="Wingdings" pitchFamily="2" charset="2"/>
              </a:rPr>
              <a:t>사용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-1 ~ 1 </a:t>
            </a:r>
            <a:r>
              <a:rPr lang="ko-KR" altLang="en-US" sz="2000" dirty="0">
                <a:sym typeface="Wingdings" pitchFamily="2" charset="2"/>
              </a:rPr>
              <a:t>사이의 값 </a:t>
            </a:r>
            <a:r>
              <a:rPr lang="en-US" altLang="ko-KR" sz="2000" dirty="0">
                <a:sym typeface="Wingdings" pitchFamily="2" charset="2"/>
              </a:rPr>
              <a:t>(1</a:t>
            </a:r>
            <a:r>
              <a:rPr lang="ko-KR" altLang="en-US" sz="2000" dirty="0">
                <a:sym typeface="Wingdings" pitchFamily="2" charset="2"/>
              </a:rPr>
              <a:t>에 가까울수록 양의 상관관계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ko-KR" altLang="en-US" sz="2000" dirty="0">
                <a:sym typeface="Wingdings" pitchFamily="2" charset="2"/>
              </a:rPr>
              <a:t> 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CA7A2-DA4B-CC4A-9CBA-8AC1554E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75" y="2627376"/>
            <a:ext cx="4552406" cy="2249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83786D-78D8-4E41-9009-46E90A8C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25" y="2627376"/>
            <a:ext cx="4618640" cy="2249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60A5B2-64DF-F640-9A09-84F8E523B428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231059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4" y="994912"/>
            <a:ext cx="10989054" cy="4944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9"/>
            </a:pPr>
            <a:r>
              <a:rPr lang="ko-KR" altLang="en-US" sz="2000" dirty="0">
                <a:sym typeface="Wingdings" pitchFamily="2" charset="2"/>
              </a:rPr>
              <a:t>두 사용자간의 상관계수 구하기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DE132-4019-1C4D-B43D-789512D404F7}"/>
              </a:ext>
            </a:extLst>
          </p:cNvPr>
          <p:cNvSpPr/>
          <p:nvPr/>
        </p:nvSpPr>
        <p:spPr>
          <a:xfrm>
            <a:off x="412953" y="1685816"/>
            <a:ext cx="10989053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pearson_correlation_coefficient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name1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X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의 합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Y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의 합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sumPowX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X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제곱의 합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sumPowY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Y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제곱의 합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sumXY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X*Y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의 합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count=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영화 개수</a:t>
            </a:r>
            <a:endParaRPr lang="en-US" altLang="ko-KR" sz="14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lvl="1"/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movie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data[name1]: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= key</a:t>
            </a:r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movie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data[name2]: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같은 영화를 </a:t>
            </a:r>
            <a:r>
              <a:rPr lang="ko-KR" altLang="en-US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평가했을때만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+= data[name1][movie]</a:t>
            </a: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+= data[name2][movie]</a:t>
            </a: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sumPowX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pow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(data[name1][movie],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sumPowY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pow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(data[name2][movie],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sumXY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+= data[name1][movie] * data[name2][movie]</a:t>
            </a:r>
          </a:p>
          <a:p>
            <a:pPr lvl="3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count +=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</a:p>
          <a:p>
            <a:pPr lvl="3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sumXY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- ((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)/count)) 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		/ sqrt((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sumPowX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- (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pow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(sumX,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/ count)) * 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sumPowY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- (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pow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(sumY,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/ count)))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5A2B62-61A7-A44C-AB1D-786AB526B66B}"/>
              </a:ext>
            </a:extLst>
          </p:cNvPr>
          <p:cNvSpPr/>
          <p:nvPr/>
        </p:nvSpPr>
        <p:spPr>
          <a:xfrm>
            <a:off x="412952" y="5970333"/>
            <a:ext cx="10317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&gt;&gt;&gt; </a:t>
            </a:r>
            <a:r>
              <a:rPr lang="ko-KR" altLang="en-US" dirty="0" err="1"/>
              <a:t>pearson_correlation_coefficient</a:t>
            </a:r>
            <a:r>
              <a:rPr lang="ko-KR" altLang="en-US" dirty="0"/>
              <a:t>(</a:t>
            </a:r>
            <a:r>
              <a:rPr lang="ko-KR" altLang="en-US" dirty="0" err="1"/>
              <a:t>ratings</a:t>
            </a:r>
            <a:r>
              <a:rPr lang="ko-KR" altLang="en-US" dirty="0"/>
              <a:t>, 'user1', 'user3')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F7F413-5451-C247-99FD-9B3FA3392BFC}"/>
              </a:ext>
            </a:extLst>
          </p:cNvPr>
          <p:cNvSpPr/>
          <p:nvPr/>
        </p:nvSpPr>
        <p:spPr>
          <a:xfrm>
            <a:off x="7718821" y="5970333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0.39605901719066977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CF7ADD-C1FC-3F4C-9A27-B2826BC94F5D}"/>
              </a:ext>
            </a:extLst>
          </p:cNvPr>
          <p:cNvSpPr/>
          <p:nvPr/>
        </p:nvSpPr>
        <p:spPr>
          <a:xfrm>
            <a:off x="412952" y="6389559"/>
            <a:ext cx="10317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&gt;&gt;&gt; </a:t>
            </a:r>
            <a:r>
              <a:rPr lang="ko-KR" altLang="en-US" dirty="0" err="1"/>
              <a:t>pearson_correlation_coefficient</a:t>
            </a:r>
            <a:r>
              <a:rPr lang="ko-KR" altLang="en-US" dirty="0"/>
              <a:t>(</a:t>
            </a:r>
            <a:r>
              <a:rPr lang="ko-KR" altLang="en-US" dirty="0" err="1"/>
              <a:t>ratings</a:t>
            </a:r>
            <a:r>
              <a:rPr lang="ko-KR" altLang="en-US" dirty="0"/>
              <a:t>, '</a:t>
            </a:r>
            <a:r>
              <a:rPr lang="ko-KR" altLang="en-US" dirty="0" err="1"/>
              <a:t>user</a:t>
            </a:r>
            <a:r>
              <a:rPr lang="en-US" altLang="ko-KR" dirty="0"/>
              <a:t>5</a:t>
            </a:r>
            <a:r>
              <a:rPr lang="ko-KR" altLang="en-US" dirty="0"/>
              <a:t>', '</a:t>
            </a:r>
            <a:r>
              <a:rPr lang="ko-KR" altLang="en-US" dirty="0" err="1"/>
              <a:t>user</a:t>
            </a:r>
            <a:r>
              <a:rPr lang="en-US" altLang="ko-KR" dirty="0"/>
              <a:t>8</a:t>
            </a:r>
            <a:r>
              <a:rPr lang="ko-KR" altLang="en-US" dirty="0"/>
              <a:t>')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CEF0C2-FBCC-2B41-AA21-A969B04D6FBB}"/>
              </a:ext>
            </a:extLst>
          </p:cNvPr>
          <p:cNvSpPr/>
          <p:nvPr/>
        </p:nvSpPr>
        <p:spPr>
          <a:xfrm>
            <a:off x="7718821" y="6389559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0.8934051474415647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0E259-829F-674E-AE4F-86CBFC19DCCC}"/>
              </a:ext>
            </a:extLst>
          </p:cNvPr>
          <p:cNvSpPr txBox="1"/>
          <p:nvPr/>
        </p:nvSpPr>
        <p:spPr>
          <a:xfrm>
            <a:off x="10462180" y="6418940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i="1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kumimoji="1" lang="ko-KR" altLang="en-US" sz="1400" b="1" i="1" dirty="0">
                <a:solidFill>
                  <a:srgbClr val="FF0000"/>
                </a:solidFill>
                <a:sym typeface="Wingdings" pitchFamily="2" charset="2"/>
              </a:rPr>
              <a:t>더 높은 유사성</a:t>
            </a:r>
            <a:endParaRPr kumimoji="1"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34405-B4F7-C443-B4E8-9D2E802A9975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41108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4" y="994912"/>
            <a:ext cx="10989054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10"/>
            </a:pPr>
            <a:r>
              <a:rPr lang="ko-KR" altLang="en-US" sz="2000" dirty="0">
                <a:sym typeface="Wingdings" pitchFamily="2" charset="2"/>
              </a:rPr>
              <a:t>전체 인원과의 상관계수 구하기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전체 데이터를 기준으로 기준이 되는 사람과 나머지 전체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사용자간의 상관계수 구하기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3EC181-E80B-E445-90E7-2C29CB0044F0}"/>
              </a:ext>
            </a:extLst>
          </p:cNvPr>
          <p:cNvSpPr/>
          <p:nvPr/>
        </p:nvSpPr>
        <p:spPr>
          <a:xfrm>
            <a:off x="412954" y="2147481"/>
            <a:ext cx="1052252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nearest_user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result = []</a:t>
            </a: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u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data: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name != u: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result.append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pearson_correlation_coefficient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(data, name, u), u))</a:t>
            </a:r>
          </a:p>
          <a:p>
            <a:pPr lvl="2"/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result.sort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result.reverse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result[:index]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1E8346-F634-4B41-9CB6-8DB126D55A97}"/>
              </a:ext>
            </a:extLst>
          </p:cNvPr>
          <p:cNvSpPr/>
          <p:nvPr/>
        </p:nvSpPr>
        <p:spPr>
          <a:xfrm>
            <a:off x="412954" y="4431268"/>
            <a:ext cx="10317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&gt;&gt;&gt; </a:t>
            </a:r>
            <a:r>
              <a:rPr lang="en-US" altLang="ko-KR" dirty="0" err="1"/>
              <a:t>nearest_user</a:t>
            </a:r>
            <a:r>
              <a:rPr lang="en-US" altLang="ko-KR" dirty="0"/>
              <a:t>(ratings, 'user9’, 5)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1B0D12-8A58-9440-A2D0-4ADB85027BB8}"/>
              </a:ext>
            </a:extLst>
          </p:cNvPr>
          <p:cNvSpPr/>
          <p:nvPr/>
        </p:nvSpPr>
        <p:spPr>
          <a:xfrm>
            <a:off x="536684" y="48006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altLang="ko-KR" dirty="0"/>
              <a:t>[</a:t>
            </a:r>
          </a:p>
          <a:p>
            <a:r>
              <a:rPr lang="nb-NO" altLang="ko-KR" dirty="0">
                <a:solidFill>
                  <a:srgbClr val="FF0000"/>
                </a:solidFill>
              </a:rPr>
              <a:t> (0.9607689228305331, 'user4’), </a:t>
            </a:r>
          </a:p>
          <a:p>
            <a:r>
              <a:rPr lang="nb-NO" altLang="ko-KR" dirty="0"/>
              <a:t> (0.9281909617845113, 'user5’), </a:t>
            </a:r>
          </a:p>
          <a:p>
            <a:r>
              <a:rPr lang="nb-NO" altLang="ko-KR" dirty="0"/>
              <a:t> (0.8180002591461302, 'user7’), </a:t>
            </a:r>
          </a:p>
          <a:p>
            <a:r>
              <a:rPr lang="nb-NO" altLang="ko-KR" dirty="0"/>
              <a:t> (0.8105674873765092, 'user8’), </a:t>
            </a:r>
          </a:p>
          <a:p>
            <a:r>
              <a:rPr lang="nb-NO" altLang="ko-KR" dirty="0"/>
              <a:t> (0.7997092494906686, 'user1’)</a:t>
            </a:r>
          </a:p>
          <a:p>
            <a:r>
              <a:rPr lang="nb-NO" altLang="ko-KR" dirty="0"/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FFEB7-E7DE-9749-969E-762092E6CD5E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543863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1879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11"/>
            </a:pPr>
            <a:r>
              <a:rPr lang="ko-KR" altLang="en-US" sz="2000" dirty="0">
                <a:sym typeface="Wingdings" pitchFamily="2" charset="2"/>
              </a:rPr>
              <a:t>실제 영화 추천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예상 평점 구하기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상관관계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공동으로 내린 평가 기준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sym typeface="Wingdings" pitchFamily="2" charset="2"/>
              </a:rPr>
              <a:t>영화추천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사용자가 평가를 내리지 않은 영화</a:t>
            </a:r>
            <a:endParaRPr lang="en-US" altLang="ko-KR" sz="2000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유사도 값을 근거로 일정 기준을 충족하는 모든 사용자의 예상 평점과 추천영화 참고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8742D207-5430-A541-9910-BE09EFDF9AFA}"/>
              </a:ext>
            </a:extLst>
          </p:cNvPr>
          <p:cNvSpPr txBox="1"/>
          <p:nvPr/>
        </p:nvSpPr>
        <p:spPr>
          <a:xfrm>
            <a:off x="412953" y="3280912"/>
            <a:ext cx="11371609" cy="1879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ym typeface="Wingdings" pitchFamily="2" charset="2"/>
              </a:rPr>
              <a:t>모든 사람들의 영화 평점과 유사도 계산</a:t>
            </a:r>
            <a:endParaRPr lang="en-US" altLang="ko-KR" sz="20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ko-KR" altLang="en-US" sz="2000" dirty="0">
                <a:sym typeface="Wingdings" pitchFamily="2" charset="2"/>
              </a:rPr>
              <a:t>예상 평점 구하기</a:t>
            </a:r>
            <a:endParaRPr lang="en-US" altLang="ko-KR" sz="20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ko-KR" altLang="en-US" sz="2000" dirty="0">
                <a:sym typeface="Wingdings" pitchFamily="2" charset="2"/>
              </a:rPr>
              <a:t>예상 평점의 합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예상 평균 구하기</a:t>
            </a:r>
            <a:endParaRPr lang="en-US" altLang="ko-KR" sz="20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ko-KR" altLang="en-US" sz="2000" dirty="0">
                <a:sym typeface="Wingdings" pitchFamily="2" charset="2"/>
              </a:rPr>
              <a:t>예상 평균을 보지 않은 영화에 대해 모두 계산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EBC2EE-E6FF-214C-8390-0757F3B5AEC8}"/>
              </a:ext>
            </a:extLst>
          </p:cNvPr>
          <p:cNvSpPr/>
          <p:nvPr/>
        </p:nvSpPr>
        <p:spPr>
          <a:xfrm>
            <a:off x="6245290" y="4753745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ko-KR" altLang="en-US" b="1" i="1" dirty="0">
                <a:solidFill>
                  <a:srgbClr val="FF0000"/>
                </a:solidFill>
                <a:sym typeface="Wingdings" pitchFamily="2" charset="2"/>
              </a:rPr>
              <a:t> 가장 높은 영화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9238E-BAB3-E840-BE19-8B96C751E088}"/>
              </a:ext>
            </a:extLst>
          </p:cNvPr>
          <p:cNvSpPr/>
          <p:nvPr/>
        </p:nvSpPr>
        <p:spPr>
          <a:xfrm>
            <a:off x="8286233" y="475374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ko-KR" altLang="en-US" b="1" i="1" dirty="0">
                <a:solidFill>
                  <a:srgbClr val="FF0000"/>
                </a:solidFill>
                <a:sym typeface="Wingdings" pitchFamily="2" charset="2"/>
              </a:rPr>
              <a:t> 추천영화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067AD-D601-3A48-BF4D-B5BDFA1A4B67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4228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11"/>
            </a:pPr>
            <a:r>
              <a:rPr lang="ko-KR" altLang="en-US" sz="2000" dirty="0">
                <a:sym typeface="Wingdings" pitchFamily="2" charset="2"/>
              </a:rPr>
              <a:t>실제 영화 추천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예상 평점 구하기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추천 함수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 err="1">
                <a:sym typeface="Wingdings" pitchFamily="2" charset="2"/>
              </a:rPr>
              <a:t>getRecommendation</a:t>
            </a:r>
            <a:r>
              <a:rPr lang="en-US" altLang="ko-KR" sz="2000" dirty="0">
                <a:sym typeface="Wingdings" pitchFamily="2" charset="2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91B3AF-0095-9D41-95BA-1E7812DBFDEF}"/>
              </a:ext>
            </a:extLst>
          </p:cNvPr>
          <p:cNvSpPr/>
          <p:nvPr/>
        </p:nvSpPr>
        <p:spPr>
          <a:xfrm>
            <a:off x="412953" y="2147481"/>
            <a:ext cx="1109720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getRecommendation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user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result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nearest_user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(ratings, user ,</a:t>
            </a:r>
            <a:r>
              <a:rPr lang="en-US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(data))</a:t>
            </a:r>
          </a:p>
          <a:p>
            <a:pPr lvl="1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score =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rcmmdList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=[]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{}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유사도 총합을 위한 </a:t>
            </a:r>
            <a:r>
              <a:rPr lang="en-US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dic</a:t>
            </a:r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{}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평점 총합을 위한 </a:t>
            </a:r>
            <a:r>
              <a:rPr lang="en-US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dic</a:t>
            </a:r>
            <a:endParaRPr lang="en-US" altLang="ko-KR" sz="14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lvl="1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similarity, name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result: </a:t>
            </a: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similarity &lt;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</a:p>
          <a:p>
            <a:pPr lvl="2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	continue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2"/>
            <a:b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movie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data[name]: </a:t>
            </a:r>
          </a:p>
          <a:p>
            <a:pPr lvl="3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movie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not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data[user]: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#name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이 평가를 내리지 않은 영화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4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score += similarity * data[name][movie]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영화평점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 * 유사도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4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score_dic.setdefault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(movie,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기본값 설정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4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[movie] += score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합계 구함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4"/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조건에 맞는 사람의 </a:t>
            </a:r>
            <a:r>
              <a:rPr lang="ko-KR" altLang="en-US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유사도의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ko-KR" altLang="en-US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누적합을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 구한다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4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similarity_dic.setdefault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(movie,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4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[movie] += similarity</a:t>
            </a:r>
          </a:p>
          <a:p>
            <a:pPr lvl="4"/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score = 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영화가 바뀌었으니 초기화한다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65622-DAD5-854E-BFDC-CF9C7709AA41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462447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11"/>
            </a:pPr>
            <a:r>
              <a:rPr lang="ko-KR" altLang="en-US" sz="2000" dirty="0">
                <a:sym typeface="Wingdings" pitchFamily="2" charset="2"/>
              </a:rPr>
              <a:t>실제 영화 추천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예상 평점 구하기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추천 함수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 err="1">
                <a:sym typeface="Wingdings" pitchFamily="2" charset="2"/>
              </a:rPr>
              <a:t>getRecommendation</a:t>
            </a:r>
            <a:r>
              <a:rPr lang="en-US" altLang="ko-KR" sz="2000" dirty="0">
                <a:sym typeface="Wingdings" pitchFamily="2" charset="2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91B3AF-0095-9D41-95BA-1E7812DBFDEF}"/>
              </a:ext>
            </a:extLst>
          </p:cNvPr>
          <p:cNvSpPr/>
          <p:nvPr/>
        </p:nvSpPr>
        <p:spPr>
          <a:xfrm>
            <a:off x="412953" y="2147481"/>
            <a:ext cx="1109720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…</a:t>
            </a:r>
          </a:p>
          <a:p>
            <a:pPr lvl="1"/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key 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2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[key]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[key] /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similarity_dic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[key] 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평점 총합</a:t>
            </a:r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/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유사도 총합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rcmmdList.append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score_dic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[key], key ) </a:t>
            </a:r>
          </a:p>
          <a:p>
            <a:pPr lvl="1"/>
            <a:b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rcmmdList.sort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pPr lvl="1"/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rcmmdList.reverse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</a:p>
          <a:p>
            <a:pPr lvl="1"/>
            <a:b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rcmmdList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455EAD-005D-F04C-AAE4-A8708D9D9AB2}"/>
              </a:ext>
            </a:extLst>
          </p:cNvPr>
          <p:cNvSpPr/>
          <p:nvPr/>
        </p:nvSpPr>
        <p:spPr>
          <a:xfrm>
            <a:off x="412952" y="4375216"/>
            <a:ext cx="10317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&gt;&gt;&gt; </a:t>
            </a:r>
            <a:r>
              <a:rPr lang="en-US" altLang="ko-KR" dirty="0" err="1"/>
              <a:t>getRecommendation</a:t>
            </a:r>
            <a:r>
              <a:rPr lang="ko-KR" altLang="en-US" dirty="0"/>
              <a:t>(</a:t>
            </a:r>
            <a:r>
              <a:rPr lang="ko-KR" altLang="en-US" dirty="0" err="1"/>
              <a:t>ratings</a:t>
            </a:r>
            <a:r>
              <a:rPr lang="ko-KR" altLang="en-US" dirty="0"/>
              <a:t>, '</a:t>
            </a:r>
            <a:r>
              <a:rPr lang="ko-KR" altLang="en-US" dirty="0" err="1"/>
              <a:t>user</a:t>
            </a:r>
            <a:r>
              <a:rPr lang="en-US" altLang="ko-KR" dirty="0"/>
              <a:t>8</a:t>
            </a:r>
            <a:r>
              <a:rPr lang="ko-KR" altLang="en-US" dirty="0"/>
              <a:t>')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DEA416-069F-0E4D-937A-ED005211637D}"/>
              </a:ext>
            </a:extLst>
          </p:cNvPr>
          <p:cNvSpPr/>
          <p:nvPr/>
        </p:nvSpPr>
        <p:spPr>
          <a:xfrm>
            <a:off x="412952" y="4756292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(3.467750847406967, '증인')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1A82D-698B-2443-80C3-AE1E4038E16C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92730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14178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ym typeface="Wingdings" pitchFamily="2" charset="2"/>
              </a:rPr>
              <a:t>무비렌즈</a:t>
            </a:r>
            <a:r>
              <a:rPr lang="ko-KR" altLang="en-US" sz="2000" dirty="0">
                <a:sym typeface="Wingdings" pitchFamily="2" charset="2"/>
              </a:rPr>
              <a:t> 데이터 분석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  <a:hlinkClick r:id="rId3"/>
              </a:rPr>
              <a:t>http://files.grouplens.org/papers/ml-100k.zip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사용자 정보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평점 정보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영화 정보의 내용 살펴 보기</a:t>
            </a:r>
            <a:endParaRPr lang="en-US" altLang="ko-KR" sz="2000" dirty="0">
              <a:sym typeface="Wingdings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48D334-FE99-024A-8B3D-83CDBDFA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7" y="4075725"/>
            <a:ext cx="6900053" cy="17873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853928B-3BEF-4447-9BDE-DFB92397D1E7}"/>
              </a:ext>
            </a:extLst>
          </p:cNvPr>
          <p:cNvSpPr/>
          <p:nvPr/>
        </p:nvSpPr>
        <p:spPr>
          <a:xfrm>
            <a:off x="351821" y="2551733"/>
            <a:ext cx="1142722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pandas </a:t>
            </a:r>
            <a:r>
              <a:rPr lang="en-US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pd</a:t>
            </a:r>
            <a:endParaRPr lang="en-US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u_cols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agr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'gender'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'occupation'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zip_code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users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pd.read_csv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'/Users/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dowon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/Desktop/Step1/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pr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-test/Day3/ml-100k/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u.user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sep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'|'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u_cols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users_head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users.head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users_head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09C05-865E-6F42-973F-9A547713A133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285669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ym typeface="Wingdings" pitchFamily="2" charset="2"/>
              </a:rPr>
              <a:t>무비렌즈</a:t>
            </a:r>
            <a:r>
              <a:rPr lang="ko-KR" altLang="en-US" sz="2000" dirty="0">
                <a:sym typeface="Wingdings" pitchFamily="2" charset="2"/>
              </a:rPr>
              <a:t> 데이터 분석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rating </a:t>
            </a:r>
            <a:r>
              <a:rPr lang="ko-KR" altLang="en-US" sz="2000" dirty="0">
                <a:sym typeface="Wingdings" pitchFamily="2" charset="2"/>
              </a:rPr>
              <a:t>정보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E48D5C-094D-9541-85EC-65B61A00C941}"/>
              </a:ext>
            </a:extLst>
          </p:cNvPr>
          <p:cNvSpPr/>
          <p:nvPr/>
        </p:nvSpPr>
        <p:spPr>
          <a:xfrm>
            <a:off x="412952" y="2147481"/>
            <a:ext cx="1137160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r_cols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movie_id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'rating'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unix_timestamp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ratings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pd.read_csv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'/Users/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dowon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/Desktop/Step1/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pr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-test/Day3/ml-100k/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u.data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sep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Menlo" panose="020B0609030804020204" pitchFamily="49" charset="0"/>
              </a:rPr>
              <a:t>\t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r_cols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pd.to_datetime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(ratings[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unix_timestamp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unit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's'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rating_head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ratings.head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rating_head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94597-056A-434D-B611-FC778795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2" y="3513442"/>
            <a:ext cx="10305352" cy="1887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3B2B8A-443B-1B47-B994-B4CC4C79CB2F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716134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ym typeface="Wingdings" pitchFamily="2" charset="2"/>
              </a:rPr>
              <a:t>무비렌즈</a:t>
            </a:r>
            <a:r>
              <a:rPr lang="ko-KR" altLang="en-US" sz="2000" dirty="0">
                <a:sym typeface="Wingdings" pitchFamily="2" charset="2"/>
              </a:rPr>
              <a:t> 데이터 분석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평점 정보 보기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1C2C71-3757-FD4D-AE14-BC03870D0858}"/>
              </a:ext>
            </a:extLst>
          </p:cNvPr>
          <p:cNvSpPr/>
          <p:nvPr/>
        </p:nvSpPr>
        <p:spPr>
          <a:xfrm>
            <a:off x="410194" y="2147481"/>
            <a:ext cx="1137160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m_cols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movie_id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'title'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release_date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video_release_date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imdb_url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movies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pd.read_csv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'/Users/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dowon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/Desktop/Step1/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pr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-test/Day3/ml-100k/</a:t>
            </a:r>
            <a:r>
              <a:rPr lang="en-US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u.item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sep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'|'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names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m_cols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usecols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encoding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'latin1'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moview_head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movies.head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DB8F5-4B5B-6C45-9D36-6D5EDD66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5" y="3482295"/>
            <a:ext cx="11887665" cy="1204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6FDBA-C710-034E-8FE9-FE2B28BFB15D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07605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1B6562-50EE-45C4-B49F-B1074FA5000D}"/>
              </a:ext>
            </a:extLst>
          </p:cNvPr>
          <p:cNvSpPr txBox="1"/>
          <p:nvPr/>
        </p:nvSpPr>
        <p:spPr>
          <a:xfrm>
            <a:off x="412955" y="798502"/>
            <a:ext cx="8674169" cy="6086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ym typeface="Wingdings" pitchFamily="2" charset="2"/>
              </a:rPr>
              <a:t>개요 추천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ym typeface="Wingdings" pitchFamily="2" charset="2"/>
              </a:rPr>
              <a:t>‘</a:t>
            </a:r>
            <a:r>
              <a:rPr lang="ko-KR" altLang="en-US" sz="1600" dirty="0">
                <a:sym typeface="Wingdings" pitchFamily="2" charset="2"/>
              </a:rPr>
              <a:t>이번 주의 인기 상품</a:t>
            </a:r>
            <a:r>
              <a:rPr lang="en-US" altLang="ko-KR" sz="1600" dirty="0">
                <a:sym typeface="Wingdings" pitchFamily="2" charset="2"/>
              </a:rPr>
              <a:t>’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통계 활용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편집자가 선택한 아이템 추천</a:t>
            </a:r>
            <a:endParaRPr lang="en-US" altLang="ko-KR" sz="16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개인화 되지 않은 추천</a:t>
            </a:r>
            <a:endParaRPr lang="en-US" altLang="ko-KR" sz="16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시스템 처음 이용하거나 가끔 이용하는 사용자에게 효과</a:t>
            </a:r>
            <a:endParaRPr lang="en-US" altLang="ko-KR" sz="16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ym typeface="Wingdings" pitchFamily="2" charset="2"/>
              </a:rPr>
              <a:t>사용자 평가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다른 상용자의 </a:t>
            </a:r>
            <a:r>
              <a:rPr lang="ko-KR" altLang="en-US" sz="1600" dirty="0" err="1">
                <a:sym typeface="Wingdings" pitchFamily="2" charset="2"/>
              </a:rPr>
              <a:t>별점이나</a:t>
            </a:r>
            <a:r>
              <a:rPr lang="ko-KR" altLang="en-US" sz="1600" dirty="0">
                <a:sym typeface="Wingdings" pitchFamily="2" charset="2"/>
              </a:rPr>
              <a:t> 댓글을 보여주고 평균 평점과 같은 통계정보 제공</a:t>
            </a:r>
            <a:endParaRPr lang="en-US" altLang="ko-KR" sz="16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다른 사람의 정보로부터 판단 근거를 얻음</a:t>
            </a:r>
            <a:endParaRPr lang="en-US" altLang="ko-KR" sz="16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ym typeface="Wingdings" pitchFamily="2" charset="2"/>
              </a:rPr>
              <a:t>알림 서비스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푸시 알림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이메일로 사용자의 흥미 아이템 추천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사이트 재방문 유도</a:t>
            </a:r>
            <a:endParaRPr lang="en-US" altLang="ko-KR" sz="16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ym typeface="Wingdings" pitchFamily="2" charset="2"/>
              </a:rPr>
              <a:t>연관 아이템 추천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원래 아이템과 함께 연관된 아이템이나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그 정도 제시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동시 구매 유도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비교</a:t>
            </a:r>
            <a:endParaRPr lang="en-US" altLang="ko-KR" sz="16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ym typeface="Wingdings" pitchFamily="2" charset="2"/>
              </a:rPr>
              <a:t>개인화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인기 아이템 목록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편집자 추천 목록을 통해 사용자가 흥미를 느낄 만한 아이템 노출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	ex) </a:t>
            </a:r>
            <a:r>
              <a:rPr lang="ko-KR" altLang="en-US" sz="1600" dirty="0">
                <a:sym typeface="Wingdings" pitchFamily="2" charset="2"/>
              </a:rPr>
              <a:t>검색 결과를 개인별로 사용자화하는 방법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94BED-CCFC-0046-935E-30E13137AEA4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974596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ym typeface="Wingdings" pitchFamily="2" charset="2"/>
              </a:rPr>
              <a:t>무비렌즈</a:t>
            </a:r>
            <a:r>
              <a:rPr lang="ko-KR" altLang="en-US" sz="2000" dirty="0">
                <a:sym typeface="Wingdings" pitchFamily="2" charset="2"/>
              </a:rPr>
              <a:t> 데이터 분석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전체 데이터 중 평점을 가장 많이 받은 </a:t>
            </a:r>
            <a:r>
              <a:rPr lang="en-US" altLang="ko-KR" sz="2000" dirty="0">
                <a:sym typeface="Wingdings" pitchFamily="2" charset="2"/>
              </a:rPr>
              <a:t>25</a:t>
            </a:r>
            <a:r>
              <a:rPr lang="ko-KR" altLang="en-US" sz="2000" dirty="0">
                <a:sym typeface="Wingdings" pitchFamily="2" charset="2"/>
              </a:rPr>
              <a:t>개 작품의 제목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C3E7BD-1FB9-2847-B90D-8690716B256D}"/>
              </a:ext>
            </a:extLst>
          </p:cNvPr>
          <p:cNvSpPr/>
          <p:nvPr/>
        </p:nvSpPr>
        <p:spPr>
          <a:xfrm>
            <a:off x="412952" y="2147481"/>
            <a:ext cx="933753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movie_rating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pd.merge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(movies, ratings)</a:t>
            </a:r>
          </a:p>
          <a:p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lens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pd.merge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movie_rating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users)</a:t>
            </a:r>
          </a:p>
          <a:p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top25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lens.title.value_counts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()[: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25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(top25)</a:t>
            </a:r>
            <a:endParaRPr lang="en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4D10A6-B9E6-B545-94F0-A9FC6FC3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2" y="3297998"/>
            <a:ext cx="5715000" cy="229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ACF27-F9C7-8848-88FD-42FF85565461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732495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ym typeface="Wingdings" pitchFamily="2" charset="2"/>
              </a:rPr>
              <a:t>무비렌즈</a:t>
            </a:r>
            <a:r>
              <a:rPr lang="ko-KR" altLang="en-US" sz="2000" dirty="0">
                <a:sym typeface="Wingdings" pitchFamily="2" charset="2"/>
              </a:rPr>
              <a:t> 데이터 분석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rating</a:t>
            </a:r>
            <a:r>
              <a:rPr lang="ko-KR" altLang="en-US" sz="2000" dirty="0">
                <a:sym typeface="Wingdings" pitchFamily="2" charset="2"/>
              </a:rPr>
              <a:t> 수와 평균 계산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평균값 정렬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A1651C-E634-1243-8F88-67084B825093}"/>
              </a:ext>
            </a:extLst>
          </p:cNvPr>
          <p:cNvSpPr/>
          <p:nvPr/>
        </p:nvSpPr>
        <p:spPr>
          <a:xfrm>
            <a:off x="412951" y="2145429"/>
            <a:ext cx="96641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movie_stats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lens.groupby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'title'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agg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'rating'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[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np.size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np.mean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]})</a:t>
            </a:r>
          </a:p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movie_stats.sort_values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by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=[(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'rating'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'mean'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)],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ascending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).head()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movie_stats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6D39B5-A804-1045-8CBB-6C623A31B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0" y="3078450"/>
            <a:ext cx="4617919" cy="287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7057E-9D66-7740-9CA7-335330854B17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889146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3" y="994912"/>
            <a:ext cx="11371609" cy="956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ym typeface="Wingdings" pitchFamily="2" charset="2"/>
              </a:rPr>
              <a:t>무비렌즈</a:t>
            </a:r>
            <a:r>
              <a:rPr lang="ko-KR" altLang="en-US" sz="2000" dirty="0">
                <a:sym typeface="Wingdings" pitchFamily="2" charset="2"/>
              </a:rPr>
              <a:t> 데이터 분석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Wingdings" pitchFamily="2" charset="2"/>
              </a:rPr>
              <a:t>100</a:t>
            </a:r>
            <a:r>
              <a:rPr lang="ko-KR" altLang="en-US" sz="2000" dirty="0">
                <a:sym typeface="Wingdings" pitchFamily="2" charset="2"/>
              </a:rPr>
              <a:t>건 이상 평가가 된 영화의 수에 대해서 상위 </a:t>
            </a:r>
            <a:r>
              <a:rPr lang="en-US" altLang="ko-KR" sz="2000" dirty="0">
                <a:sym typeface="Wingdings" pitchFamily="2" charset="2"/>
              </a:rPr>
              <a:t>15</a:t>
            </a:r>
            <a:r>
              <a:rPr lang="ko-KR" altLang="en-US" sz="2000" dirty="0">
                <a:sym typeface="Wingdings" pitchFamily="2" charset="2"/>
              </a:rPr>
              <a:t>건만 체크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A1651C-E634-1243-8F88-67084B825093}"/>
              </a:ext>
            </a:extLst>
          </p:cNvPr>
          <p:cNvSpPr/>
          <p:nvPr/>
        </p:nvSpPr>
        <p:spPr>
          <a:xfrm>
            <a:off x="412951" y="2145429"/>
            <a:ext cx="96641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movie_stats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lens.groupby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'title'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agg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'rating'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[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np.size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np.mean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]})</a:t>
            </a:r>
          </a:p>
          <a:p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movie_stats.sort_values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by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=[(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'rating'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'mean'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)], </a:t>
            </a:r>
            <a:r>
              <a:rPr lang="en-US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ascending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).head()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movie_stats</a:t>
            </a:r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84F6C8-3102-7C4C-A215-87EA38E0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0" y="3078450"/>
            <a:ext cx="4524809" cy="3687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B20E0-38CE-0B4F-BC6C-4141C677A43E}"/>
              </a:ext>
            </a:extLst>
          </p:cNvPr>
          <p:cNvSpPr txBox="1"/>
          <p:nvPr/>
        </p:nvSpPr>
        <p:spPr>
          <a:xfrm>
            <a:off x="0" y="906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 구현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4390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1B6562-50EE-45C4-B49F-B1074FA5000D}"/>
              </a:ext>
            </a:extLst>
          </p:cNvPr>
          <p:cNvSpPr txBox="1"/>
          <p:nvPr/>
        </p:nvSpPr>
        <p:spPr>
          <a:xfrm>
            <a:off x="412955" y="798502"/>
            <a:ext cx="7713971" cy="272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데이터 설계와 데이터 입수</a:t>
            </a:r>
            <a:endParaRPr lang="en-US" altLang="ko-KR" sz="20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선호 데이터</a:t>
            </a:r>
            <a:r>
              <a:rPr lang="en-US" altLang="ko-KR" sz="1600" dirty="0">
                <a:sym typeface="Wingdings" pitchFamily="2" charset="2"/>
              </a:rPr>
              <a:t>:</a:t>
            </a:r>
            <a:r>
              <a:rPr lang="ko-KR" altLang="en-US" sz="1600" dirty="0">
                <a:sym typeface="Wingdings" pitchFamily="2" charset="2"/>
              </a:rPr>
              <a:t> 사용자의 아이템 선호도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검색 쿼리</a:t>
            </a:r>
            <a:r>
              <a:rPr lang="en-US" altLang="ko-KR" sz="1600" dirty="0">
                <a:sym typeface="Wingdings" pitchFamily="2" charset="2"/>
              </a:rPr>
              <a:t>: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‘50,000</a:t>
            </a:r>
            <a:r>
              <a:rPr lang="ko-KR" altLang="en-US" sz="1600" dirty="0">
                <a:sym typeface="Wingdings" pitchFamily="2" charset="2"/>
              </a:rPr>
              <a:t>원 이하 한식집</a:t>
            </a:r>
            <a:r>
              <a:rPr lang="en-US" altLang="ko-KR" sz="1600" dirty="0">
                <a:sym typeface="Wingdings" pitchFamily="2" charset="2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비평</a:t>
            </a:r>
            <a:r>
              <a:rPr lang="en-US" altLang="ko-KR" sz="1600" dirty="0">
                <a:sym typeface="Wingdings" pitchFamily="2" charset="2"/>
              </a:rPr>
              <a:t>:</a:t>
            </a:r>
            <a:r>
              <a:rPr lang="ko-KR" altLang="en-US" sz="1600" dirty="0">
                <a:sym typeface="Wingdings" pitchFamily="2" charset="2"/>
              </a:rPr>
              <a:t> 상품이나 업체에 대한 </a:t>
            </a:r>
            <a:r>
              <a:rPr lang="ko-KR" altLang="en-US" sz="1600" dirty="0" err="1">
                <a:sym typeface="Wingdings" pitchFamily="2" charset="2"/>
              </a:rPr>
              <a:t>댓글평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아이템 특징</a:t>
            </a:r>
            <a:r>
              <a:rPr lang="en-US" altLang="ko-KR" sz="1600" dirty="0">
                <a:sym typeface="Wingdings" pitchFamily="2" charset="2"/>
              </a:rPr>
              <a:t>:</a:t>
            </a:r>
            <a:r>
              <a:rPr lang="ko-KR" altLang="en-US" sz="1600" dirty="0">
                <a:sym typeface="Wingdings" pitchFamily="2" charset="2"/>
              </a:rPr>
              <a:t> 상품 설명에 쓰인 단어 등에 대한 정보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인구적 특징</a:t>
            </a:r>
            <a:r>
              <a:rPr lang="en-US" altLang="ko-KR" sz="1600" dirty="0">
                <a:sym typeface="Wingdings" pitchFamily="2" charset="2"/>
              </a:rPr>
              <a:t>:</a:t>
            </a:r>
            <a:r>
              <a:rPr lang="ko-KR" altLang="en-US" sz="1600" dirty="0">
                <a:sym typeface="Wingdings" pitchFamily="2" charset="2"/>
              </a:rPr>
              <a:t> 사용자의 성별이나 연령 같은 정보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ym typeface="Wingdings" pitchFamily="2" charset="2"/>
              </a:rPr>
              <a:t>맥락적 특징</a:t>
            </a:r>
            <a:r>
              <a:rPr lang="en-US" altLang="ko-KR" sz="1600" dirty="0">
                <a:sym typeface="Wingdings" pitchFamily="2" charset="2"/>
              </a:rPr>
              <a:t>:</a:t>
            </a:r>
            <a:r>
              <a:rPr lang="ko-KR" altLang="en-US" sz="1600" dirty="0">
                <a:sym typeface="Wingdings" pitchFamily="2" charset="2"/>
              </a:rPr>
              <a:t> 추천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받은 아이템을 사용한 날짜나 위치 정보 </a:t>
            </a:r>
            <a:r>
              <a:rPr lang="en-US" altLang="ko-KR" sz="1600" dirty="0">
                <a:sym typeface="Wingdings" pitchFamily="2" charset="2"/>
              </a:rPr>
              <a:t>or </a:t>
            </a:r>
            <a:r>
              <a:rPr lang="ko-KR" altLang="en-US" sz="1600" dirty="0">
                <a:sym typeface="Wingdings" pitchFamily="2" charset="2"/>
              </a:rPr>
              <a:t>재고 현황 등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82075-1DFD-394D-AE66-B97466718120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24796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DF8D2014-B9A9-8A4B-9648-4CFC373826AD}"/>
              </a:ext>
            </a:extLst>
          </p:cNvPr>
          <p:cNvSpPr txBox="1"/>
          <p:nvPr/>
        </p:nvSpPr>
        <p:spPr>
          <a:xfrm>
            <a:off x="412955" y="4334217"/>
            <a:ext cx="8372805" cy="1616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추천 시스템이 어려운 이유</a:t>
            </a:r>
            <a:r>
              <a:rPr lang="en-US" altLang="ko-KR" sz="2000" dirty="0">
                <a:sym typeface="Wingdings" pitchFamily="2" charset="2"/>
              </a:rPr>
              <a:t> 2</a:t>
            </a:r>
            <a:r>
              <a:rPr lang="ko-KR" altLang="en-US" sz="2000" dirty="0">
                <a:sym typeface="Wingdings" pitchFamily="2" charset="2"/>
              </a:rPr>
              <a:t> </a:t>
            </a:r>
            <a:endParaRPr lang="en-US" altLang="ko-KR" sz="20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아이템의 평가 비용이 다름</a:t>
            </a:r>
            <a:endParaRPr lang="en-US" altLang="ko-KR" sz="1600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ex) </a:t>
            </a:r>
            <a:r>
              <a:rPr lang="ko-KR" altLang="en-US" sz="1600" dirty="0">
                <a:sym typeface="Wingdings" pitchFamily="2" charset="2"/>
              </a:rPr>
              <a:t>음악의 평가는 짧은 시간에 여러 곳을 평가하는 가능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endParaRPr lang="en-US" altLang="ko-KR" sz="1600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ex) </a:t>
            </a:r>
            <a:r>
              <a:rPr lang="ko-KR" altLang="en-US" sz="1600" dirty="0">
                <a:sym typeface="Wingdings" pitchFamily="2" charset="2"/>
              </a:rPr>
              <a:t>예식장 예약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주택 구입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일생에 몇 번 일어나지 않는 이벤트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비용이 큼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445E3-D379-3A49-8DF9-C8645C177F3B}"/>
              </a:ext>
            </a:extLst>
          </p:cNvPr>
          <p:cNvSpPr txBox="1"/>
          <p:nvPr/>
        </p:nvSpPr>
        <p:spPr>
          <a:xfrm>
            <a:off x="1327354" y="5987473"/>
            <a:ext cx="823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kumimoji="1" lang="ko-KR" altLang="en-US" i="1" dirty="0">
                <a:solidFill>
                  <a:srgbClr val="0070C0"/>
                </a:solidFill>
                <a:sym typeface="Wingdings" pitchFamily="2" charset="2"/>
              </a:rPr>
              <a:t> 예식장 웹 사이트의 페이지 뷰와 같은 간접적인 지표로 부족한 선호를 보충</a:t>
            </a:r>
            <a:endParaRPr kumimoji="1" lang="ko-KR" altLang="en-US" i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7683514" cy="1614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추천 시스템이 어려운 이유</a:t>
            </a:r>
            <a:r>
              <a:rPr lang="en-US" altLang="ko-KR" sz="2000" dirty="0">
                <a:sym typeface="Wingdings" pitchFamily="2" charset="2"/>
              </a:rPr>
              <a:t> 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데이터의 희소성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일부 아이템에만 집중된 정보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	ex) </a:t>
            </a:r>
            <a:r>
              <a:rPr lang="ko-KR" altLang="en-US" sz="1600" dirty="0">
                <a:sym typeface="Wingdings" pitchFamily="2" charset="2"/>
              </a:rPr>
              <a:t>인기 영화에는 평가 정보가 많지만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그렇지 못한 영화는 정보가 없음</a:t>
            </a:r>
            <a:endParaRPr lang="en-US" altLang="ko-KR" sz="1600" dirty="0">
              <a:sym typeface="Wingdings" pitchFamily="2" charset="2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878A3F-26BF-A148-ACA2-513C7FC9A89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71258"/>
          <a:ext cx="641391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478">
                  <a:extLst>
                    <a:ext uri="{9D8B030D-6E8A-4147-A177-3AD203B41FA5}">
                      <a16:colId xmlns:a16="http://schemas.microsoft.com/office/drawing/2014/main" val="3777294339"/>
                    </a:ext>
                  </a:extLst>
                </a:gridCol>
                <a:gridCol w="1603478">
                  <a:extLst>
                    <a:ext uri="{9D8B030D-6E8A-4147-A177-3AD203B41FA5}">
                      <a16:colId xmlns:a16="http://schemas.microsoft.com/office/drawing/2014/main" val="344475921"/>
                    </a:ext>
                  </a:extLst>
                </a:gridCol>
                <a:gridCol w="1603478">
                  <a:extLst>
                    <a:ext uri="{9D8B030D-6E8A-4147-A177-3AD203B41FA5}">
                      <a16:colId xmlns:a16="http://schemas.microsoft.com/office/drawing/2014/main" val="3485069261"/>
                    </a:ext>
                  </a:extLst>
                </a:gridCol>
                <a:gridCol w="1603478">
                  <a:extLst>
                    <a:ext uri="{9D8B030D-6E8A-4147-A177-3AD203B41FA5}">
                      <a16:colId xmlns:a16="http://schemas.microsoft.com/office/drawing/2014/main" val="2634364634"/>
                    </a:ext>
                  </a:extLst>
                </a:gridCol>
              </a:tblGrid>
              <a:tr h="31828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영화</a:t>
                      </a:r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영화</a:t>
                      </a:r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영화</a:t>
                      </a:r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15802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8057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05230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148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61563B-A24D-5141-B31C-F073852EF45A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48967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9151864" cy="2353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선호 데이터 수집 방법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명시적 데이터</a:t>
            </a:r>
            <a:endParaRPr lang="en-US" altLang="ko-KR" sz="1600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ex) </a:t>
            </a:r>
            <a:r>
              <a:rPr lang="ko-KR" altLang="en-US" sz="1600" dirty="0">
                <a:sym typeface="Wingdings" pitchFamily="2" charset="2"/>
              </a:rPr>
              <a:t>사용자에게 직접 선호도나 관심도를 물어 봄</a:t>
            </a:r>
            <a:endParaRPr lang="en-US" altLang="ko-KR" sz="16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묵시적 데이터</a:t>
            </a:r>
            <a:endParaRPr lang="en-US" altLang="ko-KR" sz="1600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ex) </a:t>
            </a:r>
            <a:r>
              <a:rPr lang="ko-KR" altLang="en-US" sz="1600" dirty="0">
                <a:sym typeface="Wingdings" pitchFamily="2" charset="2"/>
              </a:rPr>
              <a:t>사용자가 상품을 구매하거나 상품 정보를 열람하는 등 아이템에 흥미가 있다고 해석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itchFamily="2" charset="2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A8E06FD-077F-F048-9F08-DE0E4C6339B7}"/>
              </a:ext>
            </a:extLst>
          </p:cNvPr>
          <p:cNvGraphicFramePr>
            <a:graphicFrameLocks noGrp="1"/>
          </p:cNvGraphicFramePr>
          <p:nvPr/>
        </p:nvGraphicFramePr>
        <p:xfrm>
          <a:off x="1946787" y="3233374"/>
          <a:ext cx="8298426" cy="172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42">
                  <a:extLst>
                    <a:ext uri="{9D8B030D-6E8A-4147-A177-3AD203B41FA5}">
                      <a16:colId xmlns:a16="http://schemas.microsoft.com/office/drawing/2014/main" val="3777294339"/>
                    </a:ext>
                  </a:extLst>
                </a:gridCol>
                <a:gridCol w="2766142">
                  <a:extLst>
                    <a:ext uri="{9D8B030D-6E8A-4147-A177-3AD203B41FA5}">
                      <a16:colId xmlns:a16="http://schemas.microsoft.com/office/drawing/2014/main" val="344475921"/>
                    </a:ext>
                  </a:extLst>
                </a:gridCol>
                <a:gridCol w="2766142">
                  <a:extLst>
                    <a:ext uri="{9D8B030D-6E8A-4147-A177-3AD203B41FA5}">
                      <a16:colId xmlns:a16="http://schemas.microsoft.com/office/drawing/2014/main" val="3485069261"/>
                    </a:ext>
                  </a:extLst>
                </a:gridCol>
              </a:tblGrid>
              <a:tr h="34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명시적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묵시적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15802"/>
                  </a:ext>
                </a:extLst>
              </a:tr>
              <a:tr h="34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데이터양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8057"/>
                  </a:ext>
                </a:extLst>
              </a:tr>
              <a:tr h="34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데이터의 정확성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05230"/>
                  </a:ext>
                </a:extLst>
              </a:tr>
              <a:tr h="34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미평가와</a:t>
                      </a:r>
                      <a:r>
                        <a:rPr lang="ko-KR" altLang="en-US" sz="1600" dirty="0"/>
                        <a:t> 부정적 평가 구별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14894"/>
                  </a:ext>
                </a:extLst>
              </a:tr>
              <a:tr h="34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사용자의 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18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998812-9C2F-194E-8451-6F5695387058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30728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336592" cy="2722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추천 시스템 알고리즘</a:t>
            </a:r>
            <a:endParaRPr lang="en-US" altLang="ko-K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협업 </a:t>
            </a:r>
            <a:r>
              <a:rPr lang="ko-KR" altLang="en-US" sz="1600" b="1" i="1" dirty="0" err="1">
                <a:solidFill>
                  <a:srgbClr val="FF0000"/>
                </a:solidFill>
                <a:sym typeface="Wingdings" pitchFamily="2" charset="2"/>
              </a:rPr>
              <a:t>필터링</a:t>
            </a: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(Collaborative Filtering)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영화 취향이 비슷한 사람에게 추천 영화 물어보기</a:t>
            </a:r>
            <a:endParaRPr lang="en-US" altLang="ko-KR" sz="1600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비슷한 사람을 찾거나 비슷한 평가를 받은 영화 찾는 방법</a:t>
            </a:r>
            <a:endParaRPr lang="en-US" altLang="ko-KR" sz="16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내용 기반 </a:t>
            </a:r>
            <a:r>
              <a:rPr lang="ko-KR" altLang="en-US" sz="1600" b="1" i="1" dirty="0" err="1">
                <a:solidFill>
                  <a:srgbClr val="FF0000"/>
                </a:solidFill>
                <a:sym typeface="Wingdings" pitchFamily="2" charset="2"/>
              </a:rPr>
              <a:t>필터링</a:t>
            </a: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(Content-based Filtering)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감독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장르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제목에 포함된 단어나 내용이 비슷한 영화 찾는 방법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C6C02E56-AE68-3646-A950-E2749E251CBE}"/>
              </a:ext>
            </a:extLst>
          </p:cNvPr>
          <p:cNvSpPr txBox="1"/>
          <p:nvPr/>
        </p:nvSpPr>
        <p:spPr>
          <a:xfrm>
            <a:off x="412955" y="3979854"/>
            <a:ext cx="11336593" cy="17066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itchFamily="2" charset="2"/>
              </a:rPr>
              <a:t>협업 </a:t>
            </a:r>
            <a:r>
              <a:rPr lang="ko-KR" altLang="en-US" sz="2000" dirty="0" err="1">
                <a:sym typeface="Wingdings" pitchFamily="2" charset="2"/>
              </a:rPr>
              <a:t>필터링</a:t>
            </a:r>
            <a:r>
              <a:rPr lang="en-US" altLang="ko-KR" sz="2000" dirty="0">
                <a:sym typeface="Wingdings" pitchFamily="2" charset="2"/>
              </a:rPr>
              <a:t>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ym typeface="Wingdings" pitchFamily="2" charset="2"/>
              </a:rPr>
              <a:t>메모리 기반 협업 </a:t>
            </a:r>
            <a:r>
              <a:rPr lang="ko-KR" altLang="en-US" sz="2000" dirty="0" err="1">
                <a:sym typeface="Wingdings" pitchFamily="2" charset="2"/>
              </a:rPr>
              <a:t>필터링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ko-KR" altLang="en-US" sz="2000" dirty="0">
                <a:sym typeface="Wingdings" pitchFamily="2" charset="2"/>
              </a:rPr>
              <a:t>시스템이 가진 데이터 사용</a:t>
            </a:r>
            <a:r>
              <a:rPr lang="en-US" altLang="ko-KR" sz="2000" dirty="0">
                <a:sym typeface="Wingdings" pitchFamily="2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사용자 기반 협업 </a:t>
            </a:r>
            <a:r>
              <a:rPr lang="ko-KR" altLang="en-US" sz="1600" b="1" i="1" dirty="0" err="1">
                <a:solidFill>
                  <a:srgbClr val="FF0000"/>
                </a:solidFill>
                <a:sym typeface="Wingdings" pitchFamily="2" charset="2"/>
              </a:rPr>
              <a:t>필터링</a:t>
            </a: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(User-based</a:t>
            </a:r>
            <a:r>
              <a:rPr lang="en-US" altLang="ko-KR" sz="1600" i="1" dirty="0">
                <a:solidFill>
                  <a:srgbClr val="FF0000"/>
                </a:solidFill>
                <a:sym typeface="Wingdings" pitchFamily="2" charset="2"/>
              </a:rPr>
              <a:t> collaborative filtering)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아이템 기반 협업 </a:t>
            </a:r>
            <a:r>
              <a:rPr lang="ko-KR" altLang="en-US" sz="1600" b="1" i="1" dirty="0" err="1">
                <a:solidFill>
                  <a:srgbClr val="FF0000"/>
                </a:solidFill>
                <a:sym typeface="Wingdings" pitchFamily="2" charset="2"/>
              </a:rPr>
              <a:t>필터링</a:t>
            </a:r>
            <a:r>
              <a:rPr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(Item-based </a:t>
            </a:r>
            <a:r>
              <a:rPr lang="en-US" altLang="ko-KR" sz="1600" i="1" dirty="0">
                <a:solidFill>
                  <a:srgbClr val="FF0000"/>
                </a:solidFill>
                <a:sym typeface="Wingdings" pitchFamily="2" charset="2"/>
              </a:rPr>
              <a:t>collaborative filtering)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85080-7211-B04F-8777-20BD627B3860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91477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675A9D9C-C4BE-A045-BDF8-FE1C02122155}"/>
              </a:ext>
            </a:extLst>
          </p:cNvPr>
          <p:cNvSpPr txBox="1"/>
          <p:nvPr/>
        </p:nvSpPr>
        <p:spPr>
          <a:xfrm>
            <a:off x="412955" y="1027972"/>
            <a:ext cx="11248102" cy="2722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1" dirty="0">
                <a:sym typeface="Wingdings" pitchFamily="2" charset="2"/>
              </a:rPr>
              <a:t>사용자 기반 협업 </a:t>
            </a:r>
            <a:r>
              <a:rPr lang="ko-KR" altLang="en-US" sz="2000" b="1" i="1" dirty="0" err="1">
                <a:sym typeface="Wingdings" pitchFamily="2" charset="2"/>
              </a:rPr>
              <a:t>필터링</a:t>
            </a:r>
            <a:endParaRPr lang="en-US" altLang="ko-KR" sz="2000" b="1" i="1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ym typeface="Wingdings" pitchFamily="2" charset="2"/>
              </a:rPr>
              <a:t>‘</a:t>
            </a:r>
            <a:r>
              <a:rPr lang="ko-KR" altLang="en-US" sz="1600" dirty="0">
                <a:sym typeface="Wingdings" pitchFamily="2" charset="2"/>
              </a:rPr>
              <a:t>당신과 비슷한 상품을 산 고객은 이런 상품도 샀다</a:t>
            </a:r>
            <a:r>
              <a:rPr lang="en-US" altLang="ko-KR" sz="1600" dirty="0">
                <a:sym typeface="Wingdings" pitchFamily="2" charset="2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ym typeface="Wingdings" pitchFamily="2" charset="2"/>
              </a:rPr>
              <a:t>사용자와 아이템의 각 쌍에 대한 평점 행렬이 있을 때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행렬의 누락된 요소에 해당하는 평점을 예측</a:t>
            </a:r>
            <a:endParaRPr lang="en-US" altLang="ko-KR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사용자의 정보를 벡터로 나타낸다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.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 (5, 4, 4, 3, -)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사용자 간의 </a:t>
            </a:r>
            <a:r>
              <a:rPr lang="ko-KR" altLang="en-US" sz="1600" b="1" i="1" dirty="0" err="1">
                <a:solidFill>
                  <a:srgbClr val="FF0000"/>
                </a:solidFill>
                <a:sym typeface="Wingdings" pitchFamily="2" charset="2"/>
              </a:rPr>
              <a:t>유사도</a:t>
            </a:r>
            <a:r>
              <a:rPr lang="ko-KR" altLang="en-US" sz="1600" dirty="0" err="1">
                <a:solidFill>
                  <a:srgbClr val="0070C0"/>
                </a:solidFill>
                <a:sym typeface="Wingdings" pitchFamily="2" charset="2"/>
              </a:rPr>
              <a:t>를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 평가한다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.  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두 사용자가 공통으로 평가한 항목에 대해서만 계산</a:t>
            </a:r>
            <a:endParaRPr lang="en-US" altLang="ko-KR" sz="1600" dirty="0">
              <a:solidFill>
                <a:srgbClr val="0070C0"/>
              </a:solidFill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 err="1">
                <a:solidFill>
                  <a:srgbClr val="0070C0"/>
                </a:solidFill>
                <a:sym typeface="Wingdings" pitchFamily="2" charset="2"/>
              </a:rPr>
              <a:t>유사도를</a:t>
            </a:r>
            <a:r>
              <a:rPr lang="ko-KR" altLang="en-US" sz="1600" dirty="0">
                <a:solidFill>
                  <a:srgbClr val="0070C0"/>
                </a:solidFill>
                <a:sym typeface="Wingdings" pitchFamily="2" charset="2"/>
              </a:rPr>
              <a:t> 기반으로 평점을 계산한다</a:t>
            </a:r>
            <a:r>
              <a:rPr lang="en-US" altLang="ko-KR" sz="1600" dirty="0">
                <a:solidFill>
                  <a:srgbClr val="0070C0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EE4BF-1710-E942-922B-5F95D4FF1774}"/>
              </a:ext>
            </a:extLst>
          </p:cNvPr>
          <p:cNvSpPr txBox="1"/>
          <p:nvPr/>
        </p:nvSpPr>
        <p:spPr>
          <a:xfrm>
            <a:off x="412954" y="3979854"/>
            <a:ext cx="11248103" cy="25317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user[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 = [</a:t>
            </a:r>
            <a:r>
              <a:rPr kumimoji="1" lang="en-US" altLang="ko-KR" b="1" i="1" dirty="0"/>
              <a:t>rating[</a:t>
            </a:r>
            <a:r>
              <a:rPr kumimoji="1" lang="en-US" altLang="ko-KR" b="1" i="1" dirty="0" err="1"/>
              <a:t>i</a:t>
            </a:r>
            <a:r>
              <a:rPr kumimoji="1" lang="en-US" altLang="ko-KR" b="1" i="1" dirty="0"/>
              <a:t>][1], rating[</a:t>
            </a:r>
            <a:r>
              <a:rPr kumimoji="1" lang="en-US" altLang="ko-KR" b="1" i="1" dirty="0" err="1"/>
              <a:t>i</a:t>
            </a:r>
            <a:r>
              <a:rPr kumimoji="1" lang="en-US" altLang="ko-KR" b="1" i="1" dirty="0"/>
              <a:t>][2], …, rating[</a:t>
            </a:r>
            <a:r>
              <a:rPr kumimoji="1" lang="en-US" altLang="ko-KR" b="1" i="1" dirty="0" err="1"/>
              <a:t>i</a:t>
            </a:r>
            <a:r>
              <a:rPr kumimoji="1" lang="en-US" altLang="ko-KR" b="1" i="1" dirty="0"/>
              <a:t>][m</a:t>
            </a:r>
            <a:r>
              <a:rPr kumimoji="1" lang="en-US" altLang="ko-KR" dirty="0"/>
              <a:t>]]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u="sng" dirty="0" err="1">
                <a:solidFill>
                  <a:srgbClr val="FF0000"/>
                </a:solidFill>
              </a:rPr>
              <a:t>유사도</a:t>
            </a:r>
            <a:r>
              <a:rPr kumimoji="1" lang="ko-KR" altLang="en-US" dirty="0" err="1"/>
              <a:t>는</a:t>
            </a:r>
            <a:r>
              <a:rPr kumimoji="1" lang="ko-KR" altLang="en-US" dirty="0"/>
              <a:t> 두 대상이 비슷할수록 값이 커지고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다를수록 작아지는 척도</a:t>
            </a:r>
            <a:r>
              <a:rPr kumimoji="1"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i="1" dirty="0" err="1">
                <a:solidFill>
                  <a:srgbClr val="FF0000"/>
                </a:solidFill>
              </a:rPr>
              <a:t>피어슨</a:t>
            </a:r>
            <a:r>
              <a:rPr kumimoji="1" lang="ko-KR" altLang="en-US" b="1" i="1" dirty="0">
                <a:solidFill>
                  <a:srgbClr val="FF0000"/>
                </a:solidFill>
              </a:rPr>
              <a:t> 상관계수</a:t>
            </a:r>
            <a:endParaRPr kumimoji="1" lang="en-US" altLang="ko-KR" b="1" i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i="1" dirty="0">
                <a:solidFill>
                  <a:srgbClr val="FF0000"/>
                </a:solidFill>
              </a:rPr>
              <a:t>코사인 유사도</a:t>
            </a:r>
            <a:endParaRPr kumimoji="1" lang="en-US" altLang="ko-KR" b="1" i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i="1" dirty="0" err="1"/>
              <a:t>자카드</a:t>
            </a:r>
            <a:r>
              <a:rPr kumimoji="1" lang="ko-KR" altLang="en-US" b="1" i="1" dirty="0"/>
              <a:t> 계수</a:t>
            </a:r>
            <a:endParaRPr kumimoji="1" lang="en-US" altLang="ko-KR" b="1" i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i="1" dirty="0" err="1"/>
              <a:t>유클리안</a:t>
            </a:r>
            <a:r>
              <a:rPr lang="ko-KR" altLang="en-US" b="1" i="1" dirty="0"/>
              <a:t> 유사도</a:t>
            </a:r>
            <a:endParaRPr kumimoji="1" lang="en-US" altLang="ko-KR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0786A-2D3E-6C41-A140-0C14BDC5B8FB}"/>
              </a:ext>
            </a:extLst>
          </p:cNvPr>
          <p:cNvSpPr txBox="1"/>
          <p:nvPr/>
        </p:nvSpPr>
        <p:spPr>
          <a:xfrm>
            <a:off x="0" y="906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/>
              <a:t>추천 시스템</a:t>
            </a:r>
            <a:endParaRPr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46986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lnSpc>
            <a:spcPct val="150000"/>
          </a:lnSpc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3858</Words>
  <Application>Microsoft Macintosh PowerPoint</Application>
  <PresentationFormat>와이드스크린</PresentationFormat>
  <Paragraphs>585</Paragraphs>
  <Slides>42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游ゴシック</vt:lpstr>
      <vt:lpstr>游ゴシック Light</vt:lpstr>
      <vt:lpstr>Arial</vt:lpstr>
      <vt:lpstr>Menlo</vt:lpstr>
      <vt:lpstr>Wingdings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dowon</dc:creator>
  <cp:lastModifiedBy>Lee Dowon</cp:lastModifiedBy>
  <cp:revision>161</cp:revision>
  <cp:lastPrinted>2019-05-30T04:34:35Z</cp:lastPrinted>
  <dcterms:created xsi:type="dcterms:W3CDTF">2018-10-01T23:34:10Z</dcterms:created>
  <dcterms:modified xsi:type="dcterms:W3CDTF">2020-09-04T05:40:37Z</dcterms:modified>
</cp:coreProperties>
</file>