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6" r:id="rId5"/>
    <p:sldId id="267" r:id="rId6"/>
    <p:sldId id="268" r:id="rId7"/>
    <p:sldId id="270" r:id="rId8"/>
    <p:sldId id="261" r:id="rId9"/>
    <p:sldId id="259" r:id="rId10"/>
    <p:sldId id="265" r:id="rId11"/>
    <p:sldId id="275" r:id="rId12"/>
    <p:sldId id="283" r:id="rId13"/>
    <p:sldId id="262" r:id="rId14"/>
    <p:sldId id="285" r:id="rId15"/>
    <p:sldId id="264" r:id="rId16"/>
    <p:sldId id="263" r:id="rId17"/>
    <p:sldId id="286" r:id="rId18"/>
    <p:sldId id="271" r:id="rId19"/>
    <p:sldId id="287" r:id="rId20"/>
    <p:sldId id="294" r:id="rId21"/>
    <p:sldId id="293" r:id="rId22"/>
    <p:sldId id="295" r:id="rId23"/>
    <p:sldId id="289" r:id="rId24"/>
    <p:sldId id="288" r:id="rId25"/>
    <p:sldId id="282" r:id="rId26"/>
    <p:sldId id="281"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67" d="100"/>
          <a:sy n="67" d="100"/>
        </p:scale>
        <p:origin x="612" y="40"/>
      </p:cViewPr>
      <p:guideLst/>
    </p:cSldViewPr>
  </p:slideViewPr>
  <p:notesTextViewPr>
    <p:cViewPr>
      <p:scale>
        <a:sx n="1" d="1"/>
        <a:sy n="1" d="1"/>
      </p:scale>
      <p:origin x="0" y="0"/>
    </p:cViewPr>
  </p:notesTextViewPr>
  <p:sorterViewPr>
    <p:cViewPr>
      <p:scale>
        <a:sx n="100" d="100"/>
        <a:sy n="100" d="100"/>
      </p:scale>
      <p:origin x="0" y="-68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429C0-5AB0-4426-A30A-2705D0D1660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F38C354-A3B4-45A0-B7BC-F737C67BE5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637EA0C-0EB2-41BF-9CFC-8B0F6B8540C9}"/>
              </a:ext>
            </a:extLst>
          </p:cNvPr>
          <p:cNvSpPr>
            <a:spLocks noGrp="1"/>
          </p:cNvSpPr>
          <p:nvPr>
            <p:ph type="dt" sz="half" idx="10"/>
          </p:nvPr>
        </p:nvSpPr>
        <p:spPr/>
        <p:txBody>
          <a:bodyPr/>
          <a:lstStyle/>
          <a:p>
            <a:fld id="{5B2A21FD-50E2-412A-AA9F-17EB3BE340D3}" type="datetimeFigureOut">
              <a:rPr lang="zh-TW" altLang="en-US" smtClean="0"/>
              <a:t>2024/4/20</a:t>
            </a:fld>
            <a:endParaRPr lang="zh-TW" altLang="en-US"/>
          </a:p>
        </p:txBody>
      </p:sp>
      <p:sp>
        <p:nvSpPr>
          <p:cNvPr id="5" name="頁尾版面配置區 4">
            <a:extLst>
              <a:ext uri="{FF2B5EF4-FFF2-40B4-BE49-F238E27FC236}">
                <a16:creationId xmlns:a16="http://schemas.microsoft.com/office/drawing/2014/main" id="{3B1056B5-883B-456F-B6DB-AC78589A598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B2D063D-6701-484B-88A1-37ABA84E1827}"/>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189127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550338-C246-4BD8-BC30-7F146048A91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84EADB5-EBB2-44E1-8B82-5564CEC0668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332F02E-B566-4713-960C-6F9A887BC061}"/>
              </a:ext>
            </a:extLst>
          </p:cNvPr>
          <p:cNvSpPr>
            <a:spLocks noGrp="1"/>
          </p:cNvSpPr>
          <p:nvPr>
            <p:ph type="dt" sz="half" idx="10"/>
          </p:nvPr>
        </p:nvSpPr>
        <p:spPr/>
        <p:txBody>
          <a:bodyPr/>
          <a:lstStyle/>
          <a:p>
            <a:fld id="{5B2A21FD-50E2-412A-AA9F-17EB3BE340D3}" type="datetimeFigureOut">
              <a:rPr lang="zh-TW" altLang="en-US" smtClean="0"/>
              <a:t>2024/4/20</a:t>
            </a:fld>
            <a:endParaRPr lang="zh-TW" altLang="en-US"/>
          </a:p>
        </p:txBody>
      </p:sp>
      <p:sp>
        <p:nvSpPr>
          <p:cNvPr id="5" name="頁尾版面配置區 4">
            <a:extLst>
              <a:ext uri="{FF2B5EF4-FFF2-40B4-BE49-F238E27FC236}">
                <a16:creationId xmlns:a16="http://schemas.microsoft.com/office/drawing/2014/main" id="{F49B8229-58D9-4B60-B2E3-67C883291B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E03A9C-EE93-400C-B822-8D74B9EC1EB0}"/>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201440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BE1557D-E8DA-472F-9ABC-62D9D202A73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7BD1B28-210B-4DC9-8C24-461750A61C36}"/>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AEA3C9E-0249-49A8-A8B0-3DC3AAA554F6}"/>
              </a:ext>
            </a:extLst>
          </p:cNvPr>
          <p:cNvSpPr>
            <a:spLocks noGrp="1"/>
          </p:cNvSpPr>
          <p:nvPr>
            <p:ph type="dt" sz="half" idx="10"/>
          </p:nvPr>
        </p:nvSpPr>
        <p:spPr/>
        <p:txBody>
          <a:bodyPr/>
          <a:lstStyle/>
          <a:p>
            <a:fld id="{5B2A21FD-50E2-412A-AA9F-17EB3BE340D3}" type="datetimeFigureOut">
              <a:rPr lang="zh-TW" altLang="en-US" smtClean="0"/>
              <a:t>2024/4/20</a:t>
            </a:fld>
            <a:endParaRPr lang="zh-TW" altLang="en-US"/>
          </a:p>
        </p:txBody>
      </p:sp>
      <p:sp>
        <p:nvSpPr>
          <p:cNvPr id="5" name="頁尾版面配置區 4">
            <a:extLst>
              <a:ext uri="{FF2B5EF4-FFF2-40B4-BE49-F238E27FC236}">
                <a16:creationId xmlns:a16="http://schemas.microsoft.com/office/drawing/2014/main" id="{712F0B70-A9DC-41E8-930D-0B913CEB3E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1E2E5C-9B1C-4679-B5BD-E2D295ECF3A5}"/>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389410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856E5F-24D4-4D78-A122-157874B12B9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4EB949C-C9E3-4022-9024-B7E8B8C10E3D}"/>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E8ED515-D4D7-4B1A-B7C5-FAF8E21ED812}"/>
              </a:ext>
            </a:extLst>
          </p:cNvPr>
          <p:cNvSpPr>
            <a:spLocks noGrp="1"/>
          </p:cNvSpPr>
          <p:nvPr>
            <p:ph type="dt" sz="half" idx="10"/>
          </p:nvPr>
        </p:nvSpPr>
        <p:spPr/>
        <p:txBody>
          <a:bodyPr/>
          <a:lstStyle/>
          <a:p>
            <a:fld id="{5B2A21FD-50E2-412A-AA9F-17EB3BE340D3}" type="datetimeFigureOut">
              <a:rPr lang="zh-TW" altLang="en-US" smtClean="0"/>
              <a:t>2024/4/20</a:t>
            </a:fld>
            <a:endParaRPr lang="zh-TW" altLang="en-US"/>
          </a:p>
        </p:txBody>
      </p:sp>
      <p:sp>
        <p:nvSpPr>
          <p:cNvPr id="5" name="頁尾版面配置區 4">
            <a:extLst>
              <a:ext uri="{FF2B5EF4-FFF2-40B4-BE49-F238E27FC236}">
                <a16:creationId xmlns:a16="http://schemas.microsoft.com/office/drawing/2014/main" id="{559A2A74-FF7A-4969-B60E-BDE707A453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4325BE3-9A28-4214-832C-9BFB762EC41E}"/>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84770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AE44B4-EE89-4FDB-B239-FC9118774E3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15DD47E-1D79-42A0-B2BD-CA124909D2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E905BAB-6006-4E5F-A34F-D9502B6F56C2}"/>
              </a:ext>
            </a:extLst>
          </p:cNvPr>
          <p:cNvSpPr>
            <a:spLocks noGrp="1"/>
          </p:cNvSpPr>
          <p:nvPr>
            <p:ph type="dt" sz="half" idx="10"/>
          </p:nvPr>
        </p:nvSpPr>
        <p:spPr/>
        <p:txBody>
          <a:bodyPr/>
          <a:lstStyle/>
          <a:p>
            <a:fld id="{5B2A21FD-50E2-412A-AA9F-17EB3BE340D3}" type="datetimeFigureOut">
              <a:rPr lang="zh-TW" altLang="en-US" smtClean="0"/>
              <a:t>2024/4/20</a:t>
            </a:fld>
            <a:endParaRPr lang="zh-TW" altLang="en-US"/>
          </a:p>
        </p:txBody>
      </p:sp>
      <p:sp>
        <p:nvSpPr>
          <p:cNvPr id="5" name="頁尾版面配置區 4">
            <a:extLst>
              <a:ext uri="{FF2B5EF4-FFF2-40B4-BE49-F238E27FC236}">
                <a16:creationId xmlns:a16="http://schemas.microsoft.com/office/drawing/2014/main" id="{DD5265C9-199B-4D34-93BC-32492AA40FE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ECBD84-2D2B-4565-AA6E-B727F952107E}"/>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329248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302C0D-2246-4B08-8F4C-FD0A61D39A2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61EC533-DB0E-4091-B3C1-532E805204A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5BC246E-75D6-424F-805D-72E9E23EB2B4}"/>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E7BCE21-0313-47AB-803E-1D3587F892B1}"/>
              </a:ext>
            </a:extLst>
          </p:cNvPr>
          <p:cNvSpPr>
            <a:spLocks noGrp="1"/>
          </p:cNvSpPr>
          <p:nvPr>
            <p:ph type="dt" sz="half" idx="10"/>
          </p:nvPr>
        </p:nvSpPr>
        <p:spPr/>
        <p:txBody>
          <a:bodyPr/>
          <a:lstStyle/>
          <a:p>
            <a:fld id="{5B2A21FD-50E2-412A-AA9F-17EB3BE340D3}" type="datetimeFigureOut">
              <a:rPr lang="zh-TW" altLang="en-US" smtClean="0"/>
              <a:t>2024/4/20</a:t>
            </a:fld>
            <a:endParaRPr lang="zh-TW" altLang="en-US"/>
          </a:p>
        </p:txBody>
      </p:sp>
      <p:sp>
        <p:nvSpPr>
          <p:cNvPr id="6" name="頁尾版面配置區 5">
            <a:extLst>
              <a:ext uri="{FF2B5EF4-FFF2-40B4-BE49-F238E27FC236}">
                <a16:creationId xmlns:a16="http://schemas.microsoft.com/office/drawing/2014/main" id="{A0414CA1-7496-419B-B46A-B22D3D825A0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87A7B40-22A7-4ED9-A73F-8389E9844237}"/>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104661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96AD92-50B0-4E5E-AA0F-5683DB4B369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6B6866C-7BBD-45FC-820B-CDA86E8E6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B2853B54-5BF8-452E-BBF9-F5F99C32F268}"/>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2961E81-41D3-484A-BF18-59DC70BB1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9D684922-5F89-4D43-B3D2-AE859A4CFD6D}"/>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9ECA5D2-26BB-4BAA-8151-6B86D3F90DBA}"/>
              </a:ext>
            </a:extLst>
          </p:cNvPr>
          <p:cNvSpPr>
            <a:spLocks noGrp="1"/>
          </p:cNvSpPr>
          <p:nvPr>
            <p:ph type="dt" sz="half" idx="10"/>
          </p:nvPr>
        </p:nvSpPr>
        <p:spPr/>
        <p:txBody>
          <a:bodyPr/>
          <a:lstStyle/>
          <a:p>
            <a:fld id="{5B2A21FD-50E2-412A-AA9F-17EB3BE340D3}" type="datetimeFigureOut">
              <a:rPr lang="zh-TW" altLang="en-US" smtClean="0"/>
              <a:t>2024/4/20</a:t>
            </a:fld>
            <a:endParaRPr lang="zh-TW" altLang="en-US"/>
          </a:p>
        </p:txBody>
      </p:sp>
      <p:sp>
        <p:nvSpPr>
          <p:cNvPr id="8" name="頁尾版面配置區 7">
            <a:extLst>
              <a:ext uri="{FF2B5EF4-FFF2-40B4-BE49-F238E27FC236}">
                <a16:creationId xmlns:a16="http://schemas.microsoft.com/office/drawing/2014/main" id="{B6F2601E-D7D0-4D7F-AD78-8D04EC9592F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EDE3C1E-AC7E-4188-A70C-5220B4BF2B7C}"/>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191666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1898BC-4E76-4B78-AEF7-988622041D4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B7468E7-F226-478D-9132-51CA6E2E278C}"/>
              </a:ext>
            </a:extLst>
          </p:cNvPr>
          <p:cNvSpPr>
            <a:spLocks noGrp="1"/>
          </p:cNvSpPr>
          <p:nvPr>
            <p:ph type="dt" sz="half" idx="10"/>
          </p:nvPr>
        </p:nvSpPr>
        <p:spPr/>
        <p:txBody>
          <a:bodyPr/>
          <a:lstStyle/>
          <a:p>
            <a:fld id="{5B2A21FD-50E2-412A-AA9F-17EB3BE340D3}" type="datetimeFigureOut">
              <a:rPr lang="zh-TW" altLang="en-US" smtClean="0"/>
              <a:t>2024/4/20</a:t>
            </a:fld>
            <a:endParaRPr lang="zh-TW" altLang="en-US"/>
          </a:p>
        </p:txBody>
      </p:sp>
      <p:sp>
        <p:nvSpPr>
          <p:cNvPr id="4" name="頁尾版面配置區 3">
            <a:extLst>
              <a:ext uri="{FF2B5EF4-FFF2-40B4-BE49-F238E27FC236}">
                <a16:creationId xmlns:a16="http://schemas.microsoft.com/office/drawing/2014/main" id="{C3AB3E0A-BF3B-4D7E-8340-5AEAF11B089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AF1D422-2D89-40DC-9479-4CFFAB3701D2}"/>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23855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ECB83B8-6F0C-4C9F-969B-8A186FF74814}"/>
              </a:ext>
            </a:extLst>
          </p:cNvPr>
          <p:cNvSpPr>
            <a:spLocks noGrp="1"/>
          </p:cNvSpPr>
          <p:nvPr>
            <p:ph type="dt" sz="half" idx="10"/>
          </p:nvPr>
        </p:nvSpPr>
        <p:spPr/>
        <p:txBody>
          <a:bodyPr/>
          <a:lstStyle/>
          <a:p>
            <a:fld id="{5B2A21FD-50E2-412A-AA9F-17EB3BE340D3}" type="datetimeFigureOut">
              <a:rPr lang="zh-TW" altLang="en-US" smtClean="0"/>
              <a:t>2024/4/20</a:t>
            </a:fld>
            <a:endParaRPr lang="zh-TW" altLang="en-US"/>
          </a:p>
        </p:txBody>
      </p:sp>
      <p:sp>
        <p:nvSpPr>
          <p:cNvPr id="3" name="頁尾版面配置區 2">
            <a:extLst>
              <a:ext uri="{FF2B5EF4-FFF2-40B4-BE49-F238E27FC236}">
                <a16:creationId xmlns:a16="http://schemas.microsoft.com/office/drawing/2014/main" id="{1337FB41-AF25-4589-A0CB-9E39616110A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F228643-1DA0-48A7-B427-C5C83614FFE1}"/>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242730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3A3908-9A1F-4190-8003-FDCEDB9C406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2109C57-7E77-4775-85DE-4585547E4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D081177-EC62-4FD0-ACA1-8BE41F51B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5FA4FDB-2F52-4ABC-AF42-37E401C7B954}"/>
              </a:ext>
            </a:extLst>
          </p:cNvPr>
          <p:cNvSpPr>
            <a:spLocks noGrp="1"/>
          </p:cNvSpPr>
          <p:nvPr>
            <p:ph type="dt" sz="half" idx="10"/>
          </p:nvPr>
        </p:nvSpPr>
        <p:spPr/>
        <p:txBody>
          <a:bodyPr/>
          <a:lstStyle/>
          <a:p>
            <a:fld id="{5B2A21FD-50E2-412A-AA9F-17EB3BE340D3}" type="datetimeFigureOut">
              <a:rPr lang="zh-TW" altLang="en-US" smtClean="0"/>
              <a:t>2024/4/20</a:t>
            </a:fld>
            <a:endParaRPr lang="zh-TW" altLang="en-US"/>
          </a:p>
        </p:txBody>
      </p:sp>
      <p:sp>
        <p:nvSpPr>
          <p:cNvPr id="6" name="頁尾版面配置區 5">
            <a:extLst>
              <a:ext uri="{FF2B5EF4-FFF2-40B4-BE49-F238E27FC236}">
                <a16:creationId xmlns:a16="http://schemas.microsoft.com/office/drawing/2014/main" id="{6521EED5-ABFC-42FB-B44A-7FC321E95D6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824C7DC-33D9-4D13-9E81-9465BF119068}"/>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48979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3F8539-73CF-4DBC-A0F0-6D60A471718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83DB20B-9086-4F46-8E5D-DF3CDB00F4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2B130A5-97D2-4C6B-AE71-2397E10DF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991A5D2C-7D35-4645-B9C2-E587BB154291}"/>
              </a:ext>
            </a:extLst>
          </p:cNvPr>
          <p:cNvSpPr>
            <a:spLocks noGrp="1"/>
          </p:cNvSpPr>
          <p:nvPr>
            <p:ph type="dt" sz="half" idx="10"/>
          </p:nvPr>
        </p:nvSpPr>
        <p:spPr/>
        <p:txBody>
          <a:bodyPr/>
          <a:lstStyle/>
          <a:p>
            <a:fld id="{5B2A21FD-50E2-412A-AA9F-17EB3BE340D3}" type="datetimeFigureOut">
              <a:rPr lang="zh-TW" altLang="en-US" smtClean="0"/>
              <a:t>2024/4/20</a:t>
            </a:fld>
            <a:endParaRPr lang="zh-TW" altLang="en-US"/>
          </a:p>
        </p:txBody>
      </p:sp>
      <p:sp>
        <p:nvSpPr>
          <p:cNvPr id="6" name="頁尾版面配置區 5">
            <a:extLst>
              <a:ext uri="{FF2B5EF4-FFF2-40B4-BE49-F238E27FC236}">
                <a16:creationId xmlns:a16="http://schemas.microsoft.com/office/drawing/2014/main" id="{7F47992D-2839-4C73-A92F-B82889A41F0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D3DEA86-5EB0-49BD-A39F-44D4C38D55E4}"/>
              </a:ext>
            </a:extLst>
          </p:cNvPr>
          <p:cNvSpPr>
            <a:spLocks noGrp="1"/>
          </p:cNvSpPr>
          <p:nvPr>
            <p:ph type="sldNum" sz="quarter" idx="12"/>
          </p:nvPr>
        </p:nvSpPr>
        <p:spPr/>
        <p:txBody>
          <a:body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60268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DF87394-493A-4C1C-979E-9B1D253A21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705A17E-0C59-417A-8855-5D33A99BA3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9D14649-656C-4BCA-8918-3C0A02ABF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A21FD-50E2-412A-AA9F-17EB3BE340D3}" type="datetimeFigureOut">
              <a:rPr lang="zh-TW" altLang="en-US" smtClean="0"/>
              <a:t>2024/4/20</a:t>
            </a:fld>
            <a:endParaRPr lang="zh-TW" altLang="en-US"/>
          </a:p>
        </p:txBody>
      </p:sp>
      <p:sp>
        <p:nvSpPr>
          <p:cNvPr id="5" name="頁尾版面配置區 4">
            <a:extLst>
              <a:ext uri="{FF2B5EF4-FFF2-40B4-BE49-F238E27FC236}">
                <a16:creationId xmlns:a16="http://schemas.microsoft.com/office/drawing/2014/main" id="{D59F7A7E-A4FA-47AF-9073-F9A1004447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C93863CA-6CA4-4C78-959B-A9D7255CEE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1CE91-A2DA-4841-BC17-9CC5CD248AD4}" type="slidenum">
              <a:rPr lang="zh-TW" altLang="en-US" smtClean="0"/>
              <a:t>‹#›</a:t>
            </a:fld>
            <a:endParaRPr lang="zh-TW" altLang="en-US"/>
          </a:p>
        </p:txBody>
      </p:sp>
    </p:spTree>
    <p:extLst>
      <p:ext uri="{BB962C8B-B14F-4D97-AF65-F5344CB8AC3E}">
        <p14:creationId xmlns:p14="http://schemas.microsoft.com/office/powerpoint/2010/main" val="1622261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demo/random/random_1.mid" TargetMode="External"/><Relationship Id="rId2" Type="http://schemas.openxmlformats.org/officeDocument/2006/relationships/hyperlink" Target="demo/random/random_0.mid" TargetMode="External"/><Relationship Id="rId1" Type="http://schemas.openxmlformats.org/officeDocument/2006/relationships/slideLayout" Target="../slideLayouts/slideLayout2.xml"/><Relationship Id="rId4" Type="http://schemas.openxmlformats.org/officeDocument/2006/relationships/hyperlink" Target="demo/random/random_2.mid"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demo/information/epoch_2.mid" TargetMode="External"/><Relationship Id="rId2" Type="http://schemas.openxmlformats.org/officeDocument/2006/relationships/hyperlink" Target="demo/information/epoch_1.mid" TargetMode="External"/><Relationship Id="rId1" Type="http://schemas.openxmlformats.org/officeDocument/2006/relationships/slideLayout" Target="../slideLayouts/slideLayout2.xml"/><Relationship Id="rId5" Type="http://schemas.openxmlformats.org/officeDocument/2006/relationships/hyperlink" Target="demo/information/epoch_9.mid" TargetMode="External"/><Relationship Id="rId4" Type="http://schemas.openxmlformats.org/officeDocument/2006/relationships/hyperlink" Target="demo/information/epoch_5.mi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demo/prefix/fur_Elise%20(1).mid" TargetMode="External"/><Relationship Id="rId7" Type="http://schemas.openxmlformats.org/officeDocument/2006/relationships/hyperlink" Target="demo/prefix/moonlight%20(1).mid" TargetMode="External"/><Relationship Id="rId2" Type="http://schemas.openxmlformats.org/officeDocument/2006/relationships/hyperlink" Target="demo/prefix/fur_Elise.mid" TargetMode="External"/><Relationship Id="rId1" Type="http://schemas.openxmlformats.org/officeDocument/2006/relationships/slideLayout" Target="../slideLayouts/slideLayout2.xml"/><Relationship Id="rId6" Type="http://schemas.openxmlformats.org/officeDocument/2006/relationships/hyperlink" Target="demo/prefix/moonlight.mid" TargetMode="External"/><Relationship Id="rId5" Type="http://schemas.openxmlformats.org/officeDocument/2006/relationships/hyperlink" Target="demo/prefix/fur_Elise%20(2).mid" TargetMode="External"/><Relationship Id="rId4" Type="http://schemas.openxmlformats.org/officeDocument/2006/relationships/hyperlink" Target="fur_Elise%20(2).mid"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demo/different_instrument/inst_54.mid" TargetMode="External"/><Relationship Id="rId7" Type="http://schemas.openxmlformats.org/officeDocument/2006/relationships/hyperlink" Target="demo/different_dataset%20_guitar/guitar_8.mid" TargetMode="External"/><Relationship Id="rId2" Type="http://schemas.openxmlformats.org/officeDocument/2006/relationships/hyperlink" Target="demo/different_instrument/inst_23.mid" TargetMode="External"/><Relationship Id="rId1" Type="http://schemas.openxmlformats.org/officeDocument/2006/relationships/slideLayout" Target="../slideLayouts/slideLayout4.xml"/><Relationship Id="rId6" Type="http://schemas.openxmlformats.org/officeDocument/2006/relationships/hyperlink" Target="demo/different_dataset%20_guitar/guitar_7.mid" TargetMode="External"/><Relationship Id="rId5" Type="http://schemas.openxmlformats.org/officeDocument/2006/relationships/hyperlink" Target="demo/different_dataset%20_guitar/guitar_2.mid" TargetMode="External"/><Relationship Id="rId4" Type="http://schemas.openxmlformats.org/officeDocument/2006/relationships/hyperlink" Target="demo/different_dataset%20_guitar/guitar_1.mi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EDF607-83FC-48AF-8229-77C5CF251214}"/>
              </a:ext>
            </a:extLst>
          </p:cNvPr>
          <p:cNvSpPr>
            <a:spLocks noGrp="1"/>
          </p:cNvSpPr>
          <p:nvPr>
            <p:ph type="ctrTitle"/>
          </p:nvPr>
        </p:nvSpPr>
        <p:spPr/>
        <p:txBody>
          <a:bodyPr/>
          <a:lstStyle/>
          <a:p>
            <a:r>
              <a:rPr lang="en-US" altLang="zh-TW" dirty="0"/>
              <a:t>Music Generation</a:t>
            </a:r>
            <a:br>
              <a:rPr lang="en-US" altLang="zh-TW" dirty="0"/>
            </a:br>
            <a:r>
              <a:rPr lang="en-US" altLang="zh-TW" dirty="0"/>
              <a:t>by GPT Model</a:t>
            </a:r>
            <a:endParaRPr lang="zh-TW" altLang="en-US" dirty="0"/>
          </a:p>
        </p:txBody>
      </p:sp>
      <p:sp>
        <p:nvSpPr>
          <p:cNvPr id="3" name="副標題 2">
            <a:extLst>
              <a:ext uri="{FF2B5EF4-FFF2-40B4-BE49-F238E27FC236}">
                <a16:creationId xmlns:a16="http://schemas.microsoft.com/office/drawing/2014/main" id="{47FBE05B-99B5-4516-A80F-5B27C922CB3B}"/>
              </a:ext>
            </a:extLst>
          </p:cNvPr>
          <p:cNvSpPr>
            <a:spLocks noGrp="1"/>
          </p:cNvSpPr>
          <p:nvPr>
            <p:ph type="subTitle" idx="1"/>
          </p:nvPr>
        </p:nvSpPr>
        <p:spPr>
          <a:xfrm>
            <a:off x="1524000" y="3650163"/>
            <a:ext cx="9144000" cy="1655762"/>
          </a:xfrm>
        </p:spPr>
        <p:txBody>
          <a:bodyPr>
            <a:normAutofit lnSpcReduction="10000"/>
          </a:bodyPr>
          <a:lstStyle/>
          <a:p>
            <a:r>
              <a:rPr lang="en-US" altLang="zh-TW" dirty="0"/>
              <a:t>2023</a:t>
            </a:r>
            <a:r>
              <a:rPr lang="zh-TW" altLang="en-US" dirty="0"/>
              <a:t>中研院實習生</a:t>
            </a:r>
            <a:endParaRPr lang="en-US" altLang="zh-TW" dirty="0"/>
          </a:p>
          <a:p>
            <a:r>
              <a:rPr lang="zh-TW" altLang="en-US" dirty="0"/>
              <a:t>資訊工程系 二年級 洪子涵</a:t>
            </a:r>
            <a:endParaRPr lang="en-US" altLang="zh-TW" dirty="0"/>
          </a:p>
          <a:p>
            <a:endParaRPr lang="en-US" altLang="zh-TW" dirty="0"/>
          </a:p>
          <a:p>
            <a:r>
              <a:rPr lang="en-US" altLang="zh-TW" dirty="0"/>
              <a:t>2023.08.31</a:t>
            </a:r>
            <a:endParaRPr lang="zh-TW" altLang="en-US" dirty="0"/>
          </a:p>
        </p:txBody>
      </p:sp>
    </p:spTree>
    <p:extLst>
      <p:ext uri="{BB962C8B-B14F-4D97-AF65-F5344CB8AC3E}">
        <p14:creationId xmlns:p14="http://schemas.microsoft.com/office/powerpoint/2010/main" val="33149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E4B8AC-0680-43E8-AF99-9D800DA8F1B2}"/>
              </a:ext>
            </a:extLst>
          </p:cNvPr>
          <p:cNvSpPr>
            <a:spLocks noGrp="1"/>
          </p:cNvSpPr>
          <p:nvPr>
            <p:ph type="title"/>
          </p:nvPr>
        </p:nvSpPr>
        <p:spPr/>
        <p:txBody>
          <a:bodyPr/>
          <a:lstStyle/>
          <a:p>
            <a:r>
              <a:rPr lang="en-US" altLang="zh-TW" dirty="0"/>
              <a:t>Why MIDI</a:t>
            </a:r>
            <a:endParaRPr lang="zh-TW" altLang="en-US" dirty="0"/>
          </a:p>
        </p:txBody>
      </p:sp>
      <p:sp>
        <p:nvSpPr>
          <p:cNvPr id="3" name="內容版面配置區 2">
            <a:extLst>
              <a:ext uri="{FF2B5EF4-FFF2-40B4-BE49-F238E27FC236}">
                <a16:creationId xmlns:a16="http://schemas.microsoft.com/office/drawing/2014/main" id="{F7769B15-72F8-413A-99F8-86613124A16F}"/>
              </a:ext>
            </a:extLst>
          </p:cNvPr>
          <p:cNvSpPr>
            <a:spLocks noGrp="1"/>
          </p:cNvSpPr>
          <p:nvPr>
            <p:ph idx="1"/>
          </p:nvPr>
        </p:nvSpPr>
        <p:spPr>
          <a:xfrm>
            <a:off x="838200" y="1825625"/>
            <a:ext cx="10515600" cy="4351338"/>
          </a:xfrm>
        </p:spPr>
        <p:txBody>
          <a:bodyPr/>
          <a:lstStyle/>
          <a:p>
            <a:r>
              <a:rPr lang="en-US" altLang="zh-TW" dirty="0"/>
              <a:t>Discrete token</a:t>
            </a:r>
          </a:p>
          <a:p>
            <a:pPr lvl="1"/>
            <a:r>
              <a:rPr lang="en-US" altLang="zh-TW" dirty="0"/>
              <a:t>Easier to train</a:t>
            </a:r>
          </a:p>
          <a:p>
            <a:r>
              <a:rPr lang="en-US" altLang="zh-TW" dirty="0"/>
              <a:t>Data size</a:t>
            </a:r>
          </a:p>
          <a:p>
            <a:pPr lvl="1"/>
            <a:r>
              <a:rPr lang="en-US" altLang="zh-TW" dirty="0" err="1"/>
              <a:t>Für</a:t>
            </a:r>
            <a:r>
              <a:rPr lang="en-US" altLang="zh-TW" dirty="0"/>
              <a:t> Elise (02: 43)</a:t>
            </a:r>
          </a:p>
          <a:p>
            <a:pPr lvl="1"/>
            <a:r>
              <a:rPr lang="en-US" altLang="zh-TW" dirty="0"/>
              <a:t>MIDI (37KB) vs. MP3 (2561KB)</a:t>
            </a:r>
          </a:p>
          <a:p>
            <a:r>
              <a:rPr lang="en-US" altLang="zh-TW" dirty="0"/>
              <a:t>Changeable instruments</a:t>
            </a:r>
          </a:p>
          <a:p>
            <a:r>
              <a:rPr lang="en-US" altLang="zh-TW" dirty="0"/>
              <a:t>Data sources are easily accessible</a:t>
            </a:r>
          </a:p>
        </p:txBody>
      </p:sp>
    </p:spTree>
    <p:extLst>
      <p:ext uri="{BB962C8B-B14F-4D97-AF65-F5344CB8AC3E}">
        <p14:creationId xmlns:p14="http://schemas.microsoft.com/office/powerpoint/2010/main" val="146230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567DC0-18D1-40D3-8756-5959EC1D4D79}"/>
              </a:ext>
            </a:extLst>
          </p:cNvPr>
          <p:cNvSpPr>
            <a:spLocks noGrp="1"/>
          </p:cNvSpPr>
          <p:nvPr>
            <p:ph type="title"/>
          </p:nvPr>
        </p:nvSpPr>
        <p:spPr/>
        <p:txBody>
          <a:bodyPr/>
          <a:lstStyle/>
          <a:p>
            <a:r>
              <a:rPr lang="en-US" altLang="zh-TW" dirty="0"/>
              <a:t>MIDI Structure</a:t>
            </a:r>
            <a:endParaRPr lang="zh-TW" altLang="en-US" dirty="0"/>
          </a:p>
        </p:txBody>
      </p:sp>
      <p:sp>
        <p:nvSpPr>
          <p:cNvPr id="3" name="內容版面配置區 2">
            <a:extLst>
              <a:ext uri="{FF2B5EF4-FFF2-40B4-BE49-F238E27FC236}">
                <a16:creationId xmlns:a16="http://schemas.microsoft.com/office/drawing/2014/main" id="{C5D81476-683E-4312-A9CF-001E5EA43CBB}"/>
              </a:ext>
            </a:extLst>
          </p:cNvPr>
          <p:cNvSpPr>
            <a:spLocks noGrp="1"/>
          </p:cNvSpPr>
          <p:nvPr>
            <p:ph idx="1"/>
          </p:nvPr>
        </p:nvSpPr>
        <p:spPr/>
        <p:txBody>
          <a:bodyPr>
            <a:normAutofit fontScale="92500" lnSpcReduction="20000"/>
          </a:bodyPr>
          <a:lstStyle/>
          <a:p>
            <a:r>
              <a:rPr lang="en-US" altLang="zh-TW" dirty="0"/>
              <a:t>MIDI Files are composed of chunks.</a:t>
            </a:r>
          </a:p>
          <a:p>
            <a:r>
              <a:rPr lang="en-US" altLang="zh-TW" dirty="0"/>
              <a:t>Each chunk has a 4-character type and a 32-bit length (number of bytes in the chunk).</a:t>
            </a:r>
          </a:p>
          <a:p>
            <a:r>
              <a:rPr lang="en-US" altLang="zh-TW" dirty="0"/>
              <a:t>This structure allows easy addition of new chunk types that can be ignored by older programs.</a:t>
            </a:r>
          </a:p>
          <a:p>
            <a:r>
              <a:rPr lang="en-US" altLang="zh-TW" dirty="0"/>
              <a:t>Each chunk starts with a 4-character ASCII type followed by a 32-bit length.</a:t>
            </a:r>
          </a:p>
          <a:p>
            <a:r>
              <a:rPr lang="en-US" altLang="zh-TW" dirty="0"/>
              <a:t>The length is represented in big-endian format (e.g., 00 00 00 06 for a length of 6).</a:t>
            </a:r>
          </a:p>
          <a:p>
            <a:r>
              <a:rPr lang="en-US" altLang="zh-TW" dirty="0"/>
              <a:t>The length refers to the data bytes that follow; the type and length bytes are not counted.</a:t>
            </a:r>
          </a:p>
          <a:p>
            <a:r>
              <a:rPr lang="en-US" altLang="zh-TW" dirty="0"/>
              <a:t>A chunk's length includes 8 bytes for type and length, so a length of 6 occupies 14 bytes in the </a:t>
            </a:r>
            <a:r>
              <a:rPr lang="en-US" altLang="zh-TW"/>
              <a:t>file.</a:t>
            </a:r>
            <a:endParaRPr lang="en-US" altLang="zh-TW" dirty="0"/>
          </a:p>
        </p:txBody>
      </p:sp>
    </p:spTree>
    <p:extLst>
      <p:ext uri="{BB962C8B-B14F-4D97-AF65-F5344CB8AC3E}">
        <p14:creationId xmlns:p14="http://schemas.microsoft.com/office/powerpoint/2010/main" val="366122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D6C265-E388-4523-AF5B-A6BF36CA6D12}"/>
              </a:ext>
            </a:extLst>
          </p:cNvPr>
          <p:cNvSpPr>
            <a:spLocks noGrp="1"/>
          </p:cNvSpPr>
          <p:nvPr>
            <p:ph type="title"/>
          </p:nvPr>
        </p:nvSpPr>
        <p:spPr/>
        <p:txBody>
          <a:bodyPr/>
          <a:lstStyle/>
          <a:p>
            <a:r>
              <a:rPr lang="en-US" altLang="zh-TW" dirty="0"/>
              <a:t>Experiment Motivation</a:t>
            </a:r>
            <a:endParaRPr lang="zh-TW" altLang="en-US" dirty="0"/>
          </a:p>
        </p:txBody>
      </p:sp>
      <p:sp>
        <p:nvSpPr>
          <p:cNvPr id="3" name="內容版面配置區 2">
            <a:extLst>
              <a:ext uri="{FF2B5EF4-FFF2-40B4-BE49-F238E27FC236}">
                <a16:creationId xmlns:a16="http://schemas.microsoft.com/office/drawing/2014/main" id="{42D392D8-1143-457A-B6E3-4D6598EA1E68}"/>
              </a:ext>
            </a:extLst>
          </p:cNvPr>
          <p:cNvSpPr>
            <a:spLocks noGrp="1"/>
          </p:cNvSpPr>
          <p:nvPr>
            <p:ph idx="1"/>
          </p:nvPr>
        </p:nvSpPr>
        <p:spPr>
          <a:xfrm>
            <a:off x="838199" y="1825625"/>
            <a:ext cx="10868025" cy="4667250"/>
          </a:xfrm>
        </p:spPr>
        <p:txBody>
          <a:bodyPr>
            <a:normAutofit fontScale="92500" lnSpcReduction="20000"/>
          </a:bodyPr>
          <a:lstStyle/>
          <a:p>
            <a:r>
              <a:rPr lang="en-US" altLang="zh-TW" dirty="0"/>
              <a:t>Similarity Observation: </a:t>
            </a:r>
          </a:p>
          <a:p>
            <a:pPr lvl="1"/>
            <a:r>
              <a:rPr lang="en-US" altLang="zh-TW" dirty="0"/>
              <a:t>compare music with other input data to identify commonalities for model selection</a:t>
            </a:r>
          </a:p>
          <a:p>
            <a:r>
              <a:rPr lang="en-US" altLang="zh-TW" dirty="0"/>
              <a:t>Sequence Representation: </a:t>
            </a:r>
          </a:p>
          <a:p>
            <a:pPr lvl="1"/>
            <a:r>
              <a:rPr lang="en-US" altLang="zh-TW" dirty="0"/>
              <a:t>both music and language are presented as continuous sequences displayed in chronological order</a:t>
            </a:r>
          </a:p>
          <a:p>
            <a:r>
              <a:rPr lang="en-US" altLang="zh-TW" dirty="0"/>
              <a:t>Structure and Rules: </a:t>
            </a:r>
          </a:p>
          <a:p>
            <a:pPr lvl="1"/>
            <a:r>
              <a:rPr lang="en-US" altLang="zh-TW" dirty="0"/>
              <a:t>Language has grammar and structural rules, while music encompasses chords, melodies, compositional structures, etc.</a:t>
            </a:r>
          </a:p>
          <a:p>
            <a:r>
              <a:rPr lang="en-US" altLang="zh-TW" dirty="0"/>
              <a:t>GPT Model: </a:t>
            </a:r>
          </a:p>
          <a:p>
            <a:pPr lvl="1"/>
            <a:r>
              <a:rPr lang="en-US" altLang="zh-TW" dirty="0"/>
              <a:t>By leveraging the model's contextual understanding and generation capabilities, the aim is to apply it to music generation.</a:t>
            </a:r>
          </a:p>
          <a:p>
            <a:r>
              <a:rPr lang="en-US" altLang="zh-TW" dirty="0"/>
              <a:t>Expectation: </a:t>
            </a:r>
          </a:p>
          <a:p>
            <a:pPr lvl="1"/>
            <a:r>
              <a:rPr lang="en-US" altLang="zh-TW" dirty="0"/>
              <a:t>to preserve the overall coherence with a consistent style, avoiding significant discrepancies between different sections.</a:t>
            </a:r>
            <a:endParaRPr lang="zh-TW" altLang="en-US" dirty="0"/>
          </a:p>
        </p:txBody>
      </p:sp>
    </p:spTree>
    <p:extLst>
      <p:ext uri="{BB962C8B-B14F-4D97-AF65-F5344CB8AC3E}">
        <p14:creationId xmlns:p14="http://schemas.microsoft.com/office/powerpoint/2010/main" val="316958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B07A2A-23E4-4EBF-AE71-C10FA688AB92}"/>
              </a:ext>
            </a:extLst>
          </p:cNvPr>
          <p:cNvSpPr>
            <a:spLocks noGrp="1"/>
          </p:cNvSpPr>
          <p:nvPr>
            <p:ph type="title"/>
          </p:nvPr>
        </p:nvSpPr>
        <p:spPr/>
        <p:txBody>
          <a:bodyPr/>
          <a:lstStyle/>
          <a:p>
            <a:r>
              <a:rPr lang="en-US" altLang="zh-TW" dirty="0"/>
              <a:t>Dataset</a:t>
            </a:r>
            <a:endParaRPr lang="zh-TW" altLang="en-US" dirty="0"/>
          </a:p>
        </p:txBody>
      </p:sp>
      <p:sp>
        <p:nvSpPr>
          <p:cNvPr id="3" name="內容版面配置區 2">
            <a:extLst>
              <a:ext uri="{FF2B5EF4-FFF2-40B4-BE49-F238E27FC236}">
                <a16:creationId xmlns:a16="http://schemas.microsoft.com/office/drawing/2014/main" id="{43185DD1-3E0C-4A9F-9245-F527526B0F43}"/>
              </a:ext>
            </a:extLst>
          </p:cNvPr>
          <p:cNvSpPr>
            <a:spLocks noGrp="1"/>
          </p:cNvSpPr>
          <p:nvPr>
            <p:ph idx="1"/>
          </p:nvPr>
        </p:nvSpPr>
        <p:spPr/>
        <p:txBody>
          <a:bodyPr/>
          <a:lstStyle/>
          <a:p>
            <a:r>
              <a:rPr lang="en-US" altLang="zh-TW" dirty="0" err="1"/>
              <a:t>Mutopia</a:t>
            </a:r>
            <a:r>
              <a:rPr lang="en-US" altLang="zh-TW" dirty="0"/>
              <a:t> Piano Dataset</a:t>
            </a:r>
          </a:p>
          <a:p>
            <a:pPr lvl="1"/>
            <a:r>
              <a:rPr lang="en-US" altLang="zh-TW" dirty="0"/>
              <a:t>788 classical piano Pieces</a:t>
            </a:r>
          </a:p>
          <a:p>
            <a:pPr lvl="1"/>
            <a:r>
              <a:rPr lang="en-US" altLang="zh-TW" dirty="0"/>
              <a:t>vary lengths (about 70 hours in total)</a:t>
            </a:r>
          </a:p>
          <a:p>
            <a:pPr lvl="1"/>
            <a:r>
              <a:rPr lang="en-US" altLang="zh-TW" dirty="0"/>
              <a:t>https://www.mutopiaproject.org</a:t>
            </a:r>
            <a:endParaRPr lang="zh-TW" altLang="en-US" dirty="0"/>
          </a:p>
        </p:txBody>
      </p:sp>
    </p:spTree>
    <p:extLst>
      <p:ext uri="{BB962C8B-B14F-4D97-AF65-F5344CB8AC3E}">
        <p14:creationId xmlns:p14="http://schemas.microsoft.com/office/powerpoint/2010/main" val="84168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F3A119-C9E6-44A3-B919-0A186A53BEDC}"/>
              </a:ext>
            </a:extLst>
          </p:cNvPr>
          <p:cNvSpPr>
            <a:spLocks noGrp="1"/>
          </p:cNvSpPr>
          <p:nvPr>
            <p:ph type="title"/>
          </p:nvPr>
        </p:nvSpPr>
        <p:spPr/>
        <p:txBody>
          <a:bodyPr/>
          <a:lstStyle/>
          <a:p>
            <a:r>
              <a:rPr lang="en-US" altLang="zh-TW" dirty="0"/>
              <a:t>Data Preprocessing</a:t>
            </a:r>
            <a:endParaRPr lang="zh-TW" altLang="en-US" dirty="0"/>
          </a:p>
        </p:txBody>
      </p:sp>
      <p:sp>
        <p:nvSpPr>
          <p:cNvPr id="3" name="內容版面配置區 2">
            <a:extLst>
              <a:ext uri="{FF2B5EF4-FFF2-40B4-BE49-F238E27FC236}">
                <a16:creationId xmlns:a16="http://schemas.microsoft.com/office/drawing/2014/main" id="{33325B82-5286-40CD-A7D6-D47FCFC4263F}"/>
              </a:ext>
            </a:extLst>
          </p:cNvPr>
          <p:cNvSpPr>
            <a:spLocks noGrp="1"/>
          </p:cNvSpPr>
          <p:nvPr>
            <p:ph idx="1"/>
          </p:nvPr>
        </p:nvSpPr>
        <p:spPr/>
        <p:txBody>
          <a:bodyPr>
            <a:normAutofit/>
          </a:bodyPr>
          <a:lstStyle/>
          <a:p>
            <a:r>
              <a:rPr lang="en-US" altLang="zh-TW" dirty="0"/>
              <a:t>Format Conversion: </a:t>
            </a:r>
          </a:p>
          <a:p>
            <a:pPr lvl="1"/>
            <a:r>
              <a:rPr lang="en-US" altLang="zh-TW" dirty="0"/>
              <a:t>Converting music Information from MIDI files into easily processable text Format.</a:t>
            </a:r>
          </a:p>
          <a:p>
            <a:r>
              <a:rPr lang="en-US" altLang="zh-TW" dirty="0"/>
              <a:t>Tokenization: </a:t>
            </a:r>
          </a:p>
          <a:p>
            <a:pPr lvl="1"/>
            <a:r>
              <a:rPr lang="en-US" altLang="zh-TW" dirty="0"/>
              <a:t>Transforming the musical note sequences from music into text sequences, where each note and its associated information are mapped to a specific token.</a:t>
            </a:r>
          </a:p>
          <a:p>
            <a:r>
              <a:rPr lang="en-US" altLang="zh-TW" dirty="0"/>
              <a:t>Vocabulary Creation: </a:t>
            </a:r>
          </a:p>
          <a:p>
            <a:pPr lvl="1"/>
            <a:r>
              <a:rPr lang="en-US" altLang="zh-TW" dirty="0"/>
              <a:t>Establishing a vocabulary based on the transformed tokens. This vocabulary serves as the foundation for training the GPT model.</a:t>
            </a:r>
          </a:p>
          <a:p>
            <a:endParaRPr lang="zh-TW" altLang="en-US" dirty="0"/>
          </a:p>
        </p:txBody>
      </p:sp>
    </p:spTree>
    <p:extLst>
      <p:ext uri="{BB962C8B-B14F-4D97-AF65-F5344CB8AC3E}">
        <p14:creationId xmlns:p14="http://schemas.microsoft.com/office/powerpoint/2010/main" val="41015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6EEA54-2C85-4896-8E00-E537C00006FE}"/>
              </a:ext>
            </a:extLst>
          </p:cNvPr>
          <p:cNvSpPr>
            <a:spLocks noGrp="1"/>
          </p:cNvSpPr>
          <p:nvPr>
            <p:ph type="title"/>
          </p:nvPr>
        </p:nvSpPr>
        <p:spPr/>
        <p:txBody>
          <a:bodyPr/>
          <a:lstStyle/>
          <a:p>
            <a:r>
              <a:rPr lang="en-US" altLang="zh-TW" dirty="0"/>
              <a:t>Tokenizer</a:t>
            </a:r>
            <a:endParaRPr lang="zh-TW" altLang="en-US" dirty="0"/>
          </a:p>
        </p:txBody>
      </p:sp>
      <p:sp>
        <p:nvSpPr>
          <p:cNvPr id="3" name="內容版面配置區 2">
            <a:extLst>
              <a:ext uri="{FF2B5EF4-FFF2-40B4-BE49-F238E27FC236}">
                <a16:creationId xmlns:a16="http://schemas.microsoft.com/office/drawing/2014/main" id="{403F421B-31F6-486E-A290-CA1E11CBBA94}"/>
              </a:ext>
            </a:extLst>
          </p:cNvPr>
          <p:cNvSpPr>
            <a:spLocks noGrp="1"/>
          </p:cNvSpPr>
          <p:nvPr>
            <p:ph idx="1"/>
          </p:nvPr>
        </p:nvSpPr>
        <p:spPr/>
        <p:txBody>
          <a:bodyPr/>
          <a:lstStyle/>
          <a:p>
            <a:r>
              <a:rPr lang="en-US" altLang="zh-TW" dirty="0"/>
              <a:t>TIME_SIGNATURE=4_4 is just one token.</a:t>
            </a:r>
          </a:p>
          <a:p>
            <a:pPr lvl="1"/>
            <a:r>
              <a:rPr lang="en-US" altLang="zh-TW" dirty="0"/>
              <a:t>Not 3 tokens TIME_SIGNATURE</a:t>
            </a:r>
            <a:r>
              <a:rPr lang="zh-TW" altLang="en-US" dirty="0"/>
              <a:t>、</a:t>
            </a:r>
            <a:r>
              <a:rPr lang="en-US" altLang="zh-TW" dirty="0"/>
              <a:t>=</a:t>
            </a:r>
            <a:r>
              <a:rPr lang="zh-TW" altLang="en-US" dirty="0"/>
              <a:t>、</a:t>
            </a:r>
            <a:r>
              <a:rPr lang="en-US" altLang="zh-TW" dirty="0"/>
              <a:t>4_4</a:t>
            </a:r>
          </a:p>
          <a:p>
            <a:pPr lvl="1"/>
            <a:r>
              <a:rPr lang="en-US" altLang="zh-TW" dirty="0"/>
              <a:t>Ex. 3_4</a:t>
            </a:r>
            <a:r>
              <a:rPr lang="zh-TW" altLang="en-US" dirty="0"/>
              <a:t>、</a:t>
            </a:r>
            <a:r>
              <a:rPr lang="en-US" altLang="zh-TW" dirty="0"/>
              <a:t>2_4</a:t>
            </a:r>
            <a:r>
              <a:rPr lang="zh-TW" altLang="en-US" dirty="0"/>
              <a:t> 、 </a:t>
            </a:r>
            <a:r>
              <a:rPr lang="en-US" altLang="zh-TW" dirty="0"/>
              <a:t>6_8</a:t>
            </a:r>
            <a:r>
              <a:rPr lang="zh-TW" altLang="en-US" dirty="0"/>
              <a:t> 、 </a:t>
            </a:r>
            <a:r>
              <a:rPr lang="en-US" altLang="zh-TW" dirty="0"/>
              <a:t>2_2</a:t>
            </a:r>
            <a:r>
              <a:rPr lang="zh-TW" altLang="en-US" dirty="0"/>
              <a:t> 、 </a:t>
            </a:r>
            <a:r>
              <a:rPr lang="en-US" altLang="zh-TW" dirty="0"/>
              <a:t>3_8</a:t>
            </a:r>
            <a:r>
              <a:rPr lang="zh-TW" altLang="en-US" dirty="0"/>
              <a:t> 、 </a:t>
            </a:r>
            <a:r>
              <a:rPr lang="en-US" altLang="zh-TW" dirty="0"/>
              <a:t>12_8</a:t>
            </a:r>
            <a:r>
              <a:rPr lang="zh-TW" altLang="en-US" dirty="0"/>
              <a:t> 、 </a:t>
            </a:r>
            <a:r>
              <a:rPr lang="en-US" altLang="zh-TW" dirty="0"/>
              <a:t>6_4</a:t>
            </a:r>
          </a:p>
          <a:p>
            <a:r>
              <a:rPr lang="en-US" altLang="zh-TW" dirty="0"/>
              <a:t>White space split</a:t>
            </a:r>
            <a:endParaRPr lang="zh-TW" altLang="zh-TW" dirty="0"/>
          </a:p>
          <a:p>
            <a:r>
              <a:rPr lang="en-US" altLang="zh-TW" dirty="0"/>
              <a:t>PIECE_START TIME_SIGNATURE=3_8 BPM=72 TRACK_START INST=0 DENSITY=4 BAR_START NOTE_ON=76 TIME_DELTA=1.0 NOTE_OFF=76 NOTE_ON=75 …</a:t>
            </a:r>
          </a:p>
          <a:p>
            <a:pPr marL="0" indent="0">
              <a:buNone/>
            </a:pPr>
            <a:endParaRPr lang="zh-TW" altLang="en-US" dirty="0"/>
          </a:p>
        </p:txBody>
      </p:sp>
      <p:pic>
        <p:nvPicPr>
          <p:cNvPr id="4" name="圖片 3">
            <a:extLst>
              <a:ext uri="{FF2B5EF4-FFF2-40B4-BE49-F238E27FC236}">
                <a16:creationId xmlns:a16="http://schemas.microsoft.com/office/drawing/2014/main" id="{6597796C-5414-44D1-A2E7-08DE263800E3}"/>
              </a:ext>
            </a:extLst>
          </p:cNvPr>
          <p:cNvPicPr>
            <a:picLocks noChangeAspect="1"/>
          </p:cNvPicPr>
          <p:nvPr/>
        </p:nvPicPr>
        <p:blipFill>
          <a:blip r:embed="rId2"/>
          <a:stretch>
            <a:fillRect/>
          </a:stretch>
        </p:blipFill>
        <p:spPr>
          <a:xfrm>
            <a:off x="8985997" y="1951131"/>
            <a:ext cx="1879226" cy="946841"/>
          </a:xfrm>
          <a:prstGeom prst="rect">
            <a:avLst/>
          </a:prstGeom>
        </p:spPr>
      </p:pic>
    </p:spTree>
    <p:extLst>
      <p:ext uri="{BB962C8B-B14F-4D97-AF65-F5344CB8AC3E}">
        <p14:creationId xmlns:p14="http://schemas.microsoft.com/office/powerpoint/2010/main" val="3231007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AAF4B4-4FF8-4396-A9C7-02789C7CC863}"/>
              </a:ext>
            </a:extLst>
          </p:cNvPr>
          <p:cNvSpPr>
            <a:spLocks noGrp="1"/>
          </p:cNvSpPr>
          <p:nvPr>
            <p:ph type="title"/>
          </p:nvPr>
        </p:nvSpPr>
        <p:spPr/>
        <p:txBody>
          <a:bodyPr/>
          <a:lstStyle/>
          <a:p>
            <a:r>
              <a:rPr lang="en-US" altLang="zh-TW" dirty="0"/>
              <a:t>Model Description</a:t>
            </a:r>
            <a:endParaRPr lang="zh-TW" altLang="en-US" dirty="0"/>
          </a:p>
        </p:txBody>
      </p:sp>
      <p:sp>
        <p:nvSpPr>
          <p:cNvPr id="3" name="內容版面配置區 2">
            <a:extLst>
              <a:ext uri="{FF2B5EF4-FFF2-40B4-BE49-F238E27FC236}">
                <a16:creationId xmlns:a16="http://schemas.microsoft.com/office/drawing/2014/main" id="{28EC6EC9-D51E-4145-8558-2D45A92A4A64}"/>
              </a:ext>
            </a:extLst>
          </p:cNvPr>
          <p:cNvSpPr>
            <a:spLocks noGrp="1"/>
          </p:cNvSpPr>
          <p:nvPr>
            <p:ph idx="1"/>
          </p:nvPr>
        </p:nvSpPr>
        <p:spPr>
          <a:xfrm>
            <a:off x="838200" y="1825625"/>
            <a:ext cx="10220325" cy="4351338"/>
          </a:xfrm>
        </p:spPr>
        <p:txBody>
          <a:bodyPr>
            <a:normAutofit/>
          </a:bodyPr>
          <a:lstStyle/>
          <a:p>
            <a:r>
              <a:rPr lang="en-US" altLang="zh-TW" dirty="0"/>
              <a:t>Model architecture using GPT-2 Structure.</a:t>
            </a:r>
          </a:p>
          <a:p>
            <a:r>
              <a:rPr lang="en-US" altLang="zh-TW" dirty="0"/>
              <a:t>The customized vocabulary built from the dataset is utilized. These tokens are designed to depict various musical attributes such as notes, instruments, and other music-related characteristics.</a:t>
            </a:r>
          </a:p>
          <a:p>
            <a:r>
              <a:rPr lang="en-US" altLang="zh-TW" dirty="0"/>
              <a:t>In order for the GPT model to comprehend these custom musical data tokens, it’s better to train the model from scratch rather than fine-tuning it.</a:t>
            </a:r>
          </a:p>
        </p:txBody>
      </p:sp>
    </p:spTree>
    <p:extLst>
      <p:ext uri="{BB962C8B-B14F-4D97-AF65-F5344CB8AC3E}">
        <p14:creationId xmlns:p14="http://schemas.microsoft.com/office/powerpoint/2010/main" val="155028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D5F440-828B-4E04-926C-E8DCCD15019E}"/>
              </a:ext>
            </a:extLst>
          </p:cNvPr>
          <p:cNvSpPr>
            <a:spLocks noGrp="1"/>
          </p:cNvSpPr>
          <p:nvPr>
            <p:ph type="title"/>
          </p:nvPr>
        </p:nvSpPr>
        <p:spPr/>
        <p:txBody>
          <a:bodyPr/>
          <a:lstStyle/>
          <a:p>
            <a:r>
              <a:rPr lang="en-US" altLang="zh-TW" dirty="0"/>
              <a:t>Training and Evaluation</a:t>
            </a:r>
            <a:endParaRPr lang="zh-TW" altLang="en-US" dirty="0"/>
          </a:p>
        </p:txBody>
      </p:sp>
      <p:sp>
        <p:nvSpPr>
          <p:cNvPr id="3" name="內容版面配置區 2">
            <a:extLst>
              <a:ext uri="{FF2B5EF4-FFF2-40B4-BE49-F238E27FC236}">
                <a16:creationId xmlns:a16="http://schemas.microsoft.com/office/drawing/2014/main" id="{8B89C08F-D35F-4DF1-906D-8C85C393B442}"/>
              </a:ext>
            </a:extLst>
          </p:cNvPr>
          <p:cNvSpPr>
            <a:spLocks noGrp="1"/>
          </p:cNvSpPr>
          <p:nvPr>
            <p:ph idx="1"/>
          </p:nvPr>
        </p:nvSpPr>
        <p:spPr/>
        <p:txBody>
          <a:bodyPr/>
          <a:lstStyle/>
          <a:p>
            <a:r>
              <a:rPr lang="en-US" altLang="zh-TW" dirty="0"/>
              <a:t>Utilize text files as input to train the model. </a:t>
            </a:r>
          </a:p>
          <a:p>
            <a:r>
              <a:rPr lang="en-US" altLang="zh-TW" dirty="0"/>
              <a:t>Generate corresponding music sequence text.</a:t>
            </a:r>
          </a:p>
          <a:p>
            <a:r>
              <a:rPr lang="en-US" altLang="zh-TW" dirty="0"/>
              <a:t>Monitor the change in loss as epochs progress. </a:t>
            </a:r>
          </a:p>
          <a:p>
            <a:r>
              <a:rPr lang="en-US" altLang="zh-TW" dirty="0"/>
              <a:t>After each epoch, generate multiple music files using the same seed. </a:t>
            </a:r>
          </a:p>
          <a:p>
            <a:r>
              <a:rPr lang="en-US" altLang="zh-TW" dirty="0"/>
              <a:t>Assess the quality of the music through subjective listening.</a:t>
            </a:r>
          </a:p>
          <a:p>
            <a:endParaRPr lang="zh-TW" altLang="en-US" dirty="0"/>
          </a:p>
        </p:txBody>
      </p:sp>
    </p:spTree>
    <p:extLst>
      <p:ext uri="{BB962C8B-B14F-4D97-AF65-F5344CB8AC3E}">
        <p14:creationId xmlns:p14="http://schemas.microsoft.com/office/powerpoint/2010/main" val="140929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EA6EB9-664D-4EB7-BB5C-65A6917176CC}"/>
              </a:ext>
            </a:extLst>
          </p:cNvPr>
          <p:cNvSpPr>
            <a:spLocks noGrp="1"/>
          </p:cNvSpPr>
          <p:nvPr>
            <p:ph type="title"/>
          </p:nvPr>
        </p:nvSpPr>
        <p:spPr/>
        <p:txBody>
          <a:bodyPr/>
          <a:lstStyle/>
          <a:p>
            <a:r>
              <a:rPr lang="en-US" altLang="zh-TW" dirty="0"/>
              <a:t>Progress</a:t>
            </a:r>
            <a:endParaRPr lang="zh-TW" altLang="en-US" dirty="0"/>
          </a:p>
        </p:txBody>
      </p:sp>
      <p:sp>
        <p:nvSpPr>
          <p:cNvPr id="3" name="內容版面配置區 2">
            <a:extLst>
              <a:ext uri="{FF2B5EF4-FFF2-40B4-BE49-F238E27FC236}">
                <a16:creationId xmlns:a16="http://schemas.microsoft.com/office/drawing/2014/main" id="{AE3D858D-B524-4B74-AA1F-8CB12C79C0A9}"/>
              </a:ext>
            </a:extLst>
          </p:cNvPr>
          <p:cNvSpPr>
            <a:spLocks noGrp="1"/>
          </p:cNvSpPr>
          <p:nvPr>
            <p:ph idx="1"/>
          </p:nvPr>
        </p:nvSpPr>
        <p:spPr/>
        <p:txBody>
          <a:bodyPr/>
          <a:lstStyle/>
          <a:p>
            <a:r>
              <a:rPr lang="en-US" altLang="zh-TW" dirty="0"/>
              <a:t>Loss</a:t>
            </a:r>
          </a:p>
          <a:p>
            <a:r>
              <a:rPr lang="en-US" altLang="zh-TW" dirty="0"/>
              <a:t>Epoch evolve</a:t>
            </a:r>
          </a:p>
          <a:p>
            <a:endParaRPr lang="zh-TW" altLang="en-US" dirty="0"/>
          </a:p>
        </p:txBody>
      </p:sp>
      <p:pic>
        <p:nvPicPr>
          <p:cNvPr id="5" name="圖片 4">
            <a:extLst>
              <a:ext uri="{FF2B5EF4-FFF2-40B4-BE49-F238E27FC236}">
                <a16:creationId xmlns:a16="http://schemas.microsoft.com/office/drawing/2014/main" id="{2C0977D5-9C74-48B9-B260-D719ADA2D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57" y="1027906"/>
            <a:ext cx="7415893" cy="5561920"/>
          </a:xfrm>
          <a:prstGeom prst="rect">
            <a:avLst/>
          </a:prstGeom>
        </p:spPr>
      </p:pic>
    </p:spTree>
    <p:extLst>
      <p:ext uri="{BB962C8B-B14F-4D97-AF65-F5344CB8AC3E}">
        <p14:creationId xmlns:p14="http://schemas.microsoft.com/office/powerpoint/2010/main" val="255698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34C45E-4532-4CB8-8FF2-CD8668EDB193}"/>
              </a:ext>
            </a:extLst>
          </p:cNvPr>
          <p:cNvSpPr>
            <a:spLocks noGrp="1"/>
          </p:cNvSpPr>
          <p:nvPr>
            <p:ph type="title"/>
          </p:nvPr>
        </p:nvSpPr>
        <p:spPr/>
        <p:txBody>
          <a:bodyPr/>
          <a:lstStyle/>
          <a:p>
            <a:r>
              <a:rPr lang="en-US" altLang="zh-TW" dirty="0"/>
              <a:t>Model Output Generation</a:t>
            </a:r>
            <a:endParaRPr lang="zh-TW" altLang="en-US" dirty="0"/>
          </a:p>
        </p:txBody>
      </p:sp>
      <p:sp>
        <p:nvSpPr>
          <p:cNvPr id="3" name="內容版面配置區 2">
            <a:extLst>
              <a:ext uri="{FF2B5EF4-FFF2-40B4-BE49-F238E27FC236}">
                <a16:creationId xmlns:a16="http://schemas.microsoft.com/office/drawing/2014/main" id="{710E0D68-7114-4EE2-89BA-3CCA0661B63B}"/>
              </a:ext>
            </a:extLst>
          </p:cNvPr>
          <p:cNvSpPr>
            <a:spLocks noGrp="1"/>
          </p:cNvSpPr>
          <p:nvPr>
            <p:ph idx="1"/>
          </p:nvPr>
        </p:nvSpPr>
        <p:spPr/>
        <p:txBody>
          <a:bodyPr>
            <a:normAutofit/>
          </a:bodyPr>
          <a:lstStyle/>
          <a:p>
            <a:r>
              <a:rPr lang="en-US" altLang="zh-TW" dirty="0"/>
              <a:t>Method 1: Free Generation Based on Music Information</a:t>
            </a:r>
          </a:p>
          <a:p>
            <a:pPr lvl="1"/>
            <a:r>
              <a:rPr lang="en-US" altLang="zh-TW" dirty="0"/>
              <a:t>Input specific information such as tempo and instruments in designated rhythms.</a:t>
            </a:r>
          </a:p>
          <a:p>
            <a:pPr lvl="1"/>
            <a:r>
              <a:rPr lang="en-US" altLang="zh-TW" dirty="0"/>
              <a:t>Use the provided tempo and other input information to freely generate corresponding music segments, considering musical structure and characteristics. </a:t>
            </a:r>
          </a:p>
          <a:p>
            <a:r>
              <a:rPr lang="en-US" altLang="zh-TW" dirty="0"/>
              <a:t>Method 2: Sequential Generation Based on Specified Music Segments</a:t>
            </a:r>
          </a:p>
          <a:p>
            <a:pPr lvl="1"/>
            <a:r>
              <a:rPr lang="en-US" altLang="zh-TW" dirty="0"/>
              <a:t>Input user-provided music segments.</a:t>
            </a:r>
          </a:p>
          <a:p>
            <a:pPr lvl="1"/>
            <a:r>
              <a:rPr lang="en-US" altLang="zh-TW" dirty="0"/>
              <a:t>Generates subsequent music segments based on the input music segment.</a:t>
            </a:r>
          </a:p>
          <a:p>
            <a:pPr lvl="1"/>
            <a:r>
              <a:rPr lang="en-US" altLang="zh-TW" dirty="0"/>
              <a:t>This process is similar to how a general GPT model generates subsequent text based on preceding context.</a:t>
            </a:r>
          </a:p>
          <a:p>
            <a:endParaRPr lang="zh-TW" altLang="en-US" dirty="0"/>
          </a:p>
        </p:txBody>
      </p:sp>
    </p:spTree>
    <p:extLst>
      <p:ext uri="{BB962C8B-B14F-4D97-AF65-F5344CB8AC3E}">
        <p14:creationId xmlns:p14="http://schemas.microsoft.com/office/powerpoint/2010/main" val="326753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D57DB9-E2E7-45FB-8FF8-92266AD7E3BB}"/>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F6B8F430-8E59-4154-A7A8-2472AF0A29F9}"/>
              </a:ext>
            </a:extLst>
          </p:cNvPr>
          <p:cNvSpPr>
            <a:spLocks noGrp="1"/>
          </p:cNvSpPr>
          <p:nvPr>
            <p:ph idx="1"/>
          </p:nvPr>
        </p:nvSpPr>
        <p:spPr/>
        <p:txBody>
          <a:bodyPr/>
          <a:lstStyle/>
          <a:p>
            <a:r>
              <a:rPr lang="en-US" altLang="zh-TW" dirty="0" err="1"/>
              <a:t>Ens</a:t>
            </a:r>
            <a:r>
              <a:rPr lang="en-US" altLang="zh-TW" dirty="0"/>
              <a:t>, J., &amp; </a:t>
            </a:r>
            <a:r>
              <a:rPr lang="en-US" altLang="zh-TW" dirty="0" err="1"/>
              <a:t>Pasquier</a:t>
            </a:r>
            <a:r>
              <a:rPr lang="en-US" altLang="zh-TW" dirty="0"/>
              <a:t>, P. (2020). MMM: Exploring Conditional Multi-Track Music Generation with the Transformer. arXiv:2008.06048.   https://arxiv.org/abs/2008.06048</a:t>
            </a:r>
          </a:p>
          <a:p>
            <a:r>
              <a:rPr lang="en-US" altLang="zh-TW" dirty="0" err="1"/>
              <a:t>Copet</a:t>
            </a:r>
            <a:r>
              <a:rPr lang="en-US" altLang="zh-TW" dirty="0"/>
              <a:t>, J., </a:t>
            </a:r>
            <a:r>
              <a:rPr lang="en-US" altLang="zh-TW" dirty="0" err="1"/>
              <a:t>Kreuk</a:t>
            </a:r>
            <a:r>
              <a:rPr lang="en-US" altLang="zh-TW" dirty="0"/>
              <a:t>, F., Gat, I., Remez, T., Kant, D., </a:t>
            </a:r>
            <a:r>
              <a:rPr lang="en-US" altLang="zh-TW" dirty="0" err="1"/>
              <a:t>Synnaeve</a:t>
            </a:r>
            <a:r>
              <a:rPr lang="en-US" altLang="zh-TW" dirty="0"/>
              <a:t>, G., Adi, Y., &amp; </a:t>
            </a:r>
            <a:r>
              <a:rPr lang="en-US" altLang="zh-TW" dirty="0" err="1"/>
              <a:t>Défossez</a:t>
            </a:r>
            <a:r>
              <a:rPr lang="en-US" altLang="zh-TW" dirty="0"/>
              <a:t>, A. (2023). Simple and Controllable Music Generation. arXiv:2306.05284.</a:t>
            </a:r>
          </a:p>
          <a:p>
            <a:pPr marL="0" indent="0">
              <a:buNone/>
            </a:pPr>
            <a:r>
              <a:rPr lang="en-US" altLang="zh-TW" dirty="0"/>
              <a:t>   https://arxiv.org/abs/2306.05284</a:t>
            </a:r>
          </a:p>
          <a:p>
            <a:endParaRPr lang="en-US" altLang="zh-TW" dirty="0"/>
          </a:p>
          <a:p>
            <a:pPr marL="0" indent="0">
              <a:buNone/>
            </a:pPr>
            <a:endParaRPr lang="en-US" altLang="zh-TW" dirty="0"/>
          </a:p>
          <a:p>
            <a:endParaRPr lang="zh-TW" altLang="en-US" dirty="0"/>
          </a:p>
        </p:txBody>
      </p:sp>
    </p:spTree>
    <p:extLst>
      <p:ext uri="{BB962C8B-B14F-4D97-AF65-F5344CB8AC3E}">
        <p14:creationId xmlns:p14="http://schemas.microsoft.com/office/powerpoint/2010/main" val="3479478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0752C27-4C93-4A2E-9A14-BAA909B5AAD1}"/>
              </a:ext>
            </a:extLst>
          </p:cNvPr>
          <p:cNvSpPr>
            <a:spLocks noGrp="1"/>
          </p:cNvSpPr>
          <p:nvPr>
            <p:ph type="title"/>
          </p:nvPr>
        </p:nvSpPr>
        <p:spPr/>
        <p:txBody>
          <a:bodyPr/>
          <a:lstStyle/>
          <a:p>
            <a:r>
              <a:rPr lang="en-US" altLang="zh-TW" dirty="0"/>
              <a:t>Demo</a:t>
            </a:r>
            <a:endParaRPr lang="zh-TW" altLang="en-US" dirty="0"/>
          </a:p>
        </p:txBody>
      </p:sp>
      <p:sp>
        <p:nvSpPr>
          <p:cNvPr id="6" name="內容版面配置區 5">
            <a:extLst>
              <a:ext uri="{FF2B5EF4-FFF2-40B4-BE49-F238E27FC236}">
                <a16:creationId xmlns:a16="http://schemas.microsoft.com/office/drawing/2014/main" id="{D258E711-C4CA-4587-B586-BF0111B56100}"/>
              </a:ext>
            </a:extLst>
          </p:cNvPr>
          <p:cNvSpPr>
            <a:spLocks noGrp="1"/>
          </p:cNvSpPr>
          <p:nvPr>
            <p:ph idx="1"/>
          </p:nvPr>
        </p:nvSpPr>
        <p:spPr/>
        <p:txBody>
          <a:bodyPr/>
          <a:lstStyle/>
          <a:p>
            <a:r>
              <a:rPr lang="en-US" altLang="zh-TW" dirty="0"/>
              <a:t>Random</a:t>
            </a:r>
            <a:r>
              <a:rPr lang="zh-TW" altLang="en-US" dirty="0"/>
              <a:t>：</a:t>
            </a:r>
            <a:endParaRPr lang="en-US" altLang="zh-TW" dirty="0"/>
          </a:p>
          <a:p>
            <a:pPr lvl="1"/>
            <a:r>
              <a:rPr lang="en-US" altLang="zh-TW" dirty="0">
                <a:hlinkClick r:id="rId2" action="ppaction://hlinkfile">
                  <a:extLst>
                    <a:ext uri="{A12FA001-AC4F-418D-AE19-62706E023703}">
                      <ahyp:hlinkClr xmlns:ahyp="http://schemas.microsoft.com/office/drawing/2018/hyperlinkcolor" val="tx"/>
                    </a:ext>
                  </a:extLst>
                </a:hlinkClick>
              </a:rPr>
              <a:t>random_0.mid</a:t>
            </a:r>
            <a:endParaRPr lang="en-US" altLang="zh-TW" dirty="0"/>
          </a:p>
          <a:p>
            <a:pPr lvl="1"/>
            <a:r>
              <a:rPr lang="en-US" altLang="zh-TW" dirty="0">
                <a:hlinkClick r:id="rId3" action="ppaction://hlinkfile">
                  <a:extLst>
                    <a:ext uri="{A12FA001-AC4F-418D-AE19-62706E023703}">
                      <ahyp:hlinkClr xmlns:ahyp="http://schemas.microsoft.com/office/drawing/2018/hyperlinkcolor" val="tx"/>
                    </a:ext>
                  </a:extLst>
                </a:hlinkClick>
              </a:rPr>
              <a:t>random_1.mid</a:t>
            </a:r>
            <a:r>
              <a:rPr lang="zh-TW" altLang="en-US" dirty="0"/>
              <a:t> </a:t>
            </a:r>
            <a:endParaRPr lang="en-US" altLang="zh-TW" dirty="0"/>
          </a:p>
          <a:p>
            <a:pPr lvl="1"/>
            <a:r>
              <a:rPr lang="en-US" altLang="zh-TW" dirty="0">
                <a:hlinkClick r:id="rId4" action="ppaction://hlinkfile">
                  <a:extLst>
                    <a:ext uri="{A12FA001-AC4F-418D-AE19-62706E023703}">
                      <ahyp:hlinkClr xmlns:ahyp="http://schemas.microsoft.com/office/drawing/2018/hyperlinkcolor" val="tx"/>
                    </a:ext>
                  </a:extLst>
                </a:hlinkClick>
              </a:rPr>
              <a:t>random_2.mid</a:t>
            </a:r>
            <a:r>
              <a:rPr lang="zh-TW" altLang="en-US" dirty="0"/>
              <a:t> </a:t>
            </a:r>
            <a:endParaRPr lang="en-US" altLang="zh-TW" dirty="0"/>
          </a:p>
          <a:p>
            <a:endParaRPr lang="zh-TW" altLang="en-US" dirty="0"/>
          </a:p>
        </p:txBody>
      </p:sp>
    </p:spTree>
    <p:extLst>
      <p:ext uri="{BB962C8B-B14F-4D97-AF65-F5344CB8AC3E}">
        <p14:creationId xmlns:p14="http://schemas.microsoft.com/office/powerpoint/2010/main" val="2386410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773BC46-9675-4A55-B70D-9690F5061B2F}"/>
              </a:ext>
            </a:extLst>
          </p:cNvPr>
          <p:cNvSpPr>
            <a:spLocks noGrp="1"/>
          </p:cNvSpPr>
          <p:nvPr>
            <p:ph type="title"/>
          </p:nvPr>
        </p:nvSpPr>
        <p:spPr/>
        <p:txBody>
          <a:bodyPr/>
          <a:lstStyle/>
          <a:p>
            <a:r>
              <a:rPr lang="en-US" altLang="zh-TW" dirty="0"/>
              <a:t>Demo</a:t>
            </a:r>
            <a:endParaRPr lang="zh-TW" altLang="en-US" dirty="0"/>
          </a:p>
        </p:txBody>
      </p:sp>
      <p:sp>
        <p:nvSpPr>
          <p:cNvPr id="6" name="內容版面配置區 5">
            <a:extLst>
              <a:ext uri="{FF2B5EF4-FFF2-40B4-BE49-F238E27FC236}">
                <a16:creationId xmlns:a16="http://schemas.microsoft.com/office/drawing/2014/main" id="{9672FBF7-C31C-4C1B-828D-BDBF93572DA1}"/>
              </a:ext>
            </a:extLst>
          </p:cNvPr>
          <p:cNvSpPr>
            <a:spLocks noGrp="1"/>
          </p:cNvSpPr>
          <p:nvPr>
            <p:ph idx="1"/>
          </p:nvPr>
        </p:nvSpPr>
        <p:spPr/>
        <p:txBody>
          <a:bodyPr/>
          <a:lstStyle/>
          <a:p>
            <a:r>
              <a:rPr lang="en-US" altLang="zh-TW" dirty="0"/>
              <a:t>Information:</a:t>
            </a:r>
          </a:p>
          <a:p>
            <a:pPr lvl="1"/>
            <a:r>
              <a:rPr lang="en-US" altLang="zh-TW" dirty="0"/>
              <a:t>TIME_SIGNATURE=4_4 </a:t>
            </a:r>
          </a:p>
          <a:p>
            <a:pPr lvl="1"/>
            <a:r>
              <a:rPr lang="en-US" altLang="zh-TW" dirty="0"/>
              <a:t>BPM=120 </a:t>
            </a:r>
          </a:p>
          <a:p>
            <a:pPr lvl="1"/>
            <a:r>
              <a:rPr lang="en-US" altLang="zh-TW" dirty="0"/>
              <a:t>INST=0</a:t>
            </a:r>
          </a:p>
          <a:p>
            <a:pPr lvl="1"/>
            <a:r>
              <a:rPr lang="en-US" altLang="zh-TW" dirty="0">
                <a:hlinkClick r:id="rId2" action="ppaction://hlinkfile">
                  <a:extLst>
                    <a:ext uri="{A12FA001-AC4F-418D-AE19-62706E023703}">
                      <ahyp:hlinkClr xmlns:ahyp="http://schemas.microsoft.com/office/drawing/2018/hyperlinkcolor" val="tx"/>
                    </a:ext>
                  </a:extLst>
                </a:hlinkClick>
              </a:rPr>
              <a:t>epoch_1.</a:t>
            </a:r>
            <a:r>
              <a:rPr lang="en-US" altLang="zh-TW" dirty="0">
                <a:hlinkClick r:id="rId2" action="ppaction://hlinkfile">
                  <a:extLst>
                    <a:ext uri="{A12FA001-AC4F-418D-AE19-62706E023703}">
                      <ahyp:hlinkClr xmlns:ahyp="http://schemas.microsoft.com/office/drawing/2018/hyperlinkcolor" val="tx"/>
                    </a:ext>
                  </a:extLst>
                </a:hlinkClick>
              </a:rPr>
              <a:t>mid</a:t>
            </a:r>
            <a:r>
              <a:rPr lang="en-US" altLang="zh-TW" dirty="0"/>
              <a:t> </a:t>
            </a:r>
          </a:p>
          <a:p>
            <a:pPr lvl="1"/>
            <a:r>
              <a:rPr lang="en-US" altLang="zh-TW" dirty="0">
                <a:hlinkClick r:id="rId3" action="ppaction://hlinkfile">
                  <a:extLst>
                    <a:ext uri="{A12FA001-AC4F-418D-AE19-62706E023703}">
                      <ahyp:hlinkClr xmlns:ahyp="http://schemas.microsoft.com/office/drawing/2018/hyperlinkcolor" val="tx"/>
                    </a:ext>
                  </a:extLst>
                </a:hlinkClick>
              </a:rPr>
              <a:t>epoch_2.mid</a:t>
            </a:r>
            <a:r>
              <a:rPr lang="en-US" altLang="zh-TW" dirty="0"/>
              <a:t> </a:t>
            </a:r>
          </a:p>
          <a:p>
            <a:pPr lvl="1"/>
            <a:r>
              <a:rPr lang="en-US" altLang="zh-TW" dirty="0">
                <a:hlinkClick r:id="rId4" action="ppaction://hlinkfile">
                  <a:extLst>
                    <a:ext uri="{A12FA001-AC4F-418D-AE19-62706E023703}">
                      <ahyp:hlinkClr xmlns:ahyp="http://schemas.microsoft.com/office/drawing/2018/hyperlinkcolor" val="tx"/>
                    </a:ext>
                  </a:extLst>
                </a:hlinkClick>
              </a:rPr>
              <a:t>epoch_5.mid</a:t>
            </a:r>
            <a:r>
              <a:rPr lang="en-US" altLang="zh-TW" dirty="0"/>
              <a:t> </a:t>
            </a:r>
          </a:p>
          <a:p>
            <a:pPr lvl="1"/>
            <a:r>
              <a:rPr lang="en-US" altLang="zh-TW" dirty="0">
                <a:hlinkClick r:id="rId5" action="ppaction://hlinkfile">
                  <a:extLst>
                    <a:ext uri="{A12FA001-AC4F-418D-AE19-62706E023703}">
                      <ahyp:hlinkClr xmlns:ahyp="http://schemas.microsoft.com/office/drawing/2018/hyperlinkcolor" val="tx"/>
                    </a:ext>
                  </a:extLst>
                </a:hlinkClick>
              </a:rPr>
              <a:t>epoch_9.mid</a:t>
            </a:r>
            <a:endParaRPr lang="en-US" altLang="zh-TW" dirty="0"/>
          </a:p>
          <a:p>
            <a:endParaRPr lang="zh-TW" altLang="en-US" dirty="0"/>
          </a:p>
        </p:txBody>
      </p:sp>
    </p:spTree>
    <p:extLst>
      <p:ext uri="{BB962C8B-B14F-4D97-AF65-F5344CB8AC3E}">
        <p14:creationId xmlns:p14="http://schemas.microsoft.com/office/powerpoint/2010/main" val="289616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8773BC46-9675-4A55-B70D-9690F5061B2F}"/>
              </a:ext>
            </a:extLst>
          </p:cNvPr>
          <p:cNvSpPr>
            <a:spLocks noGrp="1"/>
          </p:cNvSpPr>
          <p:nvPr>
            <p:ph type="title"/>
          </p:nvPr>
        </p:nvSpPr>
        <p:spPr/>
        <p:txBody>
          <a:bodyPr/>
          <a:lstStyle/>
          <a:p>
            <a:r>
              <a:rPr lang="en-US" altLang="zh-TW" dirty="0"/>
              <a:t>Demo</a:t>
            </a:r>
            <a:endParaRPr lang="zh-TW" altLang="en-US" dirty="0"/>
          </a:p>
        </p:txBody>
      </p:sp>
      <p:sp>
        <p:nvSpPr>
          <p:cNvPr id="6" name="內容版面配置區 5">
            <a:extLst>
              <a:ext uri="{FF2B5EF4-FFF2-40B4-BE49-F238E27FC236}">
                <a16:creationId xmlns:a16="http://schemas.microsoft.com/office/drawing/2014/main" id="{9672FBF7-C31C-4C1B-828D-BDBF93572DA1}"/>
              </a:ext>
            </a:extLst>
          </p:cNvPr>
          <p:cNvSpPr>
            <a:spLocks noGrp="1"/>
          </p:cNvSpPr>
          <p:nvPr>
            <p:ph idx="1"/>
          </p:nvPr>
        </p:nvSpPr>
        <p:spPr>
          <a:xfrm>
            <a:off x="866775" y="1825625"/>
            <a:ext cx="4229100" cy="4351338"/>
          </a:xfrm>
        </p:spPr>
        <p:txBody>
          <a:bodyPr/>
          <a:lstStyle/>
          <a:p>
            <a:pPr marL="0" indent="0">
              <a:buNone/>
            </a:pPr>
            <a:r>
              <a:rPr lang="en-US" altLang="zh-TW" dirty="0"/>
              <a:t>Prefix: </a:t>
            </a:r>
          </a:p>
          <a:p>
            <a:pPr lvl="1"/>
            <a:r>
              <a:rPr lang="en-US" altLang="zh-TW" sz="2800" dirty="0">
                <a:hlinkClick r:id="rId2" action="ppaction://hlinkfile">
                  <a:extLst>
                    <a:ext uri="{A12FA001-AC4F-418D-AE19-62706E023703}">
                      <ahyp:hlinkClr xmlns:ahyp="http://schemas.microsoft.com/office/drawing/2018/hyperlinkcolor" val="tx"/>
                    </a:ext>
                  </a:extLst>
                </a:hlinkClick>
              </a:rPr>
              <a:t>fur_Elise.mid</a:t>
            </a:r>
            <a:endParaRPr lang="en-US" altLang="zh-TW" sz="2800" dirty="0"/>
          </a:p>
          <a:p>
            <a:pPr lvl="2"/>
            <a:r>
              <a:rPr lang="pt-BR" altLang="zh-TW" sz="2400" dirty="0">
                <a:hlinkClick r:id="rId3" action="ppaction://hlinkfile">
                  <a:extLst>
                    <a:ext uri="{A12FA001-AC4F-418D-AE19-62706E023703}">
                      <ahyp:hlinkClr xmlns:ahyp="http://schemas.microsoft.com/office/drawing/2018/hyperlinkcolor" val="tx"/>
                    </a:ext>
                  </a:extLst>
                </a:hlinkClick>
              </a:rPr>
              <a:t>fur_Elise (1).mid</a:t>
            </a:r>
            <a:r>
              <a:rPr lang="en-US" altLang="zh-TW" sz="2400" dirty="0"/>
              <a:t> </a:t>
            </a:r>
          </a:p>
          <a:p>
            <a:pPr lvl="2"/>
            <a:r>
              <a:rPr lang="en-US" altLang="zh-TW" sz="2400" dirty="0" err="1">
                <a:hlinkClick r:id="rId4" action="ppaction://hlinkfile">
                  <a:extLst>
                    <a:ext uri="{A12FA001-AC4F-418D-AE19-62706E023703}">
                      <ahyp:hlinkClr xmlns:ahyp="http://schemas.microsoft.com/office/drawing/2018/hyperlinkcolor" val="tx"/>
                    </a:ext>
                  </a:extLst>
                </a:hlinkClick>
              </a:rPr>
              <a:t>f</a:t>
            </a:r>
            <a:r>
              <a:rPr lang="en-US" altLang="zh-TW" sz="2400" dirty="0" err="1">
                <a:hlinkClick r:id="rId5" action="ppaction://hlinkfile">
                  <a:extLst>
                    <a:ext uri="{A12FA001-AC4F-418D-AE19-62706E023703}">
                      <ahyp:hlinkClr xmlns:ahyp="http://schemas.microsoft.com/office/drawing/2018/hyperlinkcolor" val="tx"/>
                    </a:ext>
                  </a:extLst>
                </a:hlinkClick>
              </a:rPr>
              <a:t>ur_Elise</a:t>
            </a:r>
            <a:r>
              <a:rPr lang="en-US" altLang="zh-TW" sz="2400" dirty="0">
                <a:hlinkClick r:id="rId5" action="ppaction://hlinkfile">
                  <a:extLst>
                    <a:ext uri="{A12FA001-AC4F-418D-AE19-62706E023703}">
                      <ahyp:hlinkClr xmlns:ahyp="http://schemas.microsoft.com/office/drawing/2018/hyperlinkcolor" val="tx"/>
                    </a:ext>
                  </a:extLst>
                </a:hlinkClick>
              </a:rPr>
              <a:t> (2).mid</a:t>
            </a:r>
            <a:r>
              <a:rPr lang="zh-TW" altLang="en-US" sz="2400" dirty="0"/>
              <a:t> </a:t>
            </a:r>
            <a:endParaRPr lang="en-US" altLang="zh-TW" sz="2400" dirty="0"/>
          </a:p>
          <a:p>
            <a:pPr marL="457200" lvl="1" indent="0">
              <a:buNone/>
            </a:pPr>
            <a:endParaRPr lang="en-US" altLang="zh-TW" dirty="0"/>
          </a:p>
        </p:txBody>
      </p:sp>
      <p:sp>
        <p:nvSpPr>
          <p:cNvPr id="2" name="矩形 1">
            <a:extLst>
              <a:ext uri="{FF2B5EF4-FFF2-40B4-BE49-F238E27FC236}">
                <a16:creationId xmlns:a16="http://schemas.microsoft.com/office/drawing/2014/main" id="{1450261B-CF39-4608-89C3-7B7196E2191C}"/>
              </a:ext>
            </a:extLst>
          </p:cNvPr>
          <p:cNvSpPr/>
          <p:nvPr/>
        </p:nvSpPr>
        <p:spPr>
          <a:xfrm>
            <a:off x="5353050" y="2206625"/>
            <a:ext cx="3943350" cy="892552"/>
          </a:xfrm>
          <a:prstGeom prst="rect">
            <a:avLst/>
          </a:prstGeom>
        </p:spPr>
        <p:txBody>
          <a:bodyPr wrap="square">
            <a:spAutoFit/>
          </a:bodyPr>
          <a:lstStyle/>
          <a:p>
            <a:pPr marL="914400" lvl="1" indent="-457200">
              <a:buFont typeface="Arial" panose="020B0604020202020204" pitchFamily="34" charset="0"/>
              <a:buChar char="•"/>
            </a:pPr>
            <a:r>
              <a:rPr lang="en-US" altLang="zh-TW" sz="2800" dirty="0">
                <a:hlinkClick r:id="rId6" action="ppaction://hlinkfile">
                  <a:extLst>
                    <a:ext uri="{A12FA001-AC4F-418D-AE19-62706E023703}">
                      <ahyp:hlinkClr xmlns:ahyp="http://schemas.microsoft.com/office/drawing/2018/hyperlinkcolor" val="tx"/>
                    </a:ext>
                  </a:extLst>
                </a:hlinkClick>
              </a:rPr>
              <a:t>moonlight.mid</a:t>
            </a:r>
            <a:endParaRPr lang="en-US" altLang="zh-TW" sz="2800" dirty="0"/>
          </a:p>
          <a:p>
            <a:pPr marL="1257300" lvl="2" indent="-342900">
              <a:buFont typeface="Arial" panose="020B0604020202020204" pitchFamily="34" charset="0"/>
              <a:buChar char="•"/>
            </a:pPr>
            <a:r>
              <a:rPr lang="en-US" altLang="zh-TW" sz="2400" dirty="0">
                <a:hlinkClick r:id="rId7" action="ppaction://hlinkfile">
                  <a:extLst>
                    <a:ext uri="{A12FA001-AC4F-418D-AE19-62706E023703}">
                      <ahyp:hlinkClr xmlns:ahyp="http://schemas.microsoft.com/office/drawing/2018/hyperlinkcolor" val="tx"/>
                    </a:ext>
                  </a:extLst>
                </a:hlinkClick>
              </a:rPr>
              <a:t>moonlight (1).mid</a:t>
            </a:r>
            <a:endParaRPr lang="en-US" altLang="zh-TW" sz="2400" dirty="0"/>
          </a:p>
        </p:txBody>
      </p:sp>
    </p:spTree>
    <p:extLst>
      <p:ext uri="{BB962C8B-B14F-4D97-AF65-F5344CB8AC3E}">
        <p14:creationId xmlns:p14="http://schemas.microsoft.com/office/powerpoint/2010/main" val="1075019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C5D59D-3B14-4F74-A413-500319583AB7}"/>
              </a:ext>
            </a:extLst>
          </p:cNvPr>
          <p:cNvSpPr>
            <a:spLocks noGrp="1"/>
          </p:cNvSpPr>
          <p:nvPr>
            <p:ph type="title"/>
          </p:nvPr>
        </p:nvSpPr>
        <p:spPr/>
        <p:txBody>
          <a:bodyPr/>
          <a:lstStyle/>
          <a:p>
            <a:r>
              <a:rPr lang="en-US" altLang="zh-TW" dirty="0"/>
              <a:t>Demo</a:t>
            </a:r>
            <a:endParaRPr lang="zh-TW" altLang="en-US" dirty="0"/>
          </a:p>
        </p:txBody>
      </p:sp>
      <p:sp>
        <p:nvSpPr>
          <p:cNvPr id="3" name="內容版面配置區 2">
            <a:extLst>
              <a:ext uri="{FF2B5EF4-FFF2-40B4-BE49-F238E27FC236}">
                <a16:creationId xmlns:a16="http://schemas.microsoft.com/office/drawing/2014/main" id="{9D887F6C-7A1D-4C38-A1F7-CE1C8D5F42FA}"/>
              </a:ext>
            </a:extLst>
          </p:cNvPr>
          <p:cNvSpPr>
            <a:spLocks noGrp="1"/>
          </p:cNvSpPr>
          <p:nvPr>
            <p:ph sz="half" idx="1"/>
          </p:nvPr>
        </p:nvSpPr>
        <p:spPr/>
        <p:txBody>
          <a:bodyPr/>
          <a:lstStyle/>
          <a:p>
            <a:r>
              <a:rPr lang="en-US" altLang="zh-TW" dirty="0"/>
              <a:t>Different instrument:</a:t>
            </a:r>
          </a:p>
          <a:p>
            <a:pPr lvl="1">
              <a:lnSpc>
                <a:spcPct val="100000"/>
              </a:lnSpc>
            </a:pPr>
            <a:r>
              <a:rPr lang="en-US" altLang="zh-TW" dirty="0">
                <a:hlinkClick r:id="rId2" action="ppaction://hlinkfile">
                  <a:extLst>
                    <a:ext uri="{A12FA001-AC4F-418D-AE19-62706E023703}">
                      <ahyp:hlinkClr xmlns:ahyp="http://schemas.microsoft.com/office/drawing/2018/hyperlinkcolor" val="tx"/>
                    </a:ext>
                  </a:extLst>
                </a:hlinkClick>
              </a:rPr>
              <a:t>inst_23.mid</a:t>
            </a:r>
            <a:r>
              <a:rPr lang="zh-TW" altLang="en-US" dirty="0"/>
              <a:t> </a:t>
            </a:r>
            <a:endParaRPr lang="en-US" altLang="zh-TW" dirty="0"/>
          </a:p>
          <a:p>
            <a:pPr lvl="2">
              <a:lnSpc>
                <a:spcPct val="100000"/>
              </a:lnSpc>
            </a:pPr>
            <a:r>
              <a:rPr lang="en-US" altLang="zh-TW" dirty="0"/>
              <a:t>Harmonica</a:t>
            </a:r>
          </a:p>
          <a:p>
            <a:pPr lvl="1">
              <a:lnSpc>
                <a:spcPct val="100000"/>
              </a:lnSpc>
            </a:pPr>
            <a:r>
              <a:rPr lang="en-US" altLang="zh-TW" dirty="0">
                <a:hlinkClick r:id="rId3" action="ppaction://hlinkfile">
                  <a:extLst>
                    <a:ext uri="{A12FA001-AC4F-418D-AE19-62706E023703}">
                      <ahyp:hlinkClr xmlns:ahyp="http://schemas.microsoft.com/office/drawing/2018/hyperlinkcolor" val="tx"/>
                    </a:ext>
                  </a:extLst>
                </a:hlinkClick>
              </a:rPr>
              <a:t>inst_54.mid</a:t>
            </a:r>
            <a:r>
              <a:rPr lang="zh-TW" altLang="en-US" dirty="0"/>
              <a:t> </a:t>
            </a:r>
            <a:endParaRPr lang="en-US" altLang="zh-TW" dirty="0"/>
          </a:p>
          <a:p>
            <a:pPr lvl="2">
              <a:lnSpc>
                <a:spcPct val="100000"/>
              </a:lnSpc>
            </a:pPr>
            <a:r>
              <a:rPr lang="en-US" altLang="zh-TW" dirty="0"/>
              <a:t>Voice Oohs</a:t>
            </a:r>
          </a:p>
          <a:p>
            <a:endParaRPr lang="zh-TW" altLang="en-US" dirty="0"/>
          </a:p>
        </p:txBody>
      </p:sp>
      <p:sp>
        <p:nvSpPr>
          <p:cNvPr id="4" name="內容版面配置區 3">
            <a:extLst>
              <a:ext uri="{FF2B5EF4-FFF2-40B4-BE49-F238E27FC236}">
                <a16:creationId xmlns:a16="http://schemas.microsoft.com/office/drawing/2014/main" id="{BD4A1E24-A85B-480E-A9E8-51D201C21D19}"/>
              </a:ext>
            </a:extLst>
          </p:cNvPr>
          <p:cNvSpPr>
            <a:spLocks noGrp="1"/>
          </p:cNvSpPr>
          <p:nvPr>
            <p:ph sz="half" idx="2"/>
          </p:nvPr>
        </p:nvSpPr>
        <p:spPr/>
        <p:txBody>
          <a:bodyPr/>
          <a:lstStyle/>
          <a:p>
            <a:r>
              <a:rPr lang="en-US" altLang="zh-TW" dirty="0"/>
              <a:t>Different dataset (guitar):</a:t>
            </a:r>
          </a:p>
          <a:p>
            <a:pPr lvl="1"/>
            <a:r>
              <a:rPr lang="en-US" altLang="zh-TW" dirty="0">
                <a:hlinkClick r:id="rId4" action="ppaction://hlinkfile">
                  <a:extLst>
                    <a:ext uri="{A12FA001-AC4F-418D-AE19-62706E023703}">
                      <ahyp:hlinkClr xmlns:ahyp="http://schemas.microsoft.com/office/drawing/2018/hyperlinkcolor" val="tx"/>
                    </a:ext>
                  </a:extLst>
                </a:hlinkClick>
              </a:rPr>
              <a:t>guitar_1.mid</a:t>
            </a:r>
            <a:r>
              <a:rPr lang="zh-TW" altLang="en-US" dirty="0">
                <a:hlinkClick r:id="rId4" action="ppaction://hlinkfile">
                  <a:extLst>
                    <a:ext uri="{A12FA001-AC4F-418D-AE19-62706E023703}">
                      <ahyp:hlinkClr xmlns:ahyp="http://schemas.microsoft.com/office/drawing/2018/hyperlinkcolor" val="tx"/>
                    </a:ext>
                  </a:extLst>
                </a:hlinkClick>
              </a:rPr>
              <a:t> </a:t>
            </a:r>
            <a:endParaRPr lang="en-US" altLang="zh-TW" dirty="0"/>
          </a:p>
          <a:p>
            <a:pPr lvl="1"/>
            <a:r>
              <a:rPr lang="it-IT" altLang="zh-TW" dirty="0">
                <a:hlinkClick r:id="rId5" action="ppaction://hlinkfile">
                  <a:extLst>
                    <a:ext uri="{A12FA001-AC4F-418D-AE19-62706E023703}">
                      <ahyp:hlinkClr xmlns:ahyp="http://schemas.microsoft.com/office/drawing/2018/hyperlinkcolor" val="tx"/>
                    </a:ext>
                  </a:extLst>
                </a:hlinkClick>
              </a:rPr>
              <a:t>guitar_2.mid</a:t>
            </a:r>
            <a:r>
              <a:rPr lang="zh-TW" altLang="en-US" dirty="0"/>
              <a:t> </a:t>
            </a:r>
            <a:endParaRPr lang="en-US" altLang="zh-TW" dirty="0"/>
          </a:p>
          <a:p>
            <a:pPr lvl="1"/>
            <a:r>
              <a:rPr lang="it-IT" altLang="zh-TW" dirty="0">
                <a:hlinkClick r:id="rId6" action="ppaction://hlinkfile">
                  <a:extLst>
                    <a:ext uri="{A12FA001-AC4F-418D-AE19-62706E023703}">
                      <ahyp:hlinkClr xmlns:ahyp="http://schemas.microsoft.com/office/drawing/2018/hyperlinkcolor" val="tx"/>
                    </a:ext>
                  </a:extLst>
                </a:hlinkClick>
              </a:rPr>
              <a:t>guitar_7.mid</a:t>
            </a:r>
            <a:r>
              <a:rPr lang="zh-TW" altLang="en-US" dirty="0"/>
              <a:t> </a:t>
            </a:r>
            <a:endParaRPr lang="en-US" altLang="zh-TW" dirty="0"/>
          </a:p>
          <a:p>
            <a:pPr lvl="1"/>
            <a:r>
              <a:rPr lang="it-IT" altLang="zh-TW" dirty="0">
                <a:hlinkClick r:id="rId7" action="ppaction://hlinkfile">
                  <a:extLst>
                    <a:ext uri="{A12FA001-AC4F-418D-AE19-62706E023703}">
                      <ahyp:hlinkClr xmlns:ahyp="http://schemas.microsoft.com/office/drawing/2018/hyperlinkcolor" val="tx"/>
                    </a:ext>
                  </a:extLst>
                </a:hlinkClick>
              </a:rPr>
              <a:t>guitar_8.mid</a:t>
            </a:r>
            <a:endParaRPr lang="en-US" altLang="zh-TW" dirty="0"/>
          </a:p>
          <a:p>
            <a:endParaRPr lang="zh-TW" altLang="en-US" dirty="0"/>
          </a:p>
        </p:txBody>
      </p:sp>
    </p:spTree>
    <p:extLst>
      <p:ext uri="{BB962C8B-B14F-4D97-AF65-F5344CB8AC3E}">
        <p14:creationId xmlns:p14="http://schemas.microsoft.com/office/powerpoint/2010/main" val="865775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5B4D4A-E3C6-49F2-B7E2-CB25AB7F0A3E}"/>
              </a:ext>
            </a:extLst>
          </p:cNvPr>
          <p:cNvSpPr>
            <a:spLocks noGrp="1"/>
          </p:cNvSpPr>
          <p:nvPr>
            <p:ph type="title"/>
          </p:nvPr>
        </p:nvSpPr>
        <p:spPr/>
        <p:txBody>
          <a:bodyPr/>
          <a:lstStyle/>
          <a:p>
            <a:r>
              <a:rPr lang="en-US" altLang="zh-TW" dirty="0"/>
              <a:t>Challenges and Possible Improvement:</a:t>
            </a:r>
            <a:endParaRPr lang="zh-TW" altLang="en-US" dirty="0"/>
          </a:p>
        </p:txBody>
      </p:sp>
      <p:sp>
        <p:nvSpPr>
          <p:cNvPr id="3" name="內容版面配置區 2">
            <a:extLst>
              <a:ext uri="{FF2B5EF4-FFF2-40B4-BE49-F238E27FC236}">
                <a16:creationId xmlns:a16="http://schemas.microsoft.com/office/drawing/2014/main" id="{20617BA8-20AC-43E0-8A5D-6A7CBEF175D6}"/>
              </a:ext>
            </a:extLst>
          </p:cNvPr>
          <p:cNvSpPr>
            <a:spLocks noGrp="1"/>
          </p:cNvSpPr>
          <p:nvPr>
            <p:ph idx="1"/>
          </p:nvPr>
        </p:nvSpPr>
        <p:spPr>
          <a:xfrm>
            <a:off x="838200" y="1825625"/>
            <a:ext cx="10915650" cy="4351338"/>
          </a:xfrm>
        </p:spPr>
        <p:txBody>
          <a:bodyPr>
            <a:normAutofit/>
          </a:bodyPr>
          <a:lstStyle/>
          <a:p>
            <a:r>
              <a:rPr lang="en-US" altLang="zh-TW" dirty="0"/>
              <a:t>Assessing the quality of generated music is difficult to quantify, as musical quality is subjective. Subjective evaluation is time-consuming and varies from person to person. </a:t>
            </a:r>
          </a:p>
          <a:p>
            <a:pPr lvl="1"/>
            <a:r>
              <a:rPr lang="en-US" altLang="zh-TW" dirty="0"/>
              <a:t>Desire for more effective evaluation methods. These could include considering musical characteristics such as chord progressions and rhythm variations.</a:t>
            </a:r>
          </a:p>
          <a:p>
            <a:r>
              <a:rPr lang="en-US" altLang="zh-TW" dirty="0"/>
              <a:t>Existing training data is influenced by composers' constrained thinking, considering human playability. This might result in the model generating music with similar limitations. </a:t>
            </a:r>
          </a:p>
          <a:p>
            <a:pPr lvl="1"/>
            <a:r>
              <a:rPr lang="en-US" altLang="zh-TW" dirty="0"/>
              <a:t>Hope to break through these constraints and possess greater creativity. </a:t>
            </a:r>
            <a:endParaRPr lang="zh-TW" altLang="en-US" dirty="0"/>
          </a:p>
        </p:txBody>
      </p:sp>
    </p:spTree>
    <p:extLst>
      <p:ext uri="{BB962C8B-B14F-4D97-AF65-F5344CB8AC3E}">
        <p14:creationId xmlns:p14="http://schemas.microsoft.com/office/powerpoint/2010/main" val="34489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691463-C623-4B12-9922-3FD27DCDC8DD}"/>
              </a:ext>
            </a:extLst>
          </p:cNvPr>
          <p:cNvSpPr>
            <a:spLocks noGrp="1"/>
          </p:cNvSpPr>
          <p:nvPr>
            <p:ph type="ctrTitle"/>
          </p:nvPr>
        </p:nvSpPr>
        <p:spPr>
          <a:xfrm>
            <a:off x="1524000" y="1379538"/>
            <a:ext cx="9144000" cy="2387600"/>
          </a:xfrm>
        </p:spPr>
        <p:txBody>
          <a:bodyPr/>
          <a:lstStyle/>
          <a:p>
            <a:r>
              <a:rPr lang="en-US" altLang="zh-TW" dirty="0"/>
              <a:t>Thanks for Listening</a:t>
            </a:r>
            <a:endParaRPr lang="zh-TW" altLang="en-US" dirty="0"/>
          </a:p>
        </p:txBody>
      </p:sp>
    </p:spTree>
    <p:extLst>
      <p:ext uri="{BB962C8B-B14F-4D97-AF65-F5344CB8AC3E}">
        <p14:creationId xmlns:p14="http://schemas.microsoft.com/office/powerpoint/2010/main" val="2776894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A6E412-F20F-4DDF-A6EF-320286C7BA86}"/>
              </a:ext>
            </a:extLst>
          </p:cNvPr>
          <p:cNvSpPr>
            <a:spLocks noGrp="1"/>
          </p:cNvSpPr>
          <p:nvPr>
            <p:ph type="ctrTitle"/>
          </p:nvPr>
        </p:nvSpPr>
        <p:spPr>
          <a:xfrm>
            <a:off x="1476375" y="1398588"/>
            <a:ext cx="9144000" cy="2387600"/>
          </a:xfrm>
        </p:spPr>
        <p:txBody>
          <a:bodyPr/>
          <a:lstStyle/>
          <a:p>
            <a:r>
              <a:rPr lang="en-US" altLang="zh-TW" dirty="0"/>
              <a:t>Q &amp; A</a:t>
            </a:r>
            <a:endParaRPr lang="zh-TW" altLang="en-US" dirty="0"/>
          </a:p>
        </p:txBody>
      </p:sp>
    </p:spTree>
    <p:extLst>
      <p:ext uri="{BB962C8B-B14F-4D97-AF65-F5344CB8AC3E}">
        <p14:creationId xmlns:p14="http://schemas.microsoft.com/office/powerpoint/2010/main" val="349160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E8A26EB-4185-4EA7-BE19-B6C400ECFC56}"/>
              </a:ext>
            </a:extLst>
          </p:cNvPr>
          <p:cNvSpPr>
            <a:spLocks noGrp="1"/>
          </p:cNvSpPr>
          <p:nvPr>
            <p:ph type="title"/>
          </p:nvPr>
        </p:nvSpPr>
        <p:spPr/>
        <p:txBody>
          <a:bodyPr/>
          <a:lstStyle/>
          <a:p>
            <a:r>
              <a:rPr lang="en-US" altLang="zh-TW" dirty="0"/>
              <a:t>Overview</a:t>
            </a:r>
            <a:endParaRPr lang="zh-TW" altLang="en-US" dirty="0"/>
          </a:p>
        </p:txBody>
      </p:sp>
      <p:sp>
        <p:nvSpPr>
          <p:cNvPr id="5" name="內容版面配置區 4">
            <a:extLst>
              <a:ext uri="{FF2B5EF4-FFF2-40B4-BE49-F238E27FC236}">
                <a16:creationId xmlns:a16="http://schemas.microsoft.com/office/drawing/2014/main" id="{C07ADB1B-03CE-460A-B42C-7C94C94164F2}"/>
              </a:ext>
            </a:extLst>
          </p:cNvPr>
          <p:cNvSpPr>
            <a:spLocks noGrp="1"/>
          </p:cNvSpPr>
          <p:nvPr>
            <p:ph idx="1"/>
          </p:nvPr>
        </p:nvSpPr>
        <p:spPr/>
        <p:txBody>
          <a:bodyPr/>
          <a:lstStyle/>
          <a:p>
            <a:r>
              <a:rPr lang="en-US" altLang="zh-TW" dirty="0"/>
              <a:t>Introduction</a:t>
            </a:r>
          </a:p>
          <a:p>
            <a:r>
              <a:rPr lang="en-US" altLang="zh-TW" dirty="0"/>
              <a:t>Methodology</a:t>
            </a:r>
          </a:p>
          <a:p>
            <a:r>
              <a:rPr lang="en-US" altLang="zh-TW" dirty="0"/>
              <a:t>Experiment</a:t>
            </a:r>
            <a:endParaRPr lang="zh-TW" altLang="en-US" dirty="0"/>
          </a:p>
        </p:txBody>
      </p:sp>
    </p:spTree>
    <p:extLst>
      <p:ext uri="{BB962C8B-B14F-4D97-AF65-F5344CB8AC3E}">
        <p14:creationId xmlns:p14="http://schemas.microsoft.com/office/powerpoint/2010/main" val="238675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C57D2C-AF51-44E2-BA52-037430CBD5FD}"/>
              </a:ext>
            </a:extLst>
          </p:cNvPr>
          <p:cNvSpPr>
            <a:spLocks noGrp="1"/>
          </p:cNvSpPr>
          <p:nvPr>
            <p:ph type="title"/>
          </p:nvPr>
        </p:nvSpPr>
        <p:spPr>
          <a:xfrm>
            <a:off x="838200" y="365125"/>
            <a:ext cx="10515600" cy="1325563"/>
          </a:xfrm>
        </p:spPr>
        <p:txBody>
          <a:bodyPr>
            <a:normAutofit/>
          </a:bodyPr>
          <a:lstStyle/>
          <a:p>
            <a:r>
              <a:rPr lang="en-US" altLang="zh-TW" dirty="0"/>
              <a:t>Music Representation</a:t>
            </a:r>
            <a:endParaRPr lang="zh-TW" altLang="en-US" dirty="0"/>
          </a:p>
        </p:txBody>
      </p:sp>
      <p:sp>
        <p:nvSpPr>
          <p:cNvPr id="3" name="內容版面配置區 2">
            <a:extLst>
              <a:ext uri="{FF2B5EF4-FFF2-40B4-BE49-F238E27FC236}">
                <a16:creationId xmlns:a16="http://schemas.microsoft.com/office/drawing/2014/main" id="{5471FEF7-B8FA-4038-9935-8AA36E4BAD63}"/>
              </a:ext>
            </a:extLst>
          </p:cNvPr>
          <p:cNvSpPr>
            <a:spLocks noGrp="1"/>
          </p:cNvSpPr>
          <p:nvPr>
            <p:ph idx="1"/>
          </p:nvPr>
        </p:nvSpPr>
        <p:spPr/>
        <p:txBody>
          <a:bodyPr/>
          <a:lstStyle/>
          <a:p>
            <a:r>
              <a:rPr lang="en-US" altLang="zh-TW" dirty="0"/>
              <a:t>Matrix (i.e. a piano roll)</a:t>
            </a:r>
          </a:p>
          <a:p>
            <a:r>
              <a:rPr lang="en-US" altLang="zh-TW" dirty="0"/>
              <a:t>Sequence of tokens</a:t>
            </a:r>
            <a:endParaRPr lang="zh-TW" altLang="en-US" dirty="0"/>
          </a:p>
        </p:txBody>
      </p:sp>
    </p:spTree>
    <p:extLst>
      <p:ext uri="{BB962C8B-B14F-4D97-AF65-F5344CB8AC3E}">
        <p14:creationId xmlns:p14="http://schemas.microsoft.com/office/powerpoint/2010/main" val="405058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38F691-23B0-4345-A169-EDE963190B4B}"/>
              </a:ext>
            </a:extLst>
          </p:cNvPr>
          <p:cNvSpPr>
            <a:spLocks noGrp="1"/>
          </p:cNvSpPr>
          <p:nvPr>
            <p:ph type="title"/>
          </p:nvPr>
        </p:nvSpPr>
        <p:spPr/>
        <p:txBody>
          <a:bodyPr/>
          <a:lstStyle/>
          <a:p>
            <a:r>
              <a:rPr lang="en-US" altLang="zh-TW" dirty="0"/>
              <a:t>Matrix Representation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DF23A6C-468A-4066-987E-9989EAB302B3}"/>
                  </a:ext>
                </a:extLst>
              </p:cNvPr>
              <p:cNvSpPr>
                <a:spLocks noGrp="1"/>
              </p:cNvSpPr>
              <p:nvPr>
                <p:ph idx="1"/>
              </p:nvPr>
            </p:nvSpPr>
            <p:spPr/>
            <p:txBody>
              <a:bodyPr/>
              <a:lstStyle/>
              <a:p>
                <a:r>
                  <a:rPr lang="en-US" altLang="zh-TW" dirty="0"/>
                  <a:t>A piano roll is a </a:t>
                </a:r>
                <a:r>
                  <a:rPr lang="en-US" altLang="zh-TW" dirty="0" err="1"/>
                  <a:t>boolean</a:t>
                </a:r>
                <a:r>
                  <a:rPr lang="en-US" altLang="zh-TW" dirty="0"/>
                  <a:t> matrix x ∈ </a:t>
                </a:r>
                <a14:m>
                  <m:oMath xmlns:m="http://schemas.openxmlformats.org/officeDocument/2006/math">
                    <m:sSup>
                      <m:sSupPr>
                        <m:ctrlPr>
                          <a:rPr lang="en-US" altLang="zh-TW" i="1" smtClean="0">
                            <a:latin typeface="Cambria Math" panose="02040503050406030204" pitchFamily="18" charset="0"/>
                          </a:rPr>
                        </m:ctrlPr>
                      </m:sSupPr>
                      <m:e>
                        <m:r>
                          <m:rPr>
                            <m:nor/>
                          </m:rPr>
                          <a:rPr lang="en-US" altLang="zh-TW" dirty="0" smtClean="0"/>
                          <m:t>{0, 1}</m:t>
                        </m:r>
                      </m:e>
                      <m:sup>
                        <m:r>
                          <m:rPr>
                            <m:nor/>
                          </m:rPr>
                          <a:rPr lang="en-US" altLang="zh-TW" dirty="0" smtClean="0"/>
                          <m:t>T</m:t>
                        </m:r>
                        <m:r>
                          <m:rPr>
                            <m:nor/>
                          </m:rPr>
                          <a:rPr lang="en-US" altLang="zh-TW" dirty="0" smtClean="0"/>
                          <m:t>×</m:t>
                        </m:r>
                        <m:r>
                          <m:rPr>
                            <m:nor/>
                          </m:rPr>
                          <a:rPr lang="en-US" altLang="zh-TW" dirty="0" smtClean="0"/>
                          <m:t>P</m:t>
                        </m:r>
                      </m:sup>
                    </m:sSup>
                  </m:oMath>
                </a14:m>
                <a:r>
                  <a:rPr lang="en-US" altLang="zh-TW" dirty="0"/>
                  <a:t> , where T is the number of time-steps and P is the number of pitches. Typically P = 128, allowing the piano roll to represent all possible MIDI pitches.</a:t>
                </a:r>
              </a:p>
              <a:p>
                <a:r>
                  <a:rPr lang="en-US" altLang="zh-TW" dirty="0"/>
                  <a:t>Multi-track musical material can be represented using a </a:t>
                </a:r>
                <a:r>
                  <a:rPr lang="en-US" altLang="zh-TW" dirty="0" err="1"/>
                  <a:t>boolean</a:t>
                </a:r>
                <a:r>
                  <a:rPr lang="en-US" altLang="zh-TW" dirty="0"/>
                  <a:t> tensor x ∈ </a:t>
                </a:r>
                <a14:m>
                  <m:oMath xmlns:m="http://schemas.openxmlformats.org/officeDocument/2006/math">
                    <m:sSup>
                      <m:sSupPr>
                        <m:ctrlPr>
                          <a:rPr lang="en-US" altLang="zh-TW" i="1" smtClean="0">
                            <a:latin typeface="Cambria Math" panose="02040503050406030204" pitchFamily="18" charset="0"/>
                          </a:rPr>
                        </m:ctrlPr>
                      </m:sSupPr>
                      <m:e>
                        <m:r>
                          <m:rPr>
                            <m:nor/>
                          </m:rPr>
                          <a:rPr lang="en-US" altLang="zh-TW" dirty="0" smtClean="0"/>
                          <m:t>{0, 1}</m:t>
                        </m:r>
                      </m:e>
                      <m:sup>
                        <m:r>
                          <m:rPr>
                            <m:nor/>
                          </m:rPr>
                          <a:rPr lang="en-US" altLang="zh-TW" dirty="0" smtClean="0"/>
                          <m:t>M</m:t>
                        </m:r>
                        <m:r>
                          <m:rPr>
                            <m:nor/>
                          </m:rPr>
                          <a:rPr lang="en-US" altLang="zh-TW" dirty="0" smtClean="0"/>
                          <m:t>×</m:t>
                        </m:r>
                        <m:r>
                          <m:rPr>
                            <m:nor/>
                          </m:rPr>
                          <a:rPr lang="en-US" altLang="zh-TW" dirty="0" smtClean="0"/>
                          <m:t>T</m:t>
                        </m:r>
                        <m:r>
                          <m:rPr>
                            <m:nor/>
                          </m:rPr>
                          <a:rPr lang="en-US" altLang="zh-TW" dirty="0" smtClean="0"/>
                          <m:t>×</m:t>
                        </m:r>
                        <m:r>
                          <m:rPr>
                            <m:nor/>
                          </m:rPr>
                          <a:rPr lang="en-US" altLang="zh-TW" dirty="0" smtClean="0"/>
                          <m:t>P</m:t>
                        </m:r>
                      </m:sup>
                    </m:sSup>
                    <m:r>
                      <a:rPr lang="en-US" altLang="zh-TW" i="1" dirty="0" smtClean="0">
                        <a:latin typeface="Cambria Math" panose="02040503050406030204" pitchFamily="18" charset="0"/>
                      </a:rPr>
                      <m:t> </m:t>
                    </m:r>
                  </m:oMath>
                </a14:m>
                <a:r>
                  <a:rPr lang="en-US" altLang="zh-TW" dirty="0"/>
                  <a:t>, where M is the number of tracks. </a:t>
                </a:r>
              </a:p>
              <a:p>
                <a:r>
                  <a:rPr lang="en-US" altLang="zh-TW" dirty="0"/>
                  <a:t>However, using this type of representation is inherently inefficient, as the number of inputs increases by T × P for each track that is added, and accommodating small note lengths substantially increases T.</a:t>
                </a:r>
                <a:endParaRPr lang="zh-TW" altLang="en-US" dirty="0"/>
              </a:p>
            </p:txBody>
          </p:sp>
        </mc:Choice>
        <mc:Fallback xmlns="">
          <p:sp>
            <p:nvSpPr>
              <p:cNvPr id="3" name="內容版面配置區 2">
                <a:extLst>
                  <a:ext uri="{FF2B5EF4-FFF2-40B4-BE49-F238E27FC236}">
                    <a16:creationId xmlns:a16="http://schemas.microsoft.com/office/drawing/2014/main" id="{BDF23A6C-468A-4066-987E-9989EAB302B3}"/>
                  </a:ext>
                </a:extLst>
              </p:cNvPr>
              <p:cNvSpPr>
                <a:spLocks noGrp="1" noRot="1" noChangeAspect="1" noMove="1" noResize="1" noEditPoints="1" noAdjustHandles="1" noChangeArrowheads="1" noChangeShapeType="1" noTextEdit="1"/>
              </p:cNvSpPr>
              <p:nvPr>
                <p:ph idx="1"/>
              </p:nvPr>
            </p:nvSpPr>
            <p:spPr>
              <a:blipFill>
                <a:blip r:embed="rId3"/>
                <a:stretch>
                  <a:fillRect l="-1043" t="-1401" r="-75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4470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CA479D-070E-4682-A0CC-15B1220F0F5C}"/>
              </a:ext>
            </a:extLst>
          </p:cNvPr>
          <p:cNvSpPr>
            <a:spLocks noGrp="1"/>
          </p:cNvSpPr>
          <p:nvPr>
            <p:ph type="title"/>
          </p:nvPr>
        </p:nvSpPr>
        <p:spPr/>
        <p:txBody>
          <a:bodyPr/>
          <a:lstStyle/>
          <a:p>
            <a:r>
              <a:rPr lang="en-US" altLang="zh-TW" dirty="0"/>
              <a:t>Sequence of tokens Representation</a:t>
            </a:r>
            <a:endParaRPr lang="zh-TW" altLang="en-US" dirty="0"/>
          </a:p>
        </p:txBody>
      </p:sp>
      <p:sp>
        <p:nvSpPr>
          <p:cNvPr id="3" name="內容版面配置區 2">
            <a:extLst>
              <a:ext uri="{FF2B5EF4-FFF2-40B4-BE49-F238E27FC236}">
                <a16:creationId xmlns:a16="http://schemas.microsoft.com/office/drawing/2014/main" id="{D2EEE59B-2059-475E-9AB5-265668C555F4}"/>
              </a:ext>
            </a:extLst>
          </p:cNvPr>
          <p:cNvSpPr>
            <a:spLocks noGrp="1"/>
          </p:cNvSpPr>
          <p:nvPr>
            <p:ph idx="1"/>
          </p:nvPr>
        </p:nvSpPr>
        <p:spPr/>
        <p:txBody>
          <a:bodyPr>
            <a:normAutofit fontScale="92500"/>
          </a:bodyPr>
          <a:lstStyle/>
          <a:p>
            <a:r>
              <a:rPr lang="en-US" altLang="zh-TW" dirty="0"/>
              <a:t>Each token corresponds to a specific musical event or piece of metadata. </a:t>
            </a:r>
          </a:p>
          <a:p>
            <a:r>
              <a:rPr lang="en-US" altLang="zh-TW" dirty="0"/>
              <a:t>128 NOTE ON tokens, 128 NOTE OFF tokens, and 48 TIME SHIFT tokens. (Since musical events are quantized using 12 subdivisions per beat, 48 TIME SHIFT tokens allow for the representation of any rhythmic unit from sixteenth note triplets to a full 4-beat bar of silence.)</a:t>
            </a:r>
          </a:p>
          <a:p>
            <a:r>
              <a:rPr lang="en-US" altLang="zh-TW" dirty="0"/>
              <a:t>Each bar begins with a BAR START token, and ends with a BAR END token. </a:t>
            </a:r>
          </a:p>
          <a:p>
            <a:r>
              <a:rPr lang="en-US" altLang="zh-TW" dirty="0"/>
              <a:t>Tracks are simply a sequence of bars delimited by TRACK START and TRACK END tokens. Following the TRACK START token, an INSTRUMENT token is used to specify the MIDI program which is to be used to play the notes.</a:t>
            </a:r>
            <a:endParaRPr lang="zh-TW" altLang="en-US" dirty="0"/>
          </a:p>
          <a:p>
            <a:endParaRPr lang="en-US" altLang="zh-TW" dirty="0"/>
          </a:p>
        </p:txBody>
      </p:sp>
    </p:spTree>
    <p:extLst>
      <p:ext uri="{BB962C8B-B14F-4D97-AF65-F5344CB8AC3E}">
        <p14:creationId xmlns:p14="http://schemas.microsoft.com/office/powerpoint/2010/main" val="51551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BEB447-1302-4778-9FAA-44E9BC8888BB}"/>
              </a:ext>
            </a:extLst>
          </p:cNvPr>
          <p:cNvSpPr>
            <a:spLocks noGrp="1"/>
          </p:cNvSpPr>
          <p:nvPr>
            <p:ph type="title"/>
          </p:nvPr>
        </p:nvSpPr>
        <p:spPr/>
        <p:txBody>
          <a:bodyPr/>
          <a:lstStyle/>
          <a:p>
            <a:r>
              <a:rPr lang="en-US" altLang="zh-TW" dirty="0"/>
              <a:t>Sequence of tokens Representation</a:t>
            </a:r>
            <a:endParaRPr lang="zh-TW" altLang="en-US" dirty="0"/>
          </a:p>
        </p:txBody>
      </p:sp>
      <p:sp>
        <p:nvSpPr>
          <p:cNvPr id="3" name="內容版面配置區 2">
            <a:extLst>
              <a:ext uri="{FF2B5EF4-FFF2-40B4-BE49-F238E27FC236}">
                <a16:creationId xmlns:a16="http://schemas.microsoft.com/office/drawing/2014/main" id="{E6B35170-4126-487E-91FC-14D1F1BB3AEA}"/>
              </a:ext>
            </a:extLst>
          </p:cNvPr>
          <p:cNvSpPr>
            <a:spLocks noGrp="1"/>
          </p:cNvSpPr>
          <p:nvPr>
            <p:ph idx="1"/>
          </p:nvPr>
        </p:nvSpPr>
        <p:spPr/>
        <p:txBody>
          <a:bodyPr>
            <a:normAutofit/>
          </a:bodyPr>
          <a:lstStyle/>
          <a:p>
            <a:r>
              <a:rPr lang="en-US" altLang="zh-TW" dirty="0"/>
              <a:t>Since there are 128 possible MIDI programs, we have 128 distinct INSTRUMENT tokens. </a:t>
            </a:r>
          </a:p>
          <a:p>
            <a:r>
              <a:rPr lang="en-US" altLang="zh-TW" dirty="0"/>
              <a:t>A DENSITY LEVEL token follows the INSTRUMENT token, and indicates the note density of the current track. </a:t>
            </a:r>
          </a:p>
          <a:p>
            <a:r>
              <a:rPr lang="en-US" altLang="zh-TW" dirty="0"/>
              <a:t>A piece is simply a sequence of tracks, however, all tracks sound simultaneously rather than being played one after the other. </a:t>
            </a:r>
          </a:p>
          <a:p>
            <a:r>
              <a:rPr lang="en-US" altLang="zh-TW" dirty="0"/>
              <a:t>A piece begins with the PIECE START token. </a:t>
            </a:r>
          </a:p>
          <a:p>
            <a:endParaRPr lang="zh-TW" altLang="en-US" dirty="0"/>
          </a:p>
        </p:txBody>
      </p:sp>
    </p:spTree>
    <p:extLst>
      <p:ext uri="{BB962C8B-B14F-4D97-AF65-F5344CB8AC3E}">
        <p14:creationId xmlns:p14="http://schemas.microsoft.com/office/powerpoint/2010/main" val="72388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879B9957-A505-4F43-B77A-EEB79FB1B32E}"/>
              </a:ext>
            </a:extLst>
          </p:cNvPr>
          <p:cNvPicPr>
            <a:picLocks noGrp="1" noChangeAspect="1"/>
          </p:cNvPicPr>
          <p:nvPr>
            <p:ph idx="1"/>
          </p:nvPr>
        </p:nvPicPr>
        <p:blipFill rotWithShape="1">
          <a:blip r:embed="rId2"/>
          <a:srcRect r="22675"/>
          <a:stretch/>
        </p:blipFill>
        <p:spPr>
          <a:xfrm>
            <a:off x="2914564" y="171124"/>
            <a:ext cx="6819986" cy="6686876"/>
          </a:xfrm>
          <a:prstGeom prst="rect">
            <a:avLst/>
          </a:prstGeom>
        </p:spPr>
      </p:pic>
      <p:cxnSp>
        <p:nvCxnSpPr>
          <p:cNvPr id="28" name="直線接點 27">
            <a:extLst>
              <a:ext uri="{FF2B5EF4-FFF2-40B4-BE49-F238E27FC236}">
                <a16:creationId xmlns:a16="http://schemas.microsoft.com/office/drawing/2014/main" id="{ABE60F20-9301-473B-96EE-4D6B4AC91245}"/>
              </a:ext>
            </a:extLst>
          </p:cNvPr>
          <p:cNvCxnSpPr>
            <a:cxnSpLocks/>
          </p:cNvCxnSpPr>
          <p:nvPr/>
        </p:nvCxnSpPr>
        <p:spPr>
          <a:xfrm flipH="1">
            <a:off x="2600282" y="1076325"/>
            <a:ext cx="314282"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A89646-E1D6-4535-A1CE-4361F11A316C}"/>
              </a:ext>
            </a:extLst>
          </p:cNvPr>
          <p:cNvCxnSpPr>
            <a:cxnSpLocks/>
          </p:cNvCxnSpPr>
          <p:nvPr/>
        </p:nvCxnSpPr>
        <p:spPr>
          <a:xfrm flipV="1">
            <a:off x="2628858" y="1095375"/>
            <a:ext cx="42" cy="895351"/>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D26ED906-141A-41AB-96E8-AE7070B301A1}"/>
              </a:ext>
            </a:extLst>
          </p:cNvPr>
          <p:cNvCxnSpPr>
            <a:cxnSpLocks/>
          </p:cNvCxnSpPr>
          <p:nvPr/>
        </p:nvCxnSpPr>
        <p:spPr>
          <a:xfrm flipH="1">
            <a:off x="2600282" y="1990725"/>
            <a:ext cx="323764"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4FDE3A4E-49E0-427F-8853-7B7A8A279C4E}"/>
              </a:ext>
            </a:extLst>
          </p:cNvPr>
          <p:cNvCxnSpPr>
            <a:cxnSpLocks/>
          </p:cNvCxnSpPr>
          <p:nvPr/>
        </p:nvCxnSpPr>
        <p:spPr>
          <a:xfrm flipH="1">
            <a:off x="2609829" y="2286000"/>
            <a:ext cx="314282"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C517AF32-FFDD-485B-8847-93DE95C823A8}"/>
              </a:ext>
            </a:extLst>
          </p:cNvPr>
          <p:cNvCxnSpPr>
            <a:cxnSpLocks/>
          </p:cNvCxnSpPr>
          <p:nvPr/>
        </p:nvCxnSpPr>
        <p:spPr>
          <a:xfrm flipV="1">
            <a:off x="2638447" y="2305051"/>
            <a:ext cx="0" cy="1209674"/>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425D95B3-082E-4F95-91D4-78EF06BB4180}"/>
              </a:ext>
            </a:extLst>
          </p:cNvPr>
          <p:cNvCxnSpPr>
            <a:cxnSpLocks/>
          </p:cNvCxnSpPr>
          <p:nvPr/>
        </p:nvCxnSpPr>
        <p:spPr>
          <a:xfrm flipH="1">
            <a:off x="2609829" y="3495675"/>
            <a:ext cx="323764"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12FC4464-9B96-413B-B654-40AFE9FF1AF4}"/>
              </a:ext>
            </a:extLst>
          </p:cNvPr>
          <p:cNvCxnSpPr>
            <a:cxnSpLocks/>
          </p:cNvCxnSpPr>
          <p:nvPr/>
        </p:nvCxnSpPr>
        <p:spPr>
          <a:xfrm flipH="1">
            <a:off x="2257447" y="2733675"/>
            <a:ext cx="657117"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B66503F4-A207-471C-8DBF-FDEF9FAEAF63}"/>
              </a:ext>
            </a:extLst>
          </p:cNvPr>
          <p:cNvCxnSpPr>
            <a:cxnSpLocks/>
          </p:cNvCxnSpPr>
          <p:nvPr/>
        </p:nvCxnSpPr>
        <p:spPr>
          <a:xfrm flipV="1">
            <a:off x="2257447" y="2714626"/>
            <a:ext cx="0" cy="162877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A47960FA-6B6A-46AA-99E7-F49D46EB4DBF}"/>
              </a:ext>
            </a:extLst>
          </p:cNvPr>
          <p:cNvCxnSpPr>
            <a:cxnSpLocks/>
          </p:cNvCxnSpPr>
          <p:nvPr/>
        </p:nvCxnSpPr>
        <p:spPr>
          <a:xfrm flipH="1">
            <a:off x="2257447" y="4333875"/>
            <a:ext cx="65711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33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B9024E-3700-4341-A10D-9D7094C13ADE}"/>
              </a:ext>
            </a:extLst>
          </p:cNvPr>
          <p:cNvSpPr>
            <a:spLocks noGrp="1"/>
          </p:cNvSpPr>
          <p:nvPr>
            <p:ph type="title"/>
          </p:nvPr>
        </p:nvSpPr>
        <p:spPr/>
        <p:txBody>
          <a:bodyPr/>
          <a:lstStyle/>
          <a:p>
            <a:r>
              <a:rPr lang="en-US" altLang="zh-TW" dirty="0"/>
              <a:t>MIDI File</a:t>
            </a:r>
            <a:endParaRPr lang="zh-TW" altLang="en-US" dirty="0"/>
          </a:p>
        </p:txBody>
      </p:sp>
      <p:sp>
        <p:nvSpPr>
          <p:cNvPr id="3" name="內容版面配置區 2">
            <a:extLst>
              <a:ext uri="{FF2B5EF4-FFF2-40B4-BE49-F238E27FC236}">
                <a16:creationId xmlns:a16="http://schemas.microsoft.com/office/drawing/2014/main" id="{17514096-4954-4DE1-9C5E-C7B667CA09E8}"/>
              </a:ext>
            </a:extLst>
          </p:cNvPr>
          <p:cNvSpPr>
            <a:spLocks noGrp="1"/>
          </p:cNvSpPr>
          <p:nvPr>
            <p:ph idx="1"/>
          </p:nvPr>
        </p:nvSpPr>
        <p:spPr/>
        <p:txBody>
          <a:bodyPr/>
          <a:lstStyle/>
          <a:p>
            <a:r>
              <a:rPr lang="en-US" altLang="zh-TW" dirty="0"/>
              <a:t>MIDI Files contain one or more MIDI streams, with time information for each event. </a:t>
            </a:r>
          </a:p>
          <a:p>
            <a:r>
              <a:rPr lang="en-US" altLang="zh-TW" dirty="0"/>
              <a:t>Song, sequence, and track structures, tempo and time signature information, are all supported. </a:t>
            </a:r>
          </a:p>
          <a:p>
            <a:r>
              <a:rPr lang="en-US" altLang="zh-TW" dirty="0"/>
              <a:t>Track names and other descriptive information may be stored with the MIDI data. </a:t>
            </a:r>
          </a:p>
        </p:txBody>
      </p:sp>
    </p:spTree>
    <p:extLst>
      <p:ext uri="{BB962C8B-B14F-4D97-AF65-F5344CB8AC3E}">
        <p14:creationId xmlns:p14="http://schemas.microsoft.com/office/powerpoint/2010/main" val="310820686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6879</TotalTime>
  <Words>1340</Words>
  <Application>Microsoft Office PowerPoint</Application>
  <PresentationFormat>寬螢幕</PresentationFormat>
  <Paragraphs>140</Paragraphs>
  <Slides>26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26</vt:i4>
      </vt:variant>
    </vt:vector>
  </HeadingPairs>
  <TitlesOfParts>
    <vt:vector size="32" baseType="lpstr">
      <vt:lpstr>新細明體</vt:lpstr>
      <vt:lpstr>Arial</vt:lpstr>
      <vt:lpstr>Calibri</vt:lpstr>
      <vt:lpstr>Calibri Light</vt:lpstr>
      <vt:lpstr>Cambria Math</vt:lpstr>
      <vt:lpstr>Office 佈景主題</vt:lpstr>
      <vt:lpstr>Music Generation by GPT Model</vt:lpstr>
      <vt:lpstr>Reference</vt:lpstr>
      <vt:lpstr>Overview</vt:lpstr>
      <vt:lpstr>Music Representation</vt:lpstr>
      <vt:lpstr>Matrix Representation</vt:lpstr>
      <vt:lpstr>Sequence of tokens Representation</vt:lpstr>
      <vt:lpstr>Sequence of tokens Representation</vt:lpstr>
      <vt:lpstr>PowerPoint 簡報</vt:lpstr>
      <vt:lpstr>MIDI File</vt:lpstr>
      <vt:lpstr>Why MIDI</vt:lpstr>
      <vt:lpstr>MIDI Structure</vt:lpstr>
      <vt:lpstr>Experiment Motivation</vt:lpstr>
      <vt:lpstr>Dataset</vt:lpstr>
      <vt:lpstr>Data Preprocessing</vt:lpstr>
      <vt:lpstr>Tokenizer</vt:lpstr>
      <vt:lpstr>Model Description</vt:lpstr>
      <vt:lpstr>Training and Evaluation</vt:lpstr>
      <vt:lpstr>Progress</vt:lpstr>
      <vt:lpstr>Model Output Generation</vt:lpstr>
      <vt:lpstr>Demo</vt:lpstr>
      <vt:lpstr>Demo</vt:lpstr>
      <vt:lpstr>Demo</vt:lpstr>
      <vt:lpstr>Demo</vt:lpstr>
      <vt:lpstr>Challenges and Possible Improvement:</vt:lpstr>
      <vt:lpstr>Thanks for Listening</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Generation by GPT Model</dc:title>
  <dc:creator>cocoh</dc:creator>
  <cp:lastModifiedBy>洪子涵</cp:lastModifiedBy>
  <cp:revision>72</cp:revision>
  <dcterms:created xsi:type="dcterms:W3CDTF">2023-08-26T12:57:20Z</dcterms:created>
  <dcterms:modified xsi:type="dcterms:W3CDTF">2024-04-20T09:43:59Z</dcterms:modified>
</cp:coreProperties>
</file>