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33706-E23B-40A5-8AEC-9FB1AF2ECB8D}"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F4928-01F4-4616-BEFB-525EF1F1C547}" type="slidenum">
              <a:rPr lang="en-US" smtClean="0"/>
              <a:t>‹#›</a:t>
            </a:fld>
            <a:endParaRPr lang="en-US"/>
          </a:p>
        </p:txBody>
      </p:sp>
    </p:spTree>
    <p:extLst>
      <p:ext uri="{BB962C8B-B14F-4D97-AF65-F5344CB8AC3E}">
        <p14:creationId xmlns:p14="http://schemas.microsoft.com/office/powerpoint/2010/main" val="387462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F4928-01F4-4616-BEFB-525EF1F1C547}" type="slidenum">
              <a:rPr lang="en-US" smtClean="0"/>
              <a:t>5</a:t>
            </a:fld>
            <a:endParaRPr lang="en-US"/>
          </a:p>
        </p:txBody>
      </p:sp>
    </p:spTree>
    <p:extLst>
      <p:ext uri="{BB962C8B-B14F-4D97-AF65-F5344CB8AC3E}">
        <p14:creationId xmlns:p14="http://schemas.microsoft.com/office/powerpoint/2010/main" val="19450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F4928-01F4-4616-BEFB-525EF1F1C547}" type="slidenum">
              <a:rPr lang="en-US" smtClean="0"/>
              <a:t>6</a:t>
            </a:fld>
            <a:endParaRPr lang="en-US"/>
          </a:p>
        </p:txBody>
      </p:sp>
    </p:spTree>
    <p:extLst>
      <p:ext uri="{BB962C8B-B14F-4D97-AF65-F5344CB8AC3E}">
        <p14:creationId xmlns:p14="http://schemas.microsoft.com/office/powerpoint/2010/main" val="169802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F4928-01F4-4616-BEFB-525EF1F1C547}" type="slidenum">
              <a:rPr lang="en-US" smtClean="0"/>
              <a:t>16</a:t>
            </a:fld>
            <a:endParaRPr lang="en-US"/>
          </a:p>
        </p:txBody>
      </p:sp>
    </p:spTree>
    <p:extLst>
      <p:ext uri="{BB962C8B-B14F-4D97-AF65-F5344CB8AC3E}">
        <p14:creationId xmlns:p14="http://schemas.microsoft.com/office/powerpoint/2010/main" val="222744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F2CBE8-C912-4D40-AA64-11C7F30CA29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385332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CBE8-C912-4D40-AA64-11C7F30CA29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412527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CBE8-C912-4D40-AA64-11C7F30CA29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78960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CBE8-C912-4D40-AA64-11C7F30CA29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9727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F2CBE8-C912-4D40-AA64-11C7F30CA29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1112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F2CBE8-C912-4D40-AA64-11C7F30CA29B}"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4861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F2CBE8-C912-4D40-AA64-11C7F30CA29B}"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189794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F2CBE8-C912-4D40-AA64-11C7F30CA29B}"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44090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2CBE8-C912-4D40-AA64-11C7F30CA29B}"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36463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F2CBE8-C912-4D40-AA64-11C7F30CA29B}"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78093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F2CBE8-C912-4D40-AA64-11C7F30CA29B}"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DEA33-E001-4D09-A798-3979B332C86F}" type="slidenum">
              <a:rPr lang="en-US" smtClean="0"/>
              <a:t>‹#›</a:t>
            </a:fld>
            <a:endParaRPr lang="en-US"/>
          </a:p>
        </p:txBody>
      </p:sp>
    </p:spTree>
    <p:extLst>
      <p:ext uri="{BB962C8B-B14F-4D97-AF65-F5344CB8AC3E}">
        <p14:creationId xmlns:p14="http://schemas.microsoft.com/office/powerpoint/2010/main" val="211989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2CBE8-C912-4D40-AA64-11C7F30CA29B}" type="datetimeFigureOut">
              <a:rPr lang="en-US" smtClean="0"/>
              <a:t>8/25/2022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DEA33-E001-4D09-A798-3979B332C86F}" type="slidenum">
              <a:rPr lang="en-US" smtClean="0"/>
              <a:t>‹#›</a:t>
            </a:fld>
            <a:endParaRPr lang="en-US"/>
          </a:p>
        </p:txBody>
      </p:sp>
    </p:spTree>
    <p:extLst>
      <p:ext uri="{BB962C8B-B14F-4D97-AF65-F5344CB8AC3E}">
        <p14:creationId xmlns:p14="http://schemas.microsoft.com/office/powerpoint/2010/main" val="49349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8.png"/><Relationship Id="rId10" Type="http://schemas.openxmlformats.org/officeDocument/2006/relationships/image" Target="../media/image35.png"/><Relationship Id="rId4" Type="http://schemas.openxmlformats.org/officeDocument/2006/relationships/image" Target="../media/image5.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6146" y="212436"/>
            <a:ext cx="8257315" cy="769441"/>
          </a:xfrm>
          <a:prstGeom prst="rect">
            <a:avLst/>
          </a:prstGeom>
          <a:noFill/>
        </p:spPr>
        <p:txBody>
          <a:bodyPr wrap="square" rtlCol="0">
            <a:spAutoFit/>
          </a:bodyPr>
          <a:lstStyle/>
          <a:p>
            <a:pPr algn="r" rtl="1"/>
            <a:r>
              <a:rPr lang="he-IL" sz="4400" dirty="0">
                <a:solidFill>
                  <a:schemeClr val="accent1">
                    <a:lumMod val="50000"/>
                  </a:schemeClr>
                </a:solidFill>
                <a:latin typeface="Narkisim" panose="020E0502050101010101" pitchFamily="34" charset="-79"/>
                <a:cs typeface="Narkisim" panose="020E0502050101010101" pitchFamily="34" charset="-79"/>
              </a:rPr>
              <a:t>פרויקט בקורס מדעי הרוח הדיגיטליים</a:t>
            </a:r>
            <a:endParaRPr lang="en-US" sz="4400"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6530109" y="1536333"/>
            <a:ext cx="4950696" cy="830997"/>
          </a:xfrm>
          <a:prstGeom prst="rect">
            <a:avLst/>
          </a:prstGeom>
          <a:noFill/>
        </p:spPr>
        <p:txBody>
          <a:bodyPr wrap="square" rtlCol="0">
            <a:spAutoFit/>
          </a:bodyPr>
          <a:lstStyle/>
          <a:p>
            <a:pPr algn="r" rtl="1"/>
            <a:r>
              <a:rPr lang="he-IL" sz="2400" dirty="0">
                <a:solidFill>
                  <a:schemeClr val="accent1">
                    <a:lumMod val="50000"/>
                  </a:schemeClr>
                </a:solidFill>
                <a:latin typeface="Alef" panose="00000500000000000000" pitchFamily="2" charset="-79"/>
                <a:cs typeface="Alef" panose="00000500000000000000" pitchFamily="2" charset="-79"/>
              </a:rPr>
              <a:t>חנא חאיק</a:t>
            </a:r>
            <a:r>
              <a:rPr lang="he-IL" sz="2400" dirty="0">
                <a:latin typeface="Alef" panose="00000500000000000000" pitchFamily="2" charset="-79"/>
                <a:cs typeface="Alef" panose="00000500000000000000" pitchFamily="2" charset="-79"/>
              </a:rPr>
              <a:t>	 207442054</a:t>
            </a:r>
            <a:r>
              <a:rPr lang="en-US" sz="2400" dirty="0">
                <a:latin typeface="Alef" panose="00000500000000000000" pitchFamily="2" charset="-79"/>
                <a:cs typeface="Alef" panose="00000500000000000000" pitchFamily="2" charset="-79"/>
              </a:rPr>
              <a:t/>
            </a:r>
            <a:br>
              <a:rPr lang="en-US" sz="2400" dirty="0">
                <a:latin typeface="Alef" panose="00000500000000000000" pitchFamily="2" charset="-79"/>
                <a:cs typeface="Alef" panose="00000500000000000000" pitchFamily="2" charset="-79"/>
              </a:rPr>
            </a:br>
            <a:endParaRPr lang="en-US" sz="2400" dirty="0">
              <a:latin typeface="Alef" panose="00000500000000000000" pitchFamily="2" charset="-79"/>
              <a:cs typeface="Alef" panose="00000500000000000000" pitchFamily="2" charset="-79"/>
            </a:endParaRPr>
          </a:p>
        </p:txBody>
      </p:sp>
      <p:sp>
        <p:nvSpPr>
          <p:cNvPr id="6" name="TextBox 5"/>
          <p:cNvSpPr txBox="1"/>
          <p:nvPr/>
        </p:nvSpPr>
        <p:spPr>
          <a:xfrm>
            <a:off x="5181600" y="2892468"/>
            <a:ext cx="6299205"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נושא: </a:t>
            </a:r>
            <a:r>
              <a:rPr lang="he-IL" sz="2400" dirty="0">
                <a:latin typeface="Narkisim" panose="020E0502050101010101" pitchFamily="34" charset="-79"/>
                <a:cs typeface="Narkisim" panose="020E0502050101010101" pitchFamily="34" charset="-79"/>
              </a:rPr>
              <a:t>תיוג מבנה של מסמך חקיקה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388986" y="4832376"/>
            <a:ext cx="11091819" cy="1200329"/>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משימה: </a:t>
            </a:r>
            <a:r>
              <a:rPr lang="he-IL" sz="2400" dirty="0">
                <a:latin typeface="Narkisim" panose="020E0502050101010101" pitchFamily="34" charset="-79"/>
                <a:cs typeface="Narkisim" panose="020E0502050101010101" pitchFamily="34" charset="-79"/>
              </a:rPr>
              <a:t>פיתוח מנוע אשר מקבל כקלט מסמך טקסט של חוק לא מתויג ומזהה את המבנה הבסיסי שלו (פרקים , סימנים </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חלקים, כותרות צד, מספרי סעיפים ותוכנם).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בוצע גם </a:t>
            </a:r>
            <a:r>
              <a:rPr lang="he-IL" sz="2400" u="sng" dirty="0">
                <a:latin typeface="Narkisim" panose="020E0502050101010101" pitchFamily="34" charset="-79"/>
                <a:cs typeface="Narkisim" panose="020E0502050101010101" pitchFamily="34" charset="-79"/>
              </a:rPr>
              <a:t>הבונוס:</a:t>
            </a:r>
            <a:r>
              <a:rPr lang="he-IL" sz="2400" dirty="0">
                <a:latin typeface="Narkisim" panose="020E0502050101010101" pitchFamily="34" charset="-79"/>
                <a:cs typeface="Narkisim" panose="020E0502050101010101" pitchFamily="34" charset="-79"/>
              </a:rPr>
              <a:t> חלוקת סעיפים לסעיפי משנה.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9" name="Rectangle 8"/>
          <p:cNvSpPr/>
          <p:nvPr/>
        </p:nvSpPr>
        <p:spPr>
          <a:xfrm>
            <a:off x="4987636" y="3845573"/>
            <a:ext cx="6493169" cy="461665"/>
          </a:xfrm>
          <a:prstGeom prst="rect">
            <a:avLst/>
          </a:prstGeom>
        </p:spPr>
        <p:txBody>
          <a:bodyPr wrap="square">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פרויקט: </a:t>
            </a:r>
            <a:r>
              <a:rPr lang="he-IL" sz="2400" dirty="0">
                <a:latin typeface="Narkisim" panose="020E0502050101010101" pitchFamily="34" charset="-79"/>
                <a:cs typeface="Narkisim" panose="020E0502050101010101" pitchFamily="34" charset="-79"/>
              </a:rPr>
              <a:t>מנוע פירוק מסמכי טקסט למספור סעיפי חקיקה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2265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657" y="-43953"/>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4: </a:t>
            </a:r>
            <a:r>
              <a:rPr lang="he-IL" sz="3200" u="sng" dirty="0">
                <a:latin typeface="Narkisim" panose="020E0502050101010101" pitchFamily="34" charset="-79"/>
                <a:cs typeface="Narkisim" panose="020E0502050101010101" pitchFamily="34" charset="-79"/>
              </a:rPr>
              <a:t>פרסור</a:t>
            </a:r>
            <a:r>
              <a:rPr lang="en-US" sz="3200" u="sng" dirty="0">
                <a:latin typeface="Narkisim" panose="020E0502050101010101" pitchFamily="34" charset="-79"/>
                <a:cs typeface="Narkisim" panose="020E0502050101010101" pitchFamily="34" charset="-79"/>
              </a:rPr>
              <a:t>/</a:t>
            </a:r>
            <a:r>
              <a:rPr lang="he-IL" sz="3200" u="sng" dirty="0">
                <a:latin typeface="Narkisim" panose="020E0502050101010101" pitchFamily="34" charset="-79"/>
                <a:cs typeface="Narkisim" panose="020E0502050101010101" pitchFamily="34" charset="-79"/>
              </a:rPr>
              <a:t>תיוג הסטרינג ע"י המרות לאובייקטים</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458921" y="727416"/>
            <a:ext cx="11656290"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הפונקציות בחלק הזה הן מהסוג </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130896" y="540822"/>
            <a:ext cx="3857625" cy="2114550"/>
          </a:xfrm>
          <a:prstGeom prst="rect">
            <a:avLst/>
          </a:prstGeom>
        </p:spPr>
      </p:pic>
      <p:pic>
        <p:nvPicPr>
          <p:cNvPr id="7" name="Picture 6"/>
          <p:cNvPicPr>
            <a:picLocks noChangeAspect="1"/>
          </p:cNvPicPr>
          <p:nvPr/>
        </p:nvPicPr>
        <p:blipFill>
          <a:blip r:embed="rId3"/>
          <a:stretch>
            <a:fillRect/>
          </a:stretch>
        </p:blipFill>
        <p:spPr>
          <a:xfrm>
            <a:off x="4112169" y="1262965"/>
            <a:ext cx="5457825" cy="1009650"/>
          </a:xfrm>
          <a:prstGeom prst="rect">
            <a:avLst/>
          </a:prstGeom>
        </p:spPr>
      </p:pic>
      <p:sp>
        <p:nvSpPr>
          <p:cNvPr id="8" name="TextBox 7"/>
          <p:cNvSpPr txBox="1"/>
          <p:nvPr/>
        </p:nvSpPr>
        <p:spPr>
          <a:xfrm>
            <a:off x="458921" y="2756755"/>
            <a:ext cx="11656290"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הפונקציות </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מפרסרות מחרוזת (או רשימת מחרוזות) לפי חוקים שאנחנו קבענו לתוך אובייקטים מסוגים מתאימים, למשל הפוקנצייה </a:t>
            </a:r>
            <a:r>
              <a:rPr lang="en-US" sz="2400" dirty="0" err="1">
                <a:latin typeface="Narkisim" panose="020E0502050101010101" pitchFamily="34" charset="-79"/>
                <a:cs typeface="Narkisim" panose="020E0502050101010101" pitchFamily="34" charset="-79"/>
              </a:rPr>
              <a:t>parseSection</a:t>
            </a:r>
            <a:r>
              <a:rPr lang="he-IL" sz="2400" dirty="0">
                <a:latin typeface="Narkisim" panose="020E0502050101010101" pitchFamily="34" charset="-79"/>
                <a:cs typeface="Narkisim" panose="020E0502050101010101" pitchFamily="34" charset="-79"/>
              </a:rPr>
              <a:t> מחלקת את המחרוזת </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לפי רווחים ומפרידה בין המילה "סימן" והמספר למשל "א</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וכותרת של הסימן ומחזירה אובייקט מסוג </a:t>
            </a:r>
            <a:r>
              <a:rPr lang="en-US" sz="2400" dirty="0">
                <a:latin typeface="Narkisim" panose="020E0502050101010101" pitchFamily="34" charset="-79"/>
                <a:cs typeface="Narkisim" panose="020E0502050101010101" pitchFamily="34" charset="-79"/>
              </a:rPr>
              <a:t>Section</a:t>
            </a: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pic>
        <p:nvPicPr>
          <p:cNvPr id="9" name="Picture 8"/>
          <p:cNvPicPr>
            <a:picLocks noChangeAspect="1"/>
          </p:cNvPicPr>
          <p:nvPr/>
        </p:nvPicPr>
        <p:blipFill>
          <a:blip r:embed="rId4"/>
          <a:stretch>
            <a:fillRect/>
          </a:stretch>
        </p:blipFill>
        <p:spPr>
          <a:xfrm>
            <a:off x="130896" y="4250690"/>
            <a:ext cx="6867525" cy="2607310"/>
          </a:xfrm>
          <a:prstGeom prst="rect">
            <a:avLst/>
          </a:prstGeom>
        </p:spPr>
      </p:pic>
      <p:sp>
        <p:nvSpPr>
          <p:cNvPr id="10" name="TextBox 9"/>
          <p:cNvSpPr txBox="1"/>
          <p:nvPr/>
        </p:nvSpPr>
        <p:spPr>
          <a:xfrm>
            <a:off x="7387304" y="3970320"/>
            <a:ext cx="4645897"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דוגמה לאיך </a:t>
            </a:r>
            <a:r>
              <a:rPr lang="en-US" sz="2400" dirty="0" err="1">
                <a:latin typeface="Narkisim" panose="020E0502050101010101" pitchFamily="34" charset="-79"/>
                <a:cs typeface="Narkisim" panose="020E0502050101010101" pitchFamily="34" charset="-79"/>
              </a:rPr>
              <a:t>parseSection</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הייתה מפרקת את השורה המסומנת בתמונה ומסדרת אותה בתוך שדות באובייקט מסוג </a:t>
            </a:r>
            <a:r>
              <a:rPr lang="en-US" sz="2400" dirty="0">
                <a:latin typeface="Narkisim" panose="020E0502050101010101" pitchFamily="34" charset="-79"/>
                <a:cs typeface="Narkisim" panose="020E0502050101010101" pitchFamily="34" charset="-79"/>
              </a:rPr>
              <a:t>Section</a:t>
            </a:r>
          </a:p>
        </p:txBody>
      </p:sp>
      <p:sp>
        <p:nvSpPr>
          <p:cNvPr id="22" name="Left Arrow 21"/>
          <p:cNvSpPr/>
          <p:nvPr/>
        </p:nvSpPr>
        <p:spPr>
          <a:xfrm>
            <a:off x="4908331" y="4644068"/>
            <a:ext cx="304800" cy="273269"/>
          </a:xfrm>
          <a:prstGeom prst="leftArrow">
            <a:avLst>
              <a:gd name="adj1" fmla="val 4230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a:off x="2380593" y="5451019"/>
            <a:ext cx="304800" cy="273269"/>
          </a:xfrm>
          <a:prstGeom prst="leftArrow">
            <a:avLst>
              <a:gd name="adj1" fmla="val 4230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2939898" y="1167579"/>
            <a:ext cx="265557" cy="308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a:off x="4281168" y="4917337"/>
            <a:ext cx="238280" cy="25375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a:off x="1679857" y="1694394"/>
            <a:ext cx="238280" cy="25375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a:off x="2012411" y="5807513"/>
            <a:ext cx="457200" cy="30445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a:off x="1632720" y="4590011"/>
            <a:ext cx="332554" cy="190691"/>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Up Arrow 28"/>
          <p:cNvSpPr/>
          <p:nvPr/>
        </p:nvSpPr>
        <p:spPr>
          <a:xfrm>
            <a:off x="3331379" y="4933756"/>
            <a:ext cx="315710" cy="31015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Up Arrow 29"/>
          <p:cNvSpPr/>
          <p:nvPr/>
        </p:nvSpPr>
        <p:spPr>
          <a:xfrm>
            <a:off x="3072676" y="2531807"/>
            <a:ext cx="315710" cy="31015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ectangle 30"/>
          <p:cNvSpPr/>
          <p:nvPr/>
        </p:nvSpPr>
        <p:spPr>
          <a:xfrm>
            <a:off x="8392786"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mtClean="0"/>
              <a:t>סימן</a:t>
            </a:r>
            <a:endParaRPr lang="en-US" dirty="0"/>
          </a:p>
        </p:txBody>
      </p:sp>
      <p:sp>
        <p:nvSpPr>
          <p:cNvPr id="32" name="Rectangle 31"/>
          <p:cNvSpPr/>
          <p:nvPr/>
        </p:nvSpPr>
        <p:spPr>
          <a:xfrm>
            <a:off x="9317112"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dirty="0"/>
              <a:t>א:</a:t>
            </a:r>
            <a:r>
              <a:rPr lang="en-US" dirty="0"/>
              <a:t>'</a:t>
            </a:r>
          </a:p>
        </p:txBody>
      </p:sp>
      <p:sp>
        <p:nvSpPr>
          <p:cNvPr id="33" name="Rectangle 32"/>
          <p:cNvSpPr/>
          <p:nvPr/>
        </p:nvSpPr>
        <p:spPr>
          <a:xfrm>
            <a:off x="10241439"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z="1700" dirty="0"/>
              <a:t>המועצה</a:t>
            </a:r>
            <a:endParaRPr lang="en-US" sz="1700" dirty="0"/>
          </a:p>
        </p:txBody>
      </p:sp>
      <p:sp>
        <p:nvSpPr>
          <p:cNvPr id="34" name="Rectangle 33"/>
          <p:cNvSpPr/>
          <p:nvPr/>
        </p:nvSpPr>
        <p:spPr>
          <a:xfrm>
            <a:off x="11167818" y="6180492"/>
            <a:ext cx="865383" cy="5192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z="1700" dirty="0"/>
              <a:t>הארצית</a:t>
            </a:r>
            <a:endParaRPr lang="en-US" sz="1700" dirty="0"/>
          </a:p>
        </p:txBody>
      </p:sp>
      <p:sp>
        <p:nvSpPr>
          <p:cNvPr id="35" name="TextBox 34"/>
          <p:cNvSpPr txBox="1"/>
          <p:nvPr/>
        </p:nvSpPr>
        <p:spPr>
          <a:xfrm>
            <a:off x="6998421" y="5243915"/>
            <a:ext cx="4840232" cy="369332"/>
          </a:xfrm>
          <a:prstGeom prst="rect">
            <a:avLst/>
          </a:prstGeom>
          <a:noFill/>
        </p:spPr>
        <p:txBody>
          <a:bodyPr wrap="square" rtlCol="0">
            <a:spAutoFit/>
          </a:bodyPr>
          <a:lstStyle/>
          <a:p>
            <a:r>
              <a:rPr lang="en-US" dirty="0"/>
              <a:t>Line = “</a:t>
            </a:r>
            <a:r>
              <a:rPr lang="he-IL" dirty="0"/>
              <a:t>פרק א: המועצה הארצית</a:t>
            </a:r>
            <a:r>
              <a:rPr lang="en-US" dirty="0"/>
              <a:t>”</a:t>
            </a:r>
          </a:p>
        </p:txBody>
      </p:sp>
      <p:sp>
        <p:nvSpPr>
          <p:cNvPr id="36" name="TextBox 35"/>
          <p:cNvSpPr txBox="1"/>
          <p:nvPr/>
        </p:nvSpPr>
        <p:spPr>
          <a:xfrm>
            <a:off x="6998421" y="5565125"/>
            <a:ext cx="4840232" cy="369332"/>
          </a:xfrm>
          <a:prstGeom prst="rect">
            <a:avLst/>
          </a:prstGeom>
          <a:noFill/>
        </p:spPr>
        <p:txBody>
          <a:bodyPr wrap="square" rtlCol="0">
            <a:spAutoFit/>
          </a:bodyPr>
          <a:lstStyle/>
          <a:p>
            <a:r>
              <a:rPr lang="en-US" dirty="0" err="1"/>
              <a:t>Lst</a:t>
            </a:r>
            <a:r>
              <a:rPr lang="en-US" dirty="0"/>
              <a:t> = </a:t>
            </a:r>
            <a:r>
              <a:rPr lang="en-US" dirty="0" err="1"/>
              <a:t>line.split</a:t>
            </a:r>
            <a:r>
              <a:rPr lang="en-US" dirty="0"/>
              <a:t>(‘ ‘)</a:t>
            </a:r>
          </a:p>
        </p:txBody>
      </p:sp>
      <p:sp>
        <p:nvSpPr>
          <p:cNvPr id="37" name="TextBox 36"/>
          <p:cNvSpPr txBox="1"/>
          <p:nvPr/>
        </p:nvSpPr>
        <p:spPr>
          <a:xfrm>
            <a:off x="7149878" y="6211562"/>
            <a:ext cx="1037681" cy="369332"/>
          </a:xfrm>
          <a:prstGeom prst="rect">
            <a:avLst/>
          </a:prstGeom>
          <a:noFill/>
        </p:spPr>
        <p:txBody>
          <a:bodyPr wrap="square" rtlCol="0">
            <a:spAutoFit/>
          </a:bodyPr>
          <a:lstStyle/>
          <a:p>
            <a:r>
              <a:rPr lang="en-US" dirty="0" err="1"/>
              <a:t>Lst</a:t>
            </a:r>
            <a:r>
              <a:rPr lang="en-US" dirty="0"/>
              <a:t>  =&gt; </a:t>
            </a:r>
          </a:p>
        </p:txBody>
      </p:sp>
      <p:sp>
        <p:nvSpPr>
          <p:cNvPr id="2" name="Rectangle 1"/>
          <p:cNvSpPr/>
          <p:nvPr/>
        </p:nvSpPr>
        <p:spPr>
          <a:xfrm>
            <a:off x="130896" y="4250690"/>
            <a:ext cx="6867525" cy="26073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688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1+#ppt_w/2"/>
                                          </p:val>
                                        </p:tav>
                                        <p:tav tm="100000">
                                          <p:val>
                                            <p:strVal val="#ppt_x"/>
                                          </p:val>
                                        </p:tav>
                                      </p:tavLst>
                                    </p:anim>
                                    <p:anim calcmode="lin" valueType="num">
                                      <p:cBhvr additive="base">
                                        <p:cTn id="50" dur="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1+#ppt_w/2"/>
                                          </p:val>
                                        </p:tav>
                                        <p:tav tm="100000">
                                          <p:val>
                                            <p:strVal val="#ppt_x"/>
                                          </p:val>
                                        </p:tav>
                                      </p:tavLst>
                                    </p:anim>
                                    <p:anim calcmode="lin" valueType="num">
                                      <p:cBhvr additive="base">
                                        <p:cTn id="60" dur="500" fill="hold"/>
                                        <p:tgtEl>
                                          <p:spTgt spid="33"/>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1+#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0-#ppt_h/2"/>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fill="hold"/>
                                        <p:tgtEl>
                                          <p:spTgt spid="22"/>
                                        </p:tgtEl>
                                        <p:attrNameLst>
                                          <p:attrName>ppt_x</p:attrName>
                                        </p:attrNameLst>
                                      </p:cBhvr>
                                      <p:tavLst>
                                        <p:tav tm="0">
                                          <p:val>
                                            <p:strVal val="1+#ppt_w/2"/>
                                          </p:val>
                                        </p:tav>
                                        <p:tav tm="100000">
                                          <p:val>
                                            <p:strVal val="#ppt_x"/>
                                          </p:val>
                                        </p:tav>
                                      </p:tavLst>
                                    </p:anim>
                                    <p:anim calcmode="lin" valueType="num">
                                      <p:cBhvr additive="base">
                                        <p:cTn id="75" dur="500" fill="hold"/>
                                        <p:tgtEl>
                                          <p:spTgt spid="22"/>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 calcmode="lin" valueType="num">
                                      <p:cBhvr additive="base">
                                        <p:cTn id="78" dur="500" fill="hold"/>
                                        <p:tgtEl>
                                          <p:spTgt spid="23"/>
                                        </p:tgtEl>
                                        <p:attrNameLst>
                                          <p:attrName>ppt_x</p:attrName>
                                        </p:attrNameLst>
                                      </p:cBhvr>
                                      <p:tavLst>
                                        <p:tav tm="0">
                                          <p:val>
                                            <p:strVal val="1+#ppt_w/2"/>
                                          </p:val>
                                        </p:tav>
                                        <p:tav tm="100000">
                                          <p:val>
                                            <p:strVal val="#ppt_x"/>
                                          </p:val>
                                        </p:tav>
                                      </p:tavLst>
                                    </p:anim>
                                    <p:anim calcmode="lin" valueType="num">
                                      <p:cBhvr additive="base">
                                        <p:cTn id="79"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3"/>
                                        </p:tgtEl>
                                      </p:cBhvr>
                                    </p:animEffect>
                                    <p:set>
                                      <p:cBhvr>
                                        <p:cTn id="90" dur="1" fill="hold">
                                          <p:stCondLst>
                                            <p:cond delay="499"/>
                                          </p:stCondLst>
                                        </p:cTn>
                                        <p:tgtEl>
                                          <p:spTgt spid="23"/>
                                        </p:tgtEl>
                                        <p:attrNameLst>
                                          <p:attrName>style.visibility</p:attrName>
                                        </p:attrNameLst>
                                      </p:cBhvr>
                                      <p:to>
                                        <p:strVal val="hidden"/>
                                      </p:to>
                                    </p:set>
                                  </p:childTnLst>
                                </p:cTn>
                              </p:par>
                            </p:childTnLst>
                          </p:cTn>
                        </p:par>
                        <p:par>
                          <p:cTn id="91" fill="hold">
                            <p:stCondLst>
                              <p:cond delay="500"/>
                            </p:stCondLst>
                            <p:childTnLst>
                              <p:par>
                                <p:cTn id="92" presetID="2" presetClass="entr" presetSubtype="4"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ppt_x"/>
                                          </p:val>
                                        </p:tav>
                                        <p:tav tm="100000">
                                          <p:val>
                                            <p:strVal val="#ppt_x"/>
                                          </p:val>
                                        </p:tav>
                                      </p:tavLst>
                                    </p:anim>
                                    <p:anim calcmode="lin" valueType="num">
                                      <p:cBhvr additive="base">
                                        <p:cTn id="95" dur="500" fill="hold"/>
                                        <p:tgtEl>
                                          <p:spTgt spid="26"/>
                                        </p:tgtEl>
                                        <p:attrNameLst>
                                          <p:attrName>ppt_y</p:attrName>
                                        </p:attrNameLst>
                                      </p:cBhvr>
                                      <p:tavLst>
                                        <p:tav tm="0">
                                          <p:val>
                                            <p:strVal val="1+#ppt_h/2"/>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500" fill="hold"/>
                                        <p:tgtEl>
                                          <p:spTgt spid="27"/>
                                        </p:tgtEl>
                                        <p:attrNameLst>
                                          <p:attrName>ppt_x</p:attrName>
                                        </p:attrNameLst>
                                      </p:cBhvr>
                                      <p:tavLst>
                                        <p:tav tm="0">
                                          <p:val>
                                            <p:strVal val="1+#ppt_w/2"/>
                                          </p:val>
                                        </p:tav>
                                        <p:tav tm="100000">
                                          <p:val>
                                            <p:strVal val="#ppt_x"/>
                                          </p:val>
                                        </p:tav>
                                      </p:tavLst>
                                    </p:anim>
                                    <p:anim calcmode="lin" valueType="num">
                                      <p:cBhvr additive="base">
                                        <p:cTn id="99" dur="500" fill="hold"/>
                                        <p:tgtEl>
                                          <p:spTgt spid="27"/>
                                        </p:tgtEl>
                                        <p:attrNameLst>
                                          <p:attrName>ppt_y</p:attrName>
                                        </p:attrNameLst>
                                      </p:cBhvr>
                                      <p:tavLst>
                                        <p:tav tm="0">
                                          <p:val>
                                            <p:strVal val="#ppt_y"/>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fill="hold"/>
                                        <p:tgtEl>
                                          <p:spTgt spid="25"/>
                                        </p:tgtEl>
                                        <p:attrNameLst>
                                          <p:attrName>ppt_x</p:attrName>
                                        </p:attrNameLst>
                                      </p:cBhvr>
                                      <p:tavLst>
                                        <p:tav tm="0">
                                          <p:val>
                                            <p:strVal val="#ppt_x"/>
                                          </p:val>
                                        </p:tav>
                                        <p:tav tm="100000">
                                          <p:val>
                                            <p:strVal val="#ppt_x"/>
                                          </p:val>
                                        </p:tav>
                                      </p:tavLst>
                                    </p:anim>
                                    <p:anim calcmode="lin" valueType="num">
                                      <p:cBhvr additive="base">
                                        <p:cTn id="10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7"/>
                                        </p:tgtEl>
                                      </p:cBhvr>
                                    </p:animEffect>
                                    <p:set>
                                      <p:cBhvr>
                                        <p:cTn id="111" dur="1" fill="hold">
                                          <p:stCondLst>
                                            <p:cond delay="499"/>
                                          </p:stCondLst>
                                        </p:cTn>
                                        <p:tgtEl>
                                          <p:spTgt spid="27"/>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500"/>
                            </p:stCondLst>
                            <p:childTnLst>
                              <p:par>
                                <p:cTn id="116" presetID="2" presetClass="entr" presetSubtype="4" fill="hold" grpId="0" nodeType="afterEffect">
                                  <p:stCondLst>
                                    <p:cond delay="0"/>
                                  </p:stCondLst>
                                  <p:childTnLst>
                                    <p:set>
                                      <p:cBhvr>
                                        <p:cTn id="117" dur="1" fill="hold">
                                          <p:stCondLst>
                                            <p:cond delay="0"/>
                                          </p:stCondLst>
                                        </p:cTn>
                                        <p:tgtEl>
                                          <p:spTgt spid="30"/>
                                        </p:tgtEl>
                                        <p:attrNameLst>
                                          <p:attrName>style.visibility</p:attrName>
                                        </p:attrNameLst>
                                      </p:cBhvr>
                                      <p:to>
                                        <p:strVal val="visible"/>
                                      </p:to>
                                    </p:set>
                                    <p:anim calcmode="lin" valueType="num">
                                      <p:cBhvr additive="base">
                                        <p:cTn id="118" dur="500" fill="hold"/>
                                        <p:tgtEl>
                                          <p:spTgt spid="30"/>
                                        </p:tgtEl>
                                        <p:attrNameLst>
                                          <p:attrName>ppt_x</p:attrName>
                                        </p:attrNameLst>
                                      </p:cBhvr>
                                      <p:tavLst>
                                        <p:tav tm="0">
                                          <p:val>
                                            <p:strVal val="#ppt_x"/>
                                          </p:val>
                                        </p:tav>
                                        <p:tav tm="100000">
                                          <p:val>
                                            <p:strVal val="#ppt_x"/>
                                          </p:val>
                                        </p:tav>
                                      </p:tavLst>
                                    </p:anim>
                                    <p:anim calcmode="lin" valueType="num">
                                      <p:cBhvr additive="base">
                                        <p:cTn id="119" dur="500" fill="hold"/>
                                        <p:tgtEl>
                                          <p:spTgt spid="30"/>
                                        </p:tgtEl>
                                        <p:attrNameLst>
                                          <p:attrName>ppt_y</p:attrName>
                                        </p:attrNameLst>
                                      </p:cBhvr>
                                      <p:tavLst>
                                        <p:tav tm="0">
                                          <p:val>
                                            <p:strVal val="1+#ppt_h/2"/>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 calcmode="lin" valueType="num">
                                      <p:cBhvr additive="base">
                                        <p:cTn id="122" dur="500" fill="hold"/>
                                        <p:tgtEl>
                                          <p:spTgt spid="28"/>
                                        </p:tgtEl>
                                        <p:attrNameLst>
                                          <p:attrName>ppt_x</p:attrName>
                                        </p:attrNameLst>
                                      </p:cBhvr>
                                      <p:tavLst>
                                        <p:tav tm="0">
                                          <p:val>
                                            <p:strVal val="1+#ppt_w/2"/>
                                          </p:val>
                                        </p:tav>
                                        <p:tav tm="100000">
                                          <p:val>
                                            <p:strVal val="#ppt_x"/>
                                          </p:val>
                                        </p:tav>
                                      </p:tavLst>
                                    </p:anim>
                                    <p:anim calcmode="lin" valueType="num">
                                      <p:cBhvr additive="base">
                                        <p:cTn id="123" dur="500" fill="hold"/>
                                        <p:tgtEl>
                                          <p:spTgt spid="28"/>
                                        </p:tgtEl>
                                        <p:attrNameLst>
                                          <p:attrName>ppt_y</p:attrName>
                                        </p:attrNameLst>
                                      </p:cBhvr>
                                      <p:tavLst>
                                        <p:tav tm="0">
                                          <p:val>
                                            <p:strVal val="#ppt_y"/>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9"/>
                                        </p:tgtEl>
                                        <p:attrNameLst>
                                          <p:attrName>style.visibility</p:attrName>
                                        </p:attrNameLst>
                                      </p:cBhvr>
                                      <p:to>
                                        <p:strVal val="visible"/>
                                      </p:to>
                                    </p:set>
                                    <p:anim calcmode="lin" valueType="num">
                                      <p:cBhvr additive="base">
                                        <p:cTn id="126" dur="500" fill="hold"/>
                                        <p:tgtEl>
                                          <p:spTgt spid="29"/>
                                        </p:tgtEl>
                                        <p:attrNameLst>
                                          <p:attrName>ppt_x</p:attrName>
                                        </p:attrNameLst>
                                      </p:cBhvr>
                                      <p:tavLst>
                                        <p:tav tm="0">
                                          <p:val>
                                            <p:strVal val="#ppt_x"/>
                                          </p:val>
                                        </p:tav>
                                        <p:tav tm="100000">
                                          <p:val>
                                            <p:strVal val="#ppt_x"/>
                                          </p:val>
                                        </p:tav>
                                      </p:tavLst>
                                    </p:anim>
                                    <p:anim calcmode="lin" valueType="num">
                                      <p:cBhvr additive="base">
                                        <p:cTn id="12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9" grpId="0" animBg="1"/>
      <p:bldP spid="30" grpId="0" animBg="1"/>
      <p:bldP spid="31" grpId="0" animBg="1"/>
      <p:bldP spid="32" grpId="0" animBg="1"/>
      <p:bldP spid="33" grpId="0" animBg="1"/>
      <p:bldP spid="34" grpId="0" animBg="1"/>
      <p:bldP spid="35" grpId="0"/>
      <p:bldP spid="36" grpId="0"/>
      <p:bldP spid="37"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0382" y="124202"/>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4: </a:t>
            </a:r>
            <a:r>
              <a:rPr lang="he-IL" sz="3200" b="1" u="sng" dirty="0">
                <a:latin typeface="Narkisim" panose="020E0502050101010101" pitchFamily="34" charset="-79"/>
                <a:cs typeface="Narkisim" panose="020E0502050101010101" pitchFamily="34" charset="-79"/>
              </a:rPr>
              <a:t>פרסור</a:t>
            </a:r>
            <a:r>
              <a:rPr lang="en-US" sz="3200" b="1" u="sng" dirty="0">
                <a:latin typeface="Narkisim" panose="020E0502050101010101" pitchFamily="34" charset="-79"/>
                <a:cs typeface="Narkisim" panose="020E0502050101010101" pitchFamily="34" charset="-79"/>
              </a:rPr>
              <a:t>/</a:t>
            </a:r>
            <a:r>
              <a:rPr lang="he-IL" sz="3200" b="1" u="sng" dirty="0">
                <a:latin typeface="Narkisim" panose="020E0502050101010101" pitchFamily="34" charset="-79"/>
                <a:cs typeface="Narkisim" panose="020E0502050101010101" pitchFamily="34" charset="-79"/>
              </a:rPr>
              <a:t>תיוג הסטרינג ע"י המרות לאובייקטים</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458921" y="727416"/>
            <a:ext cx="11656290"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סוגי האובייקטים שיש לנו הם:</a:t>
            </a:r>
            <a:r>
              <a:rPr lang="en-US" sz="2400" dirty="0">
                <a:latin typeface="Narkisim" panose="020E0502050101010101" pitchFamily="34" charset="-79"/>
                <a:cs typeface="Narkisim" panose="020E0502050101010101" pitchFamily="34" charset="-79"/>
              </a:rPr>
              <a:t> </a:t>
            </a:r>
          </a:p>
        </p:txBody>
      </p:sp>
      <p:pic>
        <p:nvPicPr>
          <p:cNvPr id="6" name="Picture 5"/>
          <p:cNvPicPr>
            <a:picLocks noChangeAspect="1"/>
          </p:cNvPicPr>
          <p:nvPr/>
        </p:nvPicPr>
        <p:blipFill>
          <a:blip r:embed="rId2"/>
          <a:stretch>
            <a:fillRect/>
          </a:stretch>
        </p:blipFill>
        <p:spPr>
          <a:xfrm>
            <a:off x="3472584" y="2681093"/>
            <a:ext cx="3505200" cy="2571750"/>
          </a:xfrm>
          <a:prstGeom prst="rect">
            <a:avLst/>
          </a:prstGeom>
        </p:spPr>
      </p:pic>
      <p:pic>
        <p:nvPicPr>
          <p:cNvPr id="8" name="Picture 7"/>
          <p:cNvPicPr>
            <a:picLocks noChangeAspect="1"/>
          </p:cNvPicPr>
          <p:nvPr/>
        </p:nvPicPr>
        <p:blipFill>
          <a:blip r:embed="rId3"/>
          <a:stretch>
            <a:fillRect/>
          </a:stretch>
        </p:blipFill>
        <p:spPr>
          <a:xfrm>
            <a:off x="129309" y="918968"/>
            <a:ext cx="3343275" cy="4333875"/>
          </a:xfrm>
          <a:prstGeom prst="rect">
            <a:avLst/>
          </a:prstGeom>
        </p:spPr>
      </p:pic>
      <p:pic>
        <p:nvPicPr>
          <p:cNvPr id="9" name="Picture 8"/>
          <p:cNvPicPr>
            <a:picLocks noChangeAspect="1"/>
          </p:cNvPicPr>
          <p:nvPr/>
        </p:nvPicPr>
        <p:blipFill>
          <a:blip r:embed="rId4"/>
          <a:stretch>
            <a:fillRect/>
          </a:stretch>
        </p:blipFill>
        <p:spPr>
          <a:xfrm>
            <a:off x="3472584" y="887940"/>
            <a:ext cx="3505200" cy="115252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309183726"/>
              </p:ext>
            </p:extLst>
          </p:nvPr>
        </p:nvGraphicFramePr>
        <p:xfrm>
          <a:off x="8238836" y="1578646"/>
          <a:ext cx="3066474" cy="2966720"/>
        </p:xfrm>
        <a:graphic>
          <a:graphicData uri="http://schemas.openxmlformats.org/drawingml/2006/table">
            <a:tbl>
              <a:tblPr firstRow="1" bandRow="1">
                <a:tableStyleId>{5C22544A-7EE6-4342-B048-85BDC9FD1C3A}</a:tableStyleId>
              </a:tblPr>
              <a:tblGrid>
                <a:gridCol w="1533237">
                  <a:extLst>
                    <a:ext uri="{9D8B030D-6E8A-4147-A177-3AD203B41FA5}">
                      <a16:colId xmlns:a16="http://schemas.microsoft.com/office/drawing/2014/main" val="4042433923"/>
                    </a:ext>
                  </a:extLst>
                </a:gridCol>
                <a:gridCol w="1533237">
                  <a:extLst>
                    <a:ext uri="{9D8B030D-6E8A-4147-A177-3AD203B41FA5}">
                      <a16:colId xmlns:a16="http://schemas.microsoft.com/office/drawing/2014/main" val="3307673042"/>
                    </a:ext>
                  </a:extLst>
                </a:gridCol>
              </a:tblGrid>
              <a:tr h="370840">
                <a:tc>
                  <a:txBody>
                    <a:bodyPr/>
                    <a:lstStyle/>
                    <a:p>
                      <a:r>
                        <a:rPr lang="en-US" b="0" dirty="0">
                          <a:solidFill>
                            <a:schemeClr val="tx1"/>
                          </a:solidFill>
                        </a:rPr>
                        <a:t>Part</a:t>
                      </a:r>
                    </a:p>
                  </a:txBody>
                  <a:tcPr/>
                </a:tc>
                <a:tc>
                  <a:txBody>
                    <a:bodyPr/>
                    <a:lstStyle/>
                    <a:p>
                      <a:pPr algn="r"/>
                      <a:r>
                        <a:rPr lang="he-IL" b="0" dirty="0">
                          <a:solidFill>
                            <a:schemeClr val="tx1"/>
                          </a:solidFill>
                        </a:rPr>
                        <a:t>חלק</a:t>
                      </a:r>
                      <a:endParaRPr lang="en-US" b="0" dirty="0">
                        <a:solidFill>
                          <a:schemeClr val="tx1"/>
                        </a:solidFill>
                      </a:endParaRPr>
                    </a:p>
                  </a:txBody>
                  <a:tcPr/>
                </a:tc>
                <a:extLst>
                  <a:ext uri="{0D108BD9-81ED-4DB2-BD59-A6C34878D82A}">
                    <a16:rowId xmlns:a16="http://schemas.microsoft.com/office/drawing/2014/main" val="2071668680"/>
                  </a:ext>
                </a:extLst>
              </a:tr>
              <a:tr h="370840">
                <a:tc>
                  <a:txBody>
                    <a:bodyPr/>
                    <a:lstStyle/>
                    <a:p>
                      <a:r>
                        <a:rPr lang="en-US" dirty="0">
                          <a:solidFill>
                            <a:schemeClr val="tx1"/>
                          </a:solidFill>
                        </a:rPr>
                        <a:t>Chapter</a:t>
                      </a:r>
                    </a:p>
                  </a:txBody>
                  <a:tcPr/>
                </a:tc>
                <a:tc>
                  <a:txBody>
                    <a:bodyPr/>
                    <a:lstStyle/>
                    <a:p>
                      <a:pPr algn="r"/>
                      <a:r>
                        <a:rPr lang="he-IL" dirty="0">
                          <a:solidFill>
                            <a:schemeClr val="tx1"/>
                          </a:solidFill>
                        </a:rPr>
                        <a:t>פרק</a:t>
                      </a:r>
                      <a:endParaRPr lang="en-US" dirty="0">
                        <a:solidFill>
                          <a:schemeClr val="tx1"/>
                        </a:solidFill>
                      </a:endParaRPr>
                    </a:p>
                  </a:txBody>
                  <a:tcPr/>
                </a:tc>
                <a:extLst>
                  <a:ext uri="{0D108BD9-81ED-4DB2-BD59-A6C34878D82A}">
                    <a16:rowId xmlns:a16="http://schemas.microsoft.com/office/drawing/2014/main" val="685408470"/>
                  </a:ext>
                </a:extLst>
              </a:tr>
              <a:tr h="370840">
                <a:tc>
                  <a:txBody>
                    <a:bodyPr/>
                    <a:lstStyle/>
                    <a:p>
                      <a:r>
                        <a:rPr lang="en-US" dirty="0">
                          <a:solidFill>
                            <a:schemeClr val="tx1"/>
                          </a:solidFill>
                        </a:rPr>
                        <a:t>Section</a:t>
                      </a:r>
                    </a:p>
                  </a:txBody>
                  <a:tcPr/>
                </a:tc>
                <a:tc>
                  <a:txBody>
                    <a:bodyPr/>
                    <a:lstStyle/>
                    <a:p>
                      <a:pPr algn="r"/>
                      <a:r>
                        <a:rPr lang="he-IL" dirty="0">
                          <a:solidFill>
                            <a:schemeClr val="tx1"/>
                          </a:solidFill>
                        </a:rPr>
                        <a:t>סימן</a:t>
                      </a:r>
                      <a:endParaRPr lang="en-US" dirty="0">
                        <a:solidFill>
                          <a:schemeClr val="tx1"/>
                        </a:solidFill>
                      </a:endParaRPr>
                    </a:p>
                  </a:txBody>
                  <a:tcPr/>
                </a:tc>
                <a:extLst>
                  <a:ext uri="{0D108BD9-81ED-4DB2-BD59-A6C34878D82A}">
                    <a16:rowId xmlns:a16="http://schemas.microsoft.com/office/drawing/2014/main" val="4243015217"/>
                  </a:ext>
                </a:extLst>
              </a:tr>
              <a:tr h="370840">
                <a:tc>
                  <a:txBody>
                    <a:bodyPr/>
                    <a:lstStyle/>
                    <a:p>
                      <a:r>
                        <a:rPr lang="en-US" dirty="0">
                          <a:solidFill>
                            <a:schemeClr val="tx1"/>
                          </a:solidFill>
                        </a:rPr>
                        <a:t>Signature</a:t>
                      </a:r>
                    </a:p>
                  </a:txBody>
                  <a:tcPr/>
                </a:tc>
                <a:tc>
                  <a:txBody>
                    <a:bodyPr/>
                    <a:lstStyle/>
                    <a:p>
                      <a:pPr algn="r"/>
                      <a:r>
                        <a:rPr lang="he-IL" dirty="0">
                          <a:solidFill>
                            <a:schemeClr val="tx1"/>
                          </a:solidFill>
                        </a:rPr>
                        <a:t>חתימה</a:t>
                      </a:r>
                      <a:endParaRPr lang="en-US" dirty="0">
                        <a:solidFill>
                          <a:schemeClr val="tx1"/>
                        </a:solidFill>
                      </a:endParaRPr>
                    </a:p>
                  </a:txBody>
                  <a:tcPr/>
                </a:tc>
                <a:extLst>
                  <a:ext uri="{0D108BD9-81ED-4DB2-BD59-A6C34878D82A}">
                    <a16:rowId xmlns:a16="http://schemas.microsoft.com/office/drawing/2014/main" val="1335068052"/>
                  </a:ext>
                </a:extLst>
              </a:tr>
              <a:tr h="370840">
                <a:tc>
                  <a:txBody>
                    <a:bodyPr/>
                    <a:lstStyle/>
                    <a:p>
                      <a:r>
                        <a:rPr lang="en-US" dirty="0" err="1">
                          <a:solidFill>
                            <a:schemeClr val="tx1"/>
                          </a:solidFill>
                        </a:rPr>
                        <a:t>LawHeader</a:t>
                      </a:r>
                      <a:endParaRPr lang="en-US" dirty="0">
                        <a:solidFill>
                          <a:schemeClr val="tx1"/>
                        </a:solidFill>
                      </a:endParaRPr>
                    </a:p>
                  </a:txBody>
                  <a:tcPr/>
                </a:tc>
                <a:tc>
                  <a:txBody>
                    <a:bodyPr/>
                    <a:lstStyle/>
                    <a:p>
                      <a:pPr algn="r"/>
                      <a:r>
                        <a:rPr lang="he-IL" dirty="0">
                          <a:solidFill>
                            <a:schemeClr val="tx1"/>
                          </a:solidFill>
                        </a:rPr>
                        <a:t>כותרת חוק</a:t>
                      </a:r>
                      <a:endParaRPr lang="en-US" dirty="0">
                        <a:solidFill>
                          <a:schemeClr val="tx1"/>
                        </a:solidFill>
                      </a:endParaRPr>
                    </a:p>
                  </a:txBody>
                  <a:tcPr/>
                </a:tc>
                <a:extLst>
                  <a:ext uri="{0D108BD9-81ED-4DB2-BD59-A6C34878D82A}">
                    <a16:rowId xmlns:a16="http://schemas.microsoft.com/office/drawing/2014/main" val="1554713199"/>
                  </a:ext>
                </a:extLst>
              </a:tr>
              <a:tr h="370840">
                <a:tc>
                  <a:txBody>
                    <a:bodyPr/>
                    <a:lstStyle/>
                    <a:p>
                      <a:r>
                        <a:rPr lang="en-US" dirty="0">
                          <a:solidFill>
                            <a:schemeClr val="tx1"/>
                          </a:solidFill>
                        </a:rPr>
                        <a:t>Point</a:t>
                      </a:r>
                    </a:p>
                  </a:txBody>
                  <a:tcPr/>
                </a:tc>
                <a:tc>
                  <a:txBody>
                    <a:bodyPr/>
                    <a:lstStyle/>
                    <a:p>
                      <a:pPr algn="r"/>
                      <a:r>
                        <a:rPr lang="he-IL" dirty="0">
                          <a:solidFill>
                            <a:schemeClr val="tx1"/>
                          </a:solidFill>
                        </a:rPr>
                        <a:t>סעיף</a:t>
                      </a:r>
                      <a:endParaRPr lang="en-US" dirty="0">
                        <a:solidFill>
                          <a:schemeClr val="tx1"/>
                        </a:solidFill>
                      </a:endParaRPr>
                    </a:p>
                  </a:txBody>
                  <a:tcPr/>
                </a:tc>
                <a:extLst>
                  <a:ext uri="{0D108BD9-81ED-4DB2-BD59-A6C34878D82A}">
                    <a16:rowId xmlns:a16="http://schemas.microsoft.com/office/drawing/2014/main" val="3995563545"/>
                  </a:ext>
                </a:extLst>
              </a:tr>
              <a:tr h="370840">
                <a:tc>
                  <a:txBody>
                    <a:bodyPr/>
                    <a:lstStyle/>
                    <a:p>
                      <a:r>
                        <a:rPr lang="en-US" dirty="0" err="1">
                          <a:solidFill>
                            <a:schemeClr val="tx1"/>
                          </a:solidFill>
                        </a:rPr>
                        <a:t>SubPoint</a:t>
                      </a:r>
                      <a:endParaRPr lang="en-US" dirty="0">
                        <a:solidFill>
                          <a:schemeClr val="tx1"/>
                        </a:solidFill>
                      </a:endParaRPr>
                    </a:p>
                  </a:txBody>
                  <a:tcPr/>
                </a:tc>
                <a:tc>
                  <a:txBody>
                    <a:bodyPr/>
                    <a:lstStyle/>
                    <a:p>
                      <a:pPr algn="r"/>
                      <a:r>
                        <a:rPr lang="he-IL" dirty="0">
                          <a:solidFill>
                            <a:schemeClr val="tx1"/>
                          </a:solidFill>
                        </a:rPr>
                        <a:t>תת סעיף</a:t>
                      </a:r>
                      <a:endParaRPr lang="en-US" dirty="0">
                        <a:solidFill>
                          <a:schemeClr val="tx1"/>
                        </a:solidFill>
                      </a:endParaRPr>
                    </a:p>
                  </a:txBody>
                  <a:tcPr/>
                </a:tc>
                <a:extLst>
                  <a:ext uri="{0D108BD9-81ED-4DB2-BD59-A6C34878D82A}">
                    <a16:rowId xmlns:a16="http://schemas.microsoft.com/office/drawing/2014/main" val="2299256038"/>
                  </a:ext>
                </a:extLst>
              </a:tr>
              <a:tr h="370840">
                <a:tc>
                  <a:txBody>
                    <a:bodyPr/>
                    <a:lstStyle/>
                    <a:p>
                      <a:r>
                        <a:rPr lang="en-US" dirty="0" err="1">
                          <a:solidFill>
                            <a:schemeClr val="tx1"/>
                          </a:solidFill>
                        </a:rPr>
                        <a:t>DateOfAccept</a:t>
                      </a:r>
                      <a:endParaRPr lang="en-US" dirty="0">
                        <a:solidFill>
                          <a:schemeClr val="tx1"/>
                        </a:solidFill>
                      </a:endParaRPr>
                    </a:p>
                  </a:txBody>
                  <a:tcPr/>
                </a:tc>
                <a:tc>
                  <a:txBody>
                    <a:bodyPr/>
                    <a:lstStyle/>
                    <a:p>
                      <a:pPr algn="r"/>
                      <a:r>
                        <a:rPr lang="he-IL" dirty="0">
                          <a:solidFill>
                            <a:schemeClr val="tx1"/>
                          </a:solidFill>
                        </a:rPr>
                        <a:t>תאריך קבלה</a:t>
                      </a:r>
                      <a:endParaRPr lang="en-US" dirty="0">
                        <a:solidFill>
                          <a:schemeClr val="tx1"/>
                        </a:solidFill>
                      </a:endParaRPr>
                    </a:p>
                  </a:txBody>
                  <a:tcPr/>
                </a:tc>
                <a:extLst>
                  <a:ext uri="{0D108BD9-81ED-4DB2-BD59-A6C34878D82A}">
                    <a16:rowId xmlns:a16="http://schemas.microsoft.com/office/drawing/2014/main" val="1702108816"/>
                  </a:ext>
                </a:extLst>
              </a:tr>
            </a:tbl>
          </a:graphicData>
        </a:graphic>
      </p:graphicFrame>
      <p:pic>
        <p:nvPicPr>
          <p:cNvPr id="11" name="Picture 10"/>
          <p:cNvPicPr>
            <a:picLocks noChangeAspect="1"/>
          </p:cNvPicPr>
          <p:nvPr/>
        </p:nvPicPr>
        <p:blipFill>
          <a:blip r:embed="rId5"/>
          <a:stretch>
            <a:fillRect/>
          </a:stretch>
        </p:blipFill>
        <p:spPr>
          <a:xfrm>
            <a:off x="3472584" y="2009436"/>
            <a:ext cx="3505200" cy="685800"/>
          </a:xfrm>
          <a:prstGeom prst="rect">
            <a:avLst/>
          </a:prstGeom>
        </p:spPr>
      </p:pic>
      <p:sp>
        <p:nvSpPr>
          <p:cNvPr id="13" name="TextBox 12"/>
          <p:cNvSpPr txBox="1"/>
          <p:nvPr/>
        </p:nvSpPr>
        <p:spPr>
          <a:xfrm>
            <a:off x="458921" y="5431806"/>
            <a:ext cx="11656290"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לכל שורה (מחרוזת נפרדת) אנחנו נבדוק אם היא מקיימת </a:t>
            </a:r>
            <a:r>
              <a:rPr lang="en-US" sz="2400" dirty="0" err="1">
                <a:latin typeface="Narkisim" panose="020E0502050101010101" pitchFamily="34" charset="-79"/>
                <a:cs typeface="Narkisim" panose="020E0502050101010101" pitchFamily="34" charset="-79"/>
              </a:rPr>
              <a:t>isX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ואם כן אנחנו נבנה אובייקט מתאים ע"י הפעלת </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המתאימה עבורה.</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שמות האובייקטים פה הם גם שמות האלמנטים בקבצי ה</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בשלב הסופי</a:t>
            </a:r>
            <a:r>
              <a:rPr lang="en-US" sz="2400" dirty="0">
                <a:latin typeface="Narkisim" panose="020E0502050101010101" pitchFamily="34" charset="-79"/>
                <a:cs typeface="Narkisim" panose="020E0502050101010101" pitchFamily="34" charset="-79"/>
              </a:rPr>
              <a:t>.</a:t>
            </a:r>
          </a:p>
        </p:txBody>
      </p:sp>
    </p:spTree>
    <p:extLst>
      <p:ext uri="{BB962C8B-B14F-4D97-AF65-F5344CB8AC3E}">
        <p14:creationId xmlns:p14="http://schemas.microsoft.com/office/powerpoint/2010/main" val="36490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300" y="-15910"/>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4: </a:t>
            </a:r>
            <a:r>
              <a:rPr lang="he-IL" sz="3200" b="1" u="sng" dirty="0">
                <a:latin typeface="Narkisim" panose="020E0502050101010101" pitchFamily="34" charset="-79"/>
                <a:cs typeface="Narkisim" panose="020E0502050101010101" pitchFamily="34" charset="-79"/>
              </a:rPr>
              <a:t>פרסור</a:t>
            </a:r>
            <a:r>
              <a:rPr lang="en-US" sz="3200" b="1" u="sng" dirty="0">
                <a:latin typeface="Narkisim" panose="020E0502050101010101" pitchFamily="34" charset="-79"/>
                <a:cs typeface="Narkisim" panose="020E0502050101010101" pitchFamily="34" charset="-79"/>
              </a:rPr>
              <a:t>/</a:t>
            </a:r>
            <a:r>
              <a:rPr lang="he-IL" sz="3200" b="1" u="sng" dirty="0">
                <a:latin typeface="Narkisim" panose="020E0502050101010101" pitchFamily="34" charset="-79"/>
                <a:cs typeface="Narkisim" panose="020E0502050101010101" pitchFamily="34" charset="-79"/>
              </a:rPr>
              <a:t>תיוג הסטרינג ע"י המרות לאובייקטים</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806547" y="740632"/>
            <a:ext cx="13086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101890" y="613605"/>
            <a:ext cx="10353675" cy="742950"/>
          </a:xfrm>
          <a:prstGeom prst="rect">
            <a:avLst/>
          </a:prstGeom>
        </p:spPr>
      </p:pic>
      <p:sp>
        <p:nvSpPr>
          <p:cNvPr id="7" name="Down Arrow 6"/>
          <p:cNvSpPr/>
          <p:nvPr/>
        </p:nvSpPr>
        <p:spPr>
          <a:xfrm>
            <a:off x="443345" y="1431636"/>
            <a:ext cx="447532" cy="48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0" y="2655144"/>
            <a:ext cx="5781675" cy="4104264"/>
          </a:xfrm>
          <a:prstGeom prst="rect">
            <a:avLst/>
          </a:prstGeom>
        </p:spPr>
      </p:pic>
      <p:pic>
        <p:nvPicPr>
          <p:cNvPr id="9" name="Picture 8"/>
          <p:cNvPicPr>
            <a:picLocks noChangeAspect="1"/>
          </p:cNvPicPr>
          <p:nvPr/>
        </p:nvPicPr>
        <p:blipFill>
          <a:blip r:embed="rId4"/>
          <a:stretch>
            <a:fillRect/>
          </a:stretch>
        </p:blipFill>
        <p:spPr>
          <a:xfrm>
            <a:off x="6196878" y="2586183"/>
            <a:ext cx="5838825" cy="4242186"/>
          </a:xfrm>
          <a:prstGeom prst="rect">
            <a:avLst/>
          </a:prstGeom>
        </p:spPr>
      </p:pic>
      <p:sp>
        <p:nvSpPr>
          <p:cNvPr id="11" name="TextBox 10"/>
          <p:cNvSpPr txBox="1"/>
          <p:nvPr/>
        </p:nvSpPr>
        <p:spPr>
          <a:xfrm>
            <a:off x="890877" y="1483582"/>
            <a:ext cx="11144826" cy="830997"/>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בשלב הזה אנחנו עוברים ממחרוזות בפייתון לאובייקטים עם טיפוסים (זה התיוג שלנו). הפלט פה מודפס בצורת מחרוזת להבהרה, אנו רואים סוג האובייקט (התג) ומה השדות שלו מכילים </a:t>
            </a:r>
            <a:endParaRPr lang="en-US" sz="2400" dirty="0">
              <a:latin typeface="Narkisim" panose="020E0502050101010101" pitchFamily="34" charset="-79"/>
              <a:cs typeface="Narkisim" panose="020E0502050101010101" pitchFamily="34" charset="-79"/>
            </a:endParaRPr>
          </a:p>
        </p:txBody>
      </p:sp>
      <p:sp>
        <p:nvSpPr>
          <p:cNvPr id="2" name="Rectangle 1"/>
          <p:cNvSpPr/>
          <p:nvPr/>
        </p:nvSpPr>
        <p:spPr>
          <a:xfrm>
            <a:off x="101890" y="2586183"/>
            <a:ext cx="5781675" cy="410426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Rectangle 2"/>
          <p:cNvSpPr/>
          <p:nvPr/>
        </p:nvSpPr>
        <p:spPr>
          <a:xfrm>
            <a:off x="6196878" y="2586183"/>
            <a:ext cx="5838825" cy="42421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0" y="2655144"/>
            <a:ext cx="5781675" cy="41042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390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1" grpId="0"/>
      <p:bldP spid="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29" y="0"/>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5: </a:t>
            </a:r>
            <a:r>
              <a:rPr lang="he-IL" sz="3200" b="1" u="sng" dirty="0">
                <a:latin typeface="Narkisim" panose="020E0502050101010101" pitchFamily="34" charset="-79"/>
                <a:cs typeface="Narkisim" panose="020E0502050101010101" pitchFamily="34" charset="-79"/>
              </a:rPr>
              <a:t>יצירת קובץ ה</a:t>
            </a:r>
            <a:r>
              <a:rPr lang="en-US" sz="3200" b="1" u="sng" dirty="0">
                <a:latin typeface="Narkisim" panose="020E0502050101010101" pitchFamily="34" charset="-79"/>
                <a:cs typeface="Narkisim" panose="020E0502050101010101" pitchFamily="34" charset="-79"/>
              </a:rPr>
              <a:t>XML</a:t>
            </a:r>
            <a:r>
              <a:rPr lang="he-IL" sz="3200" b="1" u="sng" dirty="0">
                <a:latin typeface="Narkisim" panose="020E0502050101010101" pitchFamily="34" charset="-79"/>
                <a:cs typeface="Narkisim" panose="020E0502050101010101" pitchFamily="34" charset="-79"/>
              </a:rPr>
              <a:t> בהתאם לאובייקטים ושמירה לדיסק</a:t>
            </a:r>
            <a:r>
              <a:rPr lang="ar-LB" sz="3200" b="1" u="sng" dirty="0">
                <a:solidFill>
                  <a:schemeClr val="accent1">
                    <a:lumMod val="50000"/>
                  </a:schemeClr>
                </a:solidFill>
                <a:latin typeface="Narkisim" panose="020E0502050101010101" pitchFamily="34" charset="-79"/>
                <a:cs typeface="Narkisim" panose="020E0502050101010101" pitchFamily="34" charset="-79"/>
              </a:rPr>
              <a:t> </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400147" y="613605"/>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83129" y="613605"/>
            <a:ext cx="10317018" cy="1200329"/>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ספריית </a:t>
            </a:r>
            <a:r>
              <a:rPr lang="en-US" sz="2400" dirty="0">
                <a:latin typeface="Narkisim" panose="020E0502050101010101" pitchFamily="34" charset="-79"/>
                <a:cs typeface="Narkisim" panose="020E0502050101010101" pitchFamily="34" charset="-79"/>
              </a:rPr>
              <a:t>XML ElementTree API</a:t>
            </a:r>
            <a:r>
              <a:rPr lang="he-IL" sz="2400" dirty="0">
                <a:latin typeface="Narkisim" panose="020E0502050101010101" pitchFamily="34" charset="-79"/>
                <a:cs typeface="Narkisim" panose="020E0502050101010101" pitchFamily="34" charset="-79"/>
              </a:rPr>
              <a:t> (ספרייה </a:t>
            </a:r>
            <a:r>
              <a:rPr lang="en-US" sz="2400" dirty="0">
                <a:latin typeface="Narkisim" panose="020E0502050101010101" pitchFamily="34" charset="-79"/>
                <a:cs typeface="Narkisim" panose="020E0502050101010101" pitchFamily="34" charset="-79"/>
              </a:rPr>
              <a:t>built-in</a:t>
            </a:r>
            <a:r>
              <a:rPr lang="he-IL" sz="2400" dirty="0">
                <a:latin typeface="Narkisim" panose="020E0502050101010101" pitchFamily="34" charset="-79"/>
                <a:cs typeface="Narkisim" panose="020E0502050101010101" pitchFamily="34" charset="-79"/>
              </a:rPr>
              <a:t>): ספרייה המיועדת לעבודה עם 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a:t>
            </a:r>
            <a:r>
              <a:rPr lang="he-IL" sz="2400" dirty="0" err="1">
                <a:latin typeface="Narkisim" panose="020E0502050101010101" pitchFamily="34" charset="-79"/>
                <a:cs typeface="Narkisim" panose="020E0502050101010101" pitchFamily="34" charset="-79"/>
              </a:rPr>
              <a:t>בפייתון</a:t>
            </a:r>
            <a:r>
              <a:rPr lang="he-IL" sz="2400" dirty="0">
                <a:latin typeface="Narkisim" panose="020E0502050101010101" pitchFamily="34" charset="-79"/>
                <a:cs typeface="Narkisim" panose="020E0502050101010101" pitchFamily="34" charset="-79"/>
              </a:rPr>
              <a:t> </a:t>
            </a: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פונקציית </a:t>
            </a:r>
            <a:r>
              <a:rPr lang="en-US" sz="2400" dirty="0">
                <a:latin typeface="Narkisim" panose="020E0502050101010101" pitchFamily="34" charset="-79"/>
                <a:cs typeface="Narkisim" panose="020E0502050101010101" pitchFamily="34" charset="-79"/>
              </a:rPr>
              <a:t>write</a:t>
            </a:r>
            <a:r>
              <a:rPr lang="he-IL" sz="2400" dirty="0">
                <a:latin typeface="Narkisim" panose="020E0502050101010101" pitchFamily="34" charset="-79"/>
                <a:cs typeface="Narkisim" panose="020E0502050101010101" pitchFamily="34" charset="-79"/>
              </a:rPr>
              <a:t>: פונקציית ספרייה של פייתון מיועדת לכתיבה לקבצים לדיסק</a:t>
            </a:r>
            <a:endParaRPr lang="en-US" sz="2400" dirty="0">
              <a:latin typeface="Narkisim" panose="020E0502050101010101" pitchFamily="34" charset="-79"/>
              <a:cs typeface="Narkisim" panose="020E0502050101010101" pitchFamily="34" charset="-79"/>
            </a:endParaRPr>
          </a:p>
        </p:txBody>
      </p:sp>
      <p:sp>
        <p:nvSpPr>
          <p:cNvPr id="7" name="TextBox 6"/>
          <p:cNvSpPr txBox="1"/>
          <p:nvPr/>
        </p:nvSpPr>
        <p:spPr>
          <a:xfrm>
            <a:off x="10400147" y="1865971"/>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8" name="TextBox 7"/>
          <p:cNvSpPr txBox="1"/>
          <p:nvPr/>
        </p:nvSpPr>
        <p:spPr>
          <a:xfrm>
            <a:off x="83129" y="1860100"/>
            <a:ext cx="10317018"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כזכור, כל מסמך חקיקה נהפך לרצף אובייקטים מטיפוסים שונים. לכן בשלב הסופי, עבור כל חוק אנו מייצרים קובץ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חדש ועוברים על האובייקטים וכותבים אותם בצורת אלמנטים של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עם הקידוד המתאים</a:t>
            </a:r>
            <a:endParaRPr lang="en-US" sz="2400" dirty="0">
              <a:latin typeface="Narkisim" panose="020E0502050101010101" pitchFamily="34" charset="-79"/>
              <a:cs typeface="Narkisim" panose="020E0502050101010101" pitchFamily="34" charset="-79"/>
            </a:endParaRPr>
          </a:p>
        </p:txBody>
      </p:sp>
      <p:sp>
        <p:nvSpPr>
          <p:cNvPr id="9" name="Flowchart: Merge 8"/>
          <p:cNvSpPr/>
          <p:nvPr/>
        </p:nvSpPr>
        <p:spPr>
          <a:xfrm>
            <a:off x="83129" y="3060429"/>
            <a:ext cx="3876675" cy="3419475"/>
          </a:xfrm>
          <a:prstGeom prst="flowChartMerg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TextBox 15"/>
          <p:cNvSpPr txBox="1"/>
          <p:nvPr/>
        </p:nvSpPr>
        <p:spPr>
          <a:xfrm>
            <a:off x="1704947" y="3532406"/>
            <a:ext cx="627095"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פרק</a:t>
            </a:r>
            <a:endParaRPr lang="en-US" sz="2400" dirty="0">
              <a:latin typeface="Narkisim" panose="020E0502050101010101" pitchFamily="34" charset="-79"/>
              <a:cs typeface="Narkisim" panose="020E0502050101010101" pitchFamily="34" charset="-79"/>
            </a:endParaRPr>
          </a:p>
        </p:txBody>
      </p:sp>
      <p:sp>
        <p:nvSpPr>
          <p:cNvPr id="17" name="TextBox 16"/>
          <p:cNvSpPr txBox="1"/>
          <p:nvPr/>
        </p:nvSpPr>
        <p:spPr>
          <a:xfrm>
            <a:off x="1695094" y="3073645"/>
            <a:ext cx="652743"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חלק</a:t>
            </a:r>
            <a:endParaRPr lang="en-US" sz="2400" dirty="0">
              <a:latin typeface="Narkisim" panose="020E0502050101010101" pitchFamily="34" charset="-79"/>
              <a:cs typeface="Narkisim" panose="020E0502050101010101" pitchFamily="34" charset="-79"/>
            </a:endParaRPr>
          </a:p>
        </p:txBody>
      </p:sp>
      <p:sp>
        <p:nvSpPr>
          <p:cNvPr id="18" name="TextBox 17"/>
          <p:cNvSpPr txBox="1"/>
          <p:nvPr/>
        </p:nvSpPr>
        <p:spPr>
          <a:xfrm>
            <a:off x="1656619" y="4029925"/>
            <a:ext cx="694421"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סימן</a:t>
            </a:r>
            <a:endParaRPr lang="en-US" sz="2400" dirty="0">
              <a:latin typeface="Narkisim" panose="020E0502050101010101" pitchFamily="34" charset="-79"/>
              <a:cs typeface="Narkisim" panose="020E0502050101010101" pitchFamily="34" charset="-79"/>
            </a:endParaRPr>
          </a:p>
        </p:txBody>
      </p:sp>
      <p:sp>
        <p:nvSpPr>
          <p:cNvPr id="19" name="TextBox 18"/>
          <p:cNvSpPr txBox="1"/>
          <p:nvPr/>
        </p:nvSpPr>
        <p:spPr>
          <a:xfrm>
            <a:off x="1656619" y="4545304"/>
            <a:ext cx="729687"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סעיף</a:t>
            </a:r>
            <a:endParaRPr lang="en-US" sz="2400" dirty="0">
              <a:latin typeface="Narkisim" panose="020E0502050101010101" pitchFamily="34" charset="-79"/>
              <a:cs typeface="Narkisim" panose="020E0502050101010101" pitchFamily="34" charset="-79"/>
            </a:endParaRPr>
          </a:p>
        </p:txBody>
      </p:sp>
      <p:sp>
        <p:nvSpPr>
          <p:cNvPr id="20" name="TextBox 19"/>
          <p:cNvSpPr txBox="1"/>
          <p:nvPr/>
        </p:nvSpPr>
        <p:spPr>
          <a:xfrm>
            <a:off x="1431636" y="5060683"/>
            <a:ext cx="1173719" cy="461665"/>
          </a:xfrm>
          <a:prstGeom prst="rect">
            <a:avLst/>
          </a:prstGeom>
          <a:noFill/>
        </p:spPr>
        <p:txBody>
          <a:bodyPr wrap="none" rtlCol="0">
            <a:spAutoFit/>
          </a:bodyPr>
          <a:lstStyle/>
          <a:p>
            <a:r>
              <a:rPr lang="he-IL" sz="2400" dirty="0">
                <a:latin typeface="Narkisim" panose="020E0502050101010101" pitchFamily="34" charset="-79"/>
                <a:cs typeface="Narkisim" panose="020E0502050101010101" pitchFamily="34" charset="-79"/>
              </a:rPr>
              <a:t>תת-סעיף</a:t>
            </a:r>
            <a:endParaRPr lang="en-US" sz="2400" dirty="0">
              <a:latin typeface="Narkisim" panose="020E0502050101010101" pitchFamily="34" charset="-79"/>
              <a:cs typeface="Narkisim" panose="020E0502050101010101" pitchFamily="34" charset="-79"/>
            </a:endParaRPr>
          </a:p>
        </p:txBody>
      </p:sp>
      <p:cxnSp>
        <p:nvCxnSpPr>
          <p:cNvPr id="22" name="Straight Connector 21"/>
          <p:cNvCxnSpPr/>
          <p:nvPr/>
        </p:nvCxnSpPr>
        <p:spPr>
          <a:xfrm flipH="1">
            <a:off x="361951" y="3532406"/>
            <a:ext cx="333374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flipH="1">
            <a:off x="628650" y="3994071"/>
            <a:ext cx="280035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H="1">
            <a:off x="923925" y="4491590"/>
            <a:ext cx="22383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flipH="1">
            <a:off x="1209675" y="5006969"/>
            <a:ext cx="1628775" cy="0"/>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4161693" y="3449248"/>
            <a:ext cx="7953517" cy="830997"/>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למסמכי החקיקה יש היררכיה מסויימת וההיררכיה הזאת נשמרת בתוכנית שלנו בזמן יצור הקבצים החדשים</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54907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2"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22" presetClass="entr" presetSubtype="2"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500"/>
                                        <p:tgtEl>
                                          <p:spTgt spid="16"/>
                                        </p:tgtEl>
                                      </p:cBhvr>
                                    </p:animEffect>
                                  </p:childTnLst>
                                </p:cTn>
                              </p:par>
                              <p:par>
                                <p:cTn id="49" presetID="22" presetClass="entr" presetSubtype="8"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2"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right)">
                                      <p:cBhvr>
                                        <p:cTn id="58" dur="500"/>
                                        <p:tgtEl>
                                          <p:spTgt spid="29"/>
                                        </p:tgtEl>
                                      </p:cBhvr>
                                    </p:animEffect>
                                  </p:childTnLst>
                                </p:cTn>
                              </p:par>
                            </p:childTnLst>
                          </p:cTn>
                        </p:par>
                        <p:par>
                          <p:cTn id="59" fill="hold">
                            <p:stCondLst>
                              <p:cond delay="2500"/>
                            </p:stCondLst>
                            <p:childTnLst>
                              <p:par>
                                <p:cTn id="60" presetID="22" presetClass="entr" presetSubtype="2"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right)">
                                      <p:cBhvr>
                                        <p:cTn id="62" dur="500"/>
                                        <p:tgtEl>
                                          <p:spTgt spid="19"/>
                                        </p:tgtEl>
                                      </p:cBhvr>
                                    </p:animEffect>
                                  </p:childTnLst>
                                </p:cTn>
                              </p:par>
                              <p:par>
                                <p:cTn id="63" presetID="22" presetClass="entr" presetSubtype="8"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500"/>
                                        <p:tgtEl>
                                          <p:spTgt spid="31"/>
                                        </p:tgtEl>
                                      </p:cBhvr>
                                    </p:animEffect>
                                  </p:childTnLst>
                                </p:cTn>
                              </p:par>
                            </p:childTnLst>
                          </p:cTn>
                        </p:par>
                        <p:par>
                          <p:cTn id="66" fill="hold">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8" grpId="0"/>
      <p:bldP spid="9" grpId="0" animBg="1"/>
      <p:bldP spid="16" grpId="0"/>
      <p:bldP spid="17" grpId="0"/>
      <p:bldP spid="18" grpId="0"/>
      <p:bldP spid="19" grpId="0"/>
      <p:bldP spid="2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71625"/>
            <a:ext cx="6276975" cy="5286375"/>
          </a:xfrm>
          <a:prstGeom prst="rect">
            <a:avLst/>
          </a:prstGeom>
        </p:spPr>
      </p:pic>
      <p:sp>
        <p:nvSpPr>
          <p:cNvPr id="5" name="TextBox 4"/>
          <p:cNvSpPr txBox="1"/>
          <p:nvPr/>
        </p:nvSpPr>
        <p:spPr>
          <a:xfrm>
            <a:off x="-186148" y="236346"/>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5: </a:t>
            </a:r>
            <a:r>
              <a:rPr lang="he-IL" sz="3200" b="1" u="sng" dirty="0">
                <a:latin typeface="Narkisim" panose="020E0502050101010101" pitchFamily="34" charset="-79"/>
                <a:cs typeface="Narkisim" panose="020E0502050101010101" pitchFamily="34" charset="-79"/>
              </a:rPr>
              <a:t>יצירת קובץ ה</a:t>
            </a:r>
            <a:r>
              <a:rPr lang="en-US" sz="3200" b="1" u="sng" dirty="0">
                <a:latin typeface="Narkisim" panose="020E0502050101010101" pitchFamily="34" charset="-79"/>
                <a:cs typeface="Narkisim" panose="020E0502050101010101" pitchFamily="34" charset="-79"/>
              </a:rPr>
              <a:t>XML</a:t>
            </a:r>
            <a:r>
              <a:rPr lang="he-IL" sz="3200" b="1" u="sng" dirty="0">
                <a:latin typeface="Narkisim" panose="020E0502050101010101" pitchFamily="34" charset="-79"/>
                <a:cs typeface="Narkisim" panose="020E0502050101010101" pitchFamily="34" charset="-79"/>
              </a:rPr>
              <a:t> בהתאם לאובייקטים ולשמור לדיסק</a:t>
            </a:r>
            <a:r>
              <a:rPr lang="ar-LB" sz="3200" b="1" u="sng" dirty="0">
                <a:solidFill>
                  <a:schemeClr val="accent1">
                    <a:lumMod val="50000"/>
                  </a:schemeClr>
                </a:solidFill>
                <a:latin typeface="Narkisim" panose="020E0502050101010101" pitchFamily="34" charset="-79"/>
                <a:cs typeface="Narkisim" panose="020E0502050101010101" pitchFamily="34" charset="-79"/>
              </a:rPr>
              <a:t> </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6552611" y="1571625"/>
            <a:ext cx="5562600" cy="452431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קטע קוד מהשלב הסופי, הקטע הנ"ל אחראי על המרת אובייקט מסוג </a:t>
            </a:r>
            <a:r>
              <a:rPr lang="en-US" sz="2400" dirty="0">
                <a:latin typeface="Narkisim" panose="020E0502050101010101" pitchFamily="34" charset="-79"/>
                <a:cs typeface="Narkisim" panose="020E0502050101010101" pitchFamily="34" charset="-79"/>
              </a:rPr>
              <a:t>Point</a:t>
            </a:r>
            <a:r>
              <a:rPr lang="he-IL" sz="2400" dirty="0">
                <a:latin typeface="Narkisim" panose="020E0502050101010101" pitchFamily="34" charset="-79"/>
                <a:cs typeface="Narkisim" panose="020E0502050101010101" pitchFamily="34" charset="-79"/>
              </a:rPr>
              <a:t> (סעיף) לאלמנטים בצורת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למשל אפשר לראות שאנחנו מייצרים אלמנט בשם </a:t>
            </a:r>
            <a:r>
              <a:rPr lang="en-US" sz="2400" dirty="0">
                <a:latin typeface="Narkisim" panose="020E0502050101010101" pitchFamily="34" charset="-79"/>
                <a:cs typeface="Narkisim" panose="020E0502050101010101" pitchFamily="34" charset="-79"/>
              </a:rPr>
              <a:t>point</a:t>
            </a:r>
            <a:r>
              <a:rPr lang="he-IL" sz="2400" dirty="0">
                <a:latin typeface="Narkisim" panose="020E0502050101010101" pitchFamily="34" charset="-79"/>
                <a:cs typeface="Narkisim" panose="020E0502050101010101" pitchFamily="34" charset="-79"/>
              </a:rPr>
              <a:t> ומשייכים אליו אלמנטים "ילדים" שנקראים: </a:t>
            </a:r>
            <a:r>
              <a:rPr lang="en-US" sz="2400" dirty="0">
                <a:latin typeface="Narkisim" panose="020E0502050101010101" pitchFamily="34" charset="-79"/>
                <a:cs typeface="Narkisim" panose="020E0502050101010101" pitchFamily="34" charset="-79"/>
              </a:rPr>
              <a:t>heading</a:t>
            </a:r>
            <a:r>
              <a:rPr lang="he-IL" sz="2400" dirty="0">
                <a:latin typeface="Narkisim" panose="020E0502050101010101" pitchFamily="34" charset="-79"/>
                <a:cs typeface="Narkisim" panose="020E0502050101010101" pitchFamily="34" charset="-79"/>
              </a:rPr>
              <a:t>, </a:t>
            </a:r>
            <a:r>
              <a:rPr lang="en-US" sz="2400" dirty="0" err="1">
                <a:latin typeface="Narkisim" panose="020E0502050101010101" pitchFamily="34" charset="-79"/>
                <a:cs typeface="Narkisim" panose="020E0502050101010101" pitchFamily="34" charset="-79"/>
              </a:rPr>
              <a:t>num</a:t>
            </a:r>
            <a:r>
              <a:rPr lang="he-IL" sz="2400" dirty="0">
                <a:latin typeface="Narkisim" panose="020E0502050101010101" pitchFamily="34" charset="-79"/>
                <a:cs typeface="Narkisim" panose="020E0502050101010101" pitchFamily="34" charset="-79"/>
              </a:rPr>
              <a:t>, </a:t>
            </a:r>
            <a:r>
              <a:rPr lang="en-US" sz="2400" dirty="0">
                <a:latin typeface="Narkisim" panose="020E0502050101010101" pitchFamily="34" charset="-79"/>
                <a:cs typeface="Narkisim" panose="020E0502050101010101" pitchFamily="34" charset="-79"/>
              </a:rPr>
              <a:t>content</a:t>
            </a:r>
            <a:r>
              <a:rPr lang="he-IL" sz="2400" dirty="0">
                <a:latin typeface="Narkisim" panose="020E0502050101010101" pitchFamily="34" charset="-79"/>
                <a:cs typeface="Narkisim" panose="020E0502050101010101" pitchFamily="34" charset="-79"/>
              </a:rPr>
              <a:t> ואלמנט </a:t>
            </a:r>
            <a:r>
              <a:rPr lang="en-US" sz="2400" dirty="0">
                <a:latin typeface="Narkisim" panose="020E0502050101010101" pitchFamily="34" charset="-79"/>
                <a:cs typeface="Narkisim" panose="020E0502050101010101" pitchFamily="34" charset="-79"/>
              </a:rPr>
              <a:t>list</a:t>
            </a:r>
            <a:r>
              <a:rPr lang="he-IL" sz="2400" dirty="0">
                <a:latin typeface="Narkisim" panose="020E0502050101010101" pitchFamily="34" charset="-79"/>
                <a:cs typeface="Narkisim" panose="020E0502050101010101" pitchFamily="34" charset="-79"/>
              </a:rPr>
              <a:t> (במקרה שיש לו תת-סעיפים).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בכל אלמנט שאנחנו בונים, אנחנו כותבים את ערכי השדות של האובייקט כתוכן האלמנטים בהתאם.</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31981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3742" y="153126"/>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5: </a:t>
            </a:r>
            <a:r>
              <a:rPr lang="he-IL" sz="3200" u="sng" dirty="0">
                <a:latin typeface="Narkisim" panose="020E0502050101010101" pitchFamily="34" charset="-79"/>
                <a:cs typeface="Narkisim" panose="020E0502050101010101" pitchFamily="34" charset="-79"/>
              </a:rPr>
              <a:t>יצירת קובץ ה</a:t>
            </a:r>
            <a:r>
              <a:rPr lang="en-US" sz="3200" u="sng" dirty="0">
                <a:latin typeface="Narkisim" panose="020E0502050101010101" pitchFamily="34" charset="-79"/>
                <a:cs typeface="Narkisim" panose="020E0502050101010101" pitchFamily="34" charset="-79"/>
              </a:rPr>
              <a:t>XML</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478091" y="1123605"/>
            <a:ext cx="13086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4037" y="-5485"/>
            <a:ext cx="5734050" cy="2790825"/>
          </a:xfrm>
          <a:prstGeom prst="rect">
            <a:avLst/>
          </a:prstGeom>
        </p:spPr>
      </p:pic>
      <p:pic>
        <p:nvPicPr>
          <p:cNvPr id="7" name="Picture 6"/>
          <p:cNvPicPr>
            <a:picLocks noChangeAspect="1"/>
          </p:cNvPicPr>
          <p:nvPr/>
        </p:nvPicPr>
        <p:blipFill>
          <a:blip r:embed="rId3"/>
          <a:stretch>
            <a:fillRect/>
          </a:stretch>
        </p:blipFill>
        <p:spPr>
          <a:xfrm>
            <a:off x="0" y="3581400"/>
            <a:ext cx="8810625" cy="3276600"/>
          </a:xfrm>
          <a:prstGeom prst="rect">
            <a:avLst/>
          </a:prstGeom>
        </p:spPr>
      </p:pic>
      <p:sp>
        <p:nvSpPr>
          <p:cNvPr id="8" name="Down Arrow 7"/>
          <p:cNvSpPr/>
          <p:nvPr/>
        </p:nvSpPr>
        <p:spPr>
          <a:xfrm>
            <a:off x="405245" y="2945967"/>
            <a:ext cx="447532" cy="48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77638" y="415790"/>
            <a:ext cx="995785"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Object</a:t>
            </a:r>
          </a:p>
        </p:txBody>
      </p:sp>
      <p:sp>
        <p:nvSpPr>
          <p:cNvPr id="10" name="TextBox 9"/>
          <p:cNvSpPr txBox="1"/>
          <p:nvPr/>
        </p:nvSpPr>
        <p:spPr>
          <a:xfrm>
            <a:off x="1520386" y="3195425"/>
            <a:ext cx="779381"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XML</a:t>
            </a:r>
          </a:p>
        </p:txBody>
      </p:sp>
      <p:sp>
        <p:nvSpPr>
          <p:cNvPr id="11" name="TextBox 10"/>
          <p:cNvSpPr txBox="1"/>
          <p:nvPr/>
        </p:nvSpPr>
        <p:spPr>
          <a:xfrm>
            <a:off x="5829300" y="876300"/>
            <a:ext cx="4848225" cy="461665"/>
          </a:xfrm>
          <a:prstGeom prst="rect">
            <a:avLst/>
          </a:prstGeom>
          <a:noFill/>
        </p:spPr>
        <p:txBody>
          <a:bodyPr wrap="square" rtlCol="0">
            <a:spAutoFit/>
          </a:bodyPr>
          <a:lstStyle/>
          <a:p>
            <a:pPr algn="r" rtl="1"/>
            <a:endParaRPr lang="en-US" sz="2400" dirty="0">
              <a:latin typeface="Narkisim" panose="020E0502050101010101" pitchFamily="34" charset="-79"/>
              <a:cs typeface="Narkisim" panose="020E0502050101010101" pitchFamily="34" charset="-79"/>
            </a:endParaRPr>
          </a:p>
        </p:txBody>
      </p:sp>
      <p:sp>
        <p:nvSpPr>
          <p:cNvPr id="12" name="TextBox 11"/>
          <p:cNvSpPr txBox="1"/>
          <p:nvPr/>
        </p:nvSpPr>
        <p:spPr>
          <a:xfrm>
            <a:off x="5881255" y="1667725"/>
            <a:ext cx="5905500"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הקלט של השלב הרביעי הוא רצף של אובייקטים שמסמלים מסמך חקיקה, והפלט הוא תוכן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שמייצג את הנתונים בצורה מתוייגת ועם היררכיה מסויימת שמייצגת את המבנה של הקובץ</a:t>
            </a:r>
            <a:endParaRPr lang="en-US" sz="2400" dirty="0">
              <a:latin typeface="Narkisim" panose="020E0502050101010101" pitchFamily="34" charset="-79"/>
              <a:cs typeface="Narkisim" panose="020E0502050101010101" pitchFamily="34" charset="-79"/>
            </a:endParaRPr>
          </a:p>
        </p:txBody>
      </p:sp>
      <p:sp>
        <p:nvSpPr>
          <p:cNvPr id="2" name="Rectangle 1"/>
          <p:cNvSpPr/>
          <p:nvPr/>
        </p:nvSpPr>
        <p:spPr>
          <a:xfrm>
            <a:off x="0" y="0"/>
            <a:ext cx="5734050" cy="27908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Rectangle 2"/>
          <p:cNvSpPr/>
          <p:nvPr/>
        </p:nvSpPr>
        <p:spPr>
          <a:xfrm>
            <a:off x="0" y="3581400"/>
            <a:ext cx="8810625" cy="32766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096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p:bldP spid="12" grpId="0"/>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9028" y="-109858"/>
            <a:ext cx="1293944" cy="707886"/>
          </a:xfrm>
          <a:prstGeom prst="rect">
            <a:avLst/>
          </a:prstGeom>
          <a:noFill/>
        </p:spPr>
        <p:txBody>
          <a:bodyPr wrap="none" rtlCol="0">
            <a:spAutoFit/>
          </a:bodyPr>
          <a:lstStyle/>
          <a:p>
            <a:r>
              <a:rPr lang="he-IL" sz="4000" b="1" u="sng" dirty="0">
                <a:solidFill>
                  <a:schemeClr val="accent1">
                    <a:lumMod val="50000"/>
                  </a:schemeClr>
                </a:solidFill>
                <a:latin typeface="Narkisim" panose="020E0502050101010101" pitchFamily="34" charset="-79"/>
                <a:cs typeface="Narkisim" panose="020E0502050101010101" pitchFamily="34" charset="-79"/>
              </a:rPr>
              <a:t>סיכום</a:t>
            </a:r>
            <a:endParaRPr lang="en-US" sz="40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265485" y="652183"/>
            <a:ext cx="11561856"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יצרנו תוכנית שמקבלת מסמכי חקיקה מסוג</a:t>
            </a:r>
            <a:r>
              <a:rPr lang="en-US" sz="2400" dirty="0">
                <a:latin typeface="Narkisim" panose="020E0502050101010101" pitchFamily="34" charset="-79"/>
                <a:cs typeface="Narkisim" panose="020E0502050101010101" pitchFamily="34" charset="-79"/>
              </a:rPr>
              <a:t>DOC </a:t>
            </a:r>
            <a:r>
              <a:rPr lang="he-IL" sz="2400" dirty="0">
                <a:latin typeface="Narkisim" panose="020E0502050101010101" pitchFamily="34" charset="-79"/>
                <a:cs typeface="Narkisim" panose="020E0502050101010101" pitchFamily="34" charset="-79"/>
              </a:rPr>
              <a:t> ומחזירה 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מתוייגים עם כל החלקים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בנוסף לתת-סעיפים.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3"/>
          <a:stretch>
            <a:fillRect/>
          </a:stretch>
        </p:blipFill>
        <p:spPr>
          <a:xfrm>
            <a:off x="422198" y="4126247"/>
            <a:ext cx="3524742" cy="2686425"/>
          </a:xfrm>
          <a:prstGeom prst="rect">
            <a:avLst/>
          </a:prstGeom>
        </p:spPr>
      </p:pic>
      <p:pic>
        <p:nvPicPr>
          <p:cNvPr id="7" name="Picture 6"/>
          <p:cNvPicPr>
            <a:picLocks noChangeAspect="1"/>
          </p:cNvPicPr>
          <p:nvPr/>
        </p:nvPicPr>
        <p:blipFill>
          <a:blip r:embed="rId4"/>
          <a:stretch>
            <a:fillRect/>
          </a:stretch>
        </p:blipFill>
        <p:spPr>
          <a:xfrm>
            <a:off x="4293782" y="5763803"/>
            <a:ext cx="935527" cy="1048869"/>
          </a:xfrm>
          <a:prstGeom prst="rect">
            <a:avLst/>
          </a:prstGeom>
        </p:spPr>
      </p:pic>
      <p:pic>
        <p:nvPicPr>
          <p:cNvPr id="8" name="Picture 7"/>
          <p:cNvPicPr>
            <a:picLocks noChangeAspect="1"/>
          </p:cNvPicPr>
          <p:nvPr/>
        </p:nvPicPr>
        <p:blipFill>
          <a:blip r:embed="rId5"/>
          <a:stretch>
            <a:fillRect/>
          </a:stretch>
        </p:blipFill>
        <p:spPr>
          <a:xfrm>
            <a:off x="934569" y="3444670"/>
            <a:ext cx="908528" cy="999381"/>
          </a:xfrm>
          <a:prstGeom prst="rect">
            <a:avLst/>
          </a:prstGeom>
        </p:spPr>
      </p:pic>
      <p:sp>
        <p:nvSpPr>
          <p:cNvPr id="9" name="Rectangle 8"/>
          <p:cNvSpPr/>
          <p:nvPr/>
        </p:nvSpPr>
        <p:spPr>
          <a:xfrm>
            <a:off x="284899" y="1336692"/>
            <a:ext cx="11561856" cy="461665"/>
          </a:xfrm>
          <a:prstGeom prst="rect">
            <a:avLst/>
          </a:prstGeom>
        </p:spPr>
        <p:txBody>
          <a:bodyPr wrap="square">
            <a:spAutoFit/>
          </a:bodyPr>
          <a:lstStyle/>
          <a:p>
            <a:pPr algn="r" rtl="1"/>
            <a:r>
              <a:rPr lang="he-IL" sz="2400" dirty="0">
                <a:latin typeface="Narkisim" panose="020E0502050101010101" pitchFamily="34" charset="-79"/>
                <a:cs typeface="Narkisim" panose="020E0502050101010101" pitchFamily="34" charset="-79"/>
              </a:rPr>
              <a:t>עבור אדם שהתחום זר ,הפרויקט יראה כקופסה שחורה שמקבלת קלט ומחזירה פלט.</a:t>
            </a:r>
            <a:endParaRPr lang="en-US" sz="2400" dirty="0">
              <a:latin typeface="Narkisim" panose="020E0502050101010101" pitchFamily="34" charset="-79"/>
              <a:cs typeface="Narkisim" panose="020E0502050101010101" pitchFamily="34" charset="-79"/>
            </a:endParaRPr>
          </a:p>
        </p:txBody>
      </p:sp>
      <p:sp>
        <p:nvSpPr>
          <p:cNvPr id="10" name="Rectangle 9"/>
          <p:cNvSpPr/>
          <p:nvPr/>
        </p:nvSpPr>
        <p:spPr>
          <a:xfrm>
            <a:off x="304313" y="1816781"/>
            <a:ext cx="11561856" cy="1908215"/>
          </a:xfrm>
          <a:prstGeom prst="rect">
            <a:avLst/>
          </a:prstGeom>
        </p:spPr>
        <p:txBody>
          <a:bodyPr wrap="square">
            <a:spAutoFit/>
          </a:bodyPr>
          <a:lstStyle/>
          <a:p>
            <a:pPr algn="r" rtl="1"/>
            <a:r>
              <a:rPr lang="he-IL" sz="2400" dirty="0">
                <a:latin typeface="Narkisim" panose="020E0502050101010101" pitchFamily="34" charset="-79"/>
                <a:cs typeface="Narkisim" panose="020E0502050101010101" pitchFamily="34" charset="-79"/>
              </a:rPr>
              <a:t>אבל כמבצעי התרגיל, אנחנו רואים פרויקט יותר גדול, שכולל מושגים, כלים ומיומנויות לבנות תוכנית כזאת, ואם נקח את ההגדרה של </a:t>
            </a:r>
            <a:r>
              <a:rPr lang="en-US" sz="2400" dirty="0">
                <a:latin typeface="Narkisim" panose="020E0502050101010101" pitchFamily="34" charset="-79"/>
                <a:cs typeface="Narkisim" panose="020E0502050101010101" pitchFamily="34" charset="-79"/>
              </a:rPr>
              <a:t>Smart Data</a:t>
            </a:r>
            <a:r>
              <a:rPr lang="he-IL" sz="2400" dirty="0">
                <a:latin typeface="Narkisim" panose="020E0502050101010101" pitchFamily="34" charset="-79"/>
                <a:cs typeface="Narkisim" panose="020E0502050101010101" pitchFamily="34" charset="-79"/>
              </a:rPr>
              <a:t> מהמאמר </a:t>
            </a:r>
            <a:r>
              <a:rPr lang="en-US" sz="2000" dirty="0"/>
              <a:t>Big? Smart? Clean? Messy? Data in the Humanities</a:t>
            </a:r>
            <a:r>
              <a:rPr lang="he-IL" sz="2800" dirty="0">
                <a:latin typeface="Narkisim" panose="020E0502050101010101" pitchFamily="34" charset="-79"/>
                <a:cs typeface="Narkisim" panose="020E0502050101010101" pitchFamily="34" charset="-79"/>
              </a:rPr>
              <a:t> </a:t>
            </a:r>
            <a:r>
              <a:rPr lang="he-IL" sz="2400" dirty="0">
                <a:latin typeface="Narkisim" panose="020E0502050101010101" pitchFamily="34" charset="-79"/>
                <a:cs typeface="Narkisim" panose="020E0502050101010101" pitchFamily="34" charset="-79"/>
              </a:rPr>
              <a:t>שנכתב ע"י </a:t>
            </a:r>
            <a:r>
              <a:rPr lang="en-US" sz="2400" dirty="0" err="1">
                <a:latin typeface="Narkisim" panose="020E0502050101010101" pitchFamily="34" charset="-79"/>
                <a:cs typeface="Narkisim" panose="020E0502050101010101" pitchFamily="34" charset="-79"/>
              </a:rPr>
              <a:t>Christof</a:t>
            </a:r>
            <a:r>
              <a:rPr lang="en-US" sz="2400" dirty="0">
                <a:latin typeface="Narkisim" panose="020E0502050101010101" pitchFamily="34" charset="-79"/>
                <a:cs typeface="Narkisim" panose="020E0502050101010101" pitchFamily="34" charset="-79"/>
              </a:rPr>
              <a:t> </a:t>
            </a:r>
            <a:r>
              <a:rPr lang="en-US" sz="2400" dirty="0" err="1">
                <a:latin typeface="Narkisim" panose="020E0502050101010101" pitchFamily="34" charset="-79"/>
                <a:cs typeface="Narkisim" panose="020E0502050101010101" pitchFamily="34" charset="-79"/>
              </a:rPr>
              <a:t>Schoch</a:t>
            </a:r>
            <a:r>
              <a:rPr lang="he-IL" sz="2400" dirty="0">
                <a:latin typeface="Narkisim" panose="020E0502050101010101" pitchFamily="34" charset="-79"/>
                <a:cs typeface="Narkisim" panose="020E0502050101010101" pitchFamily="34" charset="-79"/>
              </a:rPr>
              <a:t>, אז אפשר לראות שהתוכנית היא כלי עיבוד </a:t>
            </a:r>
            <a:r>
              <a:rPr lang="en-US" sz="2400" dirty="0">
                <a:latin typeface="Narkisim" panose="020E0502050101010101" pitchFamily="34" charset="-79"/>
                <a:cs typeface="Narkisim" panose="020E0502050101010101" pitchFamily="34" charset="-79"/>
              </a:rPr>
              <a:t>raw data</a:t>
            </a:r>
            <a:r>
              <a:rPr lang="he-IL" sz="2400" dirty="0">
                <a:latin typeface="Narkisim" panose="020E0502050101010101" pitchFamily="34" charset="-79"/>
                <a:cs typeface="Narkisim" panose="020E0502050101010101" pitchFamily="34" charset="-79"/>
              </a:rPr>
              <a:t> כדי לייצר</a:t>
            </a:r>
            <a:r>
              <a:rPr lang="en-US" sz="2400" dirty="0">
                <a:latin typeface="Narkisim" panose="020E0502050101010101" pitchFamily="34" charset="-79"/>
                <a:cs typeface="Narkisim" panose="020E0502050101010101" pitchFamily="34" charset="-79"/>
              </a:rPr>
              <a:t>Smart Data</a:t>
            </a:r>
            <a:r>
              <a:rPr lang="he-IL" sz="2400" dirty="0">
                <a:latin typeface="Narkisim" panose="020E0502050101010101" pitchFamily="34" charset="-79"/>
                <a:cs typeface="Narkisim" panose="020E0502050101010101" pitchFamily="34" charset="-79"/>
              </a:rPr>
              <a:t> </a:t>
            </a:r>
            <a:endParaRPr lang="en-US" cap="all" dirty="0"/>
          </a:p>
          <a:p>
            <a:pPr algn="r" rtl="1"/>
            <a:endParaRPr lang="en-US" dirty="0"/>
          </a:p>
        </p:txBody>
      </p:sp>
      <p:pic>
        <p:nvPicPr>
          <p:cNvPr id="12" name="Picture 11"/>
          <p:cNvPicPr>
            <a:picLocks noChangeAspect="1"/>
          </p:cNvPicPr>
          <p:nvPr/>
        </p:nvPicPr>
        <p:blipFill>
          <a:blip r:embed="rId6"/>
          <a:stretch>
            <a:fillRect/>
          </a:stretch>
        </p:blipFill>
        <p:spPr>
          <a:xfrm>
            <a:off x="4022101" y="3154561"/>
            <a:ext cx="5306165" cy="3658111"/>
          </a:xfrm>
          <a:prstGeom prst="rect">
            <a:avLst/>
          </a:prstGeom>
        </p:spPr>
      </p:pic>
      <p:pic>
        <p:nvPicPr>
          <p:cNvPr id="13" name="Picture 12"/>
          <p:cNvPicPr>
            <a:picLocks noChangeAspect="1"/>
          </p:cNvPicPr>
          <p:nvPr/>
        </p:nvPicPr>
        <p:blipFill>
          <a:blip r:embed="rId5"/>
          <a:stretch>
            <a:fillRect/>
          </a:stretch>
        </p:blipFill>
        <p:spPr>
          <a:xfrm>
            <a:off x="5934281" y="4858029"/>
            <a:ext cx="730168" cy="905774"/>
          </a:xfrm>
          <a:prstGeom prst="rect">
            <a:avLst/>
          </a:prstGeom>
        </p:spPr>
      </p:pic>
      <p:pic>
        <p:nvPicPr>
          <p:cNvPr id="15" name="Picture 14"/>
          <p:cNvPicPr>
            <a:picLocks noChangeAspect="1"/>
          </p:cNvPicPr>
          <p:nvPr/>
        </p:nvPicPr>
        <p:blipFill>
          <a:blip r:embed="rId7"/>
          <a:stretch>
            <a:fillRect/>
          </a:stretch>
        </p:blipFill>
        <p:spPr>
          <a:xfrm flipH="1">
            <a:off x="8678944" y="3359495"/>
            <a:ext cx="977041" cy="917128"/>
          </a:xfrm>
          <a:prstGeom prst="rect">
            <a:avLst/>
          </a:prstGeom>
        </p:spPr>
      </p:pic>
      <p:pic>
        <p:nvPicPr>
          <p:cNvPr id="16" name="Picture 15"/>
          <p:cNvPicPr>
            <a:picLocks noChangeAspect="1"/>
          </p:cNvPicPr>
          <p:nvPr/>
        </p:nvPicPr>
        <p:blipFill>
          <a:blip r:embed="rId8"/>
          <a:stretch>
            <a:fillRect/>
          </a:stretch>
        </p:blipFill>
        <p:spPr>
          <a:xfrm>
            <a:off x="10019325" y="3359495"/>
            <a:ext cx="936742" cy="848745"/>
          </a:xfrm>
          <a:prstGeom prst="rect">
            <a:avLst/>
          </a:prstGeom>
        </p:spPr>
      </p:pic>
      <p:pic>
        <p:nvPicPr>
          <p:cNvPr id="17" name="Picture 16"/>
          <p:cNvPicPr>
            <a:picLocks noChangeAspect="1"/>
          </p:cNvPicPr>
          <p:nvPr/>
        </p:nvPicPr>
        <p:blipFill>
          <a:blip r:embed="rId9"/>
          <a:stretch>
            <a:fillRect/>
          </a:stretch>
        </p:blipFill>
        <p:spPr>
          <a:xfrm>
            <a:off x="4151216" y="3359495"/>
            <a:ext cx="984706" cy="986076"/>
          </a:xfrm>
          <a:prstGeom prst="rect">
            <a:avLst/>
          </a:prstGeom>
        </p:spPr>
      </p:pic>
      <p:pic>
        <p:nvPicPr>
          <p:cNvPr id="18" name="Picture 17"/>
          <p:cNvPicPr>
            <a:picLocks noChangeAspect="1"/>
          </p:cNvPicPr>
          <p:nvPr/>
        </p:nvPicPr>
        <p:blipFill>
          <a:blip r:embed="rId10"/>
          <a:stretch>
            <a:fillRect/>
          </a:stretch>
        </p:blipFill>
        <p:spPr>
          <a:xfrm>
            <a:off x="3082468" y="3312908"/>
            <a:ext cx="875075" cy="875075"/>
          </a:xfrm>
          <a:prstGeom prst="rect">
            <a:avLst/>
          </a:prstGeom>
        </p:spPr>
      </p:pic>
      <p:pic>
        <p:nvPicPr>
          <p:cNvPr id="19" name="Picture 18"/>
          <p:cNvPicPr>
            <a:picLocks noChangeAspect="1"/>
          </p:cNvPicPr>
          <p:nvPr/>
        </p:nvPicPr>
        <p:blipFill>
          <a:blip r:embed="rId11"/>
          <a:stretch>
            <a:fillRect/>
          </a:stretch>
        </p:blipFill>
        <p:spPr>
          <a:xfrm>
            <a:off x="7294838" y="3356656"/>
            <a:ext cx="877470" cy="877470"/>
          </a:xfrm>
          <a:prstGeom prst="rect">
            <a:avLst/>
          </a:prstGeom>
        </p:spPr>
      </p:pic>
      <p:sp>
        <p:nvSpPr>
          <p:cNvPr id="20" name="TextBox 19"/>
          <p:cNvSpPr txBox="1"/>
          <p:nvPr/>
        </p:nvSpPr>
        <p:spPr>
          <a:xfrm>
            <a:off x="3082468" y="4405943"/>
            <a:ext cx="729687"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Data</a:t>
            </a:r>
          </a:p>
        </p:txBody>
      </p:sp>
      <p:sp>
        <p:nvSpPr>
          <p:cNvPr id="22" name="TextBox 21"/>
          <p:cNvSpPr txBox="1"/>
          <p:nvPr/>
        </p:nvSpPr>
        <p:spPr>
          <a:xfrm>
            <a:off x="4137661" y="4405943"/>
            <a:ext cx="1011815"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Python</a:t>
            </a:r>
          </a:p>
        </p:txBody>
      </p:sp>
      <p:sp>
        <p:nvSpPr>
          <p:cNvPr id="23" name="TextBox 22"/>
          <p:cNvSpPr txBox="1"/>
          <p:nvPr/>
        </p:nvSpPr>
        <p:spPr>
          <a:xfrm>
            <a:off x="7169155" y="4396364"/>
            <a:ext cx="1128835"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Analyze</a:t>
            </a:r>
          </a:p>
        </p:txBody>
      </p:sp>
      <p:sp>
        <p:nvSpPr>
          <p:cNvPr id="24" name="TextBox 23"/>
          <p:cNvSpPr txBox="1"/>
          <p:nvPr/>
        </p:nvSpPr>
        <p:spPr>
          <a:xfrm>
            <a:off x="8455570" y="4354935"/>
            <a:ext cx="1423788" cy="830997"/>
          </a:xfrm>
          <a:prstGeom prst="rect">
            <a:avLst/>
          </a:prstGeom>
          <a:noFill/>
        </p:spPr>
        <p:txBody>
          <a:bodyPr wrap="none" rtlCol="0">
            <a:spAutoFit/>
          </a:bodyPr>
          <a:lstStyle/>
          <a:p>
            <a:pPr algn="ctr"/>
            <a:r>
              <a:rPr lang="en-US" sz="2400" dirty="0">
                <a:latin typeface="Narkisim" panose="020E0502050101010101" pitchFamily="34" charset="-79"/>
                <a:cs typeface="Narkisim" panose="020E0502050101010101" pitchFamily="34" charset="-79"/>
              </a:rPr>
              <a:t>Legislation</a:t>
            </a:r>
            <a:br>
              <a:rPr lang="en-US" sz="2400" dirty="0">
                <a:latin typeface="Narkisim" panose="020E0502050101010101" pitchFamily="34" charset="-79"/>
                <a:cs typeface="Narkisim" panose="020E0502050101010101" pitchFamily="34" charset="-79"/>
              </a:rPr>
            </a:br>
            <a:r>
              <a:rPr lang="en-US" sz="2400" dirty="0">
                <a:latin typeface="Narkisim" panose="020E0502050101010101" pitchFamily="34" charset="-79"/>
                <a:cs typeface="Narkisim" panose="020E0502050101010101" pitchFamily="34" charset="-79"/>
              </a:rPr>
              <a:t>Module</a:t>
            </a:r>
          </a:p>
        </p:txBody>
      </p:sp>
      <p:sp>
        <p:nvSpPr>
          <p:cNvPr id="25" name="TextBox 24"/>
          <p:cNvSpPr txBox="1"/>
          <p:nvPr/>
        </p:nvSpPr>
        <p:spPr>
          <a:xfrm>
            <a:off x="9936102" y="4365328"/>
            <a:ext cx="1103187" cy="461665"/>
          </a:xfrm>
          <a:prstGeom prst="rect">
            <a:avLst/>
          </a:prstGeom>
          <a:noFill/>
        </p:spPr>
        <p:txBody>
          <a:bodyPr wrap="none" rtlCol="0">
            <a:spAutoFit/>
          </a:bodyPr>
          <a:lstStyle/>
          <a:p>
            <a:r>
              <a:rPr lang="en-US" sz="2400" dirty="0">
                <a:latin typeface="Narkisim" panose="020E0502050101010101" pitchFamily="34" charset="-79"/>
                <a:cs typeface="Narkisim" panose="020E0502050101010101" pitchFamily="34" charset="-79"/>
              </a:rPr>
              <a:t>Tagging</a:t>
            </a:r>
          </a:p>
        </p:txBody>
      </p:sp>
    </p:spTree>
    <p:extLst>
      <p:ext uri="{BB962C8B-B14F-4D97-AF65-F5344CB8AC3E}">
        <p14:creationId xmlns:p14="http://schemas.microsoft.com/office/powerpoint/2010/main" val="146849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nodeType="afterEffect">
                                  <p:stCondLst>
                                    <p:cond delay="0"/>
                                  </p:stCondLst>
                                  <p:childTnLst>
                                    <p:animEffect transition="out" filter="fade">
                                      <p:cBhvr>
                                        <p:cTn id="30" dur="1000"/>
                                        <p:tgtEl>
                                          <p:spTgt spid="8"/>
                                        </p:tgtEl>
                                      </p:cBhvr>
                                    </p:animEffect>
                                    <p:anim calcmode="lin" valueType="num">
                                      <p:cBhvr>
                                        <p:cTn id="31" dur="1000"/>
                                        <p:tgtEl>
                                          <p:spTgt spid="8"/>
                                        </p:tgtEl>
                                        <p:attrNameLst>
                                          <p:attrName>ppt_x</p:attrName>
                                        </p:attrNameLst>
                                      </p:cBhvr>
                                      <p:tavLst>
                                        <p:tav tm="0">
                                          <p:val>
                                            <p:strVal val="ppt_x"/>
                                          </p:val>
                                        </p:tav>
                                        <p:tav tm="100000">
                                          <p:val>
                                            <p:strVal val="ppt_x"/>
                                          </p:val>
                                        </p:tav>
                                      </p:tavLst>
                                    </p:anim>
                                    <p:anim calcmode="lin" valueType="num">
                                      <p:cBhvr>
                                        <p:cTn id="32" dur="1000"/>
                                        <p:tgtEl>
                                          <p:spTgt spid="8"/>
                                        </p:tgtEl>
                                        <p:attrNameLst>
                                          <p:attrName>ppt_y</p:attrName>
                                        </p:attrNameLst>
                                      </p:cBhvr>
                                      <p:tavLst>
                                        <p:tav tm="0">
                                          <p:val>
                                            <p:strVal val="ppt_y"/>
                                          </p:val>
                                        </p:tav>
                                        <p:tav tm="100000">
                                          <p:val>
                                            <p:strVal val="ppt_y+.1"/>
                                          </p:val>
                                        </p:tav>
                                      </p:tavLst>
                                    </p:anim>
                                    <p:set>
                                      <p:cBhvr>
                                        <p:cTn id="33" dur="1" fill="hold">
                                          <p:stCondLst>
                                            <p:cond delay="999"/>
                                          </p:stCondLst>
                                        </p:cTn>
                                        <p:tgtEl>
                                          <p:spTgt spid="8"/>
                                        </p:tgtEl>
                                        <p:attrNameLst>
                                          <p:attrName>style.visibility</p:attrName>
                                        </p:attrNameLst>
                                      </p:cBhvr>
                                      <p:to>
                                        <p:strVal val="hidden"/>
                                      </p:to>
                                    </p:set>
                                  </p:childTnLst>
                                </p:cTn>
                              </p:par>
                            </p:childTnLst>
                          </p:cTn>
                        </p:par>
                        <p:par>
                          <p:cTn id="34" fill="hold">
                            <p:stCondLst>
                              <p:cond delay="2000"/>
                            </p:stCondLst>
                            <p:childTnLst>
                              <p:par>
                                <p:cTn id="35" presetID="0" presetClass="path" presetSubtype="0" accel="50000" decel="50000" fill="hold" nodeType="afterEffect">
                                  <p:stCondLst>
                                    <p:cond delay="0"/>
                                  </p:stCondLst>
                                  <p:childTnLst>
                                    <p:animMotion origin="layout" path="M -4.375E-6 3.7037E-6 L -4.375E-6 3.7037E-6 C 0.00221 -0.00255 0.00417 -0.00671 0.00677 -0.00764 C 0.00781 -0.0081 0.0082 -0.00486 0.00859 -0.00324 C 0.00899 -0.00116 0.00899 0.00093 0.00938 0.00301 C 0.01276 0.01898 0.00977 -0.00046 0.01198 0.01528 C 0.02188 0.01088 0.00925 0.01806 0.01719 0.00764 C 0.01862 0.00556 0.0224 0.00463 0.0224 0.00463 C 0.02201 0.01435 0.02227 0.02407 0.02149 0.03356 C 0.02136 0.03542 0.0207 0.03773 0.01979 0.03819 C 0.01836 0.03889 0.01693 0.03727 0.0155 0.03681 C 0.00859 0.04074 0.01719 0.03681 0.01029 0.03681 C 0.00912 0.03681 0.00794 0.03773 0.00677 0.03819 C 0.00625 0.04074 0.00586 0.04352 0.00508 0.04583 C 0.00417 0.04884 0.00274 0.05093 0.00169 0.0537 C 0.00104 0.05509 0.00052 0.05671 -4.375E-6 0.05833 C -0.00091 0.05764 -0.00195 0.05787 -0.0026 0.05671 C -0.00325 0.05556 -0.0026 0.05255 -0.00351 0.05208 C -0.00573 0.05116 -0.00807 0.05301 -0.01042 0.0537 C -0.0168 0.05741 -0.01002 0.05509 -0.01471 0.03819 C -0.0151 0.03681 -0.01654 0.03912 -0.01732 0.03981 C -0.01823 0.04074 -0.01901 0.0419 -0.01992 0.04282 C -0.02187 0.04236 -0.02409 0.04306 -0.02591 0.04144 C -0.02812 0.03912 -0.02838 0.02384 -0.02851 0.02292 C -0.02969 0.02407 -0.03099 0.02431 -0.0319 0.02593 C -0.03359 0.02917 -0.0319 0.03519 -0.03359 0.02593 C -0.02956 -0.00301 -0.03411 0.02685 -0.03021 0.00602 C -0.02838 -0.00394 -0.0306 0.00347 -0.0276 -0.00463 L -0.02591 0.00463 L -0.025 0.00903 C -0.02331 0.0081 -0.02044 0.00671 -0.01901 0.00463 C -0.01823 0.00347 -0.01797 0.00116 -0.01732 3.7037E-6 C -0.01654 -0.00139 -0.01562 -0.00208 -0.01471 -0.00324 C -0.01406 3.7037E-6 -0.01393 0.00556 -0.01042 0.00301 C -0.0095 0.00231 -0.01016 -0.00046 -0.0095 -0.00162 C -0.00859 -0.00324 -0.00729 -0.0037 -0.00612 -0.00463 C -0.00495 0.00139 -0.00521 -0.00162 -0.00521 0.00463 L -0.00521 0.00463 L -4.375E-6 3.7037E-6 Z " pathEditMode="relative" ptsTypes="AAAAAAAAAAAAAAAAAAAAAAAAAAAAAAAAAAAAAAA">
                                      <p:cBhvr>
                                        <p:cTn id="36" dur="2000" fill="hold"/>
                                        <p:tgtEl>
                                          <p:spTgt spid="6"/>
                                        </p:tgtEl>
                                        <p:attrNameLst>
                                          <p:attrName>ppt_x</p:attrName>
                                          <p:attrName>ppt_y</p:attrName>
                                        </p:attrNameLst>
                                      </p:cBhvr>
                                    </p:animMotion>
                                  </p:childTnLst>
                                </p:cTn>
                              </p:par>
                              <p:par>
                                <p:cTn id="37" presetID="32" presetClass="emph" presetSubtype="0" fill="hold" nodeType="withEffect">
                                  <p:stCondLst>
                                    <p:cond delay="0"/>
                                  </p:stCondLst>
                                  <p:childTnLst>
                                    <p:animRot by="120000">
                                      <p:cBhvr>
                                        <p:cTn id="38" dur="100" fill="hold">
                                          <p:stCondLst>
                                            <p:cond delay="0"/>
                                          </p:stCondLst>
                                        </p:cTn>
                                        <p:tgtEl>
                                          <p:spTgt spid="6"/>
                                        </p:tgtEl>
                                        <p:attrNameLst>
                                          <p:attrName>r</p:attrName>
                                        </p:attrNameLst>
                                      </p:cBhvr>
                                    </p:animRot>
                                    <p:animRot by="-240000">
                                      <p:cBhvr>
                                        <p:cTn id="39" dur="200" fill="hold">
                                          <p:stCondLst>
                                            <p:cond delay="200"/>
                                          </p:stCondLst>
                                        </p:cTn>
                                        <p:tgtEl>
                                          <p:spTgt spid="6"/>
                                        </p:tgtEl>
                                        <p:attrNameLst>
                                          <p:attrName>r</p:attrName>
                                        </p:attrNameLst>
                                      </p:cBhvr>
                                    </p:animRot>
                                    <p:animRot by="240000">
                                      <p:cBhvr>
                                        <p:cTn id="40" dur="200" fill="hold">
                                          <p:stCondLst>
                                            <p:cond delay="400"/>
                                          </p:stCondLst>
                                        </p:cTn>
                                        <p:tgtEl>
                                          <p:spTgt spid="6"/>
                                        </p:tgtEl>
                                        <p:attrNameLst>
                                          <p:attrName>r</p:attrName>
                                        </p:attrNameLst>
                                      </p:cBhvr>
                                    </p:animRot>
                                    <p:animRot by="-240000">
                                      <p:cBhvr>
                                        <p:cTn id="41" dur="200" fill="hold">
                                          <p:stCondLst>
                                            <p:cond delay="600"/>
                                          </p:stCondLst>
                                        </p:cTn>
                                        <p:tgtEl>
                                          <p:spTgt spid="6"/>
                                        </p:tgtEl>
                                        <p:attrNameLst>
                                          <p:attrName>r</p:attrName>
                                        </p:attrNameLst>
                                      </p:cBhvr>
                                    </p:animRot>
                                    <p:animRot by="120000">
                                      <p:cBhvr>
                                        <p:cTn id="42" dur="200" fill="hold">
                                          <p:stCondLst>
                                            <p:cond delay="800"/>
                                          </p:stCondLst>
                                        </p:cTn>
                                        <p:tgtEl>
                                          <p:spTgt spid="6"/>
                                        </p:tgtEl>
                                        <p:attrNameLst>
                                          <p:attrName>r</p:attrName>
                                        </p:attrNameLst>
                                      </p:cBhvr>
                                    </p:animRo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250"/>
                                        <p:tgtEl>
                                          <p:spTgt spid="7"/>
                                        </p:tgtEl>
                                      </p:cBhvr>
                                    </p:animEffect>
                                  </p:childTnLst>
                                </p:cTn>
                              </p:par>
                            </p:childTnLst>
                          </p:cTn>
                        </p:par>
                        <p:par>
                          <p:cTn id="47" fill="hold">
                            <p:stCondLst>
                              <p:cond delay="4250"/>
                            </p:stCondLst>
                            <p:childTnLst>
                              <p:par>
                                <p:cTn id="48" presetID="42" presetClass="path" presetSubtype="0" accel="50000" decel="50000" fill="hold" nodeType="afterEffect">
                                  <p:stCondLst>
                                    <p:cond delay="0"/>
                                  </p:stCondLst>
                                  <p:childTnLst>
                                    <p:animMotion origin="layout" path="M -4.79167E-6 1.85185E-6 L 0.5 -0.00046 " pathEditMode="relative" rAng="0" ptsTypes="AA">
                                      <p:cBhvr>
                                        <p:cTn id="49" dur="1000" fill="hold"/>
                                        <p:tgtEl>
                                          <p:spTgt spid="7"/>
                                        </p:tgtEl>
                                        <p:attrNameLst>
                                          <p:attrName>ppt_x</p:attrName>
                                          <p:attrName>ppt_y</p:attrName>
                                        </p:attrNameLst>
                                      </p:cBhvr>
                                      <p:rCtr x="25000" y="-23"/>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par>
                          <p:cTn id="80" fill="hold">
                            <p:stCondLst>
                              <p:cond delay="2000"/>
                            </p:stCondLst>
                            <p:childTnLst>
                              <p:par>
                                <p:cTn id="81" presetID="42" presetClass="entr" presetSubtype="0" fill="hold"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1000"/>
                                        <p:tgtEl>
                                          <p:spTgt spid="17"/>
                                        </p:tgtEl>
                                      </p:cBhvr>
                                    </p:animEffect>
                                    <p:anim calcmode="lin" valueType="num">
                                      <p:cBhvr>
                                        <p:cTn id="84" dur="1000" fill="hold"/>
                                        <p:tgtEl>
                                          <p:spTgt spid="17"/>
                                        </p:tgtEl>
                                        <p:attrNameLst>
                                          <p:attrName>ppt_x</p:attrName>
                                        </p:attrNameLst>
                                      </p:cBhvr>
                                      <p:tavLst>
                                        <p:tav tm="0">
                                          <p:val>
                                            <p:strVal val="#ppt_x"/>
                                          </p:val>
                                        </p:tav>
                                        <p:tav tm="100000">
                                          <p:val>
                                            <p:strVal val="#ppt_x"/>
                                          </p:val>
                                        </p:tav>
                                      </p:tavLst>
                                    </p:anim>
                                    <p:anim calcmode="lin" valueType="num">
                                      <p:cBhvr>
                                        <p:cTn id="85" dur="1000" fill="hold"/>
                                        <p:tgtEl>
                                          <p:spTgt spid="1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par>
                          <p:cTn id="91" fill="hold">
                            <p:stCondLst>
                              <p:cond delay="3000"/>
                            </p:stCondLst>
                            <p:childTnLst>
                              <p:par>
                                <p:cTn id="92" presetID="42" presetClass="entr" presetSubtype="0" fill="hold" nodeType="after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1000"/>
                                        <p:tgtEl>
                                          <p:spTgt spid="19"/>
                                        </p:tgtEl>
                                      </p:cBhvr>
                                    </p:animEffect>
                                    <p:anim calcmode="lin" valueType="num">
                                      <p:cBhvr>
                                        <p:cTn id="95" dur="1000" fill="hold"/>
                                        <p:tgtEl>
                                          <p:spTgt spid="19"/>
                                        </p:tgtEl>
                                        <p:attrNameLst>
                                          <p:attrName>ppt_x</p:attrName>
                                        </p:attrNameLst>
                                      </p:cBhvr>
                                      <p:tavLst>
                                        <p:tav tm="0">
                                          <p:val>
                                            <p:strVal val="#ppt_x"/>
                                          </p:val>
                                        </p:tav>
                                        <p:tav tm="100000">
                                          <p:val>
                                            <p:strVal val="#ppt_x"/>
                                          </p:val>
                                        </p:tav>
                                      </p:tavLst>
                                    </p:anim>
                                    <p:anim calcmode="lin" valueType="num">
                                      <p:cBhvr>
                                        <p:cTn id="96" dur="1000" fill="hold"/>
                                        <p:tgtEl>
                                          <p:spTgt spid="1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1000"/>
                                        <p:tgtEl>
                                          <p:spTgt spid="23"/>
                                        </p:tgtEl>
                                      </p:cBhvr>
                                    </p:animEffect>
                                    <p:anim calcmode="lin" valueType="num">
                                      <p:cBhvr>
                                        <p:cTn id="100" dur="1000" fill="hold"/>
                                        <p:tgtEl>
                                          <p:spTgt spid="23"/>
                                        </p:tgtEl>
                                        <p:attrNameLst>
                                          <p:attrName>ppt_x</p:attrName>
                                        </p:attrNameLst>
                                      </p:cBhvr>
                                      <p:tavLst>
                                        <p:tav tm="0">
                                          <p:val>
                                            <p:strVal val="#ppt_x"/>
                                          </p:val>
                                        </p:tav>
                                        <p:tav tm="100000">
                                          <p:val>
                                            <p:strVal val="#ppt_x"/>
                                          </p:val>
                                        </p:tav>
                                      </p:tavLst>
                                    </p:anim>
                                    <p:anim calcmode="lin" valueType="num">
                                      <p:cBhvr>
                                        <p:cTn id="101" dur="1000" fill="hold"/>
                                        <p:tgtEl>
                                          <p:spTgt spid="23"/>
                                        </p:tgtEl>
                                        <p:attrNameLst>
                                          <p:attrName>ppt_y</p:attrName>
                                        </p:attrNameLst>
                                      </p:cBhvr>
                                      <p:tavLst>
                                        <p:tav tm="0">
                                          <p:val>
                                            <p:strVal val="#ppt_y+.1"/>
                                          </p:val>
                                        </p:tav>
                                        <p:tav tm="100000">
                                          <p:val>
                                            <p:strVal val="#ppt_y"/>
                                          </p:val>
                                        </p:tav>
                                      </p:tavLst>
                                    </p:anim>
                                  </p:childTnLst>
                                </p:cTn>
                              </p:par>
                            </p:childTnLst>
                          </p:cTn>
                        </p:par>
                        <p:par>
                          <p:cTn id="102" fill="hold">
                            <p:stCondLst>
                              <p:cond delay="4000"/>
                            </p:stCondLst>
                            <p:childTnLst>
                              <p:par>
                                <p:cTn id="103" presetID="42" presetClass="entr" presetSubtype="0" fill="hold" nodeType="after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1000"/>
                                        <p:tgtEl>
                                          <p:spTgt spid="15"/>
                                        </p:tgtEl>
                                      </p:cBhvr>
                                    </p:animEffect>
                                    <p:anim calcmode="lin" valueType="num">
                                      <p:cBhvr>
                                        <p:cTn id="106" dur="1000" fill="hold"/>
                                        <p:tgtEl>
                                          <p:spTgt spid="15"/>
                                        </p:tgtEl>
                                        <p:attrNameLst>
                                          <p:attrName>ppt_x</p:attrName>
                                        </p:attrNameLst>
                                      </p:cBhvr>
                                      <p:tavLst>
                                        <p:tav tm="0">
                                          <p:val>
                                            <p:strVal val="#ppt_x"/>
                                          </p:val>
                                        </p:tav>
                                        <p:tav tm="100000">
                                          <p:val>
                                            <p:strVal val="#ppt_x"/>
                                          </p:val>
                                        </p:tav>
                                      </p:tavLst>
                                    </p:anim>
                                    <p:anim calcmode="lin" valueType="num">
                                      <p:cBhvr>
                                        <p:cTn id="107" dur="1000" fill="hold"/>
                                        <p:tgtEl>
                                          <p:spTgt spid="15"/>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fade">
                                      <p:cBhvr>
                                        <p:cTn id="110" dur="1000"/>
                                        <p:tgtEl>
                                          <p:spTgt spid="24"/>
                                        </p:tgtEl>
                                      </p:cBhvr>
                                    </p:animEffect>
                                    <p:anim calcmode="lin" valueType="num">
                                      <p:cBhvr>
                                        <p:cTn id="111" dur="1000" fill="hold"/>
                                        <p:tgtEl>
                                          <p:spTgt spid="24"/>
                                        </p:tgtEl>
                                        <p:attrNameLst>
                                          <p:attrName>ppt_x</p:attrName>
                                        </p:attrNameLst>
                                      </p:cBhvr>
                                      <p:tavLst>
                                        <p:tav tm="0">
                                          <p:val>
                                            <p:strVal val="#ppt_x"/>
                                          </p:val>
                                        </p:tav>
                                        <p:tav tm="100000">
                                          <p:val>
                                            <p:strVal val="#ppt_x"/>
                                          </p:val>
                                        </p:tav>
                                      </p:tavLst>
                                    </p:anim>
                                    <p:anim calcmode="lin" valueType="num">
                                      <p:cBhvr>
                                        <p:cTn id="112" dur="1000" fill="hold"/>
                                        <p:tgtEl>
                                          <p:spTgt spid="24"/>
                                        </p:tgtEl>
                                        <p:attrNameLst>
                                          <p:attrName>ppt_y</p:attrName>
                                        </p:attrNameLst>
                                      </p:cBhvr>
                                      <p:tavLst>
                                        <p:tav tm="0">
                                          <p:val>
                                            <p:strVal val="#ppt_y+.1"/>
                                          </p:val>
                                        </p:tav>
                                        <p:tav tm="100000">
                                          <p:val>
                                            <p:strVal val="#ppt_y"/>
                                          </p:val>
                                        </p:tav>
                                      </p:tavLst>
                                    </p:anim>
                                  </p:childTnLst>
                                </p:cTn>
                              </p:par>
                            </p:childTnLst>
                          </p:cTn>
                        </p:par>
                        <p:par>
                          <p:cTn id="113" fill="hold">
                            <p:stCondLst>
                              <p:cond delay="5000"/>
                            </p:stCondLst>
                            <p:childTnLst>
                              <p:par>
                                <p:cTn id="114" presetID="42" presetClass="entr" presetSubtype="0" fill="hold" nodeType="after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1000"/>
                                        <p:tgtEl>
                                          <p:spTgt spid="16"/>
                                        </p:tgtEl>
                                      </p:cBhvr>
                                    </p:animEffect>
                                    <p:anim calcmode="lin" valueType="num">
                                      <p:cBhvr>
                                        <p:cTn id="117" dur="1000" fill="hold"/>
                                        <p:tgtEl>
                                          <p:spTgt spid="16"/>
                                        </p:tgtEl>
                                        <p:attrNameLst>
                                          <p:attrName>ppt_x</p:attrName>
                                        </p:attrNameLst>
                                      </p:cBhvr>
                                      <p:tavLst>
                                        <p:tav tm="0">
                                          <p:val>
                                            <p:strVal val="#ppt_x"/>
                                          </p:val>
                                        </p:tav>
                                        <p:tav tm="100000">
                                          <p:val>
                                            <p:strVal val="#ppt_x"/>
                                          </p:val>
                                        </p:tav>
                                      </p:tavLst>
                                    </p:anim>
                                    <p:anim calcmode="lin" valueType="num">
                                      <p:cBhvr>
                                        <p:cTn id="118" dur="1000" fill="hold"/>
                                        <p:tgtEl>
                                          <p:spTgt spid="1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fade">
                                      <p:cBhvr>
                                        <p:cTn id="121" dur="1000"/>
                                        <p:tgtEl>
                                          <p:spTgt spid="25"/>
                                        </p:tgtEl>
                                      </p:cBhvr>
                                    </p:animEffect>
                                    <p:anim calcmode="lin" valueType="num">
                                      <p:cBhvr>
                                        <p:cTn id="122" dur="1000" fill="hold"/>
                                        <p:tgtEl>
                                          <p:spTgt spid="25"/>
                                        </p:tgtEl>
                                        <p:attrNameLst>
                                          <p:attrName>ppt_x</p:attrName>
                                        </p:attrNameLst>
                                      </p:cBhvr>
                                      <p:tavLst>
                                        <p:tav tm="0">
                                          <p:val>
                                            <p:strVal val="#ppt_x"/>
                                          </p:val>
                                        </p:tav>
                                        <p:tav tm="100000">
                                          <p:val>
                                            <p:strVal val="#ppt_x"/>
                                          </p:val>
                                        </p:tav>
                                      </p:tavLst>
                                    </p:anim>
                                    <p:anim calcmode="lin" valueType="num">
                                      <p:cBhvr>
                                        <p:cTn id="1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20"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2426" y="3639321"/>
            <a:ext cx="11425386"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מחקר חברת </a:t>
            </a:r>
            <a:r>
              <a:rPr lang="en-US" sz="2400" dirty="0">
                <a:latin typeface="Narkisim" panose="020E0502050101010101" pitchFamily="34" charset="-79"/>
                <a:cs typeface="Narkisim" panose="020E0502050101010101" pitchFamily="34" charset="-79"/>
              </a:rPr>
              <a:t>Merrill</a:t>
            </a:r>
            <a:r>
              <a:rPr lang="he-IL" sz="2400" dirty="0">
                <a:latin typeface="Narkisim" panose="020E0502050101010101" pitchFamily="34" charset="-79"/>
                <a:cs typeface="Narkisim" panose="020E0502050101010101" pitchFamily="34" charset="-79"/>
              </a:rPr>
              <a:t> בשנת 1998 מציג ש-80% מהנתונים של ארגון כלשהו הן </a:t>
            </a:r>
            <a:r>
              <a:rPr lang="en-US" sz="2400" dirty="0">
                <a:latin typeface="Narkisim" panose="020E0502050101010101" pitchFamily="34" charset="-79"/>
                <a:cs typeface="Narkisim" panose="020E0502050101010101" pitchFamily="34" charset="-79"/>
              </a:rPr>
              <a:t>Unstructured Data</a:t>
            </a: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sp>
        <p:nvSpPr>
          <p:cNvPr id="8" name="TextBox 7"/>
          <p:cNvSpPr txBox="1"/>
          <p:nvPr/>
        </p:nvSpPr>
        <p:spPr>
          <a:xfrm>
            <a:off x="5296862" y="115329"/>
            <a:ext cx="1965603" cy="923330"/>
          </a:xfrm>
          <a:prstGeom prst="rect">
            <a:avLst/>
          </a:prstGeom>
          <a:noFill/>
        </p:spPr>
        <p:txBody>
          <a:bodyPr wrap="none" rtlCol="0">
            <a:spAutoFit/>
          </a:bodyPr>
          <a:lstStyle/>
          <a:p>
            <a:pPr algn="r" rtl="1"/>
            <a:r>
              <a:rPr lang="he-IL" sz="5400" dirty="0">
                <a:solidFill>
                  <a:schemeClr val="accent1">
                    <a:lumMod val="50000"/>
                  </a:schemeClr>
                </a:solidFill>
                <a:latin typeface="Narkisim" panose="020E0502050101010101" pitchFamily="34" charset="-79"/>
                <a:cs typeface="Narkisim" panose="020E0502050101010101" pitchFamily="34" charset="-79"/>
              </a:rPr>
              <a:t>הקדמה</a:t>
            </a:r>
            <a:endParaRPr lang="en-US" sz="5400" dirty="0">
              <a:solidFill>
                <a:schemeClr val="accent1">
                  <a:lumMod val="50000"/>
                </a:schemeClr>
              </a:solidFill>
              <a:latin typeface="Narkisim" panose="020E0502050101010101" pitchFamily="34" charset="-79"/>
              <a:cs typeface="Narkisim" panose="020E0502050101010101" pitchFamily="34" charset="-79"/>
            </a:endParaRPr>
          </a:p>
        </p:txBody>
      </p:sp>
      <p:sp>
        <p:nvSpPr>
          <p:cNvPr id="9" name="TextBox 8"/>
          <p:cNvSpPr txBox="1"/>
          <p:nvPr/>
        </p:nvSpPr>
        <p:spPr>
          <a:xfrm>
            <a:off x="-72829" y="1228438"/>
            <a:ext cx="12180641"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הספר </a:t>
            </a:r>
            <a:r>
              <a:rPr lang="en-US" sz="2400" dirty="0">
                <a:latin typeface="Narkisim" panose="020E0502050101010101" pitchFamily="34" charset="-79"/>
                <a:cs typeface="Narkisim" panose="020E0502050101010101" pitchFamily="34" charset="-79"/>
              </a:rPr>
              <a:t>Handbook of Research on Web 2.0, 3.0 and X.0, Technologies, Business and Social Applications</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מגדיר פעולת תיוג שהיא שיוך של אלמנט מאונטולוגיה למסמך כלשהו.</a:t>
            </a:r>
            <a:r>
              <a:rPr lang="en-US" sz="2400" dirty="0">
                <a:latin typeface="Narkisim" panose="020E0502050101010101" pitchFamily="34" charset="-79"/>
                <a:cs typeface="Narkisim" panose="020E0502050101010101" pitchFamily="34" charset="-79"/>
              </a:rPr>
              <a:t>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תיוג מטרתו לתאר את המסמך על מנת לאפשר אחזור טוב יותר בהמשך, בנוסף לסידור המסמך בצורה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שהמחשב יכול "להבין" את החלקים השונים בו.</a:t>
            </a:r>
            <a:endParaRPr lang="en-US" sz="2400" dirty="0">
              <a:latin typeface="Narkisim" panose="020E0502050101010101" pitchFamily="34" charset="-79"/>
              <a:cs typeface="Narkisim" panose="020E0502050101010101" pitchFamily="34" charset="-79"/>
            </a:endParaRPr>
          </a:p>
        </p:txBody>
      </p:sp>
      <p:sp>
        <p:nvSpPr>
          <p:cNvPr id="12" name="TextBox 11"/>
          <p:cNvSpPr txBox="1"/>
          <p:nvPr/>
        </p:nvSpPr>
        <p:spPr>
          <a:xfrm>
            <a:off x="277091" y="2987877"/>
            <a:ext cx="11830721" cy="461665"/>
          </a:xfrm>
          <a:prstGeom prst="rect">
            <a:avLst/>
          </a:prstGeom>
          <a:noFill/>
        </p:spPr>
        <p:txBody>
          <a:bodyPr wrap="square" rtlCol="0">
            <a:spAutoFit/>
          </a:bodyPr>
          <a:lstStyle/>
          <a:p>
            <a:pPr algn="r" rtl="1"/>
            <a:r>
              <a:rPr lang="en-US" sz="2400" dirty="0">
                <a:latin typeface="Narkisim" panose="020E0502050101010101" pitchFamily="34" charset="-79"/>
                <a:cs typeface="Narkisim" panose="020E0502050101010101" pitchFamily="34" charset="-79"/>
              </a:rPr>
              <a:t>Unstructured Data</a:t>
            </a:r>
            <a:r>
              <a:rPr lang="he-IL" sz="2400" dirty="0">
                <a:latin typeface="Narkisim" panose="020E0502050101010101" pitchFamily="34" charset="-79"/>
                <a:cs typeface="Narkisim" panose="020E0502050101010101" pitchFamily="34" charset="-79"/>
              </a:rPr>
              <a:t> היא אינפורמציה לא מאורגנת או שאין מודל נתונים שהוגדר מראש שמארגן אותה</a:t>
            </a:r>
            <a:endParaRPr lang="en-US" sz="2400" dirty="0">
              <a:latin typeface="Narkisim" panose="020E0502050101010101" pitchFamily="34" charset="-79"/>
              <a:cs typeface="Narkisim" panose="020E0502050101010101" pitchFamily="34" charset="-79"/>
            </a:endParaRPr>
          </a:p>
        </p:txBody>
      </p:sp>
      <p:sp>
        <p:nvSpPr>
          <p:cNvPr id="14" name="TextBox 13"/>
          <p:cNvSpPr txBox="1"/>
          <p:nvPr/>
        </p:nvSpPr>
        <p:spPr>
          <a:xfrm>
            <a:off x="451516" y="4290765"/>
            <a:ext cx="11656296" cy="1200329"/>
          </a:xfrm>
          <a:prstGeom prst="rect">
            <a:avLst/>
          </a:prstGeom>
          <a:noFill/>
        </p:spPr>
        <p:txBody>
          <a:bodyPr wrap="square" rtlCol="0">
            <a:spAutoFit/>
          </a:bodyPr>
          <a:lstStyle/>
          <a:p>
            <a:pPr algn="r" rtl="1"/>
            <a:r>
              <a:rPr lang="en-US" sz="2400" dirty="0">
                <a:latin typeface="Narkisim" panose="020E0502050101010101" pitchFamily="34" charset="-79"/>
                <a:cs typeface="Narkisim" panose="020E0502050101010101" pitchFamily="34" charset="-79"/>
              </a:rPr>
              <a:t>Semi-Structured Data</a:t>
            </a:r>
            <a:r>
              <a:rPr lang="he-IL" sz="2400" dirty="0">
                <a:latin typeface="Narkisim" panose="020E0502050101010101" pitchFamily="34" charset="-79"/>
                <a:cs typeface="Narkisim" panose="020E0502050101010101" pitchFamily="34" charset="-79"/>
              </a:rPr>
              <a:t> הוא אחד הצורות מ-</a:t>
            </a:r>
            <a:r>
              <a:rPr lang="en-US" sz="2400" dirty="0">
                <a:latin typeface="Narkisim" panose="020E0502050101010101" pitchFamily="34" charset="-79"/>
                <a:cs typeface="Narkisim" panose="020E0502050101010101" pitchFamily="34" charset="-79"/>
              </a:rPr>
              <a:t>Structured Data</a:t>
            </a:r>
            <a:r>
              <a:rPr lang="he-IL" sz="2400" dirty="0">
                <a:latin typeface="Narkisim" panose="020E0502050101010101" pitchFamily="34" charset="-79"/>
                <a:cs typeface="Narkisim" panose="020E0502050101010101" pitchFamily="34" charset="-79"/>
              </a:rPr>
              <a:t> שאין לו מבנה פורמלי מאורגן כמו מאגרי נתונים יחסיים או טבלאות, אבל הוא מכיל סימונים</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חלוקות</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תיוגים שמפרידות בין אלמנטים סימנטיים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ומגדיר ההיררכיה בין רשומות ושדות בתוך הנתונים. </a:t>
            </a:r>
            <a:r>
              <a:rPr lang="en-US" sz="2400" dirty="0">
                <a:latin typeface="Narkisim" panose="020E0502050101010101" pitchFamily="34" charset="-79"/>
                <a:cs typeface="Narkisim" panose="020E0502050101010101" pitchFamily="34" charset="-79"/>
              </a:rPr>
              <a:t>XML </a:t>
            </a:r>
            <a:r>
              <a:rPr lang="he-IL" sz="2400" dirty="0">
                <a:latin typeface="Narkisim" panose="020E0502050101010101" pitchFamily="34" charset="-79"/>
                <a:cs typeface="Narkisim" panose="020E0502050101010101" pitchFamily="34" charset="-79"/>
              </a:rPr>
              <a:t> הוא דוגמה טובה לצורת </a:t>
            </a:r>
            <a:r>
              <a:rPr lang="en-US" sz="2400" dirty="0">
                <a:latin typeface="Narkisim" panose="020E0502050101010101" pitchFamily="34" charset="-79"/>
                <a:cs typeface="Narkisim" panose="020E0502050101010101" pitchFamily="34" charset="-79"/>
              </a:rPr>
              <a:t>Semi-Structured</a:t>
            </a:r>
          </a:p>
        </p:txBody>
      </p:sp>
      <p:sp>
        <p:nvSpPr>
          <p:cNvPr id="15" name="TextBox 14"/>
          <p:cNvSpPr txBox="1"/>
          <p:nvPr/>
        </p:nvSpPr>
        <p:spPr>
          <a:xfrm>
            <a:off x="682427" y="5750549"/>
            <a:ext cx="11425386"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אנו נשתמש בפעולות פרסינג ותיוג על מנת לעבור מתצורת </a:t>
            </a:r>
            <a:r>
              <a:rPr lang="en-US" sz="2400" dirty="0">
                <a:latin typeface="Narkisim" panose="020E0502050101010101" pitchFamily="34" charset="-79"/>
                <a:cs typeface="Narkisim" panose="020E0502050101010101" pitchFamily="34" charset="-79"/>
              </a:rPr>
              <a:t>Unstructured Data</a:t>
            </a:r>
            <a:r>
              <a:rPr lang="he-IL" sz="2400" dirty="0">
                <a:latin typeface="Narkisim" panose="020E0502050101010101" pitchFamily="34" charset="-79"/>
                <a:cs typeface="Narkisim" panose="020E0502050101010101" pitchFamily="34" charset="-79"/>
              </a:rPr>
              <a:t> לקבצי </a:t>
            </a:r>
            <a:r>
              <a:rPr lang="en-US" sz="2400" dirty="0">
                <a:latin typeface="Narkisim" panose="020E0502050101010101" pitchFamily="34" charset="-79"/>
                <a:cs typeface="Narkisim" panose="020E0502050101010101" pitchFamily="34" charset="-79"/>
              </a:rPr>
              <a:t>XML</a:t>
            </a:r>
          </a:p>
        </p:txBody>
      </p:sp>
    </p:spTree>
    <p:extLst>
      <p:ext uri="{BB962C8B-B14F-4D97-AF65-F5344CB8AC3E}">
        <p14:creationId xmlns:p14="http://schemas.microsoft.com/office/powerpoint/2010/main" val="98378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509" y="304800"/>
            <a:ext cx="11619345" cy="2492990"/>
          </a:xfrm>
          <a:prstGeom prst="rect">
            <a:avLst/>
          </a:prstGeom>
          <a:noFill/>
        </p:spPr>
        <p:txBody>
          <a:bodyPr wrap="square" rtlCol="0">
            <a:spAutoFit/>
          </a:bodyPr>
          <a:lstStyle/>
          <a:p>
            <a:pPr algn="r" rtl="1"/>
            <a:r>
              <a:rPr lang="he-IL" sz="3600" b="1" u="sng" dirty="0">
                <a:solidFill>
                  <a:schemeClr val="accent1">
                    <a:lumMod val="50000"/>
                  </a:schemeClr>
                </a:solidFill>
                <a:latin typeface="Narkisim" panose="020E0502050101010101" pitchFamily="34" charset="-79"/>
                <a:cs typeface="Narkisim" panose="020E0502050101010101" pitchFamily="34" charset="-79"/>
              </a:rPr>
              <a:t>רקע:</a:t>
            </a:r>
            <a:r>
              <a:rPr lang="he-IL" sz="3600" b="1" u="sng" dirty="0">
                <a:latin typeface="Narkisim" panose="020E0502050101010101" pitchFamily="34" charset="-79"/>
                <a:cs typeface="Narkisim" panose="020E0502050101010101" pitchFamily="34" charset="-79"/>
              </a:rPr>
              <a:t> </a:t>
            </a:r>
          </a:p>
          <a:p>
            <a:pPr algn="r" rtl="1"/>
            <a:r>
              <a:rPr lang="he-IL" sz="2400" dirty="0">
                <a:latin typeface="Narkisim" panose="020E0502050101010101" pitchFamily="34" charset="-79"/>
                <a:cs typeface="Narkisim" panose="020E0502050101010101" pitchFamily="34" charset="-79"/>
              </a:rPr>
              <a:t>למסמכי חקיקה מבנה מוגדר. </a:t>
            </a:r>
          </a:p>
          <a:p>
            <a:pPr algn="r" rtl="1"/>
            <a:r>
              <a:rPr lang="he-IL" sz="2400" dirty="0">
                <a:latin typeface="Narkisim" panose="020E0502050101010101" pitchFamily="34" charset="-79"/>
                <a:cs typeface="Narkisim" panose="020E0502050101010101" pitchFamily="34" charset="-79"/>
              </a:rPr>
              <a:t>מסמך חקיקה מורכב מחלוקה לסעיפים. סעיפים מורכבים מסעיפי משנה וכן הלאה. מסמכי חקיקה גדולים מחולקים לעיתים לפרקים, חלקים או סימנים. החלוקה הבסיסית ביותר היא החלוקה לסעיפים ראשיים.</a:t>
            </a:r>
            <a:r>
              <a:rPr lang="he-IL" dirty="0"/>
              <a:t> </a:t>
            </a:r>
            <a:endParaRPr lang="he-IL" sz="2400" b="0" dirty="0">
              <a:effectLst/>
            </a:endParaRPr>
          </a:p>
          <a:p>
            <a:r>
              <a:rPr lang="he-IL" sz="2400" dirty="0"/>
              <a:t/>
            </a:r>
            <a:br>
              <a:rPr lang="he-IL" sz="2400" dirty="0"/>
            </a:br>
            <a:r>
              <a:rPr lang="he-IL" sz="2400" dirty="0">
                <a:solidFill>
                  <a:schemeClr val="accent1">
                    <a:lumMod val="50000"/>
                  </a:schemeClr>
                </a:solidFill>
                <a:latin typeface="Narkisim" panose="020E0502050101010101" pitchFamily="34" charset="-79"/>
                <a:cs typeface="Narkisim" panose="020E0502050101010101" pitchFamily="34" charset="-79"/>
              </a:rPr>
              <a:t>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701960" y="2136070"/>
            <a:ext cx="11249894" cy="1938992"/>
          </a:xfrm>
          <a:prstGeom prst="rect">
            <a:avLst/>
          </a:prstGeom>
          <a:noFill/>
        </p:spPr>
        <p:txBody>
          <a:bodyPr wrap="square" rtlCol="0">
            <a:spAutoFit/>
          </a:bodyPr>
          <a:lstStyle/>
          <a:p>
            <a:pPr algn="r" rtl="1"/>
            <a:r>
              <a:rPr lang="he-IL" sz="2400" b="1" u="sng" dirty="0">
                <a:solidFill>
                  <a:schemeClr val="accent1">
                    <a:lumMod val="50000"/>
                  </a:schemeClr>
                </a:solidFill>
                <a:latin typeface="Narkisim" panose="020E0502050101010101" pitchFamily="34" charset="-79"/>
                <a:cs typeface="Narkisim" panose="020E0502050101010101" pitchFamily="34" charset="-79"/>
              </a:rPr>
              <a:t>הקלט</a:t>
            </a:r>
            <a:r>
              <a:rPr lang="he-IL" sz="2400" dirty="0">
                <a:solidFill>
                  <a:schemeClr val="accent1">
                    <a:lumMod val="50000"/>
                  </a:schemeClr>
                </a:solidFill>
                <a:latin typeface="Narkisim" panose="020E0502050101010101" pitchFamily="34" charset="-79"/>
                <a:cs typeface="Narkisim" panose="020E0502050101010101" pitchFamily="34" charset="-79"/>
              </a:rPr>
              <a:t>: </a:t>
            </a:r>
          </a:p>
          <a:p>
            <a:pPr algn="r" rtl="1"/>
            <a:r>
              <a:rPr lang="he-IL" sz="2400" dirty="0">
                <a:latin typeface="Narkisim" panose="020E0502050101010101" pitchFamily="34" charset="-79"/>
                <a:cs typeface="Narkisim" panose="020E0502050101010101" pitchFamily="34" charset="-79"/>
              </a:rPr>
              <a:t>אנו מקבלים כקלט:</a:t>
            </a:r>
          </a:p>
          <a:p>
            <a:pPr algn="r" rtl="1"/>
            <a:r>
              <a:rPr lang="he-IL" sz="2400" dirty="0">
                <a:latin typeface="Narkisim" panose="020E0502050101010101" pitchFamily="34" charset="-79"/>
                <a:cs typeface="Narkisim" panose="020E0502050101010101" pitchFamily="34" charset="-79"/>
              </a:rPr>
              <a:t>-קבצי חקיקה מתצורת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שיעברו תיוג, </a:t>
            </a:r>
          </a:p>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PDF</a:t>
            </a:r>
            <a:r>
              <a:rPr lang="he-IL" sz="2400" dirty="0">
                <a:latin typeface="Narkisim" panose="020E0502050101010101" pitchFamily="34" charset="-79"/>
                <a:cs typeface="Narkisim" panose="020E0502050101010101" pitchFamily="34" charset="-79"/>
              </a:rPr>
              <a:t> מקבילים לצורך בדיקה ידנית של התיוג </a:t>
            </a:r>
          </a:p>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בהתאם כדי ללמוד את מבנה התיוג ולהשוואה עם המודל שעשינו</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785083" y="4043410"/>
            <a:ext cx="11166771" cy="830997"/>
          </a:xfrm>
          <a:prstGeom prst="rect">
            <a:avLst/>
          </a:prstGeom>
          <a:noFill/>
        </p:spPr>
        <p:txBody>
          <a:bodyPr wrap="square" rtlCol="0">
            <a:spAutoFit/>
          </a:bodyPr>
          <a:lstStyle/>
          <a:p>
            <a:pPr algn="r" rtl="1"/>
            <a:r>
              <a:rPr lang="he-IL" sz="2400" b="1" u="sng" dirty="0">
                <a:solidFill>
                  <a:schemeClr val="accent1">
                    <a:lumMod val="50000"/>
                  </a:schemeClr>
                </a:solidFill>
                <a:latin typeface="Narkisim" panose="020E0502050101010101" pitchFamily="34" charset="-79"/>
                <a:cs typeface="Narkisim" panose="020E0502050101010101" pitchFamily="34" charset="-79"/>
              </a:rPr>
              <a:t>הפלט</a:t>
            </a:r>
            <a:r>
              <a:rPr lang="he-IL" sz="2400" dirty="0">
                <a:solidFill>
                  <a:schemeClr val="accent1">
                    <a:lumMod val="50000"/>
                  </a:schemeClr>
                </a:solidFill>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a:t>
            </a:r>
          </a:p>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שמכילים את הטקסט המקורי אשר מתויג ע"י המודל שבנינו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161924" y="4919008"/>
            <a:ext cx="11789929" cy="2308324"/>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למרות שקבצי הקלט הם קבצי חקיקה שיש להם מבנה גנרי ואופן חלוקה מפורט ומסודר באתר משרד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המשפטים, אנחנו לא מסתכלים עליהם כ</a:t>
            </a:r>
            <a:r>
              <a:rPr lang="en-US" sz="2400" dirty="0">
                <a:latin typeface="Narkisim" panose="020E0502050101010101" pitchFamily="34" charset="-79"/>
                <a:cs typeface="Narkisim" panose="020E0502050101010101" pitchFamily="34" charset="-79"/>
              </a:rPr>
              <a:t>Structured/Semi-Structured Data</a:t>
            </a:r>
            <a:r>
              <a:rPr lang="he-IL" sz="2400" dirty="0">
                <a:latin typeface="Narkisim" panose="020E0502050101010101" pitchFamily="34" charset="-79"/>
                <a:cs typeface="Narkisim" panose="020E0502050101010101" pitchFamily="34" charset="-79"/>
              </a:rPr>
              <a:t> כי קבצים אלה מכילים טקסט</a:t>
            </a:r>
            <a:r>
              <a:rPr lang="ar-LB" sz="2400" dirty="0">
                <a:latin typeface="Narkisim" panose="020E0502050101010101" pitchFamily="34" charset="-79"/>
                <a:cs typeface="Narkisim" panose="020E0502050101010101" pitchFamily="34" charset="-79"/>
              </a:rPr>
              <a:t> </a:t>
            </a:r>
            <a:r>
              <a:rPr lang="he-IL" sz="2400" dirty="0">
                <a:latin typeface="Narkisim" panose="020E0502050101010101" pitchFamily="34" charset="-79"/>
                <a:cs typeface="Narkisim" panose="020E0502050101010101" pitchFamily="34" charset="-79"/>
              </a:rPr>
              <a:t>בלבד.</a:t>
            </a:r>
          </a:p>
          <a:p>
            <a:pPr algn="r" rtl="1"/>
            <a:r>
              <a:rPr lang="he-IL" sz="2400" dirty="0">
                <a:latin typeface="Narkisim" panose="020E0502050101010101" pitchFamily="34" charset="-79"/>
                <a:cs typeface="Narkisim" panose="020E0502050101010101" pitchFamily="34" charset="-79"/>
              </a:rPr>
              <a:t>בפרויקט זה אנו גם עוסקים בפירוק, תיוג וייצור מבנה חדש של הקבצים הללו והעברתם </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לצורה יותר שימושית שהמחשב יודע לפעול עליה.</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 </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279479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690" y="221673"/>
            <a:ext cx="3620659" cy="646331"/>
          </a:xfrm>
          <a:prstGeom prst="rect">
            <a:avLst/>
          </a:prstGeom>
          <a:noFill/>
        </p:spPr>
        <p:txBody>
          <a:bodyPr wrap="square" rtlCol="0">
            <a:spAutoFit/>
          </a:bodyPr>
          <a:lstStyle/>
          <a:p>
            <a:pPr algn="ctr"/>
            <a:r>
              <a:rPr lang="he-IL" sz="3600" dirty="0">
                <a:solidFill>
                  <a:schemeClr val="accent1">
                    <a:lumMod val="50000"/>
                  </a:schemeClr>
                </a:solidFill>
                <a:latin typeface="Narkisim" panose="020E0502050101010101" pitchFamily="34" charset="-79"/>
                <a:cs typeface="Narkisim" panose="020E0502050101010101" pitchFamily="34" charset="-79"/>
              </a:rPr>
              <a:t>מבט כללי</a:t>
            </a:r>
            <a:endParaRPr lang="en-US" sz="3600"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932872" y="1066770"/>
            <a:ext cx="10991276"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התוכנית שלנו מתנהגת כמו </a:t>
            </a:r>
            <a:r>
              <a:rPr lang="en-US" sz="2400" dirty="0">
                <a:latin typeface="Narkisim" panose="020E0502050101010101" pitchFamily="34" charset="-79"/>
                <a:cs typeface="Narkisim" panose="020E0502050101010101" pitchFamily="34" charset="-79"/>
              </a:rPr>
              <a:t>Pipeline</a:t>
            </a:r>
            <a:r>
              <a:rPr lang="he-IL" sz="2400" dirty="0">
                <a:latin typeface="Narkisim" panose="020E0502050101010101" pitchFamily="34" charset="-79"/>
                <a:cs typeface="Narkisim" panose="020E0502050101010101" pitchFamily="34" charset="-79"/>
              </a:rPr>
              <a:t> כך שהקלט של שלב מסוים, הינו הפלט של השלב הקודם לו.</a:t>
            </a: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404239" y="2414284"/>
            <a:ext cx="1506319" cy="1426085"/>
          </a:xfrm>
          <a:prstGeom prst="rect">
            <a:avLst/>
          </a:prstGeom>
        </p:spPr>
      </p:pic>
      <p:pic>
        <p:nvPicPr>
          <p:cNvPr id="7" name="Picture 6"/>
          <p:cNvPicPr>
            <a:picLocks noChangeAspect="1"/>
          </p:cNvPicPr>
          <p:nvPr/>
        </p:nvPicPr>
        <p:blipFill>
          <a:blip r:embed="rId3"/>
          <a:stretch>
            <a:fillRect/>
          </a:stretch>
        </p:blipFill>
        <p:spPr>
          <a:xfrm>
            <a:off x="5368689" y="2414284"/>
            <a:ext cx="1640738" cy="1426085"/>
          </a:xfrm>
          <a:prstGeom prst="rect">
            <a:avLst/>
          </a:prstGeom>
        </p:spPr>
      </p:pic>
      <p:pic>
        <p:nvPicPr>
          <p:cNvPr id="8" name="Picture 7"/>
          <p:cNvPicPr>
            <a:picLocks noChangeAspect="1"/>
          </p:cNvPicPr>
          <p:nvPr/>
        </p:nvPicPr>
        <p:blipFill>
          <a:blip r:embed="rId4"/>
          <a:stretch>
            <a:fillRect/>
          </a:stretch>
        </p:blipFill>
        <p:spPr>
          <a:xfrm>
            <a:off x="7906067" y="2414284"/>
            <a:ext cx="1426085" cy="1426085"/>
          </a:xfrm>
          <a:prstGeom prst="rect">
            <a:avLst/>
          </a:prstGeom>
        </p:spPr>
      </p:pic>
      <p:sp>
        <p:nvSpPr>
          <p:cNvPr id="15" name="Right Arrow 14"/>
          <p:cNvSpPr/>
          <p:nvPr/>
        </p:nvSpPr>
        <p:spPr>
          <a:xfrm>
            <a:off x="263237" y="1727201"/>
            <a:ext cx="1796472" cy="239934"/>
          </a:xfrm>
          <a:prstGeom prst="rightArrow">
            <a:avLst>
              <a:gd name="adj1" fmla="val 50000"/>
              <a:gd name="adj2" fmla="val 5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7377" y="1385503"/>
            <a:ext cx="782009" cy="461665"/>
          </a:xfrm>
          <a:prstGeom prst="rect">
            <a:avLst/>
          </a:prstGeom>
          <a:noFill/>
        </p:spPr>
        <p:txBody>
          <a:bodyPr wrap="none" rtlCol="0">
            <a:spAutoFit/>
          </a:bodyPr>
          <a:lstStyle/>
          <a:p>
            <a:r>
              <a:rPr lang="en-US" sz="2400" dirty="0"/>
              <a:t>Start</a:t>
            </a:r>
          </a:p>
        </p:txBody>
      </p:sp>
      <p:sp>
        <p:nvSpPr>
          <p:cNvPr id="17" name="TextBox 16"/>
          <p:cNvSpPr txBox="1"/>
          <p:nvPr/>
        </p:nvSpPr>
        <p:spPr>
          <a:xfrm>
            <a:off x="2785258" y="4160720"/>
            <a:ext cx="1644073" cy="707886"/>
          </a:xfrm>
          <a:prstGeom prst="rect">
            <a:avLst/>
          </a:prstGeom>
          <a:noFill/>
        </p:spPr>
        <p:txBody>
          <a:bodyPr wrap="square" rtlCol="0">
            <a:spAutoFit/>
          </a:bodyPr>
          <a:lstStyle/>
          <a:p>
            <a:pPr algn="ctr"/>
            <a:r>
              <a:rPr lang="en-US" sz="2000" dirty="0">
                <a:cs typeface="Narkisim" panose="020E0502050101010101" pitchFamily="34" charset="-79"/>
              </a:rPr>
              <a:t>Read DOCX file</a:t>
            </a:r>
          </a:p>
        </p:txBody>
      </p:sp>
      <p:pic>
        <p:nvPicPr>
          <p:cNvPr id="18" name="Picture 17"/>
          <p:cNvPicPr>
            <a:picLocks noChangeAspect="1"/>
          </p:cNvPicPr>
          <p:nvPr/>
        </p:nvPicPr>
        <p:blipFill>
          <a:blip r:embed="rId5"/>
          <a:stretch>
            <a:fillRect/>
          </a:stretch>
        </p:blipFill>
        <p:spPr>
          <a:xfrm>
            <a:off x="10293447" y="2414284"/>
            <a:ext cx="1271980" cy="1426085"/>
          </a:xfrm>
          <a:prstGeom prst="rect">
            <a:avLst/>
          </a:prstGeom>
        </p:spPr>
      </p:pic>
      <p:pic>
        <p:nvPicPr>
          <p:cNvPr id="20" name="Picture 19"/>
          <p:cNvPicPr>
            <a:picLocks noChangeAspect="1"/>
          </p:cNvPicPr>
          <p:nvPr/>
        </p:nvPicPr>
        <p:blipFill>
          <a:blip r:embed="rId6"/>
          <a:stretch>
            <a:fillRect/>
          </a:stretch>
        </p:blipFill>
        <p:spPr>
          <a:xfrm>
            <a:off x="2905242" y="2414284"/>
            <a:ext cx="1404107" cy="1426085"/>
          </a:xfrm>
          <a:prstGeom prst="rect">
            <a:avLst/>
          </a:prstGeom>
        </p:spPr>
      </p:pic>
      <p:sp>
        <p:nvSpPr>
          <p:cNvPr id="22" name="TextBox 21"/>
          <p:cNvSpPr txBox="1"/>
          <p:nvPr/>
        </p:nvSpPr>
        <p:spPr>
          <a:xfrm>
            <a:off x="316344" y="4155840"/>
            <a:ext cx="1644073" cy="707886"/>
          </a:xfrm>
          <a:prstGeom prst="rect">
            <a:avLst/>
          </a:prstGeom>
          <a:noFill/>
        </p:spPr>
        <p:txBody>
          <a:bodyPr wrap="square" rtlCol="0">
            <a:spAutoFit/>
          </a:bodyPr>
          <a:lstStyle/>
          <a:p>
            <a:r>
              <a:rPr lang="en-US" sz="2000" dirty="0"/>
              <a:t>Convert DOC files to DOCX</a:t>
            </a:r>
          </a:p>
        </p:txBody>
      </p:sp>
      <p:sp>
        <p:nvSpPr>
          <p:cNvPr id="23" name="TextBox 22"/>
          <p:cNvSpPr txBox="1"/>
          <p:nvPr/>
        </p:nvSpPr>
        <p:spPr>
          <a:xfrm>
            <a:off x="5368689" y="4160720"/>
            <a:ext cx="1644073" cy="707886"/>
          </a:xfrm>
          <a:prstGeom prst="rect">
            <a:avLst/>
          </a:prstGeom>
          <a:noFill/>
        </p:spPr>
        <p:txBody>
          <a:bodyPr wrap="square" rtlCol="0">
            <a:spAutoFit/>
          </a:bodyPr>
          <a:lstStyle/>
          <a:p>
            <a:pPr algn="ctr"/>
            <a:r>
              <a:rPr lang="en-US" sz="2000" dirty="0"/>
              <a:t>Organize &amp; clean arrays</a:t>
            </a:r>
          </a:p>
        </p:txBody>
      </p:sp>
      <p:sp>
        <p:nvSpPr>
          <p:cNvPr id="25" name="TextBox 24"/>
          <p:cNvSpPr txBox="1"/>
          <p:nvPr/>
        </p:nvSpPr>
        <p:spPr>
          <a:xfrm>
            <a:off x="7797072" y="4160720"/>
            <a:ext cx="1644073" cy="707886"/>
          </a:xfrm>
          <a:prstGeom prst="rect">
            <a:avLst/>
          </a:prstGeom>
          <a:noFill/>
        </p:spPr>
        <p:txBody>
          <a:bodyPr wrap="square" rtlCol="0">
            <a:spAutoFit/>
          </a:bodyPr>
          <a:lstStyle/>
          <a:p>
            <a:pPr algn="ctr"/>
            <a:r>
              <a:rPr lang="en-US" sz="2000" dirty="0"/>
              <a:t>Parse string into objects</a:t>
            </a:r>
          </a:p>
        </p:txBody>
      </p:sp>
      <p:sp>
        <p:nvSpPr>
          <p:cNvPr id="27" name="TextBox 26"/>
          <p:cNvSpPr txBox="1"/>
          <p:nvPr/>
        </p:nvSpPr>
        <p:spPr>
          <a:xfrm>
            <a:off x="10107400" y="4160720"/>
            <a:ext cx="1644073" cy="1015663"/>
          </a:xfrm>
          <a:prstGeom prst="rect">
            <a:avLst/>
          </a:prstGeom>
          <a:noFill/>
        </p:spPr>
        <p:txBody>
          <a:bodyPr wrap="square" rtlCol="0">
            <a:spAutoFit/>
          </a:bodyPr>
          <a:lstStyle/>
          <a:p>
            <a:pPr algn="ctr"/>
            <a:r>
              <a:rPr lang="en-US" sz="2000" dirty="0"/>
              <a:t>Create XML file &amp; save to disk</a:t>
            </a:r>
          </a:p>
        </p:txBody>
      </p:sp>
      <p:sp>
        <p:nvSpPr>
          <p:cNvPr id="28" name="TextBox 27"/>
          <p:cNvSpPr txBox="1"/>
          <p:nvPr/>
        </p:nvSpPr>
        <p:spPr>
          <a:xfrm>
            <a:off x="316344" y="5348952"/>
            <a:ext cx="11607804" cy="830997"/>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לכל שלב בפרויקט יש אתגרים משלו ובסוף ישנו </a:t>
            </a:r>
            <a:r>
              <a:rPr lang="he-IL" sz="2400">
                <a:latin typeface="Narkisim" panose="020E0502050101010101" pitchFamily="34" charset="-79"/>
                <a:cs typeface="Narkisim" panose="020E0502050101010101" pitchFamily="34" charset="-79"/>
              </a:rPr>
              <a:t>גם השלב של לְמַכֵּן את כל </a:t>
            </a:r>
            <a:r>
              <a:rPr lang="he-IL" sz="2400" dirty="0">
                <a:latin typeface="Narkisim" panose="020E0502050101010101" pitchFamily="34" charset="-79"/>
                <a:cs typeface="Narkisim" panose="020E0502050101010101" pitchFamily="34" charset="-79"/>
              </a:rPr>
              <a:t>התהליך הזה עבור אלפי קבצי הקלט שהכל ייעשה בלחיצה אחת, וכל זה נעשה בשפת </a:t>
            </a:r>
            <a:r>
              <a:rPr lang="en-US" sz="2400" dirty="0">
                <a:latin typeface="Narkisim" panose="020E0502050101010101" pitchFamily="34" charset="-79"/>
                <a:cs typeface="Narkisim" panose="020E0502050101010101" pitchFamily="34" charset="-79"/>
              </a:rPr>
              <a:t>Python 3</a:t>
            </a:r>
          </a:p>
        </p:txBody>
      </p:sp>
    </p:spTree>
    <p:extLst>
      <p:ext uri="{BB962C8B-B14F-4D97-AF65-F5344CB8AC3E}">
        <p14:creationId xmlns:p14="http://schemas.microsoft.com/office/powerpoint/2010/main" val="45894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250" fill="hold"/>
                                        <p:tgtEl>
                                          <p:spTgt spid="16"/>
                                        </p:tgtEl>
                                        <p:attrNameLst>
                                          <p:attrName>ppt_x</p:attrName>
                                        </p:attrNameLst>
                                      </p:cBhvr>
                                      <p:tavLst>
                                        <p:tav tm="0">
                                          <p:val>
                                            <p:strVal val="0-#ppt_w/2"/>
                                          </p:val>
                                        </p:tav>
                                        <p:tav tm="100000">
                                          <p:val>
                                            <p:strVal val="#ppt_x"/>
                                          </p:val>
                                        </p:tav>
                                      </p:tavLst>
                                    </p:anim>
                                    <p:anim calcmode="lin" valueType="num">
                                      <p:cBhvr additive="base">
                                        <p:cTn id="17" dur="25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42" presetClass="entr" presetSubtype="0" fill="hold" nodeType="with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1000"/>
                                        <p:tgtEl>
                                          <p:spTgt spid="17">
                                            <p:txEl>
                                              <p:pRg st="0" end="0"/>
                                            </p:txEl>
                                          </p:spTgt>
                                        </p:tgtEl>
                                      </p:cBhvr>
                                    </p:animEffect>
                                    <p:anim calcmode="lin" valueType="num">
                                      <p:cBhvr>
                                        <p:cTn id="3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42" presetClass="entr" presetSubtype="0" fill="hold" nodeType="withEffect">
                                  <p:stCondLst>
                                    <p:cond delay="0"/>
                                  </p:stCondLst>
                                  <p:childTnLst>
                                    <p:set>
                                      <p:cBhvr>
                                        <p:cTn id="44" dur="1" fill="hold">
                                          <p:stCondLst>
                                            <p:cond delay="0"/>
                                          </p:stCondLst>
                                        </p:cTn>
                                        <p:tgtEl>
                                          <p:spTgt spid="23">
                                            <p:txEl>
                                              <p:pRg st="0" end="0"/>
                                            </p:txEl>
                                          </p:spTgt>
                                        </p:tgtEl>
                                        <p:attrNameLst>
                                          <p:attrName>style.visibility</p:attrName>
                                        </p:attrNameLst>
                                      </p:cBhvr>
                                      <p:to>
                                        <p:strVal val="visible"/>
                                      </p:to>
                                    </p:set>
                                    <p:animEffect transition="in" filter="fade">
                                      <p:cBhvr>
                                        <p:cTn id="45" dur="1000"/>
                                        <p:tgtEl>
                                          <p:spTgt spid="23">
                                            <p:txEl>
                                              <p:pRg st="0" end="0"/>
                                            </p:txEl>
                                          </p:spTgt>
                                        </p:tgtEl>
                                      </p:cBhvr>
                                    </p:animEffect>
                                    <p:anim calcmode="lin" valueType="num">
                                      <p:cBhvr>
                                        <p:cTn id="46"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ppt_x</p:attrName>
                                        </p:attrNameLst>
                                      </p:cBhvr>
                                      <p:tavLst>
                                        <p:tav tm="0">
                                          <p:val>
                                            <p:strVal val="#ppt_x"/>
                                          </p:val>
                                        </p:tav>
                                        <p:tav tm="100000">
                                          <p:val>
                                            <p:strVal val="#ppt_x"/>
                                          </p:val>
                                        </p:tav>
                                      </p:tavLst>
                                    </p:anim>
                                    <p:anim calcmode="lin" valueType="num">
                                      <p:cBhvr>
                                        <p:cTn id="5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par>
                          <p:cTn id="63" fill="hold">
                            <p:stCondLst>
                              <p:cond delay="500"/>
                            </p:stCondLst>
                            <p:childTnLst>
                              <p:par>
                                <p:cTn id="64" presetID="42" presetClass="entr" presetSubtype="0"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6" grpId="0"/>
      <p:bldP spid="22" grpId="0"/>
      <p:bldP spid="25"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5804" y="79782"/>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1:</a:t>
            </a:r>
            <a:r>
              <a:rPr lang="he-IL" sz="3200" b="1" u="sng" dirty="0">
                <a:latin typeface="Narkisim" panose="020E0502050101010101" pitchFamily="34" charset="-79"/>
                <a:cs typeface="Narkisim" panose="020E0502050101010101" pitchFamily="34" charset="-79"/>
              </a:rPr>
              <a:t> המרת קבצי הקלט מצורת </a:t>
            </a:r>
            <a:r>
              <a:rPr lang="en-US" sz="3200" b="1" u="sng" dirty="0">
                <a:latin typeface="Narkisim" panose="020E0502050101010101" pitchFamily="34" charset="-79"/>
                <a:cs typeface="Narkisim" panose="020E0502050101010101" pitchFamily="34" charset="-79"/>
              </a:rPr>
              <a:t>DOC</a:t>
            </a:r>
            <a:r>
              <a:rPr lang="he-IL" sz="3200" b="1" u="sng" dirty="0">
                <a:latin typeface="Narkisim" panose="020E0502050101010101" pitchFamily="34" charset="-79"/>
                <a:cs typeface="Narkisim" panose="020E0502050101010101" pitchFamily="34" charset="-79"/>
              </a:rPr>
              <a:t> </a:t>
            </a:r>
            <a:r>
              <a:rPr lang="he-IL" sz="3200" b="1" u="sng" dirty="0" smtClean="0">
                <a:latin typeface="Narkisim" panose="020E0502050101010101" pitchFamily="34" charset="-79"/>
                <a:cs typeface="Narkisim" panose="020E0502050101010101" pitchFamily="34" charset="-79"/>
              </a:rPr>
              <a:t>לצורת </a:t>
            </a:r>
            <a:r>
              <a:rPr lang="en-US" sz="3200" b="1" u="sng" dirty="0" err="1">
                <a:latin typeface="Narkisim" panose="020E0502050101010101" pitchFamily="34" charset="-79"/>
                <a:cs typeface="Narkisim" panose="020E0502050101010101" pitchFamily="34" charset="-79"/>
              </a:rPr>
              <a:t>Docx</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10400147" y="881778"/>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8" name="TextBox 7"/>
          <p:cNvSpPr txBox="1"/>
          <p:nvPr/>
        </p:nvSpPr>
        <p:spPr>
          <a:xfrm>
            <a:off x="83129" y="858423"/>
            <a:ext cx="10317018" cy="1569660"/>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מודול </a:t>
            </a:r>
            <a:r>
              <a:rPr lang="en-US" sz="2400" dirty="0" err="1">
                <a:latin typeface="Narkisim" panose="020E0502050101010101" pitchFamily="34" charset="-79"/>
                <a:cs typeface="Narkisim" panose="020E0502050101010101" pitchFamily="34" charset="-79"/>
              </a:rPr>
              <a:t>subprocess</a:t>
            </a:r>
            <a:r>
              <a:rPr lang="he-IL" sz="2400" dirty="0">
                <a:latin typeface="Narkisim" panose="020E0502050101010101" pitchFamily="34" charset="-79"/>
                <a:cs typeface="Narkisim" panose="020E0502050101010101" pitchFamily="34" charset="-79"/>
              </a:rPr>
              <a:t> (ספריית </a:t>
            </a:r>
            <a:r>
              <a:rPr lang="en-US" sz="2400" dirty="0">
                <a:latin typeface="Narkisim" panose="020E0502050101010101" pitchFamily="34" charset="-79"/>
                <a:cs typeface="Narkisim" panose="020E0502050101010101" pitchFamily="34" charset="-79"/>
              </a:rPr>
              <a:t>built-in</a:t>
            </a:r>
            <a:r>
              <a:rPr lang="he-IL" sz="2400" dirty="0">
                <a:latin typeface="Narkisim" panose="020E0502050101010101" pitchFamily="34" charset="-79"/>
                <a:cs typeface="Narkisim" panose="020E0502050101010101" pitchFamily="34" charset="-79"/>
              </a:rPr>
              <a:t> של </a:t>
            </a:r>
            <a:r>
              <a:rPr lang="en-US" sz="2400" dirty="0">
                <a:latin typeface="Narkisim" panose="020E0502050101010101" pitchFamily="34" charset="-79"/>
                <a:cs typeface="Narkisim" panose="020E0502050101010101" pitchFamily="34" charset="-79"/>
              </a:rPr>
              <a:t>Python</a:t>
            </a:r>
            <a:r>
              <a:rPr lang="he-IL" sz="2400" dirty="0">
                <a:latin typeface="Narkisim" panose="020E0502050101010101" pitchFamily="34" charset="-79"/>
                <a:cs typeface="Narkisim" panose="020E0502050101010101" pitchFamily="34" charset="-79"/>
              </a:rPr>
              <a:t>):</a:t>
            </a:r>
            <a:r>
              <a:rPr lang="en-US" sz="2400" dirty="0">
                <a:latin typeface="Narkisim" panose="020E0502050101010101" pitchFamily="34" charset="-79"/>
                <a:cs typeface="Narkisim" panose="020E0502050101010101" pitchFamily="34" charset="-79"/>
              </a:rPr>
              <a:t> </a:t>
            </a:r>
            <a:r>
              <a:rPr lang="he-IL" sz="2400" dirty="0">
                <a:latin typeface="Narkisim" panose="020E0502050101010101" pitchFamily="34" charset="-79"/>
                <a:cs typeface="Narkisim" panose="020E0502050101010101" pitchFamily="34" charset="-79"/>
              </a:rPr>
              <a:t>ספרייה זו עוזרת לנו להפעיל תהליכים חדשים דרך ה</a:t>
            </a:r>
            <a:r>
              <a:rPr lang="en-US" sz="2400" dirty="0">
                <a:latin typeface="Narkisim" panose="020E0502050101010101" pitchFamily="34" charset="-79"/>
                <a:cs typeface="Narkisim" panose="020E0502050101010101" pitchFamily="34" charset="-79"/>
              </a:rPr>
              <a:t>CMD</a:t>
            </a:r>
            <a:r>
              <a:rPr lang="he-IL" sz="2400" dirty="0">
                <a:latin typeface="Narkisim" panose="020E0502050101010101" pitchFamily="34" charset="-79"/>
                <a:cs typeface="Narkisim" panose="020E0502050101010101" pitchFamily="34" charset="-79"/>
              </a:rPr>
              <a:t> של הווינדוס </a:t>
            </a:r>
            <a:endParaRPr lang="en-US" sz="2400" dirty="0">
              <a:latin typeface="Narkisim" panose="020E0502050101010101" pitchFamily="34" charset="-79"/>
              <a:cs typeface="Narkisim" panose="020E0502050101010101" pitchFamily="34" charset="-79"/>
            </a:endParaRP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תוכנת </a:t>
            </a:r>
            <a:r>
              <a:rPr lang="en-US" sz="2400" dirty="0" err="1">
                <a:latin typeface="Narkisim" panose="020E0502050101010101" pitchFamily="34" charset="-79"/>
                <a:cs typeface="Narkisim" panose="020E0502050101010101" pitchFamily="34" charset="-79"/>
              </a:rPr>
              <a:t>LibreOffice</a:t>
            </a:r>
            <a:r>
              <a:rPr lang="he-IL" sz="2400" dirty="0">
                <a:latin typeface="Narkisim" panose="020E0502050101010101" pitchFamily="34" charset="-79"/>
                <a:cs typeface="Narkisim" panose="020E0502050101010101" pitchFamily="34" charset="-79"/>
              </a:rPr>
              <a:t> (יישום משרדי): מבצע המרה מצורת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לצורת </a:t>
            </a:r>
            <a:r>
              <a:rPr lang="en-US" sz="2400" dirty="0">
                <a:latin typeface="Narkisim" panose="020E0502050101010101" pitchFamily="34" charset="-79"/>
                <a:cs typeface="Narkisim" panose="020E0502050101010101" pitchFamily="34" charset="-79"/>
              </a:rPr>
              <a:t>docx</a:t>
            </a:r>
            <a:endParaRPr lang="he-IL" sz="2400" dirty="0">
              <a:latin typeface="Narkisim" panose="020E0502050101010101" pitchFamily="34" charset="-79"/>
              <a:cs typeface="Narkisim" panose="020E0502050101010101" pitchFamily="34" charset="-79"/>
            </a:endParaRPr>
          </a:p>
          <a:p>
            <a:pPr marL="342900" indent="-342900" algn="r" rtl="1">
              <a:buFont typeface="Arial" panose="020B0604020202020204" pitchFamily="34" charset="0"/>
              <a:buChar char="•"/>
            </a:pPr>
            <a:endParaRPr lang="en-US" sz="2400" dirty="0">
              <a:latin typeface="Narkisim" panose="020E0502050101010101" pitchFamily="34" charset="-79"/>
              <a:cs typeface="Narkisim" panose="020E0502050101010101" pitchFamily="34" charset="-79"/>
            </a:endParaRPr>
          </a:p>
        </p:txBody>
      </p:sp>
      <p:sp>
        <p:nvSpPr>
          <p:cNvPr id="10" name="TextBox 9"/>
          <p:cNvSpPr txBox="1"/>
          <p:nvPr/>
        </p:nvSpPr>
        <p:spPr>
          <a:xfrm>
            <a:off x="10400147" y="2177147"/>
            <a:ext cx="1715064" cy="830997"/>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מדוע נדרשת ההמרה?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1" name="TextBox 10"/>
          <p:cNvSpPr txBox="1"/>
          <p:nvPr/>
        </p:nvSpPr>
        <p:spPr>
          <a:xfrm>
            <a:off x="304801" y="2149758"/>
            <a:ext cx="10095346"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קבצי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הם קבצים מתצורה ישנה כך שתוכנם נשמר בצורה בינארית לעומת קבצי </a:t>
            </a:r>
            <a:r>
              <a:rPr lang="en-US" sz="2400" dirty="0">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שהם קבצי </a:t>
            </a:r>
            <a:r>
              <a:rPr lang="en-US" sz="2400" dirty="0">
                <a:latin typeface="Narkisim" panose="020E0502050101010101" pitchFamily="34" charset="-79"/>
                <a:cs typeface="Narkisim" panose="020E0502050101010101" pitchFamily="34" charset="-79"/>
              </a:rPr>
              <a:t>zip</a:t>
            </a:r>
            <a:r>
              <a:rPr lang="he-IL" sz="2400" dirty="0">
                <a:latin typeface="Narkisim" panose="020E0502050101010101" pitchFamily="34" charset="-79"/>
                <a:cs typeface="Narkisim" panose="020E0502050101010101" pitchFamily="34" charset="-79"/>
              </a:rPr>
              <a:t> המכילים קבצי </a:t>
            </a:r>
            <a:r>
              <a:rPr lang="en-US" sz="2400" dirty="0">
                <a:latin typeface="Narkisim" panose="020E0502050101010101" pitchFamily="34" charset="-79"/>
                <a:cs typeface="Narkisim" panose="020E0502050101010101" pitchFamily="34" charset="-79"/>
              </a:rPr>
              <a:t>XML</a:t>
            </a:r>
            <a:r>
              <a:rPr lang="he-IL" sz="2400" dirty="0">
                <a:latin typeface="Narkisim" panose="020E0502050101010101" pitchFamily="34" charset="-79"/>
                <a:cs typeface="Narkisim" panose="020E0502050101010101" pitchFamily="34" charset="-79"/>
              </a:rPr>
              <a:t> שמאפיינים את המסמך המקורי.</a:t>
            </a:r>
          </a:p>
          <a:p>
            <a:pPr algn="r" rtl="1"/>
            <a:r>
              <a:rPr lang="he-IL" sz="2400" dirty="0">
                <a:latin typeface="Narkisim" panose="020E0502050101010101" pitchFamily="34" charset="-79"/>
                <a:cs typeface="Narkisim" panose="020E0502050101010101" pitchFamily="34" charset="-79"/>
              </a:rPr>
              <a:t>עבודה עם קבצי </a:t>
            </a:r>
            <a:r>
              <a:rPr lang="en-US" sz="2400" dirty="0">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הינה פשוטה ומובנת יותר.</a:t>
            </a:r>
            <a:endParaRPr lang="en-US" sz="2400" dirty="0">
              <a:latin typeface="Narkisim" panose="020E0502050101010101" pitchFamily="34" charset="-79"/>
              <a:cs typeface="Narkisim" panose="020E0502050101010101" pitchFamily="34" charset="-79"/>
            </a:endParaRPr>
          </a:p>
        </p:txBody>
      </p:sp>
      <p:pic>
        <p:nvPicPr>
          <p:cNvPr id="12" name="Picture 11"/>
          <p:cNvPicPr>
            <a:picLocks noChangeAspect="1"/>
          </p:cNvPicPr>
          <p:nvPr/>
        </p:nvPicPr>
        <p:blipFill>
          <a:blip r:embed="rId3"/>
          <a:stretch>
            <a:fillRect/>
          </a:stretch>
        </p:blipFill>
        <p:spPr>
          <a:xfrm>
            <a:off x="304801" y="3476898"/>
            <a:ext cx="10610850" cy="257175"/>
          </a:xfrm>
          <a:prstGeom prst="rect">
            <a:avLst/>
          </a:prstGeom>
        </p:spPr>
      </p:pic>
      <p:sp>
        <p:nvSpPr>
          <p:cNvPr id="14" name="TextBox 13"/>
          <p:cNvSpPr txBox="1"/>
          <p:nvPr/>
        </p:nvSpPr>
        <p:spPr>
          <a:xfrm>
            <a:off x="10400147" y="4301777"/>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5" name="TextBox 14"/>
          <p:cNvSpPr txBox="1"/>
          <p:nvPr/>
        </p:nvSpPr>
        <p:spPr>
          <a:xfrm>
            <a:off x="0" y="4088922"/>
            <a:ext cx="10317018" cy="1938992"/>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הספרייה </a:t>
            </a:r>
            <a:r>
              <a:rPr lang="en-US" sz="2400" dirty="0" err="1">
                <a:latin typeface="Narkisim" panose="020E0502050101010101" pitchFamily="34" charset="-79"/>
                <a:cs typeface="Narkisim" panose="020E0502050101010101" pitchFamily="34" charset="-79"/>
              </a:rPr>
              <a:t>subprocess</a:t>
            </a:r>
            <a:r>
              <a:rPr lang="he-IL" sz="2400" dirty="0">
                <a:latin typeface="Narkisim" panose="020E0502050101010101" pitchFamily="34" charset="-79"/>
                <a:cs typeface="Narkisim" panose="020E0502050101010101" pitchFamily="34" charset="-79"/>
              </a:rPr>
              <a:t> עושה </a:t>
            </a:r>
            <a:r>
              <a:rPr lang="en-US" sz="2400" dirty="0">
                <a:latin typeface="Narkisim" panose="020E0502050101010101" pitchFamily="34" charset="-79"/>
                <a:cs typeface="Narkisim" panose="020E0502050101010101" pitchFamily="34" charset="-79"/>
              </a:rPr>
              <a:t>call</a:t>
            </a:r>
            <a:r>
              <a:rPr lang="he-IL" sz="2400" dirty="0">
                <a:latin typeface="Narkisim" panose="020E0502050101010101" pitchFamily="34" charset="-79"/>
                <a:cs typeface="Narkisim" panose="020E0502050101010101" pitchFamily="34" charset="-79"/>
              </a:rPr>
              <a:t> שזה כמו חלון </a:t>
            </a:r>
            <a:r>
              <a:rPr lang="en-US" sz="2400" dirty="0">
                <a:latin typeface="Narkisim" panose="020E0502050101010101" pitchFamily="34" charset="-79"/>
                <a:cs typeface="Narkisim" panose="020E0502050101010101" pitchFamily="34" charset="-79"/>
              </a:rPr>
              <a:t>CMD</a:t>
            </a:r>
            <a:r>
              <a:rPr lang="he-IL" sz="2400" dirty="0">
                <a:latin typeface="Narkisim" panose="020E0502050101010101" pitchFamily="34" charset="-79"/>
                <a:cs typeface="Narkisim" panose="020E0502050101010101" pitchFamily="34" charset="-79"/>
              </a:rPr>
              <a:t> ומריצה </a:t>
            </a:r>
            <a:r>
              <a:rPr lang="en-US" sz="2400" dirty="0">
                <a:latin typeface="Narkisim" panose="020E0502050101010101" pitchFamily="34" charset="-79"/>
                <a:cs typeface="Narkisim" panose="020E0502050101010101" pitchFamily="34" charset="-79"/>
              </a:rPr>
              <a:t>LibreOffice</a:t>
            </a:r>
            <a:r>
              <a:rPr lang="he-IL" sz="2400" dirty="0">
                <a:latin typeface="Narkisim" panose="020E0502050101010101" pitchFamily="34" charset="-79"/>
                <a:cs typeface="Narkisim" panose="020E0502050101010101" pitchFamily="34" charset="-79"/>
              </a:rPr>
              <a:t> עם הפרמטרים הבאים: </a:t>
            </a:r>
            <a:r>
              <a:rPr lang="en-US" sz="2400" dirty="0">
                <a:latin typeface="Narkisim" panose="020E0502050101010101" pitchFamily="34" charset="-79"/>
                <a:cs typeface="Narkisim" panose="020E0502050101010101" pitchFamily="34" charset="-79"/>
              </a:rPr>
              <a:t>–headless</a:t>
            </a:r>
            <a:r>
              <a:rPr lang="he-IL" sz="2400" dirty="0">
                <a:latin typeface="Narkisim" panose="020E0502050101010101" pitchFamily="34" charset="-79"/>
                <a:cs typeface="Narkisim" panose="020E0502050101010101" pitchFamily="34" charset="-79"/>
              </a:rPr>
              <a:t> משמעותו הרצה בלי </a:t>
            </a:r>
            <a:r>
              <a:rPr lang="en-US" sz="2400" dirty="0">
                <a:latin typeface="Narkisim" panose="020E0502050101010101" pitchFamily="34" charset="-79"/>
                <a:cs typeface="Narkisim" panose="020E0502050101010101" pitchFamily="34" charset="-79"/>
              </a:rPr>
              <a:t>GUI</a:t>
            </a:r>
            <a:r>
              <a:rPr lang="he-IL" sz="2400" dirty="0">
                <a:latin typeface="Narkisim" panose="020E0502050101010101" pitchFamily="34" charset="-79"/>
                <a:cs typeface="Narkisim" panose="020E0502050101010101" pitchFamily="34" charset="-79"/>
              </a:rPr>
              <a:t>, </a:t>
            </a:r>
          </a:p>
          <a:p>
            <a:pPr algn="r" rtl="1"/>
            <a:r>
              <a:rPr lang="en-US" sz="2400" dirty="0">
                <a:latin typeface="Narkisim" panose="020E0502050101010101" pitchFamily="34" charset="-79"/>
                <a:cs typeface="Narkisim" panose="020E0502050101010101" pitchFamily="34" charset="-79"/>
              </a:rPr>
              <a:t>--convert-to</a:t>
            </a:r>
            <a:r>
              <a:rPr lang="he-IL" sz="2400" dirty="0">
                <a:latin typeface="Narkisim" panose="020E0502050101010101" pitchFamily="34" charset="-79"/>
                <a:cs typeface="Narkisim" panose="020E0502050101010101" pitchFamily="34" charset="-79"/>
              </a:rPr>
              <a:t> זאת הפקודה שאנו מבצעים, </a:t>
            </a:r>
          </a:p>
          <a:p>
            <a:pPr algn="r" rtl="1"/>
            <a:r>
              <a:rPr lang="en-US" sz="2400" dirty="0">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זה הפורמט שאנו רוצים, </a:t>
            </a:r>
            <a:r>
              <a:rPr lang="en-US" sz="2400" dirty="0" err="1">
                <a:latin typeface="Narkisim" panose="020E0502050101010101" pitchFamily="34" charset="-79"/>
                <a:cs typeface="Narkisim" panose="020E0502050101010101" pitchFamily="34" charset="-79"/>
              </a:rPr>
              <a:t>fn</a:t>
            </a:r>
            <a:r>
              <a:rPr lang="he-IL" sz="2400" dirty="0">
                <a:latin typeface="Narkisim" panose="020E0502050101010101" pitchFamily="34" charset="-79"/>
                <a:cs typeface="Narkisim" panose="020E0502050101010101" pitchFamily="34" charset="-79"/>
              </a:rPr>
              <a:t> זה שם הקובץ שלנו והפרמטר שנשאר זה </a:t>
            </a:r>
            <a:r>
              <a:rPr lang="en-US" sz="2400" dirty="0">
                <a:latin typeface="Narkisim" panose="020E0502050101010101" pitchFamily="34" charset="-79"/>
                <a:cs typeface="Narkisim" panose="020E0502050101010101" pitchFamily="34" charset="-79"/>
              </a:rPr>
              <a:t>shell</a:t>
            </a:r>
            <a:r>
              <a:rPr lang="he-IL" sz="2400" dirty="0">
                <a:latin typeface="Narkisim" panose="020E0502050101010101" pitchFamily="34" charset="-79"/>
                <a:cs typeface="Narkisim" panose="020E0502050101010101" pitchFamily="34" charset="-79"/>
              </a:rPr>
              <a:t> (משתמשי ווינדוס צריכים את זה בשביל הפונקצייה </a:t>
            </a:r>
            <a:r>
              <a:rPr lang="en-US" sz="2400" dirty="0">
                <a:latin typeface="Narkisim" panose="020E0502050101010101" pitchFamily="34" charset="-79"/>
                <a:cs typeface="Narkisim" panose="020E0502050101010101" pitchFamily="34" charset="-79"/>
              </a:rPr>
              <a:t>call</a:t>
            </a:r>
            <a:r>
              <a:rPr lang="he-IL" sz="2400" dirty="0">
                <a:latin typeface="Narkisim" panose="020E0502050101010101" pitchFamily="34" charset="-79"/>
                <a:cs typeface="Narkisim" panose="020E0502050101010101" pitchFamily="34" charset="-79"/>
              </a:rPr>
              <a:t>)</a:t>
            </a:r>
            <a:endParaRPr lang="en-US" sz="2400" dirty="0">
              <a:latin typeface="Narkisim" panose="020E0502050101010101" pitchFamily="34" charset="-79"/>
              <a:cs typeface="Narkisim" panose="020E0502050101010101" pitchFamily="34" charset="-79"/>
            </a:endParaRPr>
          </a:p>
        </p:txBody>
      </p:sp>
      <p:sp>
        <p:nvSpPr>
          <p:cNvPr id="17" name="TextBox 16"/>
          <p:cNvSpPr txBox="1"/>
          <p:nvPr/>
        </p:nvSpPr>
        <p:spPr>
          <a:xfrm>
            <a:off x="10400147" y="6031422"/>
            <a:ext cx="17150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18" name="Picture 17"/>
          <p:cNvPicPr>
            <a:picLocks noChangeAspect="1"/>
          </p:cNvPicPr>
          <p:nvPr/>
        </p:nvPicPr>
        <p:blipFill>
          <a:blip r:embed="rId4"/>
          <a:stretch>
            <a:fillRect/>
          </a:stretch>
        </p:blipFill>
        <p:spPr>
          <a:xfrm>
            <a:off x="523108" y="5682628"/>
            <a:ext cx="908528" cy="999381"/>
          </a:xfrm>
          <a:prstGeom prst="rect">
            <a:avLst/>
          </a:prstGeom>
        </p:spPr>
      </p:pic>
      <p:sp>
        <p:nvSpPr>
          <p:cNvPr id="19" name="Right Arrow 18"/>
          <p:cNvSpPr/>
          <p:nvPr/>
        </p:nvSpPr>
        <p:spPr>
          <a:xfrm>
            <a:off x="1768764" y="6032695"/>
            <a:ext cx="558800" cy="229560"/>
          </a:xfrm>
          <a:prstGeom prst="rightArrow">
            <a:avLst>
              <a:gd name="adj1" fmla="val 50000"/>
              <a:gd name="adj2" fmla="val 5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stretch>
            <a:fillRect/>
          </a:stretch>
        </p:blipFill>
        <p:spPr>
          <a:xfrm>
            <a:off x="2743199" y="5678693"/>
            <a:ext cx="758385" cy="1040262"/>
          </a:xfrm>
          <a:prstGeom prst="rect">
            <a:avLst/>
          </a:prstGeom>
        </p:spPr>
      </p:pic>
    </p:spTree>
    <p:extLst>
      <p:ext uri="{BB962C8B-B14F-4D97-AF65-F5344CB8AC3E}">
        <p14:creationId xmlns:p14="http://schemas.microsoft.com/office/powerpoint/2010/main" val="109078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anim calcmode="lin" valueType="num">
                                      <p:cBhvr>
                                        <p:cTn id="1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1000"/>
                                        <p:tgtEl>
                                          <p:spTgt spid="8">
                                            <p:txEl>
                                              <p:pRg st="1" end="1"/>
                                            </p:txEl>
                                          </p:spTgt>
                                        </p:tgtEl>
                                      </p:cBhvr>
                                    </p:animEffect>
                                    <p:anim calcmode="lin" valueType="num">
                                      <p:cBhvr>
                                        <p:cTn id="1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1500"/>
                            </p:stCondLst>
                            <p:childTnLst>
                              <p:par>
                                <p:cTn id="57" presetID="10"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0" grpId="0"/>
      <p:bldP spid="11" grpId="0"/>
      <p:bldP spid="14" grpId="0"/>
      <p:bldP spid="15" grpId="0"/>
      <p:bldP spid="17"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2301" y="133466"/>
            <a:ext cx="4329660"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2: </a:t>
            </a:r>
            <a:r>
              <a:rPr lang="he-IL" sz="3200" u="sng" dirty="0">
                <a:latin typeface="Narkisim" panose="020E0502050101010101" pitchFamily="34" charset="-79"/>
                <a:cs typeface="Narkisim" panose="020E0502050101010101" pitchFamily="34" charset="-79"/>
              </a:rPr>
              <a:t>קריאת קובץ ה</a:t>
            </a:r>
            <a:r>
              <a:rPr lang="en-US" sz="3200" u="sng" dirty="0" err="1">
                <a:latin typeface="Narkisim" panose="020E0502050101010101" pitchFamily="34" charset="-79"/>
                <a:cs typeface="Narkisim" panose="020E0502050101010101" pitchFamily="34" charset="-79"/>
              </a:rPr>
              <a:t>Docx</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476936" y="912487"/>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83129" y="912487"/>
            <a:ext cx="10317018" cy="1569660"/>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ספריית </a:t>
            </a:r>
            <a:r>
              <a:rPr lang="en-US" sz="2400" dirty="0">
                <a:latin typeface="Narkisim" panose="020E0502050101010101" pitchFamily="34" charset="-79"/>
                <a:cs typeface="Narkisim" panose="020E0502050101010101" pitchFamily="34" charset="-79"/>
              </a:rPr>
              <a:t>docx2python</a:t>
            </a:r>
            <a:r>
              <a:rPr lang="he-IL" sz="2400" dirty="0">
                <a:latin typeface="Narkisim" panose="020E0502050101010101" pitchFamily="34" charset="-79"/>
                <a:cs typeface="Narkisim" panose="020E0502050101010101" pitchFamily="34" charset="-79"/>
              </a:rPr>
              <a:t> (ספריית צד שלישי): ספריית פייתון שנועדה לעבוד עם קבצי </a:t>
            </a:r>
            <a:r>
              <a:rPr lang="en-US" sz="2400" dirty="0" err="1">
                <a:latin typeface="Narkisim" panose="020E0502050101010101" pitchFamily="34" charset="-79"/>
                <a:cs typeface="Narkisim" panose="020E0502050101010101" pitchFamily="34" charset="-79"/>
              </a:rPr>
              <a:t>docx</a:t>
            </a:r>
            <a:r>
              <a:rPr lang="he-IL" sz="2400" dirty="0">
                <a:latin typeface="Narkisim" panose="020E0502050101010101" pitchFamily="34" charset="-79"/>
                <a:cs typeface="Narkisim" panose="020E0502050101010101" pitchFamily="34" charset="-79"/>
              </a:rPr>
              <a:t> בתוך פייתון בין אם זה קריאה, כתיבה או עריכה</a:t>
            </a: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מודול </a:t>
            </a:r>
            <a:r>
              <a:rPr lang="en-US" sz="2400" dirty="0" err="1">
                <a:latin typeface="Narkisim" panose="020E0502050101010101" pitchFamily="34" charset="-79"/>
                <a:cs typeface="Narkisim" panose="020E0502050101010101" pitchFamily="34" charset="-79"/>
              </a:rPr>
              <a:t>os</a:t>
            </a:r>
            <a:r>
              <a:rPr lang="he-IL" sz="2400" dirty="0">
                <a:latin typeface="Narkisim" panose="020E0502050101010101" pitchFamily="34" charset="-79"/>
                <a:cs typeface="Narkisim" panose="020E0502050101010101" pitchFamily="34" charset="-79"/>
              </a:rPr>
              <a:t> (ספריית </a:t>
            </a:r>
            <a:r>
              <a:rPr lang="en-US" sz="2400" dirty="0">
                <a:latin typeface="Narkisim" panose="020E0502050101010101" pitchFamily="34" charset="-79"/>
                <a:cs typeface="Narkisim" panose="020E0502050101010101" pitchFamily="34" charset="-79"/>
              </a:rPr>
              <a:t>built-in</a:t>
            </a:r>
            <a:r>
              <a:rPr lang="he-IL" sz="2400" dirty="0">
                <a:latin typeface="Narkisim" panose="020E0502050101010101" pitchFamily="34" charset="-79"/>
                <a:cs typeface="Narkisim" panose="020E0502050101010101" pitchFamily="34" charset="-79"/>
              </a:rPr>
              <a:t> של </a:t>
            </a:r>
            <a:r>
              <a:rPr lang="en-US" sz="2400" dirty="0">
                <a:latin typeface="Narkisim" panose="020E0502050101010101" pitchFamily="34" charset="-79"/>
                <a:cs typeface="Narkisim" panose="020E0502050101010101" pitchFamily="34" charset="-79"/>
              </a:rPr>
              <a:t>Python</a:t>
            </a:r>
            <a:r>
              <a:rPr lang="he-IL" sz="2400" dirty="0">
                <a:latin typeface="Narkisim" panose="020E0502050101010101" pitchFamily="34" charset="-79"/>
                <a:cs typeface="Narkisim" panose="020E0502050101010101" pitchFamily="34" charset="-79"/>
              </a:rPr>
              <a:t>): ספרייה שמשתמשת בפקודות מערכת ההפעלה בצורת פורטבילית</a:t>
            </a:r>
            <a:endParaRPr lang="en-US" sz="2400" dirty="0">
              <a:latin typeface="Narkisim" panose="020E0502050101010101" pitchFamily="34" charset="-79"/>
              <a:cs typeface="Narkisim" panose="020E0502050101010101" pitchFamily="34" charset="-79"/>
            </a:endParaRPr>
          </a:p>
        </p:txBody>
      </p:sp>
      <p:pic>
        <p:nvPicPr>
          <p:cNvPr id="7" name="Picture 6"/>
          <p:cNvPicPr>
            <a:picLocks noChangeAspect="1"/>
          </p:cNvPicPr>
          <p:nvPr/>
        </p:nvPicPr>
        <p:blipFill>
          <a:blip r:embed="rId3"/>
          <a:stretch>
            <a:fillRect/>
          </a:stretch>
        </p:blipFill>
        <p:spPr>
          <a:xfrm>
            <a:off x="83129" y="2321080"/>
            <a:ext cx="5838825" cy="647700"/>
          </a:xfrm>
          <a:prstGeom prst="rect">
            <a:avLst/>
          </a:prstGeom>
        </p:spPr>
      </p:pic>
      <p:sp>
        <p:nvSpPr>
          <p:cNvPr id="8" name="TextBox 7"/>
          <p:cNvSpPr txBox="1"/>
          <p:nvPr/>
        </p:nvSpPr>
        <p:spPr>
          <a:xfrm>
            <a:off x="10476936" y="3387377"/>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9" name="TextBox 8"/>
          <p:cNvSpPr txBox="1"/>
          <p:nvPr/>
        </p:nvSpPr>
        <p:spPr>
          <a:xfrm>
            <a:off x="159918" y="3387377"/>
            <a:ext cx="10317018" cy="1200329"/>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אנחנו נשתמש בספריית </a:t>
            </a:r>
            <a:r>
              <a:rPr lang="en-US" sz="2400" dirty="0">
                <a:latin typeface="Narkisim" panose="020E0502050101010101" pitchFamily="34" charset="-79"/>
                <a:cs typeface="Narkisim" panose="020E0502050101010101" pitchFamily="34" charset="-79"/>
              </a:rPr>
              <a:t>docx2python</a:t>
            </a:r>
            <a:r>
              <a:rPr lang="he-IL" sz="2400" dirty="0">
                <a:latin typeface="Narkisim" panose="020E0502050101010101" pitchFamily="34" charset="-79"/>
                <a:cs typeface="Narkisim" panose="020E0502050101010101" pitchFamily="34" charset="-79"/>
              </a:rPr>
              <a:t> כדי לקרוא את הקובץ ואחר כך נשמור את תוכנו לפי איך שהספרייה פרסרה אותו ובסוף נמחק הקובץ שיצרנו (כי אנחנו לא צריכים אותו יותר ועם כמות קבצי קלט כמו שלנו זה יהיה בזבוז זכרון)</a:t>
            </a:r>
            <a:endParaRPr lang="en-US" sz="2400" dirty="0">
              <a:latin typeface="Narkisim" panose="020E0502050101010101" pitchFamily="34" charset="-79"/>
              <a:cs typeface="Narkisim" panose="020E0502050101010101" pitchFamily="34" charset="-79"/>
            </a:endParaRPr>
          </a:p>
        </p:txBody>
      </p:sp>
      <p:sp>
        <p:nvSpPr>
          <p:cNvPr id="10" name="TextBox 9"/>
          <p:cNvSpPr txBox="1"/>
          <p:nvPr/>
        </p:nvSpPr>
        <p:spPr>
          <a:xfrm>
            <a:off x="10400147" y="5096569"/>
            <a:ext cx="17150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11" name="Picture 10"/>
          <p:cNvPicPr>
            <a:picLocks noChangeAspect="1"/>
          </p:cNvPicPr>
          <p:nvPr/>
        </p:nvPicPr>
        <p:blipFill>
          <a:blip r:embed="rId4"/>
          <a:stretch>
            <a:fillRect/>
          </a:stretch>
        </p:blipFill>
        <p:spPr>
          <a:xfrm>
            <a:off x="83129" y="5280887"/>
            <a:ext cx="758385" cy="1040262"/>
          </a:xfrm>
          <a:prstGeom prst="rect">
            <a:avLst/>
          </a:prstGeom>
        </p:spPr>
      </p:pic>
      <p:sp>
        <p:nvSpPr>
          <p:cNvPr id="12" name="Right Arrow 11"/>
          <p:cNvSpPr/>
          <p:nvPr/>
        </p:nvSpPr>
        <p:spPr>
          <a:xfrm>
            <a:off x="1152236" y="5686238"/>
            <a:ext cx="558800" cy="229560"/>
          </a:xfrm>
          <a:prstGeom prst="rightArrow">
            <a:avLst>
              <a:gd name="adj1" fmla="val 50000"/>
              <a:gd name="adj2" fmla="val 5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1874116" y="4867088"/>
            <a:ext cx="8526031" cy="1638300"/>
          </a:xfrm>
          <a:prstGeom prst="rect">
            <a:avLst/>
          </a:prstGeom>
        </p:spPr>
      </p:pic>
    </p:spTree>
    <p:extLst>
      <p:ext uri="{BB962C8B-B14F-4D97-AF65-F5344CB8AC3E}">
        <p14:creationId xmlns:p14="http://schemas.microsoft.com/office/powerpoint/2010/main" val="407718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10"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4911" y="51846"/>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3: </a:t>
            </a:r>
            <a:r>
              <a:rPr lang="he-IL" sz="3200" u="sng" dirty="0">
                <a:latin typeface="Narkisim" panose="020E0502050101010101" pitchFamily="34" charset="-79"/>
                <a:cs typeface="Narkisim" panose="020E0502050101010101" pitchFamily="34" charset="-79"/>
              </a:rPr>
              <a:t>תיקון התוכן שנוצר כרשימה של רשימות</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10400147" y="613605"/>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7" name="TextBox 6"/>
          <p:cNvSpPr txBox="1"/>
          <p:nvPr/>
        </p:nvSpPr>
        <p:spPr>
          <a:xfrm>
            <a:off x="83129" y="613605"/>
            <a:ext cx="10317018" cy="461665"/>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פונקציות פייתון בסיסיות, בעיקר פונקציות עבור רשימות: </a:t>
            </a:r>
            <a:r>
              <a:rPr lang="en-US" sz="2400" dirty="0">
                <a:latin typeface="Narkisim" panose="020E0502050101010101" pitchFamily="34" charset="-79"/>
                <a:cs typeface="Narkisim" panose="020E0502050101010101" pitchFamily="34" charset="-79"/>
              </a:rPr>
              <a:t>append, length, FOR loops</a:t>
            </a:r>
          </a:p>
        </p:txBody>
      </p:sp>
      <p:pic>
        <p:nvPicPr>
          <p:cNvPr id="8" name="Picture 7"/>
          <p:cNvPicPr>
            <a:picLocks noChangeAspect="1"/>
          </p:cNvPicPr>
          <p:nvPr/>
        </p:nvPicPr>
        <p:blipFill>
          <a:blip r:embed="rId2"/>
          <a:stretch>
            <a:fillRect/>
          </a:stretch>
        </p:blipFill>
        <p:spPr>
          <a:xfrm>
            <a:off x="267856" y="1255011"/>
            <a:ext cx="3838575" cy="1952625"/>
          </a:xfrm>
          <a:prstGeom prst="rect">
            <a:avLst/>
          </a:prstGeom>
        </p:spPr>
      </p:pic>
      <p:sp>
        <p:nvSpPr>
          <p:cNvPr id="10" name="TextBox 9"/>
          <p:cNvSpPr txBox="1"/>
          <p:nvPr/>
        </p:nvSpPr>
        <p:spPr>
          <a:xfrm>
            <a:off x="10400147" y="3322448"/>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אופן העבודה: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2" name="TextBox 11"/>
          <p:cNvSpPr txBox="1"/>
          <p:nvPr/>
        </p:nvSpPr>
        <p:spPr>
          <a:xfrm>
            <a:off x="10400147" y="1077864"/>
            <a:ext cx="1715064" cy="1200329"/>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מדוע נדרשים לבצע את שלב זה?</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13" name="TextBox 12"/>
          <p:cNvSpPr txBox="1"/>
          <p:nvPr/>
        </p:nvSpPr>
        <p:spPr>
          <a:xfrm>
            <a:off x="4089913" y="1132986"/>
            <a:ext cx="6209722" cy="1938992"/>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בגלל שהשתמשנו בספריות צד-שלישי שלא החזירו פלט תקין בכל </a:t>
            </a:r>
            <a:r>
              <a:rPr lang="he-IL" sz="2400" dirty="0" err="1">
                <a:latin typeface="Narkisim" panose="020E0502050101010101" pitchFamily="34" charset="-79"/>
                <a:cs typeface="Narkisim" panose="020E0502050101010101" pitchFamily="34" charset="-79"/>
              </a:rPr>
              <a:t>פירסור</a:t>
            </a:r>
            <a:r>
              <a:rPr lang="he-IL" sz="2400" dirty="0">
                <a:latin typeface="Narkisim" panose="020E0502050101010101" pitchFamily="34" charset="-79"/>
                <a:cs typeface="Narkisim" panose="020E0502050101010101" pitchFamily="34" charset="-79"/>
              </a:rPr>
              <a:t>, כמו יצרת מחרוזות ריקות בתוך הפלט, או שכפול של הטקסט, או חיבור של שני דפים ביחד, נדרשנו לבצע התאמה ומחיקה של חלקים לא רלוונטיים</a:t>
            </a:r>
            <a:endParaRPr lang="en-US" sz="2400" dirty="0">
              <a:latin typeface="Narkisim" panose="020E0502050101010101" pitchFamily="34" charset="-79"/>
              <a:cs typeface="Narkisim" panose="020E0502050101010101" pitchFamily="34" charset="-79"/>
            </a:endParaRPr>
          </a:p>
        </p:txBody>
      </p:sp>
      <p:sp>
        <p:nvSpPr>
          <p:cNvPr id="15" name="TextBox 14"/>
          <p:cNvSpPr txBox="1"/>
          <p:nvPr/>
        </p:nvSpPr>
        <p:spPr>
          <a:xfrm>
            <a:off x="10476936" y="4587705"/>
            <a:ext cx="1715064" cy="461665"/>
          </a:xfrm>
          <a:prstGeom prst="rect">
            <a:avLst/>
          </a:prstGeom>
          <a:noFill/>
        </p:spPr>
        <p:txBody>
          <a:bodyPr wrap="square" rtlCol="0">
            <a:spAutoFit/>
          </a:bodyPr>
          <a:lstStyle/>
          <a:p>
            <a:pPr algn="ctr" rtl="1"/>
            <a:r>
              <a:rPr lang="he-IL" sz="2400" dirty="0">
                <a:solidFill>
                  <a:schemeClr val="accent1">
                    <a:lumMod val="50000"/>
                  </a:schemeClr>
                </a:solidFill>
                <a:latin typeface="Narkisim" panose="020E0502050101010101" pitchFamily="34" charset="-79"/>
                <a:cs typeface="Narkisim" panose="020E0502050101010101" pitchFamily="34" charset="-79"/>
              </a:rPr>
              <a:t>קלט</a:t>
            </a:r>
            <a:r>
              <a:rPr lang="en-US" sz="2400" dirty="0">
                <a:solidFill>
                  <a:schemeClr val="accent1">
                    <a:lumMod val="50000"/>
                  </a:schemeClr>
                </a:solidFill>
                <a:latin typeface="Narkisim" panose="020E0502050101010101" pitchFamily="34" charset="-79"/>
                <a:cs typeface="Narkisim" panose="020E0502050101010101" pitchFamily="34" charset="-79"/>
              </a:rPr>
              <a:t>/</a:t>
            </a:r>
            <a:r>
              <a:rPr lang="he-IL" sz="2400" dirty="0">
                <a:solidFill>
                  <a:schemeClr val="accent1">
                    <a:lumMod val="50000"/>
                  </a:schemeClr>
                </a:solidFill>
                <a:latin typeface="Narkisim" panose="020E0502050101010101" pitchFamily="34" charset="-79"/>
                <a:cs typeface="Narkisim" panose="020E0502050101010101" pitchFamily="34" charset="-79"/>
              </a:rPr>
              <a:t>פלט:</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pic>
        <p:nvPicPr>
          <p:cNvPr id="11" name="Picture 10"/>
          <p:cNvPicPr>
            <a:picLocks noChangeAspect="1"/>
          </p:cNvPicPr>
          <p:nvPr/>
        </p:nvPicPr>
        <p:blipFill>
          <a:blip r:embed="rId3"/>
          <a:stretch>
            <a:fillRect/>
          </a:stretch>
        </p:blipFill>
        <p:spPr>
          <a:xfrm>
            <a:off x="183862" y="4105583"/>
            <a:ext cx="8526031" cy="1508295"/>
          </a:xfrm>
          <a:prstGeom prst="rect">
            <a:avLst/>
          </a:prstGeom>
        </p:spPr>
      </p:pic>
      <p:sp>
        <p:nvSpPr>
          <p:cNvPr id="2" name="Rectangle 1"/>
          <p:cNvSpPr/>
          <p:nvPr/>
        </p:nvSpPr>
        <p:spPr>
          <a:xfrm>
            <a:off x="183862" y="3322448"/>
            <a:ext cx="10293074" cy="830997"/>
          </a:xfrm>
          <a:prstGeom prst="rect">
            <a:avLst/>
          </a:prstGeom>
        </p:spPr>
        <p:txBody>
          <a:bodyPr wrap="square">
            <a:spAutoFit/>
          </a:bodyPr>
          <a:lstStyle/>
          <a:p>
            <a:pPr algn="r" rtl="1"/>
            <a:r>
              <a:rPr lang="he-IL" sz="2400" dirty="0">
                <a:latin typeface="Narkisim" panose="020E0502050101010101" pitchFamily="34" charset="-79"/>
                <a:cs typeface="Narkisim" panose="020E0502050101010101" pitchFamily="34" charset="-79"/>
              </a:rPr>
              <a:t>למחוק כפיליות ברמה הכי נמוכה, ואחר כך למחוק מחרוזות ריקות מהצורה </a:t>
            </a:r>
            <a:r>
              <a:rPr lang="en-US" sz="2400" dirty="0">
                <a:latin typeface="Narkisim" panose="020E0502050101010101" pitchFamily="34" charset="-79"/>
                <a:cs typeface="Narkisim" panose="020E0502050101010101" pitchFamily="34" charset="-79"/>
              </a:rPr>
              <a:t>‘’</a:t>
            </a:r>
            <a:r>
              <a:rPr lang="he-IL" sz="2400" dirty="0">
                <a:latin typeface="Narkisim" panose="020E0502050101010101" pitchFamily="34" charset="-79"/>
                <a:cs typeface="Narkisim" panose="020E0502050101010101" pitchFamily="34" charset="-79"/>
              </a:rPr>
              <a:t> ולאחר מכן להוציא רשימות מקוננות ריקות מהצורה </a:t>
            </a:r>
            <a:r>
              <a:rPr lang="en-US" sz="2400" dirty="0">
                <a:latin typeface="Narkisim" panose="020E0502050101010101" pitchFamily="34" charset="-79"/>
                <a:cs typeface="Narkisim" panose="020E0502050101010101" pitchFamily="34" charset="-79"/>
              </a:rPr>
              <a:t>[[[]]]</a:t>
            </a:r>
            <a:r>
              <a:rPr lang="he-IL" dirty="0">
                <a:latin typeface="Narkisim" panose="020E0502050101010101" pitchFamily="34" charset="-79"/>
                <a:cs typeface="Narkisim" panose="020E0502050101010101" pitchFamily="34" charset="-79"/>
              </a:rPr>
              <a:t> </a:t>
            </a:r>
            <a:endParaRPr lang="en-US" dirty="0">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4"/>
          <a:stretch>
            <a:fillRect/>
          </a:stretch>
        </p:blipFill>
        <p:spPr>
          <a:xfrm>
            <a:off x="46472" y="6115050"/>
            <a:ext cx="10353675" cy="742950"/>
          </a:xfrm>
          <a:prstGeom prst="rect">
            <a:avLst/>
          </a:prstGeom>
        </p:spPr>
      </p:pic>
      <p:sp>
        <p:nvSpPr>
          <p:cNvPr id="5" name="Down Arrow 4"/>
          <p:cNvSpPr/>
          <p:nvPr/>
        </p:nvSpPr>
        <p:spPr>
          <a:xfrm>
            <a:off x="3999345" y="5597236"/>
            <a:ext cx="447532" cy="48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62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P spid="13" grpId="0"/>
      <p:bldP spid="15" grpId="0"/>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773" y="28830"/>
            <a:ext cx="10683575" cy="584775"/>
          </a:xfrm>
          <a:prstGeom prst="rect">
            <a:avLst/>
          </a:prstGeom>
          <a:noFill/>
        </p:spPr>
        <p:txBody>
          <a:bodyPr wrap="square" rtlCol="0">
            <a:spAutoFit/>
          </a:bodyPr>
          <a:lstStyle/>
          <a:p>
            <a:pPr algn="r" rtl="1"/>
            <a:r>
              <a:rPr lang="he-IL" sz="3200" u="sng" dirty="0">
                <a:solidFill>
                  <a:schemeClr val="accent1">
                    <a:lumMod val="50000"/>
                  </a:schemeClr>
                </a:solidFill>
                <a:latin typeface="Narkisim" panose="020E0502050101010101" pitchFamily="34" charset="-79"/>
                <a:cs typeface="Narkisim" panose="020E0502050101010101" pitchFamily="34" charset="-79"/>
              </a:rPr>
              <a:t>שלב 4: </a:t>
            </a:r>
            <a:r>
              <a:rPr lang="he-IL" sz="3200" u="sng" dirty="0">
                <a:latin typeface="Narkisim" panose="020E0502050101010101" pitchFamily="34" charset="-79"/>
                <a:cs typeface="Narkisim" panose="020E0502050101010101" pitchFamily="34" charset="-79"/>
              </a:rPr>
              <a:t>פרסור</a:t>
            </a:r>
            <a:r>
              <a:rPr lang="en-US" sz="3200" u="sng" dirty="0">
                <a:latin typeface="Narkisim" panose="020E0502050101010101" pitchFamily="34" charset="-79"/>
                <a:cs typeface="Narkisim" panose="020E0502050101010101" pitchFamily="34" charset="-79"/>
              </a:rPr>
              <a:t>/</a:t>
            </a:r>
            <a:r>
              <a:rPr lang="he-IL" sz="3200" u="sng" dirty="0">
                <a:latin typeface="Narkisim" panose="020E0502050101010101" pitchFamily="34" charset="-79"/>
                <a:cs typeface="Narkisim" panose="020E0502050101010101" pitchFamily="34" charset="-79"/>
              </a:rPr>
              <a:t>תיוג הסטרינג ע"י המרות לאובייקטים</a:t>
            </a:r>
            <a:endParaRPr lang="en-US" sz="3200"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10366298" y="1115303"/>
            <a:ext cx="1715064" cy="461665"/>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כלים נדרשים: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6" name="TextBox 5"/>
          <p:cNvSpPr txBox="1"/>
          <p:nvPr/>
        </p:nvSpPr>
        <p:spPr>
          <a:xfrm>
            <a:off x="110638" y="1115303"/>
            <a:ext cx="10317018" cy="1938992"/>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תכנות </a:t>
            </a:r>
            <a:r>
              <a:rPr lang="en-US" sz="2400" dirty="0">
                <a:latin typeface="Narkisim" panose="020E0502050101010101" pitchFamily="34" charset="-79"/>
                <a:cs typeface="Narkisim" panose="020E0502050101010101" pitchFamily="34" charset="-79"/>
              </a:rPr>
              <a:t>OOP</a:t>
            </a:r>
            <a:r>
              <a:rPr lang="he-IL" sz="2400" dirty="0">
                <a:latin typeface="Narkisim" panose="020E0502050101010101" pitchFamily="34" charset="-79"/>
                <a:cs typeface="Narkisim" panose="020E0502050101010101" pitchFamily="34" charset="-79"/>
              </a:rPr>
              <a:t>: עם תוכנות מונחה עצמים העבודה קלה יותר מכיוון שכל מחרוזת מפורקת ומועברת לתוך אובייקט (מתוייגת) וניתן בשלב הסופי להסתכל על מסמך החקיקה כרצף של אובייקטים</a:t>
            </a:r>
          </a:p>
          <a:p>
            <a:pPr marL="342900" indent="-342900" algn="r" rtl="1">
              <a:buFont typeface="Arial" panose="020B0604020202020204" pitchFamily="34" charset="0"/>
              <a:buChar char="•"/>
            </a:pPr>
            <a:r>
              <a:rPr lang="he-IL" sz="2400" dirty="0">
                <a:latin typeface="Narkisim" panose="020E0502050101010101" pitchFamily="34" charset="-79"/>
                <a:cs typeface="Narkisim" panose="020E0502050101010101" pitchFamily="34" charset="-79"/>
              </a:rPr>
              <a:t>ספריית </a:t>
            </a:r>
            <a:r>
              <a:rPr lang="en-US" sz="2400" dirty="0">
                <a:latin typeface="Narkisim" panose="020E0502050101010101" pitchFamily="34" charset="-79"/>
                <a:cs typeface="Narkisim" panose="020E0502050101010101" pitchFamily="34" charset="-79"/>
              </a:rPr>
              <a:t>fuzzywuzzy</a:t>
            </a:r>
            <a:r>
              <a:rPr lang="he-IL" sz="2400" dirty="0">
                <a:latin typeface="Narkisim" panose="020E0502050101010101" pitchFamily="34" charset="-79"/>
                <a:cs typeface="Narkisim" panose="020E0502050101010101" pitchFamily="34" charset="-79"/>
              </a:rPr>
              <a:t> (ספריית צד שלישי): פוקנציית שמשתמשת במרחק לוינשטיין כדי לחשב התאמה בין מחרוזות </a:t>
            </a:r>
            <a:endParaRPr lang="en-US" sz="2400" dirty="0">
              <a:latin typeface="Narkisim" panose="020E0502050101010101" pitchFamily="34" charset="-79"/>
              <a:cs typeface="Narkisim" panose="020E0502050101010101" pitchFamily="34" charset="-79"/>
            </a:endParaRPr>
          </a:p>
        </p:txBody>
      </p:sp>
      <p:sp>
        <p:nvSpPr>
          <p:cNvPr id="7" name="TextBox 6"/>
          <p:cNvSpPr txBox="1"/>
          <p:nvPr/>
        </p:nvSpPr>
        <p:spPr>
          <a:xfrm>
            <a:off x="10159802" y="3566739"/>
            <a:ext cx="1715064" cy="830997"/>
          </a:xfrm>
          <a:prstGeom prst="rect">
            <a:avLst/>
          </a:prstGeom>
          <a:noFill/>
        </p:spPr>
        <p:txBody>
          <a:bodyPr wrap="square" rtlCol="0">
            <a:spAutoFit/>
          </a:bodyPr>
          <a:lstStyle/>
          <a:p>
            <a:pPr algn="r" rtl="1"/>
            <a:r>
              <a:rPr lang="he-IL" sz="2400" dirty="0">
                <a:solidFill>
                  <a:schemeClr val="accent1">
                    <a:lumMod val="50000"/>
                  </a:schemeClr>
                </a:solidFill>
                <a:latin typeface="Narkisim" panose="020E0502050101010101" pitchFamily="34" charset="-79"/>
                <a:cs typeface="Narkisim" panose="020E0502050101010101" pitchFamily="34" charset="-79"/>
              </a:rPr>
              <a:t>למה נדרשים לשלב הזה ? </a:t>
            </a:r>
            <a:endParaRPr lang="en-US" sz="2400" dirty="0">
              <a:solidFill>
                <a:schemeClr val="accent1">
                  <a:lumMod val="50000"/>
                </a:schemeClr>
              </a:solidFill>
              <a:latin typeface="Narkisim" panose="020E0502050101010101" pitchFamily="34" charset="-79"/>
              <a:cs typeface="Narkisim" panose="020E0502050101010101" pitchFamily="34" charset="-79"/>
            </a:endParaRPr>
          </a:p>
        </p:txBody>
      </p:sp>
      <p:sp>
        <p:nvSpPr>
          <p:cNvPr id="8" name="TextBox 7"/>
          <p:cNvSpPr txBox="1"/>
          <p:nvPr/>
        </p:nvSpPr>
        <p:spPr>
          <a:xfrm>
            <a:off x="110638" y="3566739"/>
            <a:ext cx="10049164" cy="2677656"/>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כשסעיף מועבר מצורת טקסט לצורת אובייקט שיש לו שלוש שדות: מספר, תוכן ורשימת תת-סעיפים יותר קל ונוח לעבוד כך, לכן אנו </a:t>
            </a:r>
            <a:r>
              <a:rPr lang="he-IL" sz="2400" dirty="0" err="1">
                <a:latin typeface="Narkisim" panose="020E0502050101010101" pitchFamily="34" charset="-79"/>
                <a:cs typeface="Narkisim" panose="020E0502050101010101" pitchFamily="34" charset="-79"/>
              </a:rPr>
              <a:t>נפרסר</a:t>
            </a:r>
            <a:r>
              <a:rPr lang="he-IL" sz="2400" dirty="0">
                <a:latin typeface="Narkisim" panose="020E0502050101010101" pitchFamily="34" charset="-79"/>
                <a:cs typeface="Narkisim" panose="020E0502050101010101" pitchFamily="34" charset="-79"/>
              </a:rPr>
              <a:t> את </a:t>
            </a:r>
            <a:r>
              <a:rPr lang="he-IL" sz="2400" dirty="0" err="1">
                <a:latin typeface="Narkisim" panose="020E0502050101010101" pitchFamily="34" charset="-79"/>
                <a:cs typeface="Narkisim" panose="020E0502050101010101" pitchFamily="34" charset="-79"/>
              </a:rPr>
              <a:t>הסטרינגים</a:t>
            </a:r>
            <a:r>
              <a:rPr lang="he-IL" sz="2400" dirty="0">
                <a:latin typeface="Narkisim" panose="020E0502050101010101" pitchFamily="34" charset="-79"/>
                <a:cs typeface="Narkisim" panose="020E0502050101010101" pitchFamily="34" charset="-79"/>
              </a:rPr>
              <a:t> לאובייקטים.</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לגבי ספריית ה</a:t>
            </a:r>
            <a:r>
              <a:rPr lang="en-US" sz="2400" dirty="0">
                <a:latin typeface="Narkisim" panose="020E0502050101010101" pitchFamily="34" charset="-79"/>
                <a:cs typeface="Narkisim" panose="020E0502050101010101" pitchFamily="34" charset="-79"/>
              </a:rPr>
              <a:t>fuzzywuzzy</a:t>
            </a:r>
            <a:r>
              <a:rPr lang="he-IL" sz="2400" dirty="0">
                <a:latin typeface="Narkisim" panose="020E0502050101010101" pitchFamily="34" charset="-79"/>
                <a:cs typeface="Narkisim" panose="020E0502050101010101" pitchFamily="34" charset="-79"/>
              </a:rPr>
              <a:t>, אחרי מעבר קטן על קבצי הקלט הבסיסיים מסוג </a:t>
            </a:r>
            <a:r>
              <a:rPr lang="en-US" sz="2400" dirty="0">
                <a:latin typeface="Narkisim" panose="020E0502050101010101" pitchFamily="34" charset="-79"/>
                <a:cs typeface="Narkisim" panose="020E0502050101010101" pitchFamily="34" charset="-79"/>
              </a:rPr>
              <a:t>DOC</a:t>
            </a:r>
            <a:r>
              <a:rPr lang="he-IL" sz="2400" dirty="0">
                <a:latin typeface="Narkisim" panose="020E0502050101010101" pitchFamily="34" charset="-79"/>
                <a:cs typeface="Narkisim" panose="020E0502050101010101" pitchFamily="34" charset="-79"/>
              </a:rPr>
              <a:t> התברר שיש כמה שגיאות כתיב כמו: במקום "פרק" כתוב "סרק", "נשיא" כתוב "משיא", מילות מפתח כאלה הן חלק מהותי בשיטת הפרסינג שלנו לכן לא השתמשנו בהתאמה מלאה בין מחרוזות אלא השתמשנו ב</a:t>
            </a:r>
            <a:r>
              <a:rPr lang="en-US" sz="2400" dirty="0">
                <a:latin typeface="Narkisim" panose="020E0502050101010101" pitchFamily="34" charset="-79"/>
                <a:cs typeface="Narkisim" panose="020E0502050101010101" pitchFamily="34" charset="-79"/>
              </a:rPr>
              <a:t>fuzzy string matching</a:t>
            </a:r>
            <a:r>
              <a:rPr lang="he-IL" sz="2400" dirty="0">
                <a:latin typeface="Narkisim" panose="020E0502050101010101" pitchFamily="34" charset="-79"/>
                <a:cs typeface="Narkisim" panose="020E0502050101010101" pitchFamily="34" charset="-79"/>
              </a:rPr>
              <a:t> וכך למרות השגיאות כתיב התוכנה שלנו עדיין מזהה פרקים, חלקים, סימנים, או כל תצורה אחרת במסמך בצורה נכונה.</a:t>
            </a:r>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69706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1398" y="56968"/>
            <a:ext cx="10683575" cy="584775"/>
          </a:xfrm>
          <a:prstGeom prst="rect">
            <a:avLst/>
          </a:prstGeom>
          <a:noFill/>
        </p:spPr>
        <p:txBody>
          <a:bodyPr wrap="square" rtlCol="0">
            <a:spAutoFit/>
          </a:bodyPr>
          <a:lstStyle/>
          <a:p>
            <a:pPr algn="r" rtl="1"/>
            <a:r>
              <a:rPr lang="he-IL" sz="3200" b="1" u="sng" dirty="0">
                <a:solidFill>
                  <a:schemeClr val="accent1">
                    <a:lumMod val="50000"/>
                  </a:schemeClr>
                </a:solidFill>
                <a:latin typeface="Narkisim" panose="020E0502050101010101" pitchFamily="34" charset="-79"/>
                <a:cs typeface="Narkisim" panose="020E0502050101010101" pitchFamily="34" charset="-79"/>
              </a:rPr>
              <a:t>שלב 4: </a:t>
            </a:r>
            <a:r>
              <a:rPr lang="he-IL" sz="3200" b="1" u="sng" dirty="0">
                <a:latin typeface="Narkisim" panose="020E0502050101010101" pitchFamily="34" charset="-79"/>
                <a:cs typeface="Narkisim" panose="020E0502050101010101" pitchFamily="34" charset="-79"/>
              </a:rPr>
              <a:t>פרסור</a:t>
            </a:r>
            <a:r>
              <a:rPr lang="en-US" sz="3200" b="1" u="sng" dirty="0">
                <a:latin typeface="Narkisim" panose="020E0502050101010101" pitchFamily="34" charset="-79"/>
                <a:cs typeface="Narkisim" panose="020E0502050101010101" pitchFamily="34" charset="-79"/>
              </a:rPr>
              <a:t>/</a:t>
            </a:r>
            <a:r>
              <a:rPr lang="he-IL" sz="3200" b="1" u="sng" dirty="0">
                <a:latin typeface="Narkisim" panose="020E0502050101010101" pitchFamily="34" charset="-79"/>
                <a:cs typeface="Narkisim" panose="020E0502050101010101" pitchFamily="34" charset="-79"/>
              </a:rPr>
              <a:t>תיוג הסטרינג ע"י המרות לאובייקטים</a:t>
            </a:r>
            <a:endParaRPr lang="en-US" sz="3200" b="1" u="sng" dirty="0">
              <a:solidFill>
                <a:schemeClr val="accent1">
                  <a:lumMod val="50000"/>
                </a:schemeClr>
              </a:solidFill>
              <a:latin typeface="Narkisim" panose="020E0502050101010101" pitchFamily="34" charset="-79"/>
              <a:cs typeface="Narkisim" panose="020E0502050101010101" pitchFamily="34" charset="-79"/>
            </a:endParaRPr>
          </a:p>
        </p:txBody>
      </p:sp>
      <p:sp>
        <p:nvSpPr>
          <p:cNvPr id="5" name="TextBox 4"/>
          <p:cNvSpPr txBox="1"/>
          <p:nvPr/>
        </p:nvSpPr>
        <p:spPr>
          <a:xfrm>
            <a:off x="458921" y="727416"/>
            <a:ext cx="11656290" cy="461665"/>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הפונקציות בחלק הזה הם משני סוגים: </a:t>
            </a:r>
            <a:r>
              <a:rPr lang="en-US" sz="2400" dirty="0" err="1">
                <a:latin typeface="Narkisim" panose="020E0502050101010101" pitchFamily="34" charset="-79"/>
                <a:cs typeface="Narkisim" panose="020E0502050101010101" pitchFamily="34" charset="-79"/>
              </a:rPr>
              <a:t>isX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ו-</a:t>
            </a:r>
            <a:r>
              <a:rPr lang="en-US" sz="2400" dirty="0" err="1">
                <a:latin typeface="Narkisim" panose="020E0502050101010101" pitchFamily="34" charset="-79"/>
                <a:cs typeface="Narkisim" panose="020E0502050101010101" pitchFamily="34" charset="-79"/>
              </a:rPr>
              <a:t>parseX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לדוגמה:</a:t>
            </a:r>
            <a:endParaRPr lang="en-US" sz="2400" dirty="0">
              <a:latin typeface="Narkisim" panose="020E0502050101010101" pitchFamily="34" charset="-79"/>
              <a:cs typeface="Narkisim" panose="020E0502050101010101" pitchFamily="34" charset="-79"/>
            </a:endParaRPr>
          </a:p>
        </p:txBody>
      </p:sp>
      <p:pic>
        <p:nvPicPr>
          <p:cNvPr id="6" name="Picture 5"/>
          <p:cNvPicPr>
            <a:picLocks noChangeAspect="1"/>
          </p:cNvPicPr>
          <p:nvPr/>
        </p:nvPicPr>
        <p:blipFill>
          <a:blip r:embed="rId2"/>
          <a:stretch>
            <a:fillRect/>
          </a:stretch>
        </p:blipFill>
        <p:spPr>
          <a:xfrm>
            <a:off x="83127" y="4076882"/>
            <a:ext cx="4171950" cy="2724150"/>
          </a:xfrm>
          <a:prstGeom prst="rect">
            <a:avLst/>
          </a:prstGeom>
        </p:spPr>
      </p:pic>
      <p:pic>
        <p:nvPicPr>
          <p:cNvPr id="7" name="Picture 6"/>
          <p:cNvPicPr>
            <a:picLocks noChangeAspect="1"/>
          </p:cNvPicPr>
          <p:nvPr/>
        </p:nvPicPr>
        <p:blipFill>
          <a:blip r:embed="rId3"/>
          <a:stretch>
            <a:fillRect/>
          </a:stretch>
        </p:blipFill>
        <p:spPr>
          <a:xfrm>
            <a:off x="83127" y="2648621"/>
            <a:ext cx="3190875" cy="1314450"/>
          </a:xfrm>
          <a:prstGeom prst="rect">
            <a:avLst/>
          </a:prstGeom>
        </p:spPr>
      </p:pic>
      <p:pic>
        <p:nvPicPr>
          <p:cNvPr id="8" name="Picture 7"/>
          <p:cNvPicPr>
            <a:picLocks noChangeAspect="1"/>
          </p:cNvPicPr>
          <p:nvPr/>
        </p:nvPicPr>
        <p:blipFill>
          <a:blip r:embed="rId4"/>
          <a:stretch>
            <a:fillRect/>
          </a:stretch>
        </p:blipFill>
        <p:spPr>
          <a:xfrm>
            <a:off x="3573023" y="2648621"/>
            <a:ext cx="3200400" cy="1381125"/>
          </a:xfrm>
          <a:prstGeom prst="rect">
            <a:avLst/>
          </a:prstGeom>
        </p:spPr>
      </p:pic>
      <p:pic>
        <p:nvPicPr>
          <p:cNvPr id="9" name="Picture 8"/>
          <p:cNvPicPr>
            <a:picLocks noChangeAspect="1"/>
          </p:cNvPicPr>
          <p:nvPr/>
        </p:nvPicPr>
        <p:blipFill>
          <a:blip r:embed="rId5"/>
          <a:stretch>
            <a:fillRect/>
          </a:stretch>
        </p:blipFill>
        <p:spPr>
          <a:xfrm>
            <a:off x="83127" y="1553735"/>
            <a:ext cx="9172575" cy="1047750"/>
          </a:xfrm>
          <a:prstGeom prst="rect">
            <a:avLst/>
          </a:prstGeom>
        </p:spPr>
      </p:pic>
      <p:sp>
        <p:nvSpPr>
          <p:cNvPr id="10" name="TextBox 9"/>
          <p:cNvSpPr txBox="1"/>
          <p:nvPr/>
        </p:nvSpPr>
        <p:spPr>
          <a:xfrm>
            <a:off x="6964218" y="2739004"/>
            <a:ext cx="5043060" cy="1569660"/>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פונקציות מהסוג </a:t>
            </a:r>
            <a:r>
              <a:rPr lang="en-US" sz="2400" dirty="0" err="1">
                <a:latin typeface="Narkisim" panose="020E0502050101010101" pitchFamily="34" charset="-79"/>
                <a:cs typeface="Narkisim" panose="020E0502050101010101" pitchFamily="34" charset="-79"/>
              </a:rPr>
              <a:t>isX</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מוודאות שהמחרוזת שנשלחת נופלת באיזשהו קטגוריה מסוגי התיוג שיש לנו, למשל נסתכל על </a:t>
            </a:r>
            <a:r>
              <a:rPr lang="en-US" sz="2400" dirty="0" err="1">
                <a:latin typeface="Narkisim" panose="020E0502050101010101" pitchFamily="34" charset="-79"/>
                <a:cs typeface="Narkisim" panose="020E0502050101010101" pitchFamily="34" charset="-79"/>
              </a:rPr>
              <a:t>isSignature</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היא בודקת אם יש</a:t>
            </a:r>
            <a:endParaRPr lang="en-US" sz="2400" dirty="0">
              <a:latin typeface="Narkisim" panose="020E0502050101010101" pitchFamily="34" charset="-79"/>
              <a:cs typeface="Narkisim" panose="020E0502050101010101" pitchFamily="34" charset="-79"/>
            </a:endParaRPr>
          </a:p>
        </p:txBody>
      </p:sp>
      <p:sp>
        <p:nvSpPr>
          <p:cNvPr id="11" name="TextBox 10"/>
          <p:cNvSpPr txBox="1"/>
          <p:nvPr/>
        </p:nvSpPr>
        <p:spPr>
          <a:xfrm>
            <a:off x="4359565" y="4288927"/>
            <a:ext cx="7647714" cy="2677656"/>
          </a:xfrm>
          <a:prstGeom prst="rect">
            <a:avLst/>
          </a:prstGeom>
          <a:noFill/>
        </p:spPr>
        <p:txBody>
          <a:bodyPr wrap="square" rtlCol="0">
            <a:spAutoFit/>
          </a:bodyPr>
          <a:lstStyle/>
          <a:p>
            <a:pPr algn="r" rtl="1"/>
            <a:r>
              <a:rPr lang="he-IL" sz="2400" dirty="0">
                <a:latin typeface="Narkisim" panose="020E0502050101010101" pitchFamily="34" charset="-79"/>
                <a:cs typeface="Narkisim" panose="020E0502050101010101" pitchFamily="34" charset="-79"/>
              </a:rPr>
              <a:t>תיאום חלקי (מעל 65-70% זה מספיק בשבילנו) בין המחרוזת שנשלחת לבין המחרוזות "נשיא המדינה" "ראש הממשלה" יושב ראש הכנסת" או "שר </a:t>
            </a:r>
            <a:r>
              <a:rPr lang="en-US" sz="2400" dirty="0">
                <a:latin typeface="Narkisim" panose="020E0502050101010101" pitchFamily="34" charset="-79"/>
                <a:cs typeface="Narkisim" panose="020E0502050101010101" pitchFamily="34" charset="-79"/>
              </a:rPr>
              <a:t>X</a:t>
            </a:r>
            <a:r>
              <a:rPr lang="he-IL" sz="2400" dirty="0">
                <a:latin typeface="Narkisim" panose="020E0502050101010101" pitchFamily="34" charset="-79"/>
                <a:cs typeface="Narkisim" panose="020E0502050101010101" pitchFamily="34" charset="-79"/>
              </a:rPr>
              <a:t>".</a:t>
            </a:r>
          </a:p>
          <a:p>
            <a:pPr algn="r" rtl="1"/>
            <a:r>
              <a:rPr lang="he-IL" sz="2400" dirty="0">
                <a:latin typeface="Narkisim" panose="020E0502050101010101" pitchFamily="34" charset="-79"/>
                <a:cs typeface="Narkisim" panose="020E0502050101010101" pitchFamily="34" charset="-79"/>
              </a:rPr>
              <a:t>או למשל פונקציית </a:t>
            </a:r>
            <a:r>
              <a:rPr lang="en-US" sz="2400" dirty="0" err="1">
                <a:latin typeface="Narkisim" panose="020E0502050101010101" pitchFamily="34" charset="-79"/>
                <a:cs typeface="Narkisim" panose="020E0502050101010101" pitchFamily="34" charset="-79"/>
              </a:rPr>
              <a:t>isSubPoint</a:t>
            </a:r>
            <a:r>
              <a:rPr lang="en-US" sz="2400" dirty="0">
                <a:latin typeface="Narkisim" panose="020E0502050101010101" pitchFamily="34" charset="-79"/>
                <a:cs typeface="Narkisim" panose="020E0502050101010101" pitchFamily="34" charset="-79"/>
              </a:rPr>
              <a:t>(line)</a:t>
            </a:r>
            <a:r>
              <a:rPr lang="he-IL" sz="2400" dirty="0">
                <a:latin typeface="Narkisim" panose="020E0502050101010101" pitchFamily="34" charset="-79"/>
                <a:cs typeface="Narkisim" panose="020E0502050101010101" pitchFamily="34" charset="-79"/>
              </a:rPr>
              <a:t> בודקת שלושת התווים הראשונים אם הם תואמים למחרוזות מהסוג "(א)" "(ב)" "(ג)"...</a:t>
            </a:r>
            <a:r>
              <a:rPr lang="en-US" sz="2400" dirty="0">
                <a:latin typeface="Narkisim" panose="020E0502050101010101" pitchFamily="34" charset="-79"/>
                <a:cs typeface="Narkisim" panose="020E0502050101010101" pitchFamily="34" charset="-79"/>
              </a:rPr>
              <a:t/>
            </a:r>
            <a:br>
              <a:rPr lang="en-US" sz="2400" dirty="0">
                <a:latin typeface="Narkisim" panose="020E0502050101010101" pitchFamily="34" charset="-79"/>
                <a:cs typeface="Narkisim" panose="020E0502050101010101" pitchFamily="34" charset="-79"/>
              </a:rPr>
            </a:br>
            <a:r>
              <a:rPr lang="he-IL" sz="2400" dirty="0">
                <a:latin typeface="Narkisim" panose="020E0502050101010101" pitchFamily="34" charset="-79"/>
                <a:cs typeface="Narkisim" panose="020E0502050101010101" pitchFamily="34" charset="-79"/>
              </a:rPr>
              <a:t>ולפי זה אפשר להחליט לאיזה אובייקט אנו ממיר את המחרוזת הזאת</a:t>
            </a:r>
            <a:endParaRPr lang="en-US" sz="2400" dirty="0">
              <a:latin typeface="Narkisim" panose="020E0502050101010101" pitchFamily="34" charset="-79"/>
              <a:cs typeface="Narkisim" panose="020E0502050101010101" pitchFamily="34" charset="-79"/>
            </a:endParaRPr>
          </a:p>
          <a:p>
            <a:pPr algn="r" rtl="1"/>
            <a:endParaRPr lang="en-US" sz="2400"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97791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1616</Words>
  <Application>Microsoft Office PowerPoint</Application>
  <PresentationFormat>Widescreen</PresentationFormat>
  <Paragraphs>135</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Alef</vt:lpstr>
      <vt:lpstr>Arial</vt:lpstr>
      <vt:lpstr>Calibri</vt:lpstr>
      <vt:lpstr>Calibri Light</vt:lpstr>
      <vt:lpstr>Narkisim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 hayik</dc:creator>
  <cp:lastModifiedBy>Hanna</cp:lastModifiedBy>
  <cp:revision>71</cp:revision>
  <dcterms:created xsi:type="dcterms:W3CDTF">2021-02-26T07:20:43Z</dcterms:created>
  <dcterms:modified xsi:type="dcterms:W3CDTF">2022-08-25T01:57:21Z</dcterms:modified>
</cp:coreProperties>
</file>