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73" autoAdjust="0"/>
  </p:normalViewPr>
  <p:slideViewPr>
    <p:cSldViewPr snapToGrid="0">
      <p:cViewPr varScale="1">
        <p:scale>
          <a:sx n="64" d="100"/>
          <a:sy n="64" d="100"/>
        </p:scale>
        <p:origin x="13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691F-5CC2-4668-8B5A-D9ACFAA72E1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82531-AD5C-41B0-8C24-812D9A17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בתקופה</a:t>
            </a:r>
            <a:r>
              <a:rPr lang="he-IL" baseline="0" dirty="0" smtClean="0"/>
              <a:t> האחרונה ראינו עלייה לכמות החישובים המבוצעים בספקי ענן ציבוריים כמו</a:t>
            </a:r>
            <a:r>
              <a:rPr lang="en-US" baseline="0" dirty="0" smtClean="0"/>
              <a:t>:</a:t>
            </a:r>
            <a:r>
              <a:rPr lang="he-IL" baseline="0" dirty="0" smtClean="0"/>
              <a:t> </a:t>
            </a:r>
            <a:r>
              <a:rPr lang="en-US" baseline="0" dirty="0" smtClean="0"/>
              <a:t>Amazon EC2, Windows Azure or Google Compute Engine</a:t>
            </a:r>
            <a:br>
              <a:rPr lang="en-US" baseline="0" dirty="0" smtClean="0"/>
            </a:br>
            <a:r>
              <a:rPr lang="he-IL" baseline="0" dirty="0" smtClean="0"/>
              <a:t>מחשוב ענן מציע הרבה יתרונות והכי חשוב:</a:t>
            </a:r>
            <a:r>
              <a:rPr lang="en-US" baseline="0" dirty="0" smtClean="0"/>
              <a:t> </a:t>
            </a:r>
            <a:r>
              <a:rPr lang="he-IL" baseline="0" dirty="0" smtClean="0"/>
              <a:t> גמישות ויעילות המחיר. 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המשמעות של </a:t>
            </a:r>
            <a:r>
              <a:rPr lang="en-US" baseline="0" dirty="0" smtClean="0"/>
              <a:t>cluster</a:t>
            </a:r>
            <a:r>
              <a:rPr lang="he-IL" baseline="0" dirty="0" smtClean="0"/>
              <a:t> במחשוב ענן הוא אוסף של שרתים שעובדים ביחד.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חברות יכולות להקים מרכזים שמכילים שרתים ולקוחות יכולים להגיש משימות שהם רוצים לעשות בשרתים האלה.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3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אז איך </a:t>
            </a:r>
            <a:r>
              <a:rPr lang="en-US" dirty="0" smtClean="0"/>
              <a:t>quasar</a:t>
            </a:r>
            <a:r>
              <a:rPr lang="he-IL" baseline="0" dirty="0" smtClean="0"/>
              <a:t> משתמש בטכניקות הלאלו ואיך הוא ממיין ?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בניגוד למערכות אחרות, </a:t>
            </a:r>
            <a:r>
              <a:rPr lang="en-US" baseline="0" dirty="0" smtClean="0"/>
              <a:t>quasar</a:t>
            </a:r>
            <a:r>
              <a:rPr lang="he-IL" baseline="0" dirty="0" smtClean="0"/>
              <a:t> עושה 4 מיונים שונים במקביל במקום מיון אחד מקיף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בפירוק פעולת המיון ל4 פעולות מקביליות אנחנו נקבל מטריצות ממימדים קטנים יותר לכן פחות זמן ריצה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אז דברנו על נטפליקס ואיך ה</a:t>
            </a:r>
            <a:r>
              <a:rPr lang="en-US" baseline="0" dirty="0" smtClean="0"/>
              <a:t>collaborative filtering</a:t>
            </a:r>
            <a:r>
              <a:rPr lang="he-IL" baseline="0" dirty="0" smtClean="0"/>
              <a:t> עזר להם להמליץ סרטים למשתמשים חדשים, בטבלה הזו </a:t>
            </a:r>
            <a:r>
              <a:rPr lang="en-US" baseline="0" dirty="0" smtClean="0"/>
              <a:t>quasar</a:t>
            </a:r>
            <a:r>
              <a:rPr lang="he-IL" baseline="0" dirty="0" smtClean="0"/>
              <a:t> בדיוק משתמש באותו רעיון כדי לאפיין ולדעת איך למיין משימות חדשות במערכת.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45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במיון</a:t>
            </a:r>
            <a:r>
              <a:rPr lang="he-IL" baseline="0" dirty="0" smtClean="0"/>
              <a:t> </a:t>
            </a:r>
            <a:r>
              <a:rPr lang="en-US" baseline="0" dirty="0" smtClean="0"/>
              <a:t>scale-up</a:t>
            </a:r>
            <a:r>
              <a:rPr lang="he-IL" baseline="0" dirty="0" smtClean="0"/>
              <a:t> אנחנו נמדוד ההשפעה של כמות המשאבים המשומשת בתוך שרת על הביצועים של המשימה שלנו, משאבים שאנחנו נבדוק הן: מספר מעבדים, זיכרון ונפח האחסון.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כשמתקבלת משימה חדשה, היא מזוהה לפי שתי אלוקציות רנדומליות.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כל סוג משימות מסויים יש לו פרמטרים זיהוי שונים, למשל למשימות שהזמן בהם קריטי הזיהוי לוקח בערך 5 עד 10 שניות עם 2 קומבנציות של זכרון ומספר מעבדים.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2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במיון</a:t>
            </a:r>
            <a:r>
              <a:rPr lang="he-IL" baseline="0" dirty="0" smtClean="0"/>
              <a:t> </a:t>
            </a:r>
            <a:r>
              <a:rPr lang="en-US" baseline="0" dirty="0" smtClean="0"/>
              <a:t>scale-out</a:t>
            </a:r>
            <a:r>
              <a:rPr lang="he-IL" baseline="0" dirty="0" smtClean="0"/>
              <a:t> אנחנו נמדוד השפעת כמות השרתים המשומשים על הביצועים של המשימה.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המיון הזה נעשה רק על משימות שמשתמשות במספר רב של שרתים כמו חישובים מבוזרים.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מיון </a:t>
            </a:r>
            <a:r>
              <a:rPr lang="en-US" baseline="0" dirty="0" smtClean="0"/>
              <a:t>scale-out</a:t>
            </a:r>
            <a:r>
              <a:rPr lang="he-IL" baseline="0" dirty="0" smtClean="0"/>
              <a:t> דורש שתי ריצות זיהוי, הראשונה אנחנו נמדוד ההשפעה עם שרת אחד והשנייה ננסה עם מספר רנדומלי של שרתים, וה</a:t>
            </a:r>
            <a:r>
              <a:rPr lang="en-US" baseline="0" dirty="0" smtClean="0"/>
              <a:t>collaborative filtering</a:t>
            </a:r>
            <a:r>
              <a:rPr lang="he-IL" baseline="0" dirty="0" smtClean="0"/>
              <a:t> ידאג למלא הערכים במטריצה למספרי השרתים האחרים.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מספר רב של משימות עבר תהליך זיהוי לפני הפעלת המערכת כל פעם על מספר שרתים מ1 עד 100 וזה נותן ל</a:t>
            </a:r>
            <a:r>
              <a:rPr lang="en-US" baseline="0" dirty="0" smtClean="0"/>
              <a:t>quasar</a:t>
            </a:r>
            <a:r>
              <a:rPr lang="he-IL" baseline="0" dirty="0" smtClean="0"/>
              <a:t> מידע רב על ההשפעה של כמות השרתים על המשימות שמתקבלות בעתיד.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3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מיון ה</a:t>
            </a:r>
            <a:r>
              <a:rPr lang="en-US" dirty="0" smtClean="0"/>
              <a:t>heterogeneity</a:t>
            </a:r>
            <a:r>
              <a:rPr lang="he-IL" dirty="0" smtClean="0"/>
              <a:t> בודק</a:t>
            </a:r>
            <a:r>
              <a:rPr lang="he-IL" baseline="0" dirty="0" smtClean="0"/>
              <a:t> מה השפעת סוג השרת על הביצועים.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המיון הזה דורש עוד ריצה אחת על שרת עם סוג אחר עם אותו פרמטרים מאחד ריצות ה</a:t>
            </a:r>
            <a:r>
              <a:rPr lang="en-US" baseline="0" dirty="0" smtClean="0"/>
              <a:t>scale-up</a:t>
            </a:r>
            <a:r>
              <a:rPr lang="he-IL" baseline="0" dirty="0" smtClean="0"/>
              <a:t>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בעזרת </a:t>
            </a:r>
            <a:r>
              <a:rPr lang="en-US" baseline="0" dirty="0" smtClean="0"/>
              <a:t>collaborative filtering</a:t>
            </a:r>
            <a:r>
              <a:rPr lang="he-IL" baseline="0" dirty="0" smtClean="0"/>
              <a:t> אנחנו יכולים להעריך ההשפעה לגבי כל סוגי השרתים.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8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במיון</a:t>
            </a:r>
            <a:r>
              <a:rPr lang="he-IL" baseline="0" dirty="0" smtClean="0"/>
              <a:t> של ה</a:t>
            </a:r>
            <a:r>
              <a:rPr lang="en-US" baseline="0" dirty="0" smtClean="0"/>
              <a:t>interference</a:t>
            </a:r>
            <a:r>
              <a:rPr lang="he-IL" baseline="0" dirty="0" smtClean="0"/>
              <a:t> אנחנו נמדוד הרגישות של המשימה להפרעות במשאבים משותפים כמו המעבד, ה</a:t>
            </a:r>
            <a:r>
              <a:rPr lang="en-US" baseline="0" dirty="0" smtClean="0"/>
              <a:t>cache</a:t>
            </a:r>
            <a:r>
              <a:rPr lang="he-IL" baseline="0" dirty="0" smtClean="0"/>
              <a:t> וזכרון.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המיון הזה לא דורש עוד ריצה, במקום זה </a:t>
            </a:r>
            <a:r>
              <a:rPr lang="en-US" baseline="0" dirty="0" smtClean="0"/>
              <a:t>quasar</a:t>
            </a:r>
            <a:r>
              <a:rPr lang="he-IL" baseline="0" dirty="0" smtClean="0"/>
              <a:t> יכניס שתי תוכנות קטנות לאחד מריצות ה</a:t>
            </a:r>
            <a:r>
              <a:rPr lang="en-US" baseline="0" dirty="0" smtClean="0"/>
              <a:t>scale-up</a:t>
            </a:r>
            <a:r>
              <a:rPr lang="he-IL" baseline="0" dirty="0" smtClean="0"/>
              <a:t> שיגרמו להפרעה במשאב משותף כלשהו, אחר כך </a:t>
            </a:r>
            <a:r>
              <a:rPr lang="en-US" baseline="0" dirty="0" smtClean="0"/>
              <a:t>quasar</a:t>
            </a:r>
            <a:r>
              <a:rPr lang="he-IL" baseline="0" dirty="0" smtClean="0"/>
              <a:t> יעמיס על המשימה שנמדדת עד שרמת ה</a:t>
            </a:r>
            <a:r>
              <a:rPr lang="en-US" baseline="0" dirty="0" smtClean="0"/>
              <a:t>quality of service</a:t>
            </a:r>
            <a:r>
              <a:rPr lang="he-IL" baseline="0" dirty="0" smtClean="0"/>
              <a:t> תרד מתחת ל5%.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6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אם</a:t>
            </a:r>
            <a:r>
              <a:rPr lang="he-IL" baseline="0" dirty="0" smtClean="0"/>
              <a:t> הרבה מערכות ניהול קלאסטר משתמשות בריצה זיהויי אינטנסיבית אחת אז זה הדבר הכי טוב לעשות ?</a:t>
            </a:r>
            <a:r>
              <a:rPr lang="en-US" baseline="0" dirty="0" smtClean="0"/>
              <a:t> </a:t>
            </a:r>
            <a:r>
              <a:rPr lang="he-IL" baseline="0" dirty="0" smtClean="0"/>
              <a:t> השאלה היא האם תהליך המיון של </a:t>
            </a:r>
            <a:r>
              <a:rPr lang="en-US" baseline="0" dirty="0" smtClean="0"/>
              <a:t>quasar</a:t>
            </a:r>
            <a:r>
              <a:rPr lang="he-IL" baseline="0" dirty="0" smtClean="0"/>
              <a:t> יותר טוב מריצה אינטנסיבית אחת או לא ?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he-IL" baseline="0" dirty="0" smtClean="0"/>
              <a:t>לענות על השאלה הזאת, השתמשנו בקלאסטר עם 40 שרתים עם עשר משימות שדורשות חישוב כבד, עשרים משימות שזמן התגובה שלהם הוא קריטי וארבע מאות ושלוש עשרה משימות שמשתמשות בשרת אחד.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כנראה שתהליך ה</a:t>
            </a:r>
            <a:r>
              <a:rPr lang="en-US" baseline="0" dirty="0" smtClean="0"/>
              <a:t>classification</a:t>
            </a:r>
            <a:r>
              <a:rPr lang="he-IL" baseline="0" dirty="0" smtClean="0"/>
              <a:t> של </a:t>
            </a:r>
            <a:r>
              <a:rPr lang="en-US" baseline="0" dirty="0" smtClean="0"/>
              <a:t>quasar</a:t>
            </a:r>
            <a:r>
              <a:rPr lang="he-IL" baseline="0" dirty="0" smtClean="0"/>
              <a:t> באמת יותר טוב, מכיוון שאם נסתכל על הטבלה נראה למשל שב-</a:t>
            </a:r>
            <a:r>
              <a:rPr lang="en-US" baseline="0" dirty="0" smtClean="0"/>
              <a:t>scale-up</a:t>
            </a:r>
            <a:r>
              <a:rPr lang="he-IL" baseline="0" dirty="0" smtClean="0"/>
              <a:t> (שזה כמות המשאבים המשומשת בתוך שרת) למשימות חישוביות שאחוז השגיאה במיון בממוצע ב</a:t>
            </a:r>
            <a:r>
              <a:rPr lang="en-US" baseline="0" dirty="0" smtClean="0"/>
              <a:t>quasar</a:t>
            </a:r>
            <a:r>
              <a:rPr lang="he-IL" baseline="0" dirty="0" smtClean="0"/>
              <a:t> הוא 5% לעומת 14% בריצת זיהוי אחת, או למשל זיהוי </a:t>
            </a:r>
            <a:r>
              <a:rPr lang="en-US" baseline="0" dirty="0" smtClean="0"/>
              <a:t>interference</a:t>
            </a:r>
            <a:r>
              <a:rPr lang="he-IL" baseline="0" dirty="0" smtClean="0"/>
              <a:t> שזה רגישות המשימה לשיתוף משאבים, במשימות עם זמן תגובה קריטי, </a:t>
            </a:r>
            <a:r>
              <a:rPr lang="en-US" baseline="0" dirty="0" smtClean="0"/>
              <a:t>quasar</a:t>
            </a:r>
            <a:r>
              <a:rPr lang="he-IL" baseline="0" dirty="0" smtClean="0"/>
              <a:t> מצליח להשיג 7% שגיאות בממוצע לעומת 16% בצד השני.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3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</a:t>
            </a:r>
            <a:r>
              <a:rPr lang="en-US" dirty="0" smtClean="0"/>
              <a:t>output</a:t>
            </a:r>
            <a:r>
              <a:rPr lang="he-IL" dirty="0" smtClean="0"/>
              <a:t> של שלב המיון מועבר ל</a:t>
            </a:r>
            <a:r>
              <a:rPr lang="en-US" dirty="0" smtClean="0"/>
              <a:t>scheduler</a:t>
            </a:r>
            <a:r>
              <a:rPr lang="he-IL" baseline="0" dirty="0" smtClean="0"/>
              <a:t> שעובד לפי אלגוריתם חמדן, שמחליט כמות, סוג וסט המשאבים המוקצאים.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מטרת ה</a:t>
            </a:r>
            <a:r>
              <a:rPr lang="en-US" baseline="0" dirty="0" smtClean="0"/>
              <a:t>scheduler</a:t>
            </a:r>
            <a:r>
              <a:rPr lang="he-IL" baseline="0" dirty="0" smtClean="0"/>
              <a:t> היא להקצות כמות המשאבים המינימלית שמשיגה הביצועים הנדרשים.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המתזמן בהתחלה ממיין השרתים לפי איכות המשאבים (</a:t>
            </a:r>
            <a:r>
              <a:rPr lang="en-US" baseline="0" dirty="0" smtClean="0"/>
              <a:t>heterogeneity</a:t>
            </a:r>
            <a:r>
              <a:rPr lang="he-IL" baseline="0" dirty="0" smtClean="0"/>
              <a:t>) עם </a:t>
            </a:r>
            <a:r>
              <a:rPr lang="en-US" baseline="0" dirty="0" smtClean="0"/>
              <a:t>interference</a:t>
            </a:r>
            <a:r>
              <a:rPr lang="he-IL" baseline="0" dirty="0" smtClean="0"/>
              <a:t> מינימלי למשל שרת מסוג </a:t>
            </a:r>
            <a:r>
              <a:rPr lang="en-US" baseline="0" dirty="0" smtClean="0"/>
              <a:t>A</a:t>
            </a:r>
            <a:r>
              <a:rPr lang="he-IL" baseline="0" dirty="0" smtClean="0"/>
              <a:t> יותר חזק מ-</a:t>
            </a:r>
            <a:r>
              <a:rPr lang="en-US" baseline="0" dirty="0" smtClean="0"/>
              <a:t>B</a:t>
            </a:r>
            <a:r>
              <a:rPr lang="he-IL" baseline="0" dirty="0" smtClean="0"/>
              <a:t> אז הוא יופיע קודם ברשימת השרתים, אחר כך ה</a:t>
            </a:r>
            <a:r>
              <a:rPr lang="en-US" baseline="0" dirty="0" smtClean="0"/>
              <a:t>scheduler</a:t>
            </a:r>
            <a:r>
              <a:rPr lang="he-IL" baseline="0" dirty="0" smtClean="0"/>
              <a:t> מתחיל להתאים ההקצאה לפי כמות המשאבים הזמינה עד השגת הביצועים הנדרשים.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למשל אם אנחנו משימת </a:t>
            </a:r>
            <a:r>
              <a:rPr lang="en-US" baseline="0" dirty="0" smtClean="0"/>
              <a:t>webserver</a:t>
            </a:r>
            <a:r>
              <a:rPr lang="he-IL" baseline="0" dirty="0" smtClean="0"/>
              <a:t> צריכה להשיג מאה אלף </a:t>
            </a:r>
            <a:r>
              <a:rPr lang="en-US" baseline="0" dirty="0" err="1" smtClean="0"/>
              <a:t>quereies</a:t>
            </a:r>
            <a:r>
              <a:rPr lang="en-US" baseline="0" dirty="0" smtClean="0"/>
              <a:t> per second</a:t>
            </a:r>
            <a:r>
              <a:rPr lang="he-IL" baseline="0" dirty="0" smtClean="0"/>
              <a:t> עם </a:t>
            </a:r>
            <a:r>
              <a:rPr lang="en-US" baseline="0" dirty="0" smtClean="0"/>
              <a:t>latency</a:t>
            </a:r>
            <a:r>
              <a:rPr lang="he-IL" baseline="0" dirty="0" smtClean="0"/>
              <a:t> של עשר מילי-שניות והשרתים הכי טובים אצלנו יכולים להשיג רק עשרים אלף אז ה</a:t>
            </a:r>
            <a:r>
              <a:rPr lang="en-US" baseline="0" dirty="0" smtClean="0"/>
              <a:t>scheduler</a:t>
            </a:r>
            <a:r>
              <a:rPr lang="he-IL" baseline="0" dirty="0" smtClean="0"/>
              <a:t> יקצה חמשה שרתים כאלה למשימה הזאת.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29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אז בואו נראה איך </a:t>
            </a:r>
            <a:r>
              <a:rPr lang="en-US" dirty="0" smtClean="0"/>
              <a:t>quasar</a:t>
            </a:r>
            <a:r>
              <a:rPr lang="he-IL" baseline="0" dirty="0" smtClean="0"/>
              <a:t> עובד, כשמשימה מתקבלת אנחנו עושים תהליך הזיהוי בארבע ריצות מקבילות.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שני שרתים מסוג </a:t>
            </a:r>
            <a:r>
              <a:rPr lang="en-US" baseline="0" dirty="0" smtClean="0"/>
              <a:t>A</a:t>
            </a:r>
            <a:r>
              <a:rPr lang="he-IL" baseline="0" dirty="0" smtClean="0"/>
              <a:t> משומשים במדידת </a:t>
            </a:r>
            <a:r>
              <a:rPr lang="en-US" baseline="0" dirty="0" smtClean="0"/>
              <a:t>scale-out</a:t>
            </a:r>
            <a:r>
              <a:rPr lang="he-IL" baseline="0" dirty="0" smtClean="0"/>
              <a:t> ובאחת הריצות יש שרת אחד ובשניה יש מספר רנדומלי שונה של שרתים.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במדידת ה</a:t>
            </a:r>
            <a:r>
              <a:rPr lang="en-US" baseline="0" dirty="0" smtClean="0"/>
              <a:t>scale-up</a:t>
            </a:r>
            <a:r>
              <a:rPr lang="he-IL" baseline="0" dirty="0" smtClean="0"/>
              <a:t> נשתמש בשרת מסוג </a:t>
            </a:r>
            <a:r>
              <a:rPr lang="en-US" baseline="0" dirty="0" smtClean="0"/>
              <a:t>A</a:t>
            </a:r>
            <a:r>
              <a:rPr lang="he-IL" baseline="0" dirty="0" smtClean="0"/>
              <a:t> בלי תחרות על המשאבים המשותפים וריצה כזאת כבר קיימת ממדידת ה</a:t>
            </a:r>
            <a:r>
              <a:rPr lang="en-US" baseline="0" dirty="0" smtClean="0"/>
              <a:t>scale-out</a:t>
            </a:r>
            <a:r>
              <a:rPr lang="he-IL" baseline="0" dirty="0" smtClean="0"/>
              <a:t> לכן נצטרך עוד ריצה אחת עם משאבים משותפים.</a:t>
            </a:r>
          </a:p>
          <a:p>
            <a:pPr algn="r" rtl="1"/>
            <a:r>
              <a:rPr lang="he-IL" baseline="0" dirty="0" smtClean="0"/>
              <a:t>עוד ריצה על שרת מסוג </a:t>
            </a:r>
            <a:r>
              <a:rPr lang="en-US" baseline="0" dirty="0" smtClean="0"/>
              <a:t>B</a:t>
            </a:r>
            <a:r>
              <a:rPr lang="he-IL" baseline="0" dirty="0" smtClean="0"/>
              <a:t> נעשתה כדי למדוד השפעת סוג השרת על הביצועים וזאת מדידת ה</a:t>
            </a:r>
            <a:r>
              <a:rPr lang="en-US" baseline="0" dirty="0" smtClean="0"/>
              <a:t>heterogeneity</a:t>
            </a:r>
            <a:r>
              <a:rPr lang="he-IL" baseline="0" dirty="0" smtClean="0"/>
              <a:t>.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במדידת ה</a:t>
            </a:r>
            <a:r>
              <a:rPr lang="en-US" baseline="0" dirty="0" smtClean="0"/>
              <a:t>interference</a:t>
            </a:r>
            <a:r>
              <a:rPr lang="he-IL" baseline="0" dirty="0" smtClean="0"/>
              <a:t> אנחנו נשתמש בריצת ה</a:t>
            </a:r>
            <a:r>
              <a:rPr lang="en-US" baseline="0" dirty="0" smtClean="0"/>
              <a:t>scale-up</a:t>
            </a:r>
            <a:r>
              <a:rPr lang="he-IL" baseline="0" dirty="0" smtClean="0"/>
              <a:t> ונכניס לתוכה שני </a:t>
            </a:r>
            <a:r>
              <a:rPr lang="en-US" baseline="0" dirty="0" smtClean="0"/>
              <a:t>benchmarks</a:t>
            </a:r>
            <a:r>
              <a:rPr lang="he-IL" baseline="0" dirty="0" smtClean="0"/>
              <a:t> כדי לייצר תחרות על המשאבים המשותפים.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2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כל</a:t>
            </a:r>
            <a:r>
              <a:rPr lang="he-IL" baseline="0" dirty="0" smtClean="0"/>
              <a:t> ריצה זיהוי מייצרת שתי נקודות בגרף שיפור הביצועים בשלב ההתחלתי.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עם טכניקות </a:t>
            </a:r>
            <a:r>
              <a:rPr lang="en-US" baseline="0" dirty="0" smtClean="0"/>
              <a:t>collaborative filtering</a:t>
            </a:r>
            <a:r>
              <a:rPr lang="he-IL" baseline="0" dirty="0" smtClean="0"/>
              <a:t> ופירוק </a:t>
            </a:r>
            <a:r>
              <a:rPr lang="en-US" baseline="0" dirty="0" err="1" smtClean="0"/>
              <a:t>svd</a:t>
            </a:r>
            <a:r>
              <a:rPr lang="he-IL" baseline="0" dirty="0" smtClean="0"/>
              <a:t> אנחנו יכולים לשחזר הנתונים החסרים.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בסיום תהליך הזיהוי, ה</a:t>
            </a:r>
            <a:r>
              <a:rPr lang="en-US" baseline="0" dirty="0" smtClean="0"/>
              <a:t>classification</a:t>
            </a:r>
            <a:r>
              <a:rPr lang="he-IL" baseline="0" dirty="0" smtClean="0"/>
              <a:t> מייצרת גרפי השיפור המלאים.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בסוף האלגוריתם החמדן מקצא השרתים הכי מתאימים למשימה הנתונה.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5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ריצות הזיהוי</a:t>
            </a:r>
            <a:r>
              <a:rPr lang="he-IL" baseline="0" dirty="0" smtClean="0"/>
              <a:t> של </a:t>
            </a:r>
            <a:r>
              <a:rPr lang="en-US" baseline="0" dirty="0" smtClean="0"/>
              <a:t>quasar</a:t>
            </a:r>
            <a:r>
              <a:rPr lang="he-IL" baseline="0" dirty="0" smtClean="0"/>
              <a:t> נעשות ב</a:t>
            </a:r>
            <a:r>
              <a:rPr lang="en-US" baseline="0" dirty="0" smtClean="0"/>
              <a:t>sandbox </a:t>
            </a:r>
            <a:r>
              <a:rPr lang="he-IL" baseline="0" dirty="0" smtClean="0"/>
              <a:t> בשימוש של </a:t>
            </a:r>
            <a:r>
              <a:rPr lang="en-US" baseline="0" dirty="0" smtClean="0"/>
              <a:t>containers</a:t>
            </a:r>
            <a:r>
              <a:rPr lang="he-IL" baseline="0" dirty="0" smtClean="0"/>
              <a:t> בלינוקס כדי לוודא עקביות ותוצאות נכונות.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Quasar</a:t>
            </a:r>
            <a:r>
              <a:rPr lang="he-IL" baseline="0" dirty="0" smtClean="0"/>
              <a:t> שומר מידע לגבי כל שרת וכל משימה:</a:t>
            </a:r>
          </a:p>
          <a:p>
            <a:pPr algn="r" rtl="1"/>
            <a:r>
              <a:rPr lang="he-IL" baseline="0" dirty="0" smtClean="0"/>
              <a:t>עם קלאסטר של עשרה שרתים, מידע לגבי משימה לוקח בערך מאתיים חמישים וששה בייטים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מידע לגבי שרת מכיל מידע לגבי המשימות המתזמנות והמשאבים שלהם, וזה לוקח בערך מאה עשרים ושמונה בייטים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החוקרים של המאמר כתבו גרסה ראשונית של </a:t>
            </a:r>
            <a:r>
              <a:rPr lang="en-US" baseline="0" dirty="0" smtClean="0"/>
              <a:t>quasar</a:t>
            </a:r>
            <a:r>
              <a:rPr lang="he-IL" baseline="0" dirty="0" smtClean="0"/>
              <a:t> שנכתבה ב-ששת אלפים שורות של קוד.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מערכת </a:t>
            </a:r>
            <a:r>
              <a:rPr lang="en-US" baseline="0" dirty="0" smtClean="0"/>
              <a:t>quasar</a:t>
            </a:r>
            <a:r>
              <a:rPr lang="he-IL" baseline="0" dirty="0" smtClean="0"/>
              <a:t> תומכת בהתאמה דינמית, כלומר אם משימה כלשהי משנה התנהגות באמצע הריצה למשל בגלל </a:t>
            </a:r>
            <a:r>
              <a:rPr lang="en-US" baseline="0" dirty="0" smtClean="0"/>
              <a:t>traffic</a:t>
            </a:r>
            <a:r>
              <a:rPr lang="he-IL" baseline="0" dirty="0" smtClean="0"/>
              <a:t> אז </a:t>
            </a:r>
            <a:r>
              <a:rPr lang="en-US" baseline="0" dirty="0" smtClean="0"/>
              <a:t>quasar</a:t>
            </a:r>
            <a:r>
              <a:rPr lang="he-IL" baseline="0" dirty="0" smtClean="0"/>
              <a:t> עולה על זה ויכול לשנות המשאבים בהתאמה כדי לשמור על הביצועים הנדרשים.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למרות הרווח וההשגים</a:t>
            </a:r>
            <a:r>
              <a:rPr lang="he-IL" baseline="0" dirty="0" smtClean="0"/>
              <a:t> של מחשוב ענן, רוב חברות הענן פועלים בניצול נמוך למשאבים שלהם וזה דבר רע בגלל שאנחנו לא מנצלים המשאבים בצורה אופטמלית.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אפילו חברות עם </a:t>
            </a:r>
            <a:r>
              <a:rPr lang="en-US" baseline="0" dirty="0" smtClean="0"/>
              <a:t>Cluster frameworks</a:t>
            </a:r>
            <a:r>
              <a:rPr lang="he-IL" baseline="0" dirty="0" smtClean="0"/>
              <a:t> עדיין סובלות מניצול נמוך שתורם לעוד הוצאות.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נגיד שהחברה יכולה לכסות המחיר של ניצול נמוך, עדיין זאת תהיה בעיית </a:t>
            </a:r>
            <a:r>
              <a:rPr lang="en-US" baseline="0" dirty="0" smtClean="0"/>
              <a:t>scalability</a:t>
            </a:r>
            <a:r>
              <a:rPr lang="he-IL" baseline="0" dirty="0" smtClean="0"/>
              <a:t> מכיוון שבעתיד אנחנו נתקל בבעיה בהוספת עוד שרתים בגלל המגבלה של המתקן שמספק חשמל ל</a:t>
            </a:r>
            <a:r>
              <a:rPr lang="en-US" baseline="0" dirty="0" smtClean="0"/>
              <a:t>data center</a:t>
            </a:r>
            <a:r>
              <a:rPr lang="he-IL" baseline="0" dirty="0" smtClean="0"/>
              <a:t> שלנו.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51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Quasar</a:t>
            </a:r>
            <a:r>
              <a:rPr lang="he-IL" baseline="0" dirty="0" smtClean="0"/>
              <a:t> היה מנותח על שני גדלים של קלאסטרים: פעם עם ארבעים שירותים לוקליים ופעם עם מאתיים שרתים על </a:t>
            </a:r>
            <a:r>
              <a:rPr lang="en-US" baseline="0" dirty="0" smtClean="0"/>
              <a:t>EC2</a:t>
            </a:r>
            <a:r>
              <a:rPr lang="he-IL" baseline="0" dirty="0" smtClean="0"/>
              <a:t> של אמאזון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הגרף הראשון מראה השינוי בביצועים כשמפעילים משימה חישובות כבדה ב</a:t>
            </a:r>
            <a:r>
              <a:rPr lang="en-US" baseline="0" dirty="0" smtClean="0"/>
              <a:t>framework</a:t>
            </a:r>
            <a:r>
              <a:rPr lang="he-IL" baseline="0" dirty="0" smtClean="0"/>
              <a:t> של </a:t>
            </a:r>
            <a:r>
              <a:rPr lang="en-US" baseline="0" dirty="0" err="1" smtClean="0"/>
              <a:t>hadoop</a:t>
            </a:r>
            <a:r>
              <a:rPr lang="he-IL" baseline="0" dirty="0" smtClean="0"/>
              <a:t>, בממוצע הייתה עלייה בביציעום של 27%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בגרף שני השתמשו בשלושה </a:t>
            </a:r>
            <a:r>
              <a:rPr lang="en-US" baseline="0" dirty="0" smtClean="0"/>
              <a:t>frameworks</a:t>
            </a:r>
            <a:r>
              <a:rPr lang="he-IL" baseline="0" dirty="0" smtClean="0"/>
              <a:t> (ולכל </a:t>
            </a:r>
            <a:r>
              <a:rPr lang="en-US" baseline="0" dirty="0" smtClean="0"/>
              <a:t>framework</a:t>
            </a:r>
            <a:r>
              <a:rPr lang="he-IL" baseline="0" dirty="0" smtClean="0"/>
              <a:t> יש ההגדרות משלו) אבל הגדרות </a:t>
            </a:r>
            <a:r>
              <a:rPr lang="en-US" baseline="0" dirty="0" smtClean="0"/>
              <a:t>quasar</a:t>
            </a:r>
            <a:r>
              <a:rPr lang="he-IL" baseline="0" dirty="0" smtClean="0"/>
              <a:t> מראות שיפור ביצועים שיכול להגיע עד 70%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0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פה אנחנו מסתכלים על ניצול ה</a:t>
            </a:r>
            <a:r>
              <a:rPr lang="en-US" dirty="0" err="1" smtClean="0"/>
              <a:t>cpu</a:t>
            </a:r>
            <a:r>
              <a:rPr lang="he-IL" dirty="0" smtClean="0"/>
              <a:t> של השרתים ב</a:t>
            </a:r>
            <a:r>
              <a:rPr lang="en-US" dirty="0" smtClean="0"/>
              <a:t>quasar</a:t>
            </a:r>
            <a:r>
              <a:rPr lang="he-IL" dirty="0" smtClean="0"/>
              <a:t> לעומת </a:t>
            </a:r>
            <a:r>
              <a:rPr lang="en-US" dirty="0" smtClean="0"/>
              <a:t>frameworks</a:t>
            </a:r>
            <a:r>
              <a:rPr lang="he-IL" dirty="0" smtClean="0"/>
              <a:t> אחרים כמו </a:t>
            </a:r>
            <a:r>
              <a:rPr lang="en-US" dirty="0" smtClean="0"/>
              <a:t>Hadoop</a:t>
            </a:r>
            <a:br>
              <a:rPr lang="en-US" dirty="0" smtClean="0"/>
            </a:br>
            <a:r>
              <a:rPr lang="en-US" dirty="0" smtClean="0"/>
              <a:t>quasar</a:t>
            </a:r>
            <a:r>
              <a:rPr lang="he-IL" baseline="0" dirty="0" smtClean="0"/>
              <a:t> מראה ניצול של 62% בממוצע לעומת הגדרות של </a:t>
            </a:r>
            <a:r>
              <a:rPr lang="en-US" baseline="0" dirty="0" smtClean="0"/>
              <a:t>frameworks</a:t>
            </a:r>
            <a:r>
              <a:rPr lang="he-IL" baseline="0" dirty="0" smtClean="0"/>
              <a:t> אחרים שהשיגו רק 34%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בגלל ביצועים יותר טובים, הגרף של </a:t>
            </a:r>
            <a:r>
              <a:rPr lang="en-US" baseline="0" dirty="0" smtClean="0"/>
              <a:t>quasar</a:t>
            </a:r>
            <a:r>
              <a:rPr lang="he-IL" baseline="0" dirty="0" smtClean="0"/>
              <a:t> מראה שזמן הביצויע היה פחות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שערוך של משימות שהן </a:t>
            </a:r>
            <a:r>
              <a:rPr lang="en-US" dirty="0" smtClean="0"/>
              <a:t>latency-critical</a:t>
            </a:r>
            <a:r>
              <a:rPr lang="he-IL" dirty="0" smtClean="0"/>
              <a:t>:</a:t>
            </a:r>
            <a:r>
              <a:rPr lang="he-IL" baseline="0" dirty="0" smtClean="0"/>
              <a:t> הגרף הראשון מראה הביציעום של </a:t>
            </a:r>
            <a:r>
              <a:rPr lang="en-US" baseline="0" dirty="0" smtClean="0"/>
              <a:t>quasar</a:t>
            </a:r>
            <a:r>
              <a:rPr lang="he-IL" baseline="0" dirty="0" smtClean="0"/>
              <a:t> ומערכת שמשתמשת ב</a:t>
            </a:r>
            <a:r>
              <a:rPr lang="en-US" baseline="0" dirty="0" smtClean="0"/>
              <a:t>auto-scaling</a:t>
            </a:r>
            <a:r>
              <a:rPr lang="he-IL" baseline="0" dirty="0" smtClean="0"/>
              <a:t> לעומת המטרה ב</a:t>
            </a:r>
            <a:r>
              <a:rPr lang="en-US" baseline="0" dirty="0" smtClean="0"/>
              <a:t>traffic</a:t>
            </a:r>
            <a:r>
              <a:rPr lang="he-IL" baseline="0" dirty="0" smtClean="0"/>
              <a:t> שהוא יחסית קבוע, רואים ש</a:t>
            </a:r>
            <a:r>
              <a:rPr lang="en-US" baseline="0" dirty="0" smtClean="0"/>
              <a:t>quasar</a:t>
            </a:r>
            <a:r>
              <a:rPr lang="he-IL" baseline="0" dirty="0" smtClean="0"/>
              <a:t> שומר על מטרת ה</a:t>
            </a:r>
            <a:r>
              <a:rPr lang="en-US" baseline="0" dirty="0" smtClean="0"/>
              <a:t>QPS</a:t>
            </a:r>
            <a:r>
              <a:rPr lang="he-IL" baseline="0" dirty="0" smtClean="0"/>
              <a:t> לאורך כל המשימה לעומת מערכת ה</a:t>
            </a:r>
            <a:r>
              <a:rPr lang="en-US" baseline="0" dirty="0" err="1" smtClean="0"/>
              <a:t>autoscaling</a:t>
            </a:r>
            <a:r>
              <a:rPr lang="he-IL" baseline="0" dirty="0" smtClean="0"/>
              <a:t> שיש לה נפילות במספר ה</a:t>
            </a:r>
            <a:r>
              <a:rPr lang="en-US" baseline="0" dirty="0" smtClean="0"/>
              <a:t>queries</a:t>
            </a:r>
            <a:br>
              <a:rPr lang="en-US" baseline="0" dirty="0" smtClean="0"/>
            </a:br>
            <a:r>
              <a:rPr lang="he-IL" baseline="0" dirty="0" smtClean="0"/>
              <a:t>הגרף השני מראה הביצועים של שתי המערכות ב</a:t>
            </a:r>
            <a:r>
              <a:rPr lang="en-US" baseline="0" dirty="0" smtClean="0"/>
              <a:t>traffic</a:t>
            </a:r>
            <a:r>
              <a:rPr lang="he-IL" baseline="0" dirty="0" smtClean="0"/>
              <a:t> משתנה בצורה קיצונית, </a:t>
            </a:r>
            <a:r>
              <a:rPr lang="en-US" baseline="0" dirty="0" smtClean="0"/>
              <a:t>quasar</a:t>
            </a:r>
            <a:r>
              <a:rPr lang="he-IL" baseline="0" dirty="0" smtClean="0"/>
              <a:t> מראה </a:t>
            </a:r>
            <a:r>
              <a:rPr lang="en-US" baseline="0" dirty="0" smtClean="0"/>
              <a:t>QPS</a:t>
            </a:r>
            <a:r>
              <a:rPr lang="he-IL" baseline="0" dirty="0" smtClean="0"/>
              <a:t> יותר גבוה ב18% בממוצע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גרף שלישי מסביר ה</a:t>
            </a:r>
            <a:r>
              <a:rPr lang="en-US" baseline="0" dirty="0" smtClean="0"/>
              <a:t>latency</a:t>
            </a:r>
            <a:r>
              <a:rPr lang="he-IL" baseline="0" dirty="0" smtClean="0"/>
              <a:t> של </a:t>
            </a:r>
            <a:r>
              <a:rPr lang="en-US" baseline="0" dirty="0" smtClean="0"/>
              <a:t>queries</a:t>
            </a:r>
            <a:r>
              <a:rPr lang="he-IL" baseline="0" dirty="0" smtClean="0"/>
              <a:t> בין שתי המערכות, אפשר לראות ש</a:t>
            </a:r>
            <a:r>
              <a:rPr lang="en-US" baseline="0" dirty="0" smtClean="0"/>
              <a:t>quasar</a:t>
            </a:r>
            <a:r>
              <a:rPr lang="he-IL" baseline="0" dirty="0" smtClean="0"/>
              <a:t> משיג מטרות ה</a:t>
            </a:r>
            <a:r>
              <a:rPr lang="en-US" baseline="0" dirty="0" smtClean="0"/>
              <a:t>latency</a:t>
            </a:r>
            <a:r>
              <a:rPr lang="he-IL" baseline="0" dirty="0" smtClean="0"/>
              <a:t> הדרושות כמעט בכל רגע נתון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1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פה</a:t>
            </a:r>
            <a:r>
              <a:rPr lang="he-IL" baseline="0" dirty="0" smtClean="0"/>
              <a:t> השתמשנו בקלאסטר בגודל 200 על הענן של אמאזון, בגרף זה אפשר לראות השיפור בביציעום בין כמה שיטות: </a:t>
            </a:r>
            <a:r>
              <a:rPr lang="en-US" baseline="0" dirty="0" smtClean="0"/>
              <a:t>quasar</a:t>
            </a:r>
            <a:r>
              <a:rPr lang="he-IL" baseline="0" dirty="0" smtClean="0"/>
              <a:t> ושיטת ה</a:t>
            </a:r>
            <a:r>
              <a:rPr lang="en-US" baseline="0" dirty="0" smtClean="0"/>
              <a:t>resource allocation</a:t>
            </a:r>
            <a:r>
              <a:rPr lang="he-IL" baseline="0" dirty="0" smtClean="0"/>
              <a:t> כ</a:t>
            </a:r>
            <a:r>
              <a:rPr lang="en-US" baseline="0" dirty="0" smtClean="0"/>
              <a:t>reservation</a:t>
            </a:r>
            <a:r>
              <a:rPr lang="he-IL" baseline="0" dirty="0" smtClean="0"/>
              <a:t> עם השמה לשרתים הכי פנויים ושיטת ה</a:t>
            </a:r>
            <a:r>
              <a:rPr lang="en-US" baseline="0" dirty="0" smtClean="0"/>
              <a:t>resource allocation</a:t>
            </a:r>
            <a:r>
              <a:rPr lang="he-IL" baseline="0" dirty="0" smtClean="0"/>
              <a:t> כ</a:t>
            </a:r>
            <a:r>
              <a:rPr lang="en-US" baseline="0" dirty="0" smtClean="0"/>
              <a:t>reservation</a:t>
            </a:r>
            <a:r>
              <a:rPr lang="he-IL" baseline="0" dirty="0" smtClean="0"/>
              <a:t> עם התחשבות ב</a:t>
            </a:r>
            <a:r>
              <a:rPr lang="en-US" baseline="0" dirty="0" smtClean="0"/>
              <a:t>interference</a:t>
            </a:r>
            <a:r>
              <a:rPr lang="he-IL" baseline="0" dirty="0" smtClean="0"/>
              <a:t> ו</a:t>
            </a:r>
            <a:r>
              <a:rPr lang="en-US" baseline="0" dirty="0" smtClean="0"/>
              <a:t>heterogeneity</a:t>
            </a:r>
            <a:r>
              <a:rPr lang="he-IL" baseline="0" dirty="0" smtClean="0"/>
              <a:t>. אפשר לראות ש</a:t>
            </a:r>
            <a:r>
              <a:rPr lang="en-US" baseline="0" dirty="0" smtClean="0"/>
              <a:t>quasar</a:t>
            </a:r>
            <a:r>
              <a:rPr lang="he-IL" baseline="0" dirty="0" smtClean="0"/>
              <a:t> הוא הכי טוב מביניהם כך שהוא נותן הביציעום הכי טובים,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בגרף השני רואים ניצול השרתים בין </a:t>
            </a:r>
            <a:r>
              <a:rPr lang="en-US" baseline="0" dirty="0" smtClean="0"/>
              <a:t>quasar</a:t>
            </a:r>
            <a:r>
              <a:rPr lang="he-IL" baseline="0" dirty="0" smtClean="0"/>
              <a:t> לעומת </a:t>
            </a:r>
            <a:r>
              <a:rPr lang="en-US" baseline="0" dirty="0" smtClean="0"/>
              <a:t>reservation</a:t>
            </a:r>
            <a:r>
              <a:rPr lang="he-IL" baseline="0" dirty="0" smtClean="0"/>
              <a:t> פלוס </a:t>
            </a:r>
            <a:r>
              <a:rPr lang="en-US" baseline="0" dirty="0" smtClean="0"/>
              <a:t>Least-Loaded</a:t>
            </a:r>
            <a:r>
              <a:rPr lang="he-IL" baseline="0" dirty="0" smtClean="0"/>
              <a:t>, וקל לראות שהניצול ב</a:t>
            </a:r>
            <a:r>
              <a:rPr lang="en-US" baseline="0" dirty="0" smtClean="0"/>
              <a:t>quasar</a:t>
            </a:r>
            <a:r>
              <a:rPr lang="he-IL" baseline="0" dirty="0" smtClean="0"/>
              <a:t> הוא יותר טוב והוא עומד על 62% לעומת 17% ב</a:t>
            </a:r>
            <a:r>
              <a:rPr lang="en-US" baseline="0" dirty="0" err="1" smtClean="0"/>
              <a:t>Reservation+LL</a:t>
            </a:r>
            <a:r>
              <a:rPr lang="he-IL" baseline="0" dirty="0" smtClean="0"/>
              <a:t>, גם רואים שה</a:t>
            </a:r>
            <a:r>
              <a:rPr lang="en-US" baseline="0" dirty="0" smtClean="0"/>
              <a:t>execution time </a:t>
            </a:r>
            <a:r>
              <a:rPr lang="he-IL" baseline="0" dirty="0" smtClean="0"/>
              <a:t> הוא פחות ב</a:t>
            </a:r>
            <a:r>
              <a:rPr lang="en-US" baseline="0" dirty="0" smtClean="0"/>
              <a:t>quasar</a:t>
            </a:r>
            <a:r>
              <a:rPr lang="he-I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05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גרף</a:t>
            </a:r>
            <a:r>
              <a:rPr lang="he-IL" baseline="0" dirty="0" smtClean="0"/>
              <a:t> אחרון מראה המשאבים שהמשימות השתמשו בהן בירוק לעומת מה ש</a:t>
            </a:r>
            <a:r>
              <a:rPr lang="en-US" baseline="0" dirty="0" smtClean="0"/>
              <a:t>quasar</a:t>
            </a:r>
            <a:r>
              <a:rPr lang="he-IL" baseline="0" dirty="0" smtClean="0"/>
              <a:t> החליט לתת שזה הכחול ואנו רואים שהם מאוד קרובים כלומר </a:t>
            </a:r>
            <a:r>
              <a:rPr lang="en-US" baseline="0" dirty="0" smtClean="0"/>
              <a:t>quasar</a:t>
            </a:r>
            <a:r>
              <a:rPr lang="he-IL" baseline="0" dirty="0" smtClean="0"/>
              <a:t> בחר בהקצאה הכי אופטימלית עם שמירה על מטרות הביצועים ובסוף את מה שבחום הוא ה</a:t>
            </a:r>
            <a:r>
              <a:rPr lang="en-US" baseline="0" dirty="0" smtClean="0"/>
              <a:t>reservation</a:t>
            </a:r>
            <a:r>
              <a:rPr lang="he-IL" baseline="0" dirty="0" smtClean="0"/>
              <a:t> כלומר כמה משאבים היו מוקצים בלי </a:t>
            </a:r>
            <a:r>
              <a:rPr lang="en-US" baseline="0" dirty="0" smtClean="0"/>
              <a:t>quasar</a:t>
            </a:r>
            <a:r>
              <a:rPr lang="he-IL" baseline="0" dirty="0" smtClean="0"/>
              <a:t> וקל לראות שבחירה זו היא בזבזנית מבחינת משאבים.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פה</a:t>
            </a:r>
            <a:r>
              <a:rPr lang="he-IL" baseline="0" dirty="0" smtClean="0"/>
              <a:t> אנחנו מסתכלים על תוצאות חודש ניתוח ל</a:t>
            </a:r>
            <a:r>
              <a:rPr lang="en-US" baseline="0" dirty="0" smtClean="0"/>
              <a:t>production cluster</a:t>
            </a:r>
            <a:r>
              <a:rPr lang="he-IL" baseline="0" dirty="0" smtClean="0"/>
              <a:t> עם אלפי שרתים בחברת </a:t>
            </a:r>
            <a:r>
              <a:rPr lang="en-US" baseline="0" dirty="0" smtClean="0"/>
              <a:t>twitter:</a:t>
            </a:r>
            <a:br>
              <a:rPr lang="en-US" baseline="0" dirty="0" smtClean="0"/>
            </a:br>
            <a:r>
              <a:rPr lang="he-IL" baseline="0" dirty="0" smtClean="0"/>
              <a:t>בתמונה הראשונה אנו רואים בצבע חום את ניצול ה</a:t>
            </a:r>
            <a:r>
              <a:rPr lang="en-US" baseline="0" dirty="0" smtClean="0"/>
              <a:t>CPU</a:t>
            </a:r>
            <a:r>
              <a:rPr lang="he-IL" baseline="0" dirty="0" smtClean="0"/>
              <a:t> שהמשימה דורשת לעומת הצבע הירוק שהוא הניצול שהיה בפועל, נשים לב שרוב הזמן ה</a:t>
            </a:r>
            <a:r>
              <a:rPr lang="en-US" baseline="0" dirty="0" smtClean="0"/>
              <a:t>workload</a:t>
            </a:r>
            <a:r>
              <a:rPr lang="he-IL" baseline="0" dirty="0" smtClean="0"/>
              <a:t> ביקש משאבים פי 3 עד 5 ממה שהוא בפועל ניצל.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בדומה גם לזכרון, אנחנו רואים הפרש של אחד וחצי עד שתיים בין הכמות הנדרשת לכמות המנוצלת.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הגרף השלישי מראה שמעט משימות באמת דרשו כמות משאבים שתואמת לניצול שלהם ולרוב המשימות הם "הגזימו" </a:t>
            </a:r>
            <a:r>
              <a:rPr lang="he-IL" baseline="0" dirty="0" smtClean="0"/>
              <a:t>בדרישות.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המטרה</a:t>
            </a:r>
            <a:r>
              <a:rPr lang="he-IL" baseline="0" dirty="0" smtClean="0"/>
              <a:t> שלנו היא למקסמם ניצול המשאבים תוך כדי הישג הביצועים המבוקשים ומגבלות ה</a:t>
            </a:r>
            <a:r>
              <a:rPr lang="en-US" baseline="0" dirty="0" smtClean="0"/>
              <a:t>quality of service</a:t>
            </a:r>
            <a:r>
              <a:rPr lang="he-IL" baseline="0" dirty="0" smtClean="0"/>
              <a:t>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dirty="0" smtClean="0"/>
              <a:t>מערכות</a:t>
            </a:r>
            <a:r>
              <a:rPr lang="he-IL" baseline="0" dirty="0" smtClean="0"/>
              <a:t> </a:t>
            </a:r>
            <a:r>
              <a:rPr lang="en-US" baseline="0" dirty="0" smtClean="0"/>
              <a:t>cluster </a:t>
            </a:r>
            <a:r>
              <a:rPr lang="he-IL" baseline="0" dirty="0" smtClean="0"/>
              <a:t> מציעות שירותים רבים כמו בטיחות ואבחונים וניהול שגיאות אבל אנחנו נתרכז בשתי החלטות עיקריות והן: 1) הקצאת כמות משאבים נכונה לכל משימה 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2) לבחור השרתים שמספקים ההקצאה הנתונה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ארבעת האספקטים של </a:t>
            </a:r>
            <a:r>
              <a:rPr lang="en-US" baseline="0" dirty="0" smtClean="0"/>
              <a:t>resource allocation and assignment</a:t>
            </a:r>
            <a:r>
              <a:rPr lang="he-IL" baseline="0" dirty="0" smtClean="0"/>
              <a:t> הן: 1) </a:t>
            </a:r>
            <a:r>
              <a:rPr lang="en-US" baseline="0" dirty="0" smtClean="0"/>
              <a:t>scale-up</a:t>
            </a:r>
            <a:r>
              <a:rPr lang="he-IL" baseline="0" dirty="0" smtClean="0"/>
              <a:t> והוא כמות המשאבים בכל שרת למשל מספר המעבדים, כמות זכרון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2) </a:t>
            </a:r>
            <a:r>
              <a:rPr lang="en-US" baseline="0" dirty="0" smtClean="0"/>
              <a:t>scale-out</a:t>
            </a:r>
            <a:r>
              <a:rPr lang="he-IL" baseline="0" dirty="0" smtClean="0"/>
              <a:t> כמות השרתים המוקצת לכל משימה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3) </a:t>
            </a:r>
            <a:r>
              <a:rPr lang="en-US" baseline="0" dirty="0" smtClean="0"/>
              <a:t>heterogeneity</a:t>
            </a:r>
            <a:r>
              <a:rPr lang="he-IL" baseline="0" dirty="0" smtClean="0"/>
              <a:t>: השפעת סוג השרת או הקונפיגרוציה שלו או המהירות שלו, למשל למשימה אפשר לתת 10 שרתים חזקים או 20 שרתים בינוניים לספק המטרה שלה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4) השפעת ה</a:t>
            </a:r>
            <a:r>
              <a:rPr lang="en-US" baseline="0" dirty="0" smtClean="0"/>
              <a:t>interference</a:t>
            </a:r>
            <a:r>
              <a:rPr lang="he-IL" baseline="0" dirty="0" smtClean="0"/>
              <a:t>: כלומר השפעת חלוקת השרת עם משימות אחרות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1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רוב מנהלי ה</a:t>
            </a:r>
            <a:r>
              <a:rPr lang="en-US" dirty="0" smtClean="0"/>
              <a:t>cluster</a:t>
            </a:r>
            <a:r>
              <a:rPr lang="he-IL" baseline="0" dirty="0" smtClean="0"/>
              <a:t> הקיימים דורשים ממשתמשים לבטא הדרישות שלהם כ</a:t>
            </a:r>
            <a:r>
              <a:rPr lang="en-US" baseline="0" dirty="0" smtClean="0"/>
              <a:t>reservation</a:t>
            </a:r>
            <a:r>
              <a:rPr lang="he-IL" baseline="0" dirty="0" smtClean="0"/>
              <a:t> (כלומר המשתמש דורש כמה משאבים הוא רוצה) ובכך האספקט של </a:t>
            </a:r>
            <a:r>
              <a:rPr lang="en-US" baseline="0" dirty="0" smtClean="0"/>
              <a:t>resource allocation</a:t>
            </a:r>
            <a:r>
              <a:rPr lang="he-IL" baseline="0" dirty="0" smtClean="0"/>
              <a:t> מוחלט ע"י המשתמש וכבר ראינו שברוב הזמן דרישות המשתמש לא נכונות.</a:t>
            </a:r>
            <a:endParaRPr lang="en-US" baseline="0" dirty="0" smtClean="0"/>
          </a:p>
          <a:p>
            <a:pPr algn="r" rtl="1"/>
            <a:r>
              <a:rPr lang="en-US" baseline="0" dirty="0" smtClean="0"/>
              <a:t>Quasar</a:t>
            </a:r>
            <a:r>
              <a:rPr lang="he-IL" baseline="0" dirty="0" smtClean="0"/>
              <a:t> עובר ממערכת מבוססת </a:t>
            </a:r>
            <a:r>
              <a:rPr lang="en-US" baseline="0" dirty="0" smtClean="0"/>
              <a:t>reservation</a:t>
            </a:r>
            <a:r>
              <a:rPr lang="he-IL" baseline="0" dirty="0" smtClean="0"/>
              <a:t> למערכת מבוססת ביצועים.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Quasar</a:t>
            </a:r>
            <a:r>
              <a:rPr lang="he-IL" baseline="0" dirty="0" smtClean="0"/>
              <a:t> נותן למשתמשים לבטא הדרישות שלהם במושגים של </a:t>
            </a:r>
            <a:r>
              <a:rPr lang="en-US" baseline="0" dirty="0" smtClean="0"/>
              <a:t>throughput</a:t>
            </a:r>
            <a:r>
              <a:rPr lang="he-IL" baseline="0" dirty="0" smtClean="0"/>
              <a:t> או </a:t>
            </a:r>
            <a:r>
              <a:rPr lang="en-US" baseline="0" dirty="0" smtClean="0"/>
              <a:t>latency</a:t>
            </a:r>
            <a:r>
              <a:rPr lang="he-IL" baseline="0" dirty="0" smtClean="0"/>
              <a:t> או </a:t>
            </a:r>
            <a:r>
              <a:rPr lang="en-US" baseline="0" dirty="0" smtClean="0"/>
              <a:t>Queries Per Second</a:t>
            </a:r>
            <a:r>
              <a:rPr lang="he-IL" baseline="0" dirty="0" smtClean="0"/>
              <a:t> במקום דרישת כמות משאבים מסויימת כמו במערכות אחרות. תכונה זו מאפשרת ל</a:t>
            </a:r>
            <a:r>
              <a:rPr lang="en-US" baseline="0" dirty="0" smtClean="0"/>
              <a:t>Quasar</a:t>
            </a:r>
            <a:r>
              <a:rPr lang="he-IL" baseline="0" dirty="0" smtClean="0"/>
              <a:t> לקבוע כמות המשאבים המינימלית לקיים דרישות הביצועים של המשתמש.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0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למרות ההתקדמות</a:t>
            </a:r>
            <a:r>
              <a:rPr lang="he-IL" baseline="0" dirty="0" smtClean="0"/>
              <a:t> בניהול קלאסטרים, ה</a:t>
            </a:r>
            <a:r>
              <a:rPr lang="en-US" baseline="0" dirty="0" smtClean="0"/>
              <a:t>utilization</a:t>
            </a:r>
            <a:r>
              <a:rPr lang="he-IL" baseline="0" dirty="0" smtClean="0"/>
              <a:t> נשאר נמוך בגלל שתי סיבות:</a:t>
            </a:r>
          </a:p>
          <a:p>
            <a:pPr algn="r" rtl="1"/>
            <a:r>
              <a:rPr lang="he-IL" baseline="0" dirty="0" smtClean="0"/>
              <a:t>1- משתמשים לא מבינים כמה דרישות המשאבים שלהם כדי לבטא אותם ל</a:t>
            </a:r>
            <a:r>
              <a:rPr lang="en-US" baseline="0" dirty="0" smtClean="0"/>
              <a:t>cluster manager</a:t>
            </a:r>
            <a:br>
              <a:rPr lang="en-US" baseline="0" dirty="0" smtClean="0"/>
            </a:br>
            <a:r>
              <a:rPr lang="he-IL" baseline="0" dirty="0" smtClean="0"/>
              <a:t>2- </a:t>
            </a:r>
            <a:r>
              <a:rPr lang="en-US" baseline="0" dirty="0" smtClean="0"/>
              <a:t>resource allocation </a:t>
            </a:r>
            <a:r>
              <a:rPr lang="he-IL" baseline="0" dirty="0" smtClean="0"/>
              <a:t> ו-</a:t>
            </a:r>
            <a:r>
              <a:rPr lang="en-US" baseline="0" dirty="0" smtClean="0"/>
              <a:t>resource assignment</a:t>
            </a:r>
            <a:r>
              <a:rPr lang="he-IL" baseline="0" dirty="0" smtClean="0"/>
              <a:t> הם שני חלקים בלתי נפרדים ורוב ה</a:t>
            </a:r>
            <a:r>
              <a:rPr lang="en-US" baseline="0" dirty="0" smtClean="0"/>
              <a:t>managers</a:t>
            </a:r>
            <a:r>
              <a:rPr lang="he-IL" baseline="0" dirty="0" smtClean="0"/>
              <a:t> שקיימים, מתעלמים מה</a:t>
            </a:r>
            <a:r>
              <a:rPr lang="en-US" baseline="0" dirty="0" smtClean="0"/>
              <a:t>resource allocation</a:t>
            </a:r>
            <a:r>
              <a:rPr lang="he-IL" baseline="0" dirty="0" smtClean="0"/>
              <a:t> כי הם דורשים ממשתמשים לעשות </a:t>
            </a:r>
            <a:r>
              <a:rPr lang="en-US" baseline="0" dirty="0" smtClean="0"/>
              <a:t>reservation</a:t>
            </a:r>
            <a:br>
              <a:rPr lang="en-US" baseline="0" dirty="0" smtClean="0"/>
            </a:br>
            <a:r>
              <a:rPr lang="he-IL" baseline="0" dirty="0" smtClean="0"/>
              <a:t>פה רואים כמה דוגמאות לבעיות שקשורות לאספקטים שדיברנו עליהם קודם:</a:t>
            </a:r>
          </a:p>
          <a:p>
            <a:pPr algn="r" rtl="1"/>
            <a:r>
              <a:rPr lang="he-IL" dirty="0" smtClean="0"/>
              <a:t>למשל סוג</a:t>
            </a:r>
            <a:r>
              <a:rPr lang="he-IL" baseline="0" dirty="0" smtClean="0"/>
              <a:t> הקונפיגורציה של השרת משפיע על הביצועים עד כדי שבעה פעמים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דוגמה שנייה היא מספר המעבדים, רואים שזה יכול לשפר הביצועים בשבעה פעמים גם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בשקף</a:t>
            </a:r>
            <a:r>
              <a:rPr lang="he-IL" baseline="0" dirty="0" smtClean="0"/>
              <a:t> הזה נסביר במבט על איך </a:t>
            </a:r>
            <a:r>
              <a:rPr lang="en-US" baseline="0" dirty="0" smtClean="0"/>
              <a:t>quasar</a:t>
            </a:r>
            <a:r>
              <a:rPr lang="he-IL" baseline="0" dirty="0" smtClean="0"/>
              <a:t> מנהל העניינים:</a:t>
            </a:r>
          </a:p>
          <a:p>
            <a:pPr algn="r" rtl="1"/>
            <a:r>
              <a:rPr lang="he-IL" baseline="0" dirty="0" smtClean="0"/>
              <a:t>שלב ראשון זה לדרוש מהמשתמש דרישה לגבי הביצועים שהוא רוצה, בטבלה פה רואים כל סוג עבודה ואיזה דרישות אפשר להכניס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שלב שני זה לעשות קצת </a:t>
            </a:r>
            <a:r>
              <a:rPr lang="en-US" baseline="0" dirty="0" smtClean="0"/>
              <a:t>profiling</a:t>
            </a:r>
            <a:r>
              <a:rPr lang="he-IL" baseline="0" dirty="0" smtClean="0"/>
              <a:t> והשוואות עם משימות דומות או ישנות ולעשות סיווג לפי ארבעת האספקטים שהזכרנו קודם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שלב שלישי זה לעשות ה</a:t>
            </a:r>
            <a:r>
              <a:rPr lang="en-US" baseline="0" dirty="0" smtClean="0"/>
              <a:t>allocation</a:t>
            </a:r>
            <a:r>
              <a:rPr lang="he-IL" baseline="0" dirty="0" smtClean="0"/>
              <a:t> וה-</a:t>
            </a:r>
            <a:r>
              <a:rPr lang="en-US" baseline="0" dirty="0" smtClean="0"/>
              <a:t>assignment</a:t>
            </a:r>
            <a:r>
              <a:rPr lang="he-IL" baseline="0" dirty="0" smtClean="0"/>
              <a:t> לפי אלגוריתם חמדן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96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מערכת </a:t>
            </a:r>
            <a:r>
              <a:rPr lang="en-US" dirty="0" smtClean="0"/>
              <a:t>Quasar</a:t>
            </a:r>
            <a:r>
              <a:rPr lang="he-IL" baseline="0" dirty="0" smtClean="0"/>
              <a:t> משתמשת בטכניקות שנקראות </a:t>
            </a:r>
            <a:r>
              <a:rPr lang="en-US" baseline="0" dirty="0" smtClean="0"/>
              <a:t>collaborative filtering</a:t>
            </a:r>
            <a:r>
              <a:rPr lang="he-IL" baseline="0" dirty="0" smtClean="0"/>
              <a:t> כדי למיין המשימות לפי ארבעת האספקטים שלנו, </a:t>
            </a:r>
            <a:r>
              <a:rPr lang="en-US" baseline="0" dirty="0" smtClean="0"/>
              <a:t>collaborative filtering</a:t>
            </a:r>
            <a:r>
              <a:rPr lang="he-IL" baseline="0" dirty="0" smtClean="0"/>
              <a:t> משמשות בעיקר במערכות המלצה.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דוגמה: פרס הנטפליקס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בעיה: להמליץ סרטים למשתמשים שדרגו מעט סרטים בהתבססות על דירוגי משתמשים אחרים. פרס התחרות היה מיליון דולר למי שתוהה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טכניקות כמו פירוק </a:t>
            </a:r>
            <a:r>
              <a:rPr lang="en-US" baseline="0" dirty="0" smtClean="0"/>
              <a:t>SVD</a:t>
            </a:r>
            <a:r>
              <a:rPr lang="he-IL" baseline="0" dirty="0" smtClean="0"/>
              <a:t> של מטריצות ופירוק לפי </a:t>
            </a:r>
            <a:r>
              <a:rPr lang="en-US" baseline="0" dirty="0" smtClean="0"/>
              <a:t>PQ</a:t>
            </a:r>
            <a:r>
              <a:rPr lang="he-IL" baseline="0" dirty="0" smtClean="0"/>
              <a:t> משומשים במערכות כאלה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48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נניח שעמודות</a:t>
            </a:r>
            <a:r>
              <a:rPr lang="he-IL" baseline="0" dirty="0" smtClean="0"/>
              <a:t> המטריצה </a:t>
            </a:r>
            <a:r>
              <a:rPr lang="en-US" baseline="0" dirty="0" smtClean="0"/>
              <a:t>A</a:t>
            </a:r>
            <a:r>
              <a:rPr lang="he-IL" baseline="0" dirty="0" smtClean="0"/>
              <a:t> הן סרטים, השורות הן משתמשים והערכים הן דירוגים, אבל כפי שאתם רואים יש לנו </a:t>
            </a:r>
            <a:r>
              <a:rPr lang="en-US" baseline="0" dirty="0" smtClean="0"/>
              <a:t>input</a:t>
            </a:r>
            <a:r>
              <a:rPr lang="he-IL" baseline="0" dirty="0" smtClean="0"/>
              <a:t> דליל לכן הרבה ערכים במטריצה חסרות.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אם עושים פירוק </a:t>
            </a:r>
            <a:r>
              <a:rPr lang="en-US" baseline="0" dirty="0" smtClean="0"/>
              <a:t>SVD</a:t>
            </a:r>
            <a:r>
              <a:rPr lang="he-IL" baseline="0" dirty="0" smtClean="0"/>
              <a:t> נקבל שלושה מטריצות לפי הנוסחה וכל אחת מסמלת משהו.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המטריצה </a:t>
            </a:r>
            <a:r>
              <a:rPr lang="en-US" baseline="0" dirty="0" smtClean="0"/>
              <a:t>U</a:t>
            </a:r>
            <a:r>
              <a:rPr lang="he-IL" baseline="0" dirty="0" smtClean="0"/>
              <a:t> מסמלת הקשר בין איזשהו </a:t>
            </a:r>
            <a:r>
              <a:rPr lang="en-US" baseline="0" dirty="0" smtClean="0"/>
              <a:t>similarity concept</a:t>
            </a:r>
            <a:r>
              <a:rPr lang="he-IL" baseline="0" dirty="0" smtClean="0"/>
              <a:t> לבין השורות של </a:t>
            </a:r>
            <a:r>
              <a:rPr lang="en-US" baseline="0" dirty="0" smtClean="0"/>
              <a:t>A</a:t>
            </a:r>
            <a:br>
              <a:rPr lang="en-US" baseline="0" dirty="0" smtClean="0"/>
            </a:br>
            <a:r>
              <a:rPr lang="he-IL" baseline="0" dirty="0" smtClean="0"/>
              <a:t>המטריצה סיגמה מסמלת ה </a:t>
            </a:r>
            <a:r>
              <a:rPr lang="en-US" baseline="0" dirty="0" smtClean="0"/>
              <a:t>similarity concepts</a:t>
            </a:r>
            <a:r>
              <a:rPr lang="he-IL" baseline="0" dirty="0" smtClean="0"/>
              <a:t> 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המטריצה </a:t>
            </a:r>
            <a:r>
              <a:rPr lang="en-US" baseline="0" dirty="0" smtClean="0"/>
              <a:t>V</a:t>
            </a:r>
            <a:r>
              <a:rPr lang="he-IL" baseline="0" dirty="0" smtClean="0"/>
              <a:t> מסמלת הקשר בין ה</a:t>
            </a:r>
            <a:r>
              <a:rPr lang="en-US" baseline="0" dirty="0" smtClean="0"/>
              <a:t>concepts</a:t>
            </a:r>
            <a:r>
              <a:rPr lang="he-IL" baseline="0" dirty="0" smtClean="0"/>
              <a:t> לבין העמודות של </a:t>
            </a:r>
            <a:r>
              <a:rPr lang="en-US" baseline="0" dirty="0" smtClean="0"/>
              <a:t>A</a:t>
            </a:r>
            <a:r>
              <a:rPr lang="he-IL" baseline="0" dirty="0" smtClean="0"/>
              <a:t> 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אחר כך עושים בניית </a:t>
            </a:r>
            <a:r>
              <a:rPr lang="en-US" baseline="0" dirty="0" smtClean="0"/>
              <a:t>PQ</a:t>
            </a:r>
            <a:r>
              <a:rPr lang="he-IL" baseline="0" dirty="0" smtClean="0"/>
              <a:t> לקבל מטריצה </a:t>
            </a:r>
            <a:r>
              <a:rPr lang="en-US" baseline="0" dirty="0" smtClean="0"/>
              <a:t>A</a:t>
            </a:r>
            <a:r>
              <a:rPr lang="he-IL" baseline="0" dirty="0" smtClean="0"/>
              <a:t> עם הערכים החסרים</a:t>
            </a:r>
            <a:r>
              <a:rPr lang="he-IL" baseline="0" dirty="0" smtClean="0"/>
              <a:t>. ומשם אפשר לבנות המטריצות מחדש ולהמליץ למשתמשים החדשים הסרטים שמתאימים להם.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דוגמה יותר מופשטת לאיך פירוק ה</a:t>
            </a:r>
            <a:r>
              <a:rPr lang="en-US" baseline="0" dirty="0" err="1" smtClean="0"/>
              <a:t>svd</a:t>
            </a:r>
            <a:r>
              <a:rPr lang="he-IL" baseline="0" dirty="0" smtClean="0"/>
              <a:t> יעזור מופיעה בתמונות:אם יכלנו למיין המשתמשים לפי איזה תכונות הם צופים, ויש לנו מצד שני הסרטים וכל סרט איזה תכונות יש בו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אז נוכל להמליץ למשתמשים סרטים שמתאימים להם.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82531-AD5C-41B0-8C24-812D9A17D3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2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8924-75C5-4037-A7BF-6CEFCB8234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EA2-5415-415F-A056-8E4A8F82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8924-75C5-4037-A7BF-6CEFCB8234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EA2-5415-415F-A056-8E4A8F82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8924-75C5-4037-A7BF-6CEFCB8234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EA2-5415-415F-A056-8E4A8F82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8924-75C5-4037-A7BF-6CEFCB8234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EA2-5415-415F-A056-8E4A8F82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8924-75C5-4037-A7BF-6CEFCB8234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EA2-5415-415F-A056-8E4A8F82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8924-75C5-4037-A7BF-6CEFCB8234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EA2-5415-415F-A056-8E4A8F82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8924-75C5-4037-A7BF-6CEFCB8234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EA2-5415-415F-A056-8E4A8F82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8924-75C5-4037-A7BF-6CEFCB8234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EA2-5415-415F-A056-8E4A8F82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8924-75C5-4037-A7BF-6CEFCB8234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EA2-5415-415F-A056-8E4A8F82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1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8924-75C5-4037-A7BF-6CEFCB8234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EA2-5415-415F-A056-8E4A8F82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8924-75C5-4037-A7BF-6CEFCB8234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8EA2-5415-415F-A056-8E4A8F82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8924-75C5-4037-A7BF-6CEFCB8234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8EA2-5415-415F-A056-8E4A8F82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42462" y="3939611"/>
            <a:ext cx="982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Resource-Efficient &amp; QoS-Aware Cluster Management</a:t>
            </a:r>
            <a:endParaRPr lang="en-US" sz="3600" dirty="0">
              <a:solidFill>
                <a:srgbClr val="FFC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172" y="433320"/>
            <a:ext cx="2751656" cy="29360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12925" y="6292949"/>
            <a:ext cx="317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By: Hanna Hayik</a:t>
            </a:r>
            <a:endParaRPr lang="en-US" sz="36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79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884" y="583531"/>
            <a:ext cx="609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09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7342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Collaborative Filtering: The Netflix Challenge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53" y="1582125"/>
            <a:ext cx="1152525" cy="14192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202344" y="2118975"/>
            <a:ext cx="842210" cy="27672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220" y="1823950"/>
            <a:ext cx="523875" cy="866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2612" y="2029799"/>
            <a:ext cx="495300" cy="523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8312" y="2029799"/>
            <a:ext cx="866775" cy="51435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325487" y="2118975"/>
            <a:ext cx="842210" cy="27672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8097" y="1563075"/>
            <a:ext cx="1162050" cy="143827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7608121" y="2114263"/>
            <a:ext cx="842210" cy="27672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8305" y="1853586"/>
            <a:ext cx="514350" cy="876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3512" y="2020274"/>
            <a:ext cx="514350" cy="53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28719" y="1985926"/>
            <a:ext cx="866775" cy="533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51649" y="1195521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Movies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05833" y="2012485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Users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3652" y="178587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SVD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147" y="3187899"/>
            <a:ext cx="139653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Sparse input</a:t>
            </a:r>
            <a:endParaRPr lang="en-US" sz="20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3189" y="3133483"/>
            <a:ext cx="1891865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Retrieved missing</a:t>
            </a:r>
            <a:br>
              <a:rPr lang="en-US" sz="2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entries</a:t>
            </a:r>
            <a:endParaRPr lang="en-US" sz="20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48985" y="178965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PQ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56252" y="1806323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SVD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1" y="3774847"/>
            <a:ext cx="276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Correlation between A </a:t>
            </a:r>
            <a:b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rows &amp; similarity concepts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671" y="4580034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 similarity concepts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55" y="5045703"/>
            <a:ext cx="311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Correlation between A </a:t>
            </a:r>
            <a:b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columns &amp; similarity concepts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47221" y="1286716"/>
                <a:ext cx="1723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𝑼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∙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∙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𝑽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221" y="1286716"/>
                <a:ext cx="172316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821085" y="2937671"/>
            <a:ext cx="4415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Similarity Concept Ex: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Users that like “Lord of the rings 1”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also</a:t>
            </a:r>
            <a:r>
              <a:rPr lang="en-US" sz="2400" dirty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liked “Lord of the rings 2”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526125" y="2765742"/>
            <a:ext cx="697832" cy="1249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332020" y="2703010"/>
            <a:ext cx="1560746" cy="2129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526125" y="2576582"/>
            <a:ext cx="1961654" cy="2717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2766" y="5494421"/>
            <a:ext cx="1924050" cy="1314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82368" y="3410821"/>
            <a:ext cx="1619250" cy="1543050"/>
          </a:xfrm>
          <a:prstGeom prst="rect">
            <a:avLst/>
          </a:prstGeom>
        </p:spPr>
      </p:pic>
      <p:sp>
        <p:nvSpPr>
          <p:cNvPr id="65" name="Plus 64"/>
          <p:cNvSpPr/>
          <p:nvPr/>
        </p:nvSpPr>
        <p:spPr>
          <a:xfrm>
            <a:off x="4487779" y="5045703"/>
            <a:ext cx="529389" cy="353943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qual 65"/>
          <p:cNvSpPr/>
          <p:nvPr/>
        </p:nvSpPr>
        <p:spPr>
          <a:xfrm>
            <a:off x="5954252" y="4953871"/>
            <a:ext cx="1132348" cy="445775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56252" y="4543435"/>
            <a:ext cx="20288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4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2" grpId="0" animBg="1"/>
      <p:bldP spid="14" grpId="0" animBg="1"/>
      <p:bldP spid="18" grpId="0"/>
      <p:bldP spid="19" grpId="0"/>
      <p:bldP spid="20" grpId="0"/>
      <p:bldP spid="21" grpId="0" animBg="1"/>
      <p:bldP spid="22" grpId="0" animBg="1"/>
      <p:bldP spid="23" grpId="0"/>
      <p:bldP spid="24" grpId="0"/>
      <p:bldP spid="29" grpId="0"/>
      <p:bldP spid="45" grpId="0"/>
      <p:bldP spid="46" grpId="0"/>
      <p:bldP spid="47" grpId="0"/>
      <p:bldP spid="65" grpId="0" animBg="1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010" y="583532"/>
            <a:ext cx="524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10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Quasar Classifications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369" y="1515483"/>
            <a:ext cx="988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Back to Quasar, How does Quasar classify workloads in respect to the 4 aspects ? 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143" y="2247301"/>
            <a:ext cx="11364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In contrast to other systems, Quasar does 4 parallel classifications instead of a single exhaustive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classification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43" y="3276539"/>
            <a:ext cx="9631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By decomposing the classification into 4 parallel ones we get lower complexity 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69000"/>
              </p:ext>
            </p:extLst>
          </p:nvPr>
        </p:nvGraphicFramePr>
        <p:xfrm>
          <a:off x="3952715" y="4072203"/>
          <a:ext cx="8128000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020383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14901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883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9868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Rows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Columns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Recommendation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36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Netflix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Users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Movies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Ratings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2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Heterogeneity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Apps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Platforms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Server Type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2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Interference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Apps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Sources of Interference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Interference Sensitivity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9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Scale-up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Apps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Resource Vectors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3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Scale-out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Apps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Nodes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# of Nodes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1606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143" y="3936445"/>
            <a:ext cx="2792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Collaborative Filtering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in Quasar: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9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104" y="577469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11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3858" y="363135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Scale-up Classification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723" y="1840808"/>
            <a:ext cx="115900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This classification measures the impact of resources used within a server on performance, Mainly</a:t>
            </a:r>
            <a:b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number of cores, memory and storage capacity.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723" y="3072642"/>
            <a:ext cx="7956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When a workload arrives, It’s profiled on two random allocations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723" y="3935144"/>
            <a:ext cx="110786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Every workload type is has profiling parameters, For example Latency-critical workloads are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profiled for 5-10 seconds with 2 combinations of memory &amp; cores.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32311"/>
              </p:ext>
            </p:extLst>
          </p:nvPr>
        </p:nvGraphicFramePr>
        <p:xfrm>
          <a:off x="3930316" y="5931395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8727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77807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435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710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Rows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Columns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Recommendation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9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Scale-up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Apps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Resource Vectors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2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0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006" y="583332"/>
            <a:ext cx="511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12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390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Scale-out Classification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723" y="1513236"/>
            <a:ext cx="11053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Scale-out 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classification is the measuring the affect of number of servers on the performance </a:t>
            </a:r>
            <a:endParaRPr lang="en-US" sz="2400" i="1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723" y="4822117"/>
            <a:ext cx="11666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20-30 workload types was profiled exhaustively against 1-100 servers which should provide Quasar</a:t>
            </a:r>
            <a:b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with accurate information about speedups.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723" y="3242790"/>
            <a:ext cx="119378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Scale-out 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classification requires 2 profiling runs: first we try it with 1 server, Second we try it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with N servers (N is random), Collaborative Filtering fills the missing entries in the recommendation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matrix/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723" y="2193347"/>
            <a:ext cx="115804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This classification is only done on workloads that use multiple servers, Like distributed services &amp;</a:t>
            </a:r>
            <a:b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distributed computations.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29246"/>
              </p:ext>
            </p:extLst>
          </p:nvPr>
        </p:nvGraphicFramePr>
        <p:xfrm>
          <a:off x="3930316" y="5931395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8727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77807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435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710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Rows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Columns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Recommendation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9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Scale-out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Apps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servers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# of servers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2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8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256" y="595364"/>
            <a:ext cx="511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13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Heterogeneity Classification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723" y="1513236"/>
            <a:ext cx="945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Heterogeneity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classification measures the affect of server type on performance</a:t>
            </a:r>
            <a:endParaRPr lang="en-US" sz="2400" i="1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723" y="2270877"/>
            <a:ext cx="111107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This classification requires one more profiling run at a different, random selected server type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using the same workload parameters as a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Scale-up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run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723" y="3494087"/>
            <a:ext cx="8627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Collaborative Filtering estimates the performance across all server types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96886"/>
              </p:ext>
            </p:extLst>
          </p:nvPr>
        </p:nvGraphicFramePr>
        <p:xfrm>
          <a:off x="3930316" y="5931395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8727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77807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435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710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Rows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Columns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Recommendation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9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Heterogeneity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Apps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Platforms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Server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2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256" y="595364"/>
            <a:ext cx="53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14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4240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Interference Classification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723" y="1616437"/>
            <a:ext cx="108029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This profiling phase measures the sensitivity of the workload to interferences from shared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within the same server, Including CPU, cache, memory and storage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723" y="2784573"/>
            <a:ext cx="111091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This 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classification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 doesn’t require an additional profiling run, Instead Quasar shall inject two </a:t>
            </a:r>
            <a:b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benchmarks to the </a:t>
            </a: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scale-up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run, That will create contention in shared resources, After that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Quasar turns up the intensity while measuring the level of </a:t>
            </a:r>
            <a:r>
              <a:rPr lang="en-US" sz="2400" dirty="0" err="1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QoS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(Quality of Service) until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it goes below 5%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03500"/>
              </p:ext>
            </p:extLst>
          </p:nvPr>
        </p:nvGraphicFramePr>
        <p:xfrm>
          <a:off x="3930316" y="5450132"/>
          <a:ext cx="8128000" cy="1285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8727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77807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435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710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Rows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Columns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Recommendation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9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Interference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Apps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Sources of Interference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Interference Sensitivity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2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77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256" y="595364"/>
            <a:ext cx="53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15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Question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723" y="1616437"/>
            <a:ext cx="11804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Wouldn’t a single exhaustive profiling run give a more accurate results in regard to classifications ?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723" y="2223753"/>
            <a:ext cx="119058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To answer this question, We used a 40 server cluster with 10 heavy computation jobs (Data-mining),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20 latency-critical jobs and 413 single-server jobs to measure the accuracy of Quasar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858" y="4402860"/>
            <a:ext cx="5583438" cy="2133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22" y="5335269"/>
            <a:ext cx="1759135" cy="120088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87425"/>
              </p:ext>
            </p:extLst>
          </p:nvPr>
        </p:nvGraphicFramePr>
        <p:xfrm>
          <a:off x="8241632" y="4482060"/>
          <a:ext cx="3737926" cy="2054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8963">
                  <a:extLst>
                    <a:ext uri="{9D8B030D-6E8A-4147-A177-3AD203B41FA5}">
                      <a16:colId xmlns:a16="http://schemas.microsoft.com/office/drawing/2014/main" val="2786133411"/>
                    </a:ext>
                  </a:extLst>
                </a:gridCol>
                <a:gridCol w="1868963">
                  <a:extLst>
                    <a:ext uri="{9D8B030D-6E8A-4147-A177-3AD203B41FA5}">
                      <a16:colId xmlns:a16="http://schemas.microsoft.com/office/drawing/2014/main" val="2079569641"/>
                    </a:ext>
                  </a:extLst>
                </a:gridCol>
              </a:tblGrid>
              <a:tr h="4377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Exhaustive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4340"/>
                  </a:ext>
                </a:extLst>
              </a:tr>
              <a:tr h="40408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92210"/>
                  </a:ext>
                </a:extLst>
              </a:tr>
              <a:tr h="404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11.6%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00465"/>
                  </a:ext>
                </a:extLst>
              </a:tr>
              <a:tr h="404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14.1%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15836"/>
                  </a:ext>
                </a:extLst>
              </a:tr>
              <a:tr h="404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16.5%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2316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74722" y="3374080"/>
            <a:ext cx="10535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Looks like Quasar’s 4-parallel classifications perform better than a single exhaustive run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94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256" y="595364"/>
            <a:ext cx="53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1</a:t>
            </a:r>
            <a:r>
              <a:rPr lang="ar-LB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6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6821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Greedy Allocation/Assignment Algorithm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660" y="1582441"/>
            <a:ext cx="115050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Classifications outputs are given to a greedy scheduler that decides the amount, type and set of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allocated resources.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660" y="2632470"/>
            <a:ext cx="120372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The scheduler’s goal is to </a:t>
            </a: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allocate the least amount of resources that satisfies the performance target</a:t>
            </a:r>
            <a:b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730" y="3463467"/>
            <a:ext cx="11937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The scheduler first ranks servers by decreasing resource quality (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heterogeneity)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with minimal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interference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, Then it sizes the allocation based on available resources until performance target is met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730" y="4709962"/>
            <a:ext cx="119282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For example, If a webserver must meet a throughput of 100K QPS with 10msec latency, And the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highest ranked servers can achieve 20K QPS at most, Then Quasar would allocate 5 servers of these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to this workload.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5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256" y="595364"/>
            <a:ext cx="53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1</a:t>
            </a:r>
            <a:r>
              <a:rPr lang="he-IL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7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Quasar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50" y="2514498"/>
            <a:ext cx="5189621" cy="17997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0661" y="1582441"/>
            <a:ext cx="6370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Upon workload submission, Profiling is done in 4-parallel runs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661" y="2632470"/>
            <a:ext cx="637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2 servers of type A is used to measure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scale-out</a:t>
            </a:r>
            <a:endParaRPr lang="en-US" sz="2400" i="1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024" y="5162889"/>
            <a:ext cx="6370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One of them is injected with the two benchmarks to measure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interference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 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0661" y="4066693"/>
            <a:ext cx="6370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Another server of type B is used to measure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heterogeneity</a:t>
            </a:r>
            <a:endParaRPr lang="en-US" sz="2400" i="1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0661" y="3381043"/>
            <a:ext cx="637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 more server of type A is used to measure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scale-up</a:t>
            </a:r>
            <a:endParaRPr lang="en-US" sz="2400" i="1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503568" y="4379067"/>
            <a:ext cx="469232" cy="9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0058400" y="4341241"/>
            <a:ext cx="264695" cy="94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77926" y="521871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Scale-out</a:t>
            </a:r>
            <a:endParaRPr lang="en-US" sz="2000" i="1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976937" y="4403558"/>
            <a:ext cx="264695" cy="94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446165" y="4379067"/>
            <a:ext cx="2779298" cy="969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57653" y="5331564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Interference</a:t>
            </a:r>
            <a:endParaRPr lang="en-US" sz="2000" i="1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9089414" y="4331532"/>
            <a:ext cx="90237" cy="1588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349429" y="4376422"/>
            <a:ext cx="1935303" cy="1543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09253" y="5793831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Heterogeneity</a:t>
            </a:r>
            <a:endParaRPr lang="en-US" sz="2000" i="1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289322" y="4341241"/>
            <a:ext cx="453001" cy="189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48" idx="3"/>
          </p:cNvCxnSpPr>
          <p:nvPr/>
        </p:nvCxnSpPr>
        <p:spPr>
          <a:xfrm flipV="1">
            <a:off x="7404435" y="4403558"/>
            <a:ext cx="3917281" cy="1989121"/>
          </a:xfrm>
          <a:prstGeom prst="curvedConnector3">
            <a:avLst>
              <a:gd name="adj1" fmla="val 1074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95826" y="6192624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Scale-up</a:t>
            </a:r>
            <a:endParaRPr lang="en-US" sz="2000" i="1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50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  <p:bldP spid="14" grpId="0"/>
      <p:bldP spid="21" grpId="0"/>
      <p:bldP spid="27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256" y="595364"/>
            <a:ext cx="53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18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Quasar (Continued)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124" y="11928"/>
            <a:ext cx="5189621" cy="17997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0661" y="1582441"/>
            <a:ext cx="6370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Each profiling type produces two points in the speed-up graph in the initial phase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661" y="2654574"/>
            <a:ext cx="6370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Collaborative Filtering combined with SVD decomposition is used to find the missing matrices data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0661" y="4096039"/>
            <a:ext cx="6370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Once profiling results available, Classification provides the full speed-up graph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0661" y="5190276"/>
            <a:ext cx="6370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Finally, The greedy algorithm assigns the proper servers to the submitted workload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6376737" y="1202790"/>
            <a:ext cx="252662" cy="5058933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123" y="1781789"/>
            <a:ext cx="5189621" cy="11697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122" y="2951542"/>
            <a:ext cx="5189622" cy="14020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6122" y="4353549"/>
            <a:ext cx="5189622" cy="10930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6122" y="5446584"/>
            <a:ext cx="5191130" cy="13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3846" y="571500"/>
            <a:ext cx="54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01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7764" y="360798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Introduction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2590" y="1600187"/>
            <a:ext cx="1569456" cy="9444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92046" y="1789605"/>
            <a:ext cx="1036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An increasing amount of computing is now hosted on public clouds like Amazon EC2,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Windows Azure and Google Compute Engine.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590" y="2926965"/>
            <a:ext cx="979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Cloud-Computing offers many advantages, mainly: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Flexibility 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and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cost-efficiency. 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590" y="4639608"/>
            <a:ext cx="11471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Companies can build data centers containing servers while customers can submit jobs that these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servers can accomplish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2590" y="3806370"/>
            <a:ext cx="110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Cluster in Cloud-Computing is simply a group of connected servers/nodes that act like one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45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256" y="595364"/>
            <a:ext cx="532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1</a:t>
            </a:r>
            <a:r>
              <a:rPr lang="ar-LB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9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Quasar Facts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723" y="2308183"/>
            <a:ext cx="7209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Quasar maintains a per-server &amp; per-workload information.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723" y="2769848"/>
            <a:ext cx="11362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With 10 servers cluster, Per-workload state is estimated at 256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Per-server state includes info on scheduled apps &amp; their resource info, estimated at 128 Bytes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3229" y="3971467"/>
            <a:ext cx="8632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 prototype of Quasar was implemented and is about 6K lines-of-code.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3229" y="4803754"/>
            <a:ext cx="119282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Quasar supports Dynamic Adaptation, Meaning if a workload changes behavior during runtime due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to traffic or phase change, Quasar can adjust resource allocations/assignments to preserve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performance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5560" y="1550542"/>
            <a:ext cx="11288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Profiling runs are sandboxed (isolated) from each other to assure consistency &amp; accurate results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593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129" y="595364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20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3536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Evaluation: Speedup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560" y="1550542"/>
            <a:ext cx="11232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Quasar was evaluated on two cluster sizes: 200 servers cluster on EC2 &amp; 40 local servers cluster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60" y="2769848"/>
            <a:ext cx="3114675" cy="2657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349" y="2312867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Single Computation Job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934" y="5449180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Average 29% speedup</a:t>
            </a:r>
            <a:b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in performance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983" y="2791705"/>
            <a:ext cx="5695950" cy="2657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47705" y="2312867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Multiple Computation Jobs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8994" y="5527908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Average 27% speedup</a:t>
            </a:r>
            <a:b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in performance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75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  <p:bldP spid="8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287" y="595364"/>
            <a:ext cx="526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2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1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4519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Evaluation: CPU Utilization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772" y="2295274"/>
            <a:ext cx="5791200" cy="2219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5560" y="1550542"/>
            <a:ext cx="10104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Utilization per CPU for multiple batch jobs: Quasar vs framework-specific schedulers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559" y="4797666"/>
            <a:ext cx="10719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Quasar shows 62% CPU utilization on average compared to 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34% on 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framework schedulers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559" y="5338166"/>
            <a:ext cx="1094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Because of better performance, Quasar </a:t>
            </a:r>
            <a:r>
              <a:rPr lang="en-US" sz="2400" dirty="0" err="1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heatmap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shows that Quasar has less execution time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323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129" y="595364"/>
            <a:ext cx="596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2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2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5415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Evaluation: Low-Latency Services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60" y="2760495"/>
            <a:ext cx="2619375" cy="2371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660" y="5262063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Autoscale</a:t>
            </a:r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has QPS drops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3720" y="1993169"/>
            <a:ext cx="2270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QPS latency:</a:t>
            </a:r>
            <a:b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Quasar vs </a:t>
            </a:r>
            <a:r>
              <a:rPr lang="en-US" sz="2000" dirty="0" err="1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Autoscale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696" y="2760495"/>
            <a:ext cx="2552700" cy="2419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03009" y="5251816"/>
            <a:ext cx="2440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Quasar has 18% </a:t>
            </a:r>
            <a:b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higher QPS on average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057" y="2817644"/>
            <a:ext cx="2276475" cy="22574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28072" y="2031465"/>
            <a:ext cx="3789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QPS Achieved under </a:t>
            </a:r>
            <a:r>
              <a:rPr lang="en-US" dirty="0" err="1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fluctating</a:t>
            </a:r>
            <a:r>
              <a:rPr lang="en-US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dirty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traffic:</a:t>
            </a:r>
            <a:br>
              <a:rPr lang="en-US" dirty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dirty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Quasar vs </a:t>
            </a:r>
            <a:r>
              <a:rPr lang="en-US" dirty="0" err="1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Autoscale</a:t>
            </a:r>
            <a:endParaRPr lang="en-US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23720" y="5191658"/>
            <a:ext cx="24368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Quasar achieves nearly</a:t>
            </a:r>
            <a:b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latency target for all</a:t>
            </a:r>
            <a:b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requests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735" y="1993169"/>
            <a:ext cx="3369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QPS Achieved under flat traffic:</a:t>
            </a:r>
            <a:b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Quasar vs </a:t>
            </a:r>
            <a:r>
              <a:rPr lang="en-US" sz="2000" dirty="0" err="1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Autoscale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269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129" y="595364"/>
            <a:ext cx="596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2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3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6324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Evaluation: Large-Scale Cloud Provider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93" y="2185235"/>
            <a:ext cx="3019425" cy="2343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793" y="4720891"/>
            <a:ext cx="97273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Performance </a:t>
            </a:r>
            <a:r>
              <a:rPr lang="en-US" sz="2000" dirty="0" err="1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comparsion</a:t>
            </a:r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versus: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Quasar</a:t>
            </a:r>
            <a:b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Resource allocation as reservation with assignment on Least-Loaded servers</a:t>
            </a:r>
            <a:b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Resource allocation as reservation with assignment with respect to interference &amp; heterogeneity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493" y="1407193"/>
            <a:ext cx="6162675" cy="2495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7594" y="4092211"/>
            <a:ext cx="5418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Servers utilization between Quasar &amp; </a:t>
            </a:r>
            <a:r>
              <a:rPr lang="en-US" sz="2000" dirty="0" err="1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Reservation+LL</a:t>
            </a:r>
            <a:endParaRPr lang="en-US" sz="20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494" y="1481391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200 Servers cluster on EC2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347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129" y="595364"/>
            <a:ext cx="617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2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4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6324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Evaluation: Large-Scale Cloud Provider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98" y="1776913"/>
            <a:ext cx="3622007" cy="32154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90737" y="5317958"/>
            <a:ext cx="431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200 Servers cluster’s CPU usage 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761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9437" y="3334935"/>
            <a:ext cx="2993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Thank You!</a:t>
            </a:r>
            <a:endParaRPr lang="en-US" sz="4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706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884" y="583531"/>
            <a:ext cx="609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0</a:t>
            </a:r>
            <a:r>
              <a:rPr lang="he-IL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2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Problem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727" y="1771794"/>
            <a:ext cx="1094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Despite the profit and the success of cloud-computing, Most cloud facilities operate at low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utilization, Which is bad because workloads aren’t using their resources optimally.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727" y="3097880"/>
            <a:ext cx="1108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Even facilities that use Cluster management still suffer from low utilization which contributes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to more expenses.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727" y="4423967"/>
            <a:ext cx="1123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Even if the facilities can afford the cost of low utilization, It’s still a scaling limitation because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at some point we will have a problem adding more servers because of the limit of the nearby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electricity supplying facility.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20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884" y="583531"/>
            <a:ext cx="609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03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5889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Real-World Example of the problem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442" y="1533242"/>
            <a:ext cx="909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30 days analysis of a production cluster with thousands of servers at Twitter: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63" y="2140558"/>
            <a:ext cx="3136983" cy="3002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740" y="2140558"/>
            <a:ext cx="3075094" cy="30024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4928" y="2140558"/>
            <a:ext cx="3335004" cy="30024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2663" y="5288663"/>
            <a:ext cx="313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More CPU reserved than used by 3-5x times!!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2851" y="5271400"/>
            <a:ext cx="313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More memory reserved than used by 1.5-2x times!!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3938" y="5288663"/>
            <a:ext cx="313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70% of workloads overestimate reservations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33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884" y="583531"/>
            <a:ext cx="609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0</a:t>
            </a:r>
            <a:r>
              <a:rPr lang="he-IL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4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3155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Goal &amp; Motivation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10" y="1628051"/>
            <a:ext cx="1111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Our goal is to maximize resource utilization while meeting performance and QoS constraints.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409" y="2393214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Our system has 2 major decisions to make: 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409" y="2854879"/>
            <a:ext cx="9796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Allocate the right amount of resources for each workload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resource allocation)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Select the servers that satisfy the given allocation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resource assignment)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409" y="4111288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The 4 aspects of resource allocation &amp; assignment: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409" y="4523865"/>
            <a:ext cx="101585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Scale-up: 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Amount of resources per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Scale-out: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Amount of servers per workload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Heterogeneity: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Server configuration/Server speed/Server bandwidth/etc…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Interference: 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Impact of sharing servers between workloads to maximize utilization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49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uiExpand="1" build="p"/>
      <p:bldP spid="10" grpId="0"/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884" y="583531"/>
            <a:ext cx="609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0</a:t>
            </a:r>
            <a:r>
              <a:rPr lang="he-IL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5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Overview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of Cluster Managers &amp; Quasar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09" y="1883078"/>
            <a:ext cx="11362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Most existing cluster managers require the users to express their requirements in the form of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reservation, By doing that,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resource allocation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is determined by the user which we’ve seen that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80% of reservations are either overprovisioned or undersized.	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409" y="3787742"/>
            <a:ext cx="891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Quasar shifts from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reservation-centric 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to a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performance-centric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approach 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409" y="4972829"/>
            <a:ext cx="10903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Quasar allows users to express their requirements as throughput/latency/QPS count instead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of resources requests.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998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884" y="583531"/>
            <a:ext cx="609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06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446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Cluster Managers Problems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506" y="1432720"/>
            <a:ext cx="991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Despite the advances in Cluster management, Utilization remains low for 2 reasons: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06" y="1894385"/>
            <a:ext cx="11808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Users mostly don’t understand their resources requirements to express them as reservations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resource allocation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&amp;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resource assignment 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are linked, Most managers evade </a:t>
            </a:r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resource allocation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6" y="2991185"/>
            <a:ext cx="3343275" cy="2990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620" y="2991185"/>
            <a:ext cx="3546841" cy="2990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301" y="2991185"/>
            <a:ext cx="3558246" cy="29908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9608" y="6134435"/>
            <a:ext cx="338906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Server’s configuration can</a:t>
            </a:r>
            <a:br>
              <a:rPr lang="en-US" sz="2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cause up to 7x performance gain</a:t>
            </a:r>
            <a:endParaRPr lang="en-US" sz="20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32824" y="607287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# of cores can boost </a:t>
            </a:r>
            <a:b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performance by 7x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20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build="p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884" y="583531"/>
            <a:ext cx="609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07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Quasar Overview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418" y="1518875"/>
            <a:ext cx="7420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 workload has been submitted, So how does Quasar work ?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884" y="2193999"/>
            <a:ext cx="80409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1. Quasar asks for a Performance constraint on the given workload</a:t>
            </a:r>
            <a:endParaRPr lang="ar-LB" sz="2400" dirty="0" smtClean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endParaRPr lang="en-US" sz="2400" dirty="0" smtClean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2. Manager does profiling &amp; 4 classifications on the workload</a:t>
            </a:r>
          </a:p>
          <a:p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3. Resources are allocated &amp; assigned by a greedy algorithm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50594"/>
              </p:ext>
            </p:extLst>
          </p:nvPr>
        </p:nvGraphicFramePr>
        <p:xfrm>
          <a:off x="723194" y="4819975"/>
          <a:ext cx="8128002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23051041"/>
                    </a:ext>
                  </a:extLst>
                </a:gridCol>
                <a:gridCol w="1418688">
                  <a:extLst>
                    <a:ext uri="{9D8B030D-6E8A-4147-A177-3AD203B41FA5}">
                      <a16:colId xmlns:a16="http://schemas.microsoft.com/office/drawing/2014/main" val="381383425"/>
                    </a:ext>
                  </a:extLst>
                </a:gridCol>
                <a:gridCol w="1419727">
                  <a:extLst>
                    <a:ext uri="{9D8B030D-6E8A-4147-A177-3AD203B41FA5}">
                      <a16:colId xmlns:a16="http://schemas.microsoft.com/office/drawing/2014/main" val="1069571306"/>
                    </a:ext>
                  </a:extLst>
                </a:gridCol>
                <a:gridCol w="1225586">
                  <a:extLst>
                    <a:ext uri="{9D8B030D-6E8A-4147-A177-3AD203B41FA5}">
                      <a16:colId xmlns:a16="http://schemas.microsoft.com/office/drawing/2014/main" val="28684839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8051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6351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Latency-critical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Distributed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framework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Single-thread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Multi-threaded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Single-node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7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Constraint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QPS &amp;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QoS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IPS 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IPS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IPS (instructions per second)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639338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63982" y="1387969"/>
            <a:ext cx="1328782" cy="1612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63982" y="3581825"/>
            <a:ext cx="1409449" cy="10540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63982" y="5317958"/>
            <a:ext cx="1247593" cy="1386215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10807304" y="4787316"/>
            <a:ext cx="192505" cy="4293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0807303" y="3112158"/>
            <a:ext cx="192505" cy="4293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-Turn Arrow 19"/>
          <p:cNvSpPr/>
          <p:nvPr/>
        </p:nvSpPr>
        <p:spPr>
          <a:xfrm rot="16200000" flipH="1">
            <a:off x="-1049695" y="3495860"/>
            <a:ext cx="2756468" cy="530689"/>
          </a:xfrm>
          <a:prstGeom prst="uturnArrow">
            <a:avLst>
              <a:gd name="adj1" fmla="val 19157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uiExpand="1" build="p"/>
      <p:bldP spid="15" grpId="0" animBg="1"/>
      <p:bldP spid="1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20"/>
            <a:ext cx="2103302" cy="121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884" y="583531"/>
            <a:ext cx="609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08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858" y="363135"/>
            <a:ext cx="7297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anose="020E0502050101010101" pitchFamily="34" charset="-79"/>
                <a:cs typeface="Narkisim" panose="020E0502050101010101" pitchFamily="34" charset="-79"/>
              </a:rPr>
              <a:t>Quasar Classifications: Collaborative Filtering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39" y="1589150"/>
            <a:ext cx="1171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Collaborative Filtering </a:t>
            </a:r>
            <a:r>
              <a:rPr lang="en-US" sz="2400" dirty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techniques are usually used in recommendation systems with sparse inputs.</a:t>
            </a:r>
            <a:endParaRPr lang="en-US" sz="2400" i="1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82" y="3754001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Example: The Netflix Prize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82" y="4379722"/>
            <a:ext cx="1152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Problem: Recommend movies to users that rated a few movies only, Based on other users ratings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639" y="5005443"/>
            <a:ext cx="992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Techniques like Singular Values Decomposition (SVD) &amp; PQ construction are used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1482" y="2421460"/>
            <a:ext cx="675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These algorithms offer High accuracy &amp; low complexity</a:t>
            </a:r>
            <a:endParaRPr lang="en-US" sz="24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75" y="2688350"/>
            <a:ext cx="241401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1927</Words>
  <Application>Microsoft Office PowerPoint</Application>
  <PresentationFormat>Widescreen</PresentationFormat>
  <Paragraphs>290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Bahnschrift SemiBold</vt:lpstr>
      <vt:lpstr>Calibri</vt:lpstr>
      <vt:lpstr>Calibri Light</vt:lpstr>
      <vt:lpstr>Cambria Math</vt:lpstr>
      <vt:lpstr>Narkisim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hayik</dc:creator>
  <cp:lastModifiedBy>hanna hayik</cp:lastModifiedBy>
  <cp:revision>81</cp:revision>
  <dcterms:created xsi:type="dcterms:W3CDTF">2021-04-19T12:00:06Z</dcterms:created>
  <dcterms:modified xsi:type="dcterms:W3CDTF">2021-05-06T20:15:03Z</dcterms:modified>
</cp:coreProperties>
</file>