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 hayik" initials="hh" lastIdx="1" clrIdx="0">
    <p:extLst>
      <p:ext uri="{19B8F6BF-5375-455C-9EA6-DF929625EA0E}">
        <p15:presenceInfo xmlns:p15="http://schemas.microsoft.com/office/powerpoint/2012/main" userId="c8488435465fdf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9853" autoAdjust="0"/>
  </p:normalViewPr>
  <p:slideViewPr>
    <p:cSldViewPr snapToGrid="0">
      <p:cViewPr varScale="1">
        <p:scale>
          <a:sx n="70" d="100"/>
          <a:sy n="70" d="100"/>
        </p:scale>
        <p:origin x="331" y="48"/>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2B49-4C38-9947-EBF1A9657A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2B49-4C38-9947-EBF1A9657A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2B49-4C38-9947-EBF1A9657A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2B49-4C38-9947-EBF1A9657AB3}"/>
              </c:ext>
            </c:extLst>
          </c:dPt>
          <c:dLbls>
            <c:dLbl>
              <c:idx val="0"/>
              <c:layout>
                <c:manualLayout>
                  <c:x val="-0.24565575787401575"/>
                  <c:y val="-5.033581137205885E-2"/>
                </c:manualLayout>
              </c:layout>
              <c:tx>
                <c:rich>
                  <a:bodyPr/>
                  <a:lstStyle/>
                  <a:p>
                    <a:r>
                      <a:rPr lang="en-US" sz="2200" smtClean="0"/>
                      <a:t>2016</a:t>
                    </a:r>
                    <a:br>
                      <a:rPr lang="en-US" sz="2200" smtClean="0"/>
                    </a:br>
                    <a:r>
                      <a:rPr lang="en-US" sz="2200" smtClean="0"/>
                      <a:t>Planning</a:t>
                    </a:r>
                    <a:r>
                      <a:rPr lang="en-US" sz="2200" baseline="0" smtClean="0"/>
                      <a:t> or Considering</a:t>
                    </a:r>
                    <a:endParaRPr lang="en-US" sz="2200" dirty="0"/>
                  </a:p>
                </c:rich>
              </c:tx>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2B49-4C38-9947-EBF1A9657AB3}"/>
                </c:ext>
              </c:extLst>
            </c:dLbl>
            <c:dLbl>
              <c:idx val="1"/>
              <c:layout>
                <c:manualLayout>
                  <c:x val="0.22938865649606294"/>
                  <c:y val="-0.40011814713840138"/>
                </c:manualLayout>
              </c:layout>
              <c:tx>
                <c:rich>
                  <a:bodyPr/>
                  <a:lstStyle/>
                  <a:p>
                    <a:r>
                      <a:rPr lang="en-US" sz="2200" smtClean="0"/>
                      <a:t>No Plans</a:t>
                    </a:r>
                    <a:r>
                      <a:rPr lang="en-US" baseline="0" smtClean="0"/>
                      <a:t> </a:t>
                    </a:r>
                    <a:endParaRPr lang="en-US" dirty="0"/>
                  </a:p>
                </c:rich>
              </c:tx>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B49-4C38-9947-EBF1A9657AB3}"/>
                </c:ext>
              </c:extLst>
            </c:dLbl>
            <c:dLbl>
              <c:idx val="2"/>
              <c:layout>
                <c:manualLayout>
                  <c:x val="0.11310568405511805"/>
                  <c:y val="0.47636715819591791"/>
                </c:manualLayout>
              </c:layout>
              <c:tx>
                <c:rich>
                  <a:bodyPr/>
                  <a:lstStyle/>
                  <a:p>
                    <a:r>
                      <a:rPr lang="en-US" sz="2200" dirty="0" smtClean="0">
                        <a:solidFill>
                          <a:schemeClr val="tx1"/>
                        </a:solidFill>
                      </a:rPr>
                      <a:t>2015</a:t>
                    </a:r>
                    <a:br>
                      <a:rPr lang="en-US" sz="2200" dirty="0" smtClean="0">
                        <a:solidFill>
                          <a:schemeClr val="tx1"/>
                        </a:solidFill>
                      </a:rPr>
                    </a:br>
                    <a:r>
                      <a:rPr lang="en-US" sz="2200" dirty="0" smtClean="0">
                        <a:solidFill>
                          <a:schemeClr val="tx1"/>
                        </a:solidFill>
                      </a:rPr>
                      <a:t>Already</a:t>
                    </a:r>
                    <a:r>
                      <a:rPr lang="en-US" sz="2200" baseline="0" dirty="0" smtClean="0">
                        <a:solidFill>
                          <a:schemeClr val="tx1"/>
                        </a:solidFill>
                      </a:rPr>
                      <a:t> implemented or planned</a:t>
                    </a:r>
                    <a:endParaRPr lang="en-US" sz="2200" dirty="0">
                      <a:solidFill>
                        <a:schemeClr val="tx1"/>
                      </a:solidFill>
                    </a:endParaRPr>
                  </a:p>
                </c:rich>
              </c:tx>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2B49-4C38-9947-EBF1A9657AB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1st Qtr</c:v>
                </c:pt>
                <c:pt idx="1">
                  <c:v>2nd Qtr</c:v>
                </c:pt>
                <c:pt idx="2">
                  <c:v>3rd Qtr</c:v>
                </c:pt>
              </c:strCache>
            </c:strRef>
          </c:cat>
          <c:val>
            <c:numRef>
              <c:f>Sheet1!$B$2:$B$5</c:f>
              <c:numCache>
                <c:formatCode>0%</c:formatCode>
                <c:ptCount val="4"/>
                <c:pt idx="0">
                  <c:v>0.54</c:v>
                </c:pt>
                <c:pt idx="1">
                  <c:v>0.28000000000000003</c:v>
                </c:pt>
                <c:pt idx="2">
                  <c:v>0.18</c:v>
                </c:pt>
              </c:numCache>
            </c:numRef>
          </c:val>
          <c:extLst>
            <c:ext xmlns:c16="http://schemas.microsoft.com/office/drawing/2014/chart" uri="{C3380CC4-5D6E-409C-BE32-E72D297353CC}">
              <c16:uniqueId val="{00000008-2B49-4C38-9947-EBF1A9657AB3}"/>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E8DC6-C4C9-4CC0-8783-E3E8A84C9531}"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19AD8-72AA-4D22-9419-3ADD12C53F45}" type="slidenum">
              <a:rPr lang="en-US" smtClean="0"/>
              <a:t>‹#›</a:t>
            </a:fld>
            <a:endParaRPr lang="en-US"/>
          </a:p>
        </p:txBody>
      </p:sp>
    </p:spTree>
    <p:extLst>
      <p:ext uri="{BB962C8B-B14F-4D97-AF65-F5344CB8AC3E}">
        <p14:creationId xmlns:p14="http://schemas.microsoft.com/office/powerpoint/2010/main" val="393097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בחלק הזה,</a:t>
            </a:r>
            <a:r>
              <a:rPr lang="he-IL" baseline="0" dirty="0" smtClean="0"/>
              <a:t> נדון באופציות שהרעיון המרכזי שלהן הוא שינוי ארכיטקטורת האינטרנט הקיימת באחת חדשה</a:t>
            </a:r>
            <a:r>
              <a:rPr lang="en-US" baseline="0" dirty="0" smtClean="0"/>
              <a:t/>
            </a:r>
            <a:br>
              <a:rPr lang="en-US" baseline="0" dirty="0" smtClean="0"/>
            </a:br>
            <a:r>
              <a:rPr lang="he-IL" baseline="0" dirty="0" smtClean="0"/>
              <a:t>יש לנו </a:t>
            </a:r>
            <a:r>
              <a:rPr lang="he-IL" baseline="0" dirty="0" smtClean="0"/>
              <a:t>ארבע </a:t>
            </a:r>
            <a:r>
              <a:rPr lang="he-IL" baseline="0" dirty="0" smtClean="0"/>
              <a:t>הצעות בחלק הזה והם: *קליק*</a:t>
            </a:r>
          </a:p>
          <a:p>
            <a:pPr algn="r" rtl="1"/>
            <a:r>
              <a:rPr lang="he-IL" baseline="0" dirty="0" smtClean="0"/>
              <a:t>*קליק*</a:t>
            </a:r>
          </a:p>
          <a:p>
            <a:pPr algn="r" rtl="1"/>
            <a:r>
              <a:rPr lang="he-IL" baseline="0" dirty="0" smtClean="0"/>
              <a:t>*קליק*</a:t>
            </a:r>
          </a:p>
          <a:p>
            <a:pPr algn="r" rtl="1"/>
            <a:r>
              <a:rPr lang="he-IL" baseline="0" dirty="0" smtClean="0"/>
              <a:t>*קליק*</a:t>
            </a:r>
          </a:p>
          <a:p>
            <a:pPr algn="r" rtl="1"/>
            <a:r>
              <a:rPr lang="he-IL" baseline="0" dirty="0" smtClean="0"/>
              <a:t>בגלל שארכיטקטורת האינטרנט הקיימת לא שמה דגש מספיק על בטיחות, הארכיטקטורות הלאלו נוצרו בכדי להחליף הקיימות באחת יותר חדשה, מהירה ויותר בטחונית</a:t>
            </a:r>
          </a:p>
        </p:txBody>
      </p:sp>
      <p:sp>
        <p:nvSpPr>
          <p:cNvPr id="4" name="Slide Number Placeholder 3"/>
          <p:cNvSpPr>
            <a:spLocks noGrp="1"/>
          </p:cNvSpPr>
          <p:nvPr>
            <p:ph type="sldNum" sz="quarter" idx="10"/>
          </p:nvPr>
        </p:nvSpPr>
        <p:spPr/>
        <p:txBody>
          <a:bodyPr/>
          <a:lstStyle/>
          <a:p>
            <a:fld id="{9C619AD8-72AA-4D22-9419-3ADD12C53F45}" type="slidenum">
              <a:rPr lang="en-US" smtClean="0"/>
              <a:t>1</a:t>
            </a:fld>
            <a:endParaRPr lang="en-US"/>
          </a:p>
        </p:txBody>
      </p:sp>
    </p:spTree>
    <p:extLst>
      <p:ext uri="{BB962C8B-B14F-4D97-AF65-F5344CB8AC3E}">
        <p14:creationId xmlns:p14="http://schemas.microsoft.com/office/powerpoint/2010/main" val="1290926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אז</a:t>
            </a:r>
            <a:r>
              <a:rPr lang="he-IL" baseline="0" dirty="0" smtClean="0"/>
              <a:t> ב </a:t>
            </a:r>
            <a:r>
              <a:rPr lang="en-US" baseline="0" dirty="0" smtClean="0"/>
              <a:t>NFV </a:t>
            </a:r>
            <a:r>
              <a:rPr lang="he-IL" baseline="0" dirty="0" smtClean="0"/>
              <a:t> יש לנו שלושה מרכיבים:</a:t>
            </a:r>
          </a:p>
          <a:p>
            <a:pPr algn="r" rtl="1"/>
            <a:r>
              <a:rPr lang="he-IL" baseline="0" dirty="0" smtClean="0"/>
              <a:t>מרכיב ראשון זה </a:t>
            </a:r>
            <a:r>
              <a:rPr lang="en-US" baseline="0" dirty="0" err="1" smtClean="0"/>
              <a:t>Virtualised</a:t>
            </a:r>
            <a:r>
              <a:rPr lang="en-US" baseline="0" dirty="0" smtClean="0"/>
              <a:t> Network Functions</a:t>
            </a:r>
            <a:r>
              <a:rPr lang="he-IL" baseline="0" dirty="0" smtClean="0"/>
              <a:t> או בקיצור </a:t>
            </a:r>
            <a:r>
              <a:rPr lang="en-US" baseline="0" dirty="0" smtClean="0"/>
              <a:t>VNF</a:t>
            </a:r>
            <a:r>
              <a:rPr lang="he-IL" baseline="0" dirty="0" smtClean="0"/>
              <a:t>: ואלה אפלקציות קוד כמו שירותי שיתוף קבצים ותוכנות קונפגרצייות שונות</a:t>
            </a:r>
          </a:p>
          <a:p>
            <a:pPr algn="r" rtl="1"/>
            <a:r>
              <a:rPr lang="he-IL" dirty="0" smtClean="0"/>
              <a:t>שנית יש את</a:t>
            </a:r>
            <a:r>
              <a:rPr lang="he-IL" baseline="0" dirty="0" smtClean="0"/>
              <a:t> ה </a:t>
            </a:r>
            <a:r>
              <a:rPr lang="en-US" baseline="0" dirty="0" smtClean="0"/>
              <a:t>Network functions virtualization infrastructure</a:t>
            </a:r>
            <a:r>
              <a:rPr lang="he-IL" baseline="0" dirty="0" smtClean="0"/>
              <a:t>: שזה מכיל תשתית הרשת הוירטואלית כמו עיבוד ואחסון כך שאלה רצות על מכונות וירטואליות</a:t>
            </a:r>
            <a:r>
              <a:rPr lang="en-US" baseline="0" dirty="0" smtClean="0"/>
              <a:t/>
            </a:r>
            <a:br>
              <a:rPr lang="en-US" baseline="0" dirty="0" smtClean="0"/>
            </a:br>
            <a:r>
              <a:rPr lang="he-IL" baseline="0" dirty="0" smtClean="0"/>
              <a:t>אחרון זה </a:t>
            </a:r>
            <a:r>
              <a:rPr lang="en-US" baseline="0" dirty="0" smtClean="0"/>
              <a:t>Management and NFV Orchestration </a:t>
            </a:r>
            <a:r>
              <a:rPr lang="he-IL" baseline="0" dirty="0" smtClean="0"/>
              <a:t> או בקיצר </a:t>
            </a:r>
            <a:r>
              <a:rPr lang="en-US" baseline="0" dirty="0" smtClean="0"/>
              <a:t>MANO</a:t>
            </a:r>
            <a:r>
              <a:rPr lang="he-IL" baseline="0" dirty="0" smtClean="0"/>
              <a:t>: שזה הפריימוורק לניהול ושליטה בתשתית ה </a:t>
            </a:r>
            <a:r>
              <a:rPr lang="en-US" baseline="0" dirty="0" smtClean="0"/>
              <a:t>NFV</a:t>
            </a:r>
            <a:r>
              <a:rPr lang="he-IL" baseline="0" dirty="0" smtClean="0"/>
              <a:t> </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10</a:t>
            </a:fld>
            <a:endParaRPr lang="en-US"/>
          </a:p>
        </p:txBody>
      </p:sp>
    </p:spTree>
    <p:extLst>
      <p:ext uri="{BB962C8B-B14F-4D97-AF65-F5344CB8AC3E}">
        <p14:creationId xmlns:p14="http://schemas.microsoft.com/office/powerpoint/2010/main" val="891198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smtClean="0">
                <a:solidFill>
                  <a:schemeClr val="bg1"/>
                </a:solidFill>
              </a:rPr>
              <a:t>הקומבינציה</a:t>
            </a:r>
            <a:r>
              <a:rPr lang="he-IL" sz="1200" baseline="0" dirty="0" smtClean="0">
                <a:solidFill>
                  <a:schemeClr val="bg1"/>
                </a:solidFill>
              </a:rPr>
              <a:t> של שתי הטכנולוגיות הלאלו מגבירה ה</a:t>
            </a:r>
            <a:r>
              <a:rPr lang="en-US" sz="1200" baseline="0" dirty="0" smtClean="0">
                <a:solidFill>
                  <a:schemeClr val="bg1"/>
                </a:solidFill>
              </a:rPr>
              <a:t>flexibility</a:t>
            </a:r>
            <a:r>
              <a:rPr lang="he-IL" sz="1200" baseline="0" dirty="0" smtClean="0">
                <a:solidFill>
                  <a:schemeClr val="bg1"/>
                </a:solidFill>
              </a:rPr>
              <a:t> בניהול ופריסת המשאבים הוירטואליים לענות על המצבים הדינאמיים. (היכולות של שתי הטכנולוגיות משלימות אחת את השנייה ועובדות מאוד טוב ביחד)</a:t>
            </a:r>
          </a:p>
          <a:p>
            <a:pPr algn="r" rtl="1"/>
            <a:endParaRPr lang="he-IL" sz="1200" dirty="0" smtClean="0">
              <a:solidFill>
                <a:schemeClr val="bg1"/>
              </a:solidFill>
            </a:endParaRPr>
          </a:p>
          <a:p>
            <a:pPr algn="r" rtl="1"/>
            <a:r>
              <a:rPr lang="he-IL" sz="1200" dirty="0" smtClean="0">
                <a:solidFill>
                  <a:schemeClr val="bg1"/>
                </a:solidFill>
              </a:rPr>
              <a:t>טכנולוגיית</a:t>
            </a:r>
            <a:r>
              <a:rPr lang="he-IL" sz="1200" baseline="0" dirty="0" smtClean="0">
                <a:solidFill>
                  <a:schemeClr val="bg1"/>
                </a:solidFill>
              </a:rPr>
              <a:t> </a:t>
            </a:r>
            <a:r>
              <a:rPr lang="en-US" sz="1200" baseline="0" dirty="0" smtClean="0">
                <a:solidFill>
                  <a:schemeClr val="bg1"/>
                </a:solidFill>
              </a:rPr>
              <a:t>SDN</a:t>
            </a:r>
            <a:r>
              <a:rPr lang="he-IL" sz="1200" baseline="0" dirty="0" smtClean="0">
                <a:solidFill>
                  <a:schemeClr val="bg1"/>
                </a:solidFill>
              </a:rPr>
              <a:t> מייעלת התשתית של הרשת כמו </a:t>
            </a:r>
            <a:r>
              <a:rPr lang="en-US" sz="1200" baseline="0" dirty="0" smtClean="0">
                <a:solidFill>
                  <a:schemeClr val="bg1"/>
                </a:solidFill>
              </a:rPr>
              <a:t>Ethernet switches</a:t>
            </a:r>
            <a:r>
              <a:rPr lang="he-IL" sz="1200" baseline="0" dirty="0" smtClean="0">
                <a:solidFill>
                  <a:schemeClr val="bg1"/>
                </a:solidFill>
              </a:rPr>
              <a:t>, </a:t>
            </a:r>
            <a:r>
              <a:rPr lang="en-US" sz="1200" baseline="0" dirty="0" smtClean="0">
                <a:solidFill>
                  <a:schemeClr val="bg1"/>
                </a:solidFill>
              </a:rPr>
              <a:t>routers</a:t>
            </a:r>
            <a:r>
              <a:rPr lang="he-IL" sz="1200" baseline="0" dirty="0" smtClean="0">
                <a:solidFill>
                  <a:schemeClr val="bg1"/>
                </a:solidFill>
              </a:rPr>
              <a:t> ו</a:t>
            </a:r>
            <a:r>
              <a:rPr lang="en-US" sz="1200" baseline="0" dirty="0" smtClean="0">
                <a:solidFill>
                  <a:schemeClr val="bg1"/>
                </a:solidFill>
              </a:rPr>
              <a:t>wireless access points</a:t>
            </a:r>
          </a:p>
          <a:p>
            <a:pPr algn="r" rtl="1"/>
            <a:r>
              <a:rPr lang="he-IL" sz="1200" dirty="0" smtClean="0">
                <a:solidFill>
                  <a:schemeClr val="bg1"/>
                </a:solidFill>
              </a:rPr>
              <a:t>טכנולוגיית</a:t>
            </a:r>
            <a:r>
              <a:rPr lang="he-IL" sz="1200" baseline="0" dirty="0" smtClean="0">
                <a:solidFill>
                  <a:schemeClr val="bg1"/>
                </a:solidFill>
              </a:rPr>
              <a:t> </a:t>
            </a:r>
            <a:r>
              <a:rPr lang="en-US" sz="1200" baseline="0" dirty="0" smtClean="0">
                <a:solidFill>
                  <a:schemeClr val="bg1"/>
                </a:solidFill>
              </a:rPr>
              <a:t>NFV</a:t>
            </a:r>
            <a:r>
              <a:rPr lang="he-IL" sz="1200" baseline="0" dirty="0" smtClean="0">
                <a:solidFill>
                  <a:schemeClr val="bg1"/>
                </a:solidFill>
              </a:rPr>
              <a:t> מייעלת הפריסה של פוקנציות רשת כמו </a:t>
            </a:r>
            <a:r>
              <a:rPr lang="en-US" sz="1200" baseline="0" dirty="0" smtClean="0">
                <a:solidFill>
                  <a:schemeClr val="bg1"/>
                </a:solidFill>
              </a:rPr>
              <a:t>load balancers</a:t>
            </a:r>
            <a:r>
              <a:rPr lang="he-IL" sz="1200" baseline="0" dirty="0" smtClean="0">
                <a:solidFill>
                  <a:schemeClr val="bg1"/>
                </a:solidFill>
              </a:rPr>
              <a:t>, </a:t>
            </a:r>
            <a:r>
              <a:rPr lang="en-US" sz="1200" baseline="0" dirty="0" smtClean="0">
                <a:solidFill>
                  <a:schemeClr val="bg1"/>
                </a:solidFill>
              </a:rPr>
              <a:t>firewalls</a:t>
            </a:r>
            <a:r>
              <a:rPr lang="he-IL" sz="1200" baseline="0" dirty="0" smtClean="0">
                <a:solidFill>
                  <a:schemeClr val="bg1"/>
                </a:solidFill>
              </a:rPr>
              <a:t>, </a:t>
            </a:r>
            <a:r>
              <a:rPr lang="en-US" sz="1200" baseline="0" dirty="0" smtClean="0">
                <a:solidFill>
                  <a:schemeClr val="bg1"/>
                </a:solidFill>
              </a:rPr>
              <a:t>packet inspection</a:t>
            </a:r>
            <a:r>
              <a:rPr lang="he-IL" sz="1200" baseline="0" dirty="0" smtClean="0">
                <a:solidFill>
                  <a:schemeClr val="bg1"/>
                </a:solidFill>
              </a:rPr>
              <a:t> ועוד</a:t>
            </a: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9C619AD8-72AA-4D22-9419-3ADD12C53F45}" type="slidenum">
              <a:rPr lang="en-US" smtClean="0"/>
              <a:t>11</a:t>
            </a:fld>
            <a:endParaRPr lang="en-US"/>
          </a:p>
        </p:txBody>
      </p:sp>
    </p:spTree>
    <p:extLst>
      <p:ext uri="{BB962C8B-B14F-4D97-AF65-F5344CB8AC3E}">
        <p14:creationId xmlns:p14="http://schemas.microsoft.com/office/powerpoint/2010/main" val="363998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הקומבינציה</a:t>
            </a:r>
            <a:r>
              <a:rPr lang="he-IL" baseline="0" dirty="0" smtClean="0"/>
              <a:t> הזאת נשמעת טוב מדי אז מה ה</a:t>
            </a:r>
            <a:r>
              <a:rPr lang="en-US" baseline="0" dirty="0" smtClean="0"/>
              <a:t>catch</a:t>
            </a:r>
            <a:r>
              <a:rPr lang="he-IL" baseline="0" dirty="0" smtClean="0"/>
              <a:t> ?</a:t>
            </a:r>
            <a:r>
              <a:rPr lang="en-US" baseline="0" dirty="0" smtClean="0"/>
              <a:t/>
            </a:r>
            <a:br>
              <a:rPr lang="en-US" baseline="0" dirty="0" smtClean="0"/>
            </a:br>
            <a:r>
              <a:rPr lang="he-IL" baseline="0" dirty="0" smtClean="0"/>
              <a:t>בטכנולוגיית </a:t>
            </a:r>
            <a:r>
              <a:rPr lang="en-US" baseline="0" dirty="0" smtClean="0"/>
              <a:t>SDN</a:t>
            </a:r>
            <a:r>
              <a:rPr lang="he-IL" baseline="0" dirty="0" smtClean="0"/>
              <a:t> כל שירותים וה</a:t>
            </a:r>
            <a:r>
              <a:rPr lang="en-US" baseline="0" dirty="0" smtClean="0"/>
              <a:t>policies</a:t>
            </a:r>
            <a:r>
              <a:rPr lang="he-IL" baseline="0" dirty="0" smtClean="0"/>
              <a:t> מנוהלות ע"י מערכת שליטה מרכזית אחת, שגם היא אפשר לפגוע בה ממה שיגרום לקריסת הרשת כולה</a:t>
            </a:r>
            <a:r>
              <a:rPr lang="en-US" baseline="0" dirty="0" smtClean="0"/>
              <a:t/>
            </a:r>
            <a:br>
              <a:rPr lang="en-US" baseline="0" dirty="0" smtClean="0"/>
            </a:br>
            <a:r>
              <a:rPr lang="he-IL" baseline="0" dirty="0" smtClean="0"/>
              <a:t>מחקרים חדשים השתמשו בטכנולגיות </a:t>
            </a:r>
            <a:r>
              <a:rPr lang="en-US" baseline="0" dirty="0" smtClean="0"/>
              <a:t>SDN &amp; NFV</a:t>
            </a:r>
            <a:r>
              <a:rPr lang="he-IL" baseline="0" dirty="0" smtClean="0"/>
              <a:t> כדי לזהות ולמנוע מתקפות </a:t>
            </a:r>
            <a:r>
              <a:rPr lang="en-US" baseline="0" dirty="0" err="1" smtClean="0"/>
              <a:t>DDoS</a:t>
            </a:r>
            <a:r>
              <a:rPr lang="en-US" baseline="0" dirty="0" smtClean="0"/>
              <a:t/>
            </a:r>
            <a:br>
              <a:rPr lang="en-US" baseline="0" dirty="0" smtClean="0"/>
            </a:br>
            <a:r>
              <a:rPr lang="he-IL" baseline="0" dirty="0" smtClean="0"/>
              <a:t>מחקר אחד הציג מערכת הגנה ממתקפות </a:t>
            </a:r>
            <a:r>
              <a:rPr lang="en-US" baseline="0" dirty="0" err="1" smtClean="0"/>
              <a:t>DDoS</a:t>
            </a:r>
            <a:r>
              <a:rPr lang="he-IL" baseline="0" dirty="0" smtClean="0"/>
              <a:t> שנקראת </a:t>
            </a:r>
            <a:r>
              <a:rPr lang="en-US" baseline="0" dirty="0" err="1" smtClean="0"/>
              <a:t>Bohatei</a:t>
            </a:r>
            <a:r>
              <a:rPr lang="he-IL" baseline="0" dirty="0" smtClean="0"/>
              <a:t> שהוכיחו שיכולה לעמוד במתקפות </a:t>
            </a:r>
            <a:r>
              <a:rPr lang="en-US" baseline="0" dirty="0" err="1" smtClean="0"/>
              <a:t>DDoS</a:t>
            </a:r>
            <a:r>
              <a:rPr lang="he-IL" baseline="0" dirty="0" smtClean="0"/>
              <a:t> עם קצב של </a:t>
            </a:r>
            <a:r>
              <a:rPr lang="en-US" baseline="0" dirty="0" smtClean="0"/>
              <a:t>5000Gbps</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12</a:t>
            </a:fld>
            <a:endParaRPr lang="en-US"/>
          </a:p>
        </p:txBody>
      </p:sp>
    </p:spTree>
    <p:extLst>
      <p:ext uri="{BB962C8B-B14F-4D97-AF65-F5344CB8AC3E}">
        <p14:creationId xmlns:p14="http://schemas.microsoft.com/office/powerpoint/2010/main" val="1507160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בשנת 2014 חברת </a:t>
            </a:r>
            <a:r>
              <a:rPr lang="en-US" dirty="0" smtClean="0"/>
              <a:t>vertical systems</a:t>
            </a:r>
            <a:r>
              <a:rPr lang="he-IL" dirty="0" smtClean="0"/>
              <a:t> ערכה סקר שבו שאלה ספקים</a:t>
            </a:r>
            <a:r>
              <a:rPr lang="he-IL" baseline="0" dirty="0" smtClean="0"/>
              <a:t> בכל העולם על התוכניות שלהם לגבי טכנולגיות ה</a:t>
            </a:r>
            <a:r>
              <a:rPr lang="en-US" baseline="0" dirty="0" smtClean="0"/>
              <a:t> SDN &amp; NFV </a:t>
            </a:r>
            <a:r>
              <a:rPr lang="he-IL" baseline="0" dirty="0" smtClean="0"/>
              <a:t/>
            </a:r>
            <a:br>
              <a:rPr lang="he-IL" baseline="0" dirty="0" smtClean="0"/>
            </a:br>
            <a:r>
              <a:rPr lang="he-IL" baseline="0" dirty="0" smtClean="0"/>
              <a:t>כמעט שליש מהם ענו בכך שהם כבר התחילו לממש או מתכננים להתחיל העבודה ב 2015</a:t>
            </a:r>
            <a:r>
              <a:rPr lang="en-US" baseline="0" dirty="0" smtClean="0"/>
              <a:t/>
            </a:r>
            <a:br>
              <a:rPr lang="en-US" baseline="0" dirty="0" smtClean="0"/>
            </a:br>
            <a:r>
              <a:rPr lang="he-IL" baseline="0" dirty="0" smtClean="0"/>
              <a:t>יותר מחצי אמרו שהם מתכננים או ממשים הקומבנציה הזאת בתקופה קרובה ל2016</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13</a:t>
            </a:fld>
            <a:endParaRPr lang="en-US"/>
          </a:p>
        </p:txBody>
      </p:sp>
    </p:spTree>
    <p:extLst>
      <p:ext uri="{BB962C8B-B14F-4D97-AF65-F5344CB8AC3E}">
        <p14:creationId xmlns:p14="http://schemas.microsoft.com/office/powerpoint/2010/main" val="1491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Information Centric Networking</a:t>
            </a:r>
            <a:r>
              <a:rPr lang="he-IL" baseline="0" dirty="0" smtClean="0"/>
              <a:t> היא טכנולוגיית אינטרנט חדשה שהרעיון המרכזי שלה הוא הנתונים ולא התקשורת</a:t>
            </a:r>
          </a:p>
          <a:p>
            <a:pPr algn="r" rtl="1"/>
            <a:r>
              <a:rPr lang="he-IL" baseline="0" dirty="0" smtClean="0"/>
              <a:t>ארכיטוקטורת </a:t>
            </a:r>
            <a:r>
              <a:rPr lang="en-US" baseline="0" dirty="0" smtClean="0"/>
              <a:t>ICN</a:t>
            </a:r>
            <a:r>
              <a:rPr lang="he-IL" baseline="0" dirty="0" smtClean="0"/>
              <a:t> מתמקדת באבטחת הנתונים ולא אבטחת ערוצי התקשורת</a:t>
            </a:r>
          </a:p>
          <a:p>
            <a:pPr algn="r" rtl="1"/>
            <a:r>
              <a:rPr lang="he-IL" baseline="0" dirty="0" smtClean="0"/>
              <a:t>בטכנולגיית </a:t>
            </a:r>
            <a:r>
              <a:rPr lang="en-US" baseline="0" dirty="0" smtClean="0"/>
              <a:t>ICN</a:t>
            </a:r>
            <a:r>
              <a:rPr lang="he-IL" baseline="0" dirty="0" smtClean="0"/>
              <a:t> המרכיבים העיקריים הם </a:t>
            </a:r>
            <a:r>
              <a:rPr lang="en-US" baseline="0" dirty="0" smtClean="0"/>
              <a:t>cache nodes</a:t>
            </a:r>
            <a:r>
              <a:rPr lang="he-IL" baseline="0" dirty="0" smtClean="0"/>
              <a:t> </a:t>
            </a:r>
            <a:endParaRPr lang="en-US" baseline="0" dirty="0" smtClean="0"/>
          </a:p>
          <a:p>
            <a:pPr algn="r" rtl="1"/>
            <a:r>
              <a:rPr lang="en-US" baseline="0" dirty="0" smtClean="0"/>
              <a:t>ICN</a:t>
            </a:r>
            <a:r>
              <a:rPr lang="he-IL" baseline="0" dirty="0" smtClean="0"/>
              <a:t> יכול אולי להגן מתקיפות </a:t>
            </a:r>
            <a:r>
              <a:rPr lang="en-US" baseline="0" dirty="0" err="1" smtClean="0"/>
              <a:t>DDoS</a:t>
            </a:r>
            <a:r>
              <a:rPr lang="he-IL" baseline="0" dirty="0" smtClean="0"/>
              <a:t> אבל הוא מציג בעיות חדשות</a:t>
            </a:r>
          </a:p>
        </p:txBody>
      </p:sp>
      <p:sp>
        <p:nvSpPr>
          <p:cNvPr id="4" name="Slide Number Placeholder 3"/>
          <p:cNvSpPr>
            <a:spLocks noGrp="1"/>
          </p:cNvSpPr>
          <p:nvPr>
            <p:ph type="sldNum" sz="quarter" idx="10"/>
          </p:nvPr>
        </p:nvSpPr>
        <p:spPr/>
        <p:txBody>
          <a:bodyPr/>
          <a:lstStyle/>
          <a:p>
            <a:fld id="{9C619AD8-72AA-4D22-9419-3ADD12C53F45}" type="slidenum">
              <a:rPr lang="en-US" smtClean="0"/>
              <a:t>14</a:t>
            </a:fld>
            <a:endParaRPr lang="en-US"/>
          </a:p>
        </p:txBody>
      </p:sp>
    </p:spTree>
    <p:extLst>
      <p:ext uri="{BB962C8B-B14F-4D97-AF65-F5344CB8AC3E}">
        <p14:creationId xmlns:p14="http://schemas.microsoft.com/office/powerpoint/2010/main" val="506452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במודל האינטרנט הקיים,</a:t>
            </a:r>
            <a:r>
              <a:rPr lang="he-IL" baseline="0" dirty="0" smtClean="0"/>
              <a:t> משתמשים שולחים בקשות דרך ראוטרים עד ההגעה לנקודת היעד</a:t>
            </a:r>
          </a:p>
          <a:p>
            <a:pPr algn="r" rtl="1"/>
            <a:r>
              <a:rPr lang="he-IL" baseline="0" dirty="0" smtClean="0"/>
              <a:t>בטכנולוגיית </a:t>
            </a:r>
            <a:r>
              <a:rPr lang="en-US" baseline="0" dirty="0" smtClean="0"/>
              <a:t>ICN</a:t>
            </a:r>
            <a:r>
              <a:rPr lang="he-IL" baseline="0" dirty="0" smtClean="0"/>
              <a:t> המשתמש מבקש נתונים וה</a:t>
            </a:r>
            <a:r>
              <a:rPr lang="en-US" baseline="0" dirty="0" smtClean="0"/>
              <a:t>cache</a:t>
            </a:r>
            <a:r>
              <a:rPr lang="he-IL" baseline="0" dirty="0" smtClean="0"/>
              <a:t> הכי קרוב עם העתק מהנתונים הלאלו שולח אותם למשתמש</a:t>
            </a:r>
          </a:p>
          <a:p>
            <a:pPr algn="r" rtl="1"/>
            <a:r>
              <a:rPr lang="he-IL" baseline="0" dirty="0" smtClean="0"/>
              <a:t>במקום רוטארים ושרתים, </a:t>
            </a:r>
            <a:r>
              <a:rPr lang="en-US" baseline="0" dirty="0" smtClean="0"/>
              <a:t>ICN</a:t>
            </a:r>
            <a:r>
              <a:rPr lang="he-IL" baseline="0" dirty="0" smtClean="0"/>
              <a:t> מתרכז ב </a:t>
            </a:r>
            <a:r>
              <a:rPr lang="en-US" baseline="0" dirty="0" smtClean="0"/>
              <a:t>caches</a:t>
            </a:r>
            <a:r>
              <a:rPr lang="he-IL" baseline="0" dirty="0" smtClean="0"/>
              <a:t> כך שכל משתמש יכול לפרסם או לבקש נתונים מהרשת</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15</a:t>
            </a:fld>
            <a:endParaRPr lang="en-US"/>
          </a:p>
        </p:txBody>
      </p:sp>
    </p:spTree>
    <p:extLst>
      <p:ext uri="{BB962C8B-B14F-4D97-AF65-F5344CB8AC3E}">
        <p14:creationId xmlns:p14="http://schemas.microsoft.com/office/powerpoint/2010/main" val="3127485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תוקפים בטכנולגיית</a:t>
            </a:r>
            <a:r>
              <a:rPr lang="he-IL" baseline="0" dirty="0" smtClean="0"/>
              <a:t> </a:t>
            </a:r>
            <a:r>
              <a:rPr lang="en-US" baseline="0" dirty="0" smtClean="0"/>
              <a:t>ICN</a:t>
            </a:r>
            <a:r>
              <a:rPr lang="he-IL" baseline="0" dirty="0" smtClean="0"/>
              <a:t> יכולים לפרסם נתונים ולהכניס אותם ל</a:t>
            </a:r>
            <a:r>
              <a:rPr lang="en-US" baseline="0" dirty="0" smtClean="0"/>
              <a:t> caches</a:t>
            </a:r>
            <a:r>
              <a:rPr lang="he-IL" baseline="0" dirty="0" smtClean="0"/>
              <a:t> של הרשת כך שהמבקשים של הנתונים הלאלו יקבלו אותם מהמקור הכי קרוב אליהם, תוקפים יכולים לבקש לשמור נתונים לא פופלרים במובן שמשתמשים לא מבקשים אותם ובכך הרשת מפנה נתונים פופלרים שהם בביקוש גבוה לצאת מה</a:t>
            </a:r>
            <a:r>
              <a:rPr lang="en-US" baseline="0" dirty="0" smtClean="0"/>
              <a:t>cache</a:t>
            </a:r>
            <a:r>
              <a:rPr lang="he-IL" baseline="0" dirty="0" smtClean="0"/>
              <a:t> וזה יגרום לזמני המתנה גדולים וזיהום במערכת ה</a:t>
            </a:r>
            <a:r>
              <a:rPr lang="en-US" baseline="0" dirty="0" smtClean="0"/>
              <a:t>caching</a:t>
            </a:r>
            <a:r>
              <a:rPr lang="he-IL" baseline="0" dirty="0" smtClean="0"/>
              <a:t> של הרשת</a:t>
            </a:r>
          </a:p>
          <a:p>
            <a:pPr algn="r" rtl="1"/>
            <a:r>
              <a:rPr lang="he-IL" baseline="0" dirty="0" smtClean="0"/>
              <a:t>טכנולגיית </a:t>
            </a:r>
            <a:r>
              <a:rPr lang="en-US" baseline="0" dirty="0" smtClean="0"/>
              <a:t>ICN</a:t>
            </a:r>
            <a:r>
              <a:rPr lang="he-IL" baseline="0" dirty="0" smtClean="0"/>
              <a:t> גם ניתנת לתקיפה במתקפות מסוג </a:t>
            </a:r>
            <a:r>
              <a:rPr lang="en-US" baseline="0" dirty="0" smtClean="0"/>
              <a:t>routing attacks</a:t>
            </a:r>
            <a:r>
              <a:rPr lang="he-IL" baseline="0" dirty="0" smtClean="0"/>
              <a:t>, למרות שהפתרונות והיתרונות ה </a:t>
            </a:r>
            <a:r>
              <a:rPr lang="en-US" baseline="0" dirty="0" smtClean="0"/>
              <a:t>ICN</a:t>
            </a:r>
            <a:r>
              <a:rPr lang="he-IL" baseline="0" dirty="0" smtClean="0"/>
              <a:t> מציעה עדיין יש לה הרבה בעיות לפתור לפני שהפריסה שלה תתחילה בסקאלה גלובלית</a:t>
            </a:r>
          </a:p>
        </p:txBody>
      </p:sp>
      <p:sp>
        <p:nvSpPr>
          <p:cNvPr id="4" name="Slide Number Placeholder 3"/>
          <p:cNvSpPr>
            <a:spLocks noGrp="1"/>
          </p:cNvSpPr>
          <p:nvPr>
            <p:ph type="sldNum" sz="quarter" idx="10"/>
          </p:nvPr>
        </p:nvSpPr>
        <p:spPr/>
        <p:txBody>
          <a:bodyPr/>
          <a:lstStyle/>
          <a:p>
            <a:fld id="{9C619AD8-72AA-4D22-9419-3ADD12C53F45}" type="slidenum">
              <a:rPr lang="en-US" smtClean="0"/>
              <a:t>16</a:t>
            </a:fld>
            <a:endParaRPr lang="en-US"/>
          </a:p>
        </p:txBody>
      </p:sp>
    </p:spTree>
    <p:extLst>
      <p:ext uri="{BB962C8B-B14F-4D97-AF65-F5344CB8AC3E}">
        <p14:creationId xmlns:p14="http://schemas.microsoft.com/office/powerpoint/2010/main" val="2804702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בשקף</a:t>
            </a:r>
            <a:r>
              <a:rPr lang="he-IL" baseline="0" dirty="0" smtClean="0"/>
              <a:t> הזה אנחנו משווים אופציות מכל הקטגוריות שדיברנו עליהם, ומטבלה הזו אפשר לראות כל הדרישות של כל אופציה</a:t>
            </a:r>
            <a:r>
              <a:rPr lang="en-US" baseline="0" dirty="0" smtClean="0"/>
              <a:t/>
            </a:r>
            <a:br>
              <a:rPr lang="en-US" baseline="0" dirty="0" smtClean="0"/>
            </a:br>
            <a:r>
              <a:rPr lang="he-IL" baseline="0" dirty="0" smtClean="0"/>
              <a:t>למשל אם נסתכל על מערכת </a:t>
            </a:r>
            <a:r>
              <a:rPr lang="en-US" baseline="0" dirty="0" smtClean="0"/>
              <a:t>Pushback</a:t>
            </a:r>
            <a:r>
              <a:rPr lang="he-IL" baseline="0" dirty="0" smtClean="0"/>
              <a:t> שהיא הנציג של קטגוריית </a:t>
            </a:r>
            <a:r>
              <a:rPr lang="en-US" baseline="0" dirty="0" smtClean="0"/>
              <a:t>Filter-based Systems</a:t>
            </a:r>
            <a:r>
              <a:rPr lang="he-IL" baseline="0" dirty="0" smtClean="0"/>
              <a:t> כלומר המערכות שמתבססות על רעיון הפילטרינג אפשר לראות שהיא לא מחייבת שדרוגים למקור או היעד</a:t>
            </a:r>
            <a:r>
              <a:rPr lang="en-US" baseline="0" dirty="0" smtClean="0"/>
              <a:t> </a:t>
            </a:r>
            <a:r>
              <a:rPr lang="he-IL" baseline="0" dirty="0" smtClean="0"/>
              <a:t>אבל פריסת מערכת כזאת היא פעולת לא פרקטית מכיוון שאנחנו נבקש מכל ה</a:t>
            </a:r>
            <a:r>
              <a:rPr lang="en-US" baseline="0" dirty="0" smtClean="0"/>
              <a:t> autonomous systems</a:t>
            </a:r>
            <a:r>
              <a:rPr lang="he-IL" baseline="0" dirty="0" smtClean="0"/>
              <a:t> בעולם לסמן </a:t>
            </a:r>
            <a:r>
              <a:rPr lang="en-US" baseline="0" dirty="0" smtClean="0"/>
              <a:t>packets</a:t>
            </a:r>
            <a:r>
              <a:rPr lang="he-IL" baseline="0" dirty="0" smtClean="0"/>
              <a:t> בשביל מותקף כלשהו למרות שאין להם שום קשר</a:t>
            </a:r>
            <a:r>
              <a:rPr lang="en-US" baseline="0" dirty="0" smtClean="0"/>
              <a:t/>
            </a:r>
            <a:br>
              <a:rPr lang="en-US" baseline="0" dirty="0" smtClean="0"/>
            </a:br>
            <a:r>
              <a:rPr lang="he-IL" baseline="0" dirty="0" smtClean="0"/>
              <a:t>עוד דוגמה היא מערכת </a:t>
            </a:r>
            <a:r>
              <a:rPr lang="en-US" baseline="0" dirty="0" smtClean="0"/>
              <a:t>Netfence</a:t>
            </a:r>
            <a:r>
              <a:rPr lang="he-IL" baseline="0" dirty="0" smtClean="0"/>
              <a:t> שהיא הנציג של </a:t>
            </a:r>
            <a:r>
              <a:rPr lang="en-US" baseline="0" dirty="0" smtClean="0"/>
              <a:t>capability-based systems</a:t>
            </a:r>
            <a:r>
              <a:rPr lang="he-IL" baseline="0" dirty="0" smtClean="0"/>
              <a:t> שמכילה מערכות שמחייבות אישור לשולח, במערכת הזאת אפשר לראות שהיא מחייבת הרבה שדרוגים ולגבי ה</a:t>
            </a:r>
            <a:r>
              <a:rPr lang="en-US" baseline="0" dirty="0" smtClean="0"/>
              <a:t> router support</a:t>
            </a:r>
            <a:r>
              <a:rPr lang="he-IL" baseline="0" dirty="0" smtClean="0"/>
              <a:t> צריך שהראוטר יאפשר פעולות קריפטוגרפיה ומספר המצבים של הראוטר הוא לינארי ביחס למספר התוקפים שזה ה </a:t>
            </a:r>
            <a:r>
              <a:rPr lang="en-US" baseline="0" dirty="0" smtClean="0"/>
              <a:t>O(n)</a:t>
            </a:r>
            <a:br>
              <a:rPr lang="en-US" baseline="0" dirty="0" smtClean="0"/>
            </a:br>
            <a:r>
              <a:rPr lang="he-IL" baseline="0" dirty="0" smtClean="0"/>
              <a:t>מערכת </a:t>
            </a:r>
            <a:r>
              <a:rPr lang="en-US" baseline="0" dirty="0" smtClean="0"/>
              <a:t>Mirage</a:t>
            </a:r>
            <a:r>
              <a:rPr lang="he-IL" baseline="0" dirty="0" smtClean="0"/>
              <a:t> למשל מציעה </a:t>
            </a:r>
            <a:r>
              <a:rPr lang="en-US" baseline="0" dirty="0" smtClean="0"/>
              <a:t>per-compute fairness</a:t>
            </a:r>
            <a:r>
              <a:rPr lang="he-IL" baseline="0" dirty="0" smtClean="0"/>
              <a:t> שזאת פוליסה לא</a:t>
            </a:r>
            <a:r>
              <a:rPr lang="en-US" baseline="0" dirty="0" smtClean="0"/>
              <a:t> </a:t>
            </a:r>
            <a:r>
              <a:rPr lang="he-IL" baseline="0" dirty="0" smtClean="0"/>
              <a:t>הוגנת כלפי משתמשי טלפון מכיווון שמחשבים יש להם כוח חישובי יותר גדול</a:t>
            </a:r>
            <a:r>
              <a:rPr lang="en-US" baseline="0" dirty="0" smtClean="0"/>
              <a:t/>
            </a:r>
            <a:br>
              <a:rPr lang="en-US" baseline="0" dirty="0" smtClean="0"/>
            </a:br>
            <a:r>
              <a:rPr lang="he-IL" baseline="0" dirty="0" smtClean="0"/>
              <a:t>דוגמה אחרונה היא מערכת </a:t>
            </a:r>
            <a:r>
              <a:rPr lang="en-US" baseline="0" dirty="0" err="1" smtClean="0"/>
              <a:t>MiddlePolice</a:t>
            </a:r>
            <a:r>
              <a:rPr lang="he-IL" baseline="0" dirty="0" smtClean="0"/>
              <a:t> שלדעתנו היא הכי טובה, מערכת זו מבקשת דרישות פריסה כמו הדרישות של החברות הקיימות היום (כמו </a:t>
            </a:r>
            <a:r>
              <a:rPr lang="en-US" baseline="0" dirty="0" err="1" smtClean="0"/>
              <a:t>Cloudflare</a:t>
            </a:r>
            <a:r>
              <a:rPr lang="he-IL" baseline="0" dirty="0" smtClean="0"/>
              <a:t> או </a:t>
            </a:r>
            <a:r>
              <a:rPr lang="en-US" baseline="0" dirty="0" smtClean="0"/>
              <a:t>Akamai</a:t>
            </a:r>
            <a:r>
              <a:rPr lang="he-IL" baseline="0" dirty="0" smtClean="0"/>
              <a:t>), הפריסה היא רק עבור ספקי-ענן שקשורים מסחרית לקורבן, בנוסף לתכונה הכי חזקה לדעתנו בטבלה הזו שהיא </a:t>
            </a:r>
            <a:r>
              <a:rPr lang="en-US" baseline="0" dirty="0" smtClean="0"/>
              <a:t>Victim-selectable policies</a:t>
            </a:r>
            <a:r>
              <a:rPr lang="he-IL" baseline="0" dirty="0" smtClean="0"/>
              <a:t>, מערכת </a:t>
            </a:r>
            <a:r>
              <a:rPr lang="en-US" baseline="0" dirty="0" err="1" smtClean="0"/>
              <a:t>MiddlePolice</a:t>
            </a:r>
            <a:r>
              <a:rPr lang="he-IL" baseline="0" dirty="0" smtClean="0"/>
              <a:t> נותנת ללקוחות האופציה לבחור באיזה פוליסה הם רוצים להשתמש עבור תנועה ברשת לעומת כל האופציות האחרות שמכריחות הלקוחות לאופציה אחת שנבחרה מראש למרות שאין פוליסה שמספקת כלל המצבים</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17</a:t>
            </a:fld>
            <a:endParaRPr lang="en-US"/>
          </a:p>
        </p:txBody>
      </p:sp>
    </p:spTree>
    <p:extLst>
      <p:ext uri="{BB962C8B-B14F-4D97-AF65-F5344CB8AC3E}">
        <p14:creationId xmlns:p14="http://schemas.microsoft.com/office/powerpoint/2010/main" val="1548796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למרות שהמערכות</a:t>
            </a:r>
            <a:r>
              <a:rPr lang="he-IL" baseline="0" dirty="0" smtClean="0"/>
              <a:t> או הארכיטקטורות שהצגנו מציעות שדרוגים גדולים, הפריסה ברמה עולמית נשארת רחוקה בגלל דרישות הפריסה הדרמטיים של מערכות אלה</a:t>
            </a:r>
            <a:r>
              <a:rPr lang="en-US" baseline="0" dirty="0" smtClean="0"/>
              <a:t/>
            </a:r>
            <a:br>
              <a:rPr lang="en-US" baseline="0" dirty="0" smtClean="0"/>
            </a:br>
            <a:r>
              <a:rPr lang="he-IL" baseline="0" dirty="0" smtClean="0"/>
              <a:t>לכן, הפתרונות הנוכחיים עדיין נחוצים למנוע התקפות </a:t>
            </a:r>
            <a:r>
              <a:rPr lang="en-US" baseline="0" dirty="0" err="1" smtClean="0"/>
              <a:t>DDoS</a:t>
            </a:r>
            <a:r>
              <a:rPr lang="he-IL" baseline="0" dirty="0" smtClean="0"/>
              <a:t>, אבל פתרונות אלה טובים בלמנוע התקפות גדולות ולא התקפות מתוחכמות שכוללות התקני </a:t>
            </a:r>
            <a:r>
              <a:rPr lang="en-US" baseline="0" dirty="0" err="1" smtClean="0"/>
              <a:t>IoT</a:t>
            </a:r>
            <a:r>
              <a:rPr lang="en-US" baseline="0" dirty="0" smtClean="0"/>
              <a:t/>
            </a:r>
            <a:br>
              <a:rPr lang="en-US" baseline="0" dirty="0" smtClean="0"/>
            </a:br>
            <a:r>
              <a:rPr lang="he-IL" baseline="0" dirty="0" smtClean="0"/>
              <a:t>בלי אימוץ כלים חדשים, התקפות בעתיד יישארו בעייתיות</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18</a:t>
            </a:fld>
            <a:endParaRPr lang="en-US"/>
          </a:p>
        </p:txBody>
      </p:sp>
    </p:spTree>
    <p:extLst>
      <p:ext uri="{BB962C8B-B14F-4D97-AF65-F5344CB8AC3E}">
        <p14:creationId xmlns:p14="http://schemas.microsoft.com/office/powerpoint/2010/main" val="99231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smtClean="0">
                <a:solidFill>
                  <a:schemeClr val="bg1"/>
                </a:solidFill>
              </a:rPr>
              <a:t>נתחיל</a:t>
            </a:r>
            <a:r>
              <a:rPr lang="he-IL" sz="1200" baseline="0" dirty="0" smtClean="0">
                <a:solidFill>
                  <a:schemeClr val="bg1"/>
                </a:solidFill>
              </a:rPr>
              <a:t> עם ארכיטקטורת </a:t>
            </a:r>
            <a:r>
              <a:rPr lang="en-US" sz="1200" baseline="0" dirty="0" smtClean="0">
                <a:solidFill>
                  <a:schemeClr val="bg1"/>
                </a:solidFill>
              </a:rPr>
              <a:t>AIP</a:t>
            </a:r>
            <a:r>
              <a:rPr lang="he-IL" sz="1200" baseline="0" dirty="0" smtClean="0">
                <a:solidFill>
                  <a:schemeClr val="bg1"/>
                </a:solidFill>
              </a:rPr>
              <a:t>, מה שמוצע בארכיטקטורה זאת היא לשייך תעודה\מפתח לכל ישות באינטרנט שמעידה על זהותו, כך שכל פעולה ברשת תהפוך לאפשרית </a:t>
            </a:r>
            <a:r>
              <a:rPr lang="he-IL" sz="1200" baseline="0" dirty="0" smtClean="0">
                <a:solidFill>
                  <a:schemeClr val="bg1"/>
                </a:solidFill>
              </a:rPr>
              <a:t>לעקיבה. ארכיטקטורת </a:t>
            </a:r>
            <a:r>
              <a:rPr lang="en-US" sz="1200" baseline="0" dirty="0" smtClean="0">
                <a:solidFill>
                  <a:schemeClr val="bg1"/>
                </a:solidFill>
              </a:rPr>
              <a:t>AIP</a:t>
            </a:r>
            <a:r>
              <a:rPr lang="he-IL" sz="1200" baseline="0" dirty="0" smtClean="0">
                <a:solidFill>
                  <a:schemeClr val="bg1"/>
                </a:solidFill>
              </a:rPr>
              <a:t> שמה "אחריות" בראש סולם העדיפיות שלה</a:t>
            </a:r>
            <a:r>
              <a:rPr lang="en-US" sz="1200" baseline="0" dirty="0" smtClean="0">
                <a:solidFill>
                  <a:schemeClr val="bg1"/>
                </a:solidFill>
              </a:rPr>
              <a:t/>
            </a:r>
            <a:br>
              <a:rPr lang="en-US" sz="1200" baseline="0" dirty="0" smtClean="0">
                <a:solidFill>
                  <a:schemeClr val="bg1"/>
                </a:solidFill>
              </a:rPr>
            </a:br>
            <a:r>
              <a:rPr lang="en-US" sz="1200" baseline="0" dirty="0" smtClean="0">
                <a:solidFill>
                  <a:schemeClr val="bg1"/>
                </a:solidFill>
              </a:rPr>
              <a:t>AIP</a:t>
            </a:r>
            <a:r>
              <a:rPr lang="he-IL" sz="1200" baseline="0" dirty="0" smtClean="0">
                <a:solidFill>
                  <a:schemeClr val="bg1"/>
                </a:solidFill>
              </a:rPr>
              <a:t> </a:t>
            </a:r>
            <a:r>
              <a:rPr lang="he-IL" sz="1200" baseline="0" dirty="0" smtClean="0">
                <a:solidFill>
                  <a:schemeClr val="bg1"/>
                </a:solidFill>
              </a:rPr>
              <a:t>פותרת בעיות רבות כמו: </a:t>
            </a:r>
            <a:r>
              <a:rPr lang="en-US" sz="1200" baseline="0" dirty="0" smtClean="0">
                <a:solidFill>
                  <a:schemeClr val="bg1"/>
                </a:solidFill>
              </a:rPr>
              <a:t>Source Spoofing</a:t>
            </a:r>
            <a:r>
              <a:rPr lang="he-IL" sz="1200" baseline="0" dirty="0" smtClean="0">
                <a:solidFill>
                  <a:schemeClr val="bg1"/>
                </a:solidFill>
              </a:rPr>
              <a:t>, </a:t>
            </a:r>
            <a:r>
              <a:rPr lang="en-US" sz="1200" baseline="0" dirty="0" smtClean="0">
                <a:solidFill>
                  <a:schemeClr val="bg1"/>
                </a:solidFill>
              </a:rPr>
              <a:t>Route forgery</a:t>
            </a:r>
            <a:r>
              <a:rPr lang="he-IL" sz="1200" baseline="0" dirty="0" smtClean="0">
                <a:solidFill>
                  <a:schemeClr val="bg1"/>
                </a:solidFill>
              </a:rPr>
              <a:t> ולא רק מתקפות </a:t>
            </a:r>
            <a:r>
              <a:rPr lang="en-US" sz="1200" baseline="0" dirty="0" err="1" smtClean="0">
                <a:solidFill>
                  <a:schemeClr val="bg1"/>
                </a:solidFill>
              </a:rPr>
              <a:t>DDoS</a:t>
            </a:r>
            <a:endParaRPr lang="he-IL" sz="1200" baseline="0" dirty="0" smtClean="0">
              <a:solidFill>
                <a:schemeClr val="bg1"/>
              </a:solidFil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aseline="0" dirty="0" smtClean="0">
                <a:solidFill>
                  <a:schemeClr val="bg1"/>
                </a:solidFill>
              </a:rPr>
              <a:t>אז </a:t>
            </a:r>
            <a:r>
              <a:rPr lang="en-US" sz="1200" baseline="0" dirty="0" smtClean="0">
                <a:solidFill>
                  <a:schemeClr val="bg1"/>
                </a:solidFill>
              </a:rPr>
              <a:t>AIP</a:t>
            </a:r>
            <a:r>
              <a:rPr lang="ar-LB" sz="1200" baseline="0" dirty="0" smtClean="0">
                <a:solidFill>
                  <a:schemeClr val="bg1"/>
                </a:solidFill>
              </a:rPr>
              <a:t> </a:t>
            </a:r>
            <a:r>
              <a:rPr lang="he-IL" sz="1200" baseline="0" dirty="0" smtClean="0">
                <a:solidFill>
                  <a:schemeClr val="bg1"/>
                </a:solidFill>
              </a:rPr>
              <a:t>נשמעת </a:t>
            </a:r>
            <a:r>
              <a:rPr lang="he-IL" sz="1200" baseline="0" dirty="0" smtClean="0">
                <a:solidFill>
                  <a:schemeClr val="bg1"/>
                </a:solidFill>
              </a:rPr>
              <a:t>כמו פתרון טוב מאוד לבעיות </a:t>
            </a:r>
            <a:r>
              <a:rPr lang="he-IL" sz="1200" baseline="0" dirty="0" smtClean="0">
                <a:solidFill>
                  <a:schemeClr val="bg1"/>
                </a:solidFill>
              </a:rPr>
              <a:t>הארכיטקטורה </a:t>
            </a:r>
            <a:r>
              <a:rPr lang="he-IL" sz="1200" baseline="0" dirty="0" smtClean="0">
                <a:solidFill>
                  <a:schemeClr val="bg1"/>
                </a:solidFill>
              </a:rPr>
              <a:t>הנוכחית אז למה לא משתמשים בה ? </a:t>
            </a:r>
            <a:r>
              <a:rPr lang="en-US" sz="1200" baseline="0" dirty="0" smtClean="0">
                <a:solidFill>
                  <a:schemeClr val="bg1"/>
                </a:solidFill>
              </a:rPr>
              <a:t/>
            </a:r>
            <a:br>
              <a:rPr lang="en-US" sz="1200" baseline="0" dirty="0" smtClean="0">
                <a:solidFill>
                  <a:schemeClr val="bg1"/>
                </a:solidFill>
              </a:rPr>
            </a:br>
            <a:r>
              <a:rPr lang="he-IL" sz="1200" baseline="0" dirty="0" smtClean="0">
                <a:solidFill>
                  <a:schemeClr val="bg1"/>
                </a:solidFill>
              </a:rPr>
              <a:t>מסתבר שארכיטקטורת </a:t>
            </a:r>
            <a:r>
              <a:rPr lang="en-US" sz="1200" baseline="0" dirty="0" smtClean="0">
                <a:solidFill>
                  <a:schemeClr val="bg1"/>
                </a:solidFill>
              </a:rPr>
              <a:t>AIP</a:t>
            </a:r>
            <a:r>
              <a:rPr lang="he-IL" sz="1200" baseline="0" dirty="0" smtClean="0">
                <a:solidFill>
                  <a:schemeClr val="bg1"/>
                </a:solidFill>
              </a:rPr>
              <a:t> מצריכה שינויים מהותיים </a:t>
            </a:r>
            <a:r>
              <a:rPr lang="he-IL" sz="1200" baseline="0" dirty="0" smtClean="0">
                <a:solidFill>
                  <a:schemeClr val="bg1"/>
                </a:solidFill>
              </a:rPr>
              <a:t>במודל האינטרנט הנוכחי ובפרט שכבת ה </a:t>
            </a:r>
            <a:r>
              <a:rPr lang="en-US" sz="1200" baseline="0" dirty="0" smtClean="0">
                <a:solidFill>
                  <a:schemeClr val="bg1"/>
                </a:solidFill>
              </a:rPr>
              <a:t>IP</a:t>
            </a:r>
            <a:endParaRPr lang="en-US" sz="1200" dirty="0" smtClean="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2</a:t>
            </a:fld>
            <a:endParaRPr lang="en-US"/>
          </a:p>
        </p:txBody>
      </p:sp>
    </p:spTree>
    <p:extLst>
      <p:ext uri="{BB962C8B-B14F-4D97-AF65-F5344CB8AC3E}">
        <p14:creationId xmlns:p14="http://schemas.microsoft.com/office/powerpoint/2010/main" val="1811015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אנחנו נגדיר כמה מושגים כדי</a:t>
            </a:r>
            <a:r>
              <a:rPr lang="he-IL" baseline="0" dirty="0" smtClean="0"/>
              <a:t> שזה יהיה ברור</a:t>
            </a:r>
          </a:p>
          <a:p>
            <a:pPr algn="r" rtl="1"/>
            <a:r>
              <a:rPr lang="he-IL" baseline="0" dirty="0" smtClean="0"/>
              <a:t>המושג </a:t>
            </a:r>
            <a:r>
              <a:rPr lang="en-US" baseline="0" dirty="0" smtClean="0"/>
              <a:t>AD</a:t>
            </a:r>
            <a:r>
              <a:rPr lang="he-IL" baseline="0" dirty="0" smtClean="0"/>
              <a:t> : הוא רשת של רשתות מחוברות (או לפשטות נחשוב עליו כרשת של </a:t>
            </a:r>
            <a:r>
              <a:rPr lang="en-US" baseline="0" dirty="0" smtClean="0"/>
              <a:t>Autonomous Systems</a:t>
            </a:r>
            <a:r>
              <a:rPr lang="he-IL" baseline="0" dirty="0" smtClean="0"/>
              <a:t> שהגדרנו קודם)</a:t>
            </a:r>
          </a:p>
          <a:p>
            <a:pPr algn="r" rtl="1"/>
            <a:r>
              <a:rPr lang="he-IL" baseline="0" dirty="0" smtClean="0"/>
              <a:t>המושג </a:t>
            </a:r>
            <a:r>
              <a:rPr lang="en-US" baseline="0" dirty="0" smtClean="0"/>
              <a:t>TD</a:t>
            </a:r>
            <a:r>
              <a:rPr lang="he-IL" baseline="0" dirty="0" smtClean="0"/>
              <a:t>: הוא רשת של </a:t>
            </a:r>
            <a:r>
              <a:rPr lang="en-US" baseline="0" dirty="0" smtClean="0"/>
              <a:t>ADs</a:t>
            </a:r>
            <a:r>
              <a:rPr lang="he-IL" baseline="0" dirty="0" smtClean="0"/>
              <a:t> מחוברים, בנוסף לכמה רכיבים כמו "ליבות ה</a:t>
            </a:r>
            <a:r>
              <a:rPr lang="en-US" baseline="0" dirty="0" smtClean="0"/>
              <a:t>Trust Domain</a:t>
            </a:r>
            <a:r>
              <a:rPr lang="he-IL" baseline="0" dirty="0" smtClean="0"/>
              <a:t>" ושרתים מסוגים מיוחדים</a:t>
            </a:r>
          </a:p>
          <a:p>
            <a:pPr algn="r" rtl="1"/>
            <a:r>
              <a:rPr lang="he-IL" baseline="0" dirty="0" smtClean="0"/>
              <a:t>המושג </a:t>
            </a:r>
            <a:r>
              <a:rPr lang="en-US" baseline="0" dirty="0" smtClean="0"/>
              <a:t>PCB</a:t>
            </a:r>
            <a:r>
              <a:rPr lang="he-IL" baseline="0" dirty="0" smtClean="0"/>
              <a:t>: נחשוב עליו כ-פאקט מיוחד שמשתמשים בו כדי להגדיר או לבנות </a:t>
            </a:r>
            <a:r>
              <a:rPr lang="en-US" baseline="0" dirty="0" smtClean="0"/>
              <a:t>routes</a:t>
            </a:r>
            <a:r>
              <a:rPr lang="he-IL" baseline="0" dirty="0" smtClean="0"/>
              <a:t> חדשים</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3</a:t>
            </a:fld>
            <a:endParaRPr lang="en-US"/>
          </a:p>
        </p:txBody>
      </p:sp>
    </p:spTree>
    <p:extLst>
      <p:ext uri="{BB962C8B-B14F-4D97-AF65-F5344CB8AC3E}">
        <p14:creationId xmlns:p14="http://schemas.microsoft.com/office/powerpoint/2010/main" val="3558592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אז מה ש</a:t>
            </a:r>
            <a:r>
              <a:rPr lang="en-US" dirty="0" smtClean="0"/>
              <a:t>SCION </a:t>
            </a:r>
            <a:r>
              <a:rPr lang="he-IL" baseline="0" dirty="0" smtClean="0"/>
              <a:t> עושה בעצם זה לאסוף </a:t>
            </a:r>
            <a:r>
              <a:rPr lang="en-US" baseline="0" dirty="0" smtClean="0"/>
              <a:t>Autonomous Domains</a:t>
            </a:r>
            <a:r>
              <a:rPr lang="he-IL" baseline="0" dirty="0" smtClean="0"/>
              <a:t> בקבוצות ויבנה מהם </a:t>
            </a:r>
            <a:r>
              <a:rPr lang="en-US" baseline="0" dirty="0" smtClean="0"/>
              <a:t>Trust Domain</a:t>
            </a:r>
            <a:r>
              <a:rPr lang="he-IL" baseline="0" dirty="0" smtClean="0"/>
              <a:t>, הליבות של ה</a:t>
            </a:r>
            <a:r>
              <a:rPr lang="en-US" baseline="0" dirty="0" smtClean="0"/>
              <a:t>TD</a:t>
            </a:r>
            <a:r>
              <a:rPr lang="he-IL" baseline="0" dirty="0" smtClean="0"/>
              <a:t> שולחות </a:t>
            </a:r>
            <a:r>
              <a:rPr lang="en-US" baseline="0" dirty="0" smtClean="0"/>
              <a:t>PCB</a:t>
            </a:r>
            <a:r>
              <a:rPr lang="he-IL" baseline="0" dirty="0" smtClean="0"/>
              <a:t> באופן קבוע, ברגע ש</a:t>
            </a:r>
            <a:r>
              <a:rPr lang="en-US" u="none" baseline="0" dirty="0" smtClean="0"/>
              <a:t>AD</a:t>
            </a:r>
            <a:r>
              <a:rPr lang="he-IL" baseline="0" dirty="0" smtClean="0"/>
              <a:t> מקבל </a:t>
            </a:r>
            <a:r>
              <a:rPr lang="en-US" baseline="0" dirty="0" smtClean="0"/>
              <a:t>PCB</a:t>
            </a:r>
            <a:r>
              <a:rPr lang="he-IL" baseline="0" dirty="0" smtClean="0"/>
              <a:t> הוא מוסיף המפתח שלו ל </a:t>
            </a:r>
            <a:r>
              <a:rPr lang="en-US" baseline="0" dirty="0" smtClean="0"/>
              <a:t> PCB</a:t>
            </a:r>
            <a:r>
              <a:rPr lang="he-IL" baseline="0" dirty="0" smtClean="0"/>
              <a:t>הזה</a:t>
            </a:r>
            <a:r>
              <a:rPr lang="he-IL" baseline="0" dirty="0" smtClean="0"/>
              <a:t>. אז עכשיו ה </a:t>
            </a:r>
            <a:r>
              <a:rPr lang="en-US" baseline="0" dirty="0" smtClean="0"/>
              <a:t>PCB</a:t>
            </a:r>
            <a:r>
              <a:rPr lang="he-IL" baseline="0" dirty="0" smtClean="0"/>
              <a:t> מכיל כל הדרכים שאפשר להגיע בהם מ </a:t>
            </a:r>
            <a:r>
              <a:rPr lang="en-US" baseline="0" dirty="0" smtClean="0"/>
              <a:t>AD</a:t>
            </a:r>
            <a:r>
              <a:rPr lang="he-IL" baseline="0" dirty="0" smtClean="0"/>
              <a:t> אל </a:t>
            </a:r>
            <a:r>
              <a:rPr lang="en-US" baseline="0" dirty="0" smtClean="0"/>
              <a:t>TD Core</a:t>
            </a:r>
            <a:r>
              <a:rPr lang="he-IL" baseline="0" dirty="0" smtClean="0"/>
              <a:t>.</a:t>
            </a:r>
            <a:r>
              <a:rPr lang="en-US" baseline="0" dirty="0" smtClean="0"/>
              <a:t/>
            </a:r>
            <a:br>
              <a:rPr lang="en-US" baseline="0" dirty="0" smtClean="0"/>
            </a:br>
            <a:r>
              <a:rPr lang="he-IL" baseline="0" dirty="0" smtClean="0"/>
              <a:t>בגלל שה </a:t>
            </a:r>
            <a:r>
              <a:rPr lang="en-US" baseline="0" dirty="0" smtClean="0"/>
              <a:t>Trust Domains</a:t>
            </a:r>
            <a:r>
              <a:rPr lang="he-IL" baseline="0" dirty="0" smtClean="0"/>
              <a:t> מחוברים ביחד כרשת אחת גדולה, </a:t>
            </a:r>
            <a:r>
              <a:rPr lang="en-US" baseline="0" dirty="0" smtClean="0"/>
              <a:t>An Autonomous Domain</a:t>
            </a:r>
            <a:r>
              <a:rPr lang="he-IL" baseline="0" dirty="0" smtClean="0"/>
              <a:t> יכול להרכיב ה</a:t>
            </a:r>
            <a:r>
              <a:rPr lang="en-US" baseline="0" dirty="0" smtClean="0"/>
              <a:t>path</a:t>
            </a:r>
            <a:r>
              <a:rPr lang="he-IL" baseline="0" dirty="0" smtClean="0"/>
              <a:t> מעצמו ל </a:t>
            </a:r>
            <a:r>
              <a:rPr lang="en-US" baseline="0" dirty="0" smtClean="0"/>
              <a:t>TD Core</a:t>
            </a:r>
            <a:r>
              <a:rPr lang="he-IL" baseline="0" dirty="0" smtClean="0"/>
              <a:t> על ה</a:t>
            </a:r>
            <a:r>
              <a:rPr lang="en-US" baseline="0" dirty="0" smtClean="0"/>
              <a:t>path </a:t>
            </a:r>
            <a:r>
              <a:rPr lang="he-IL" baseline="0" dirty="0" smtClean="0"/>
              <a:t> מה-</a:t>
            </a:r>
            <a:r>
              <a:rPr lang="en-US" baseline="0" dirty="0" smtClean="0"/>
              <a:t>TD Core</a:t>
            </a:r>
            <a:r>
              <a:rPr lang="he-IL" baseline="0" dirty="0" smtClean="0"/>
              <a:t> ל</a:t>
            </a:r>
            <a:r>
              <a:rPr lang="en-US" baseline="0" dirty="0" smtClean="0"/>
              <a:t>destination</a:t>
            </a:r>
            <a:r>
              <a:rPr lang="he-IL" baseline="0" dirty="0" smtClean="0"/>
              <a:t> (כלומר המשתמש יכול לבחור)</a:t>
            </a:r>
            <a:r>
              <a:rPr lang="en-US" baseline="0" dirty="0" smtClean="0"/>
              <a:t/>
            </a:r>
            <a:br>
              <a:rPr lang="en-US" baseline="0" dirty="0" smtClean="0"/>
            </a:br>
            <a:r>
              <a:rPr lang="he-IL" baseline="0" dirty="0" smtClean="0"/>
              <a:t>פה רואים תמונה שמסבירה איך מודל </a:t>
            </a:r>
            <a:r>
              <a:rPr lang="en-US" baseline="0" dirty="0" smtClean="0"/>
              <a:t>SCION </a:t>
            </a:r>
            <a:r>
              <a:rPr lang="he-IL" baseline="0" dirty="0" smtClean="0"/>
              <a:t> יראה</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4</a:t>
            </a:fld>
            <a:endParaRPr lang="en-US"/>
          </a:p>
        </p:txBody>
      </p:sp>
    </p:spTree>
    <p:extLst>
      <p:ext uri="{BB962C8B-B14F-4D97-AF65-F5344CB8AC3E}">
        <p14:creationId xmlns:p14="http://schemas.microsoft.com/office/powerpoint/2010/main" val="408946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נציג</a:t>
            </a:r>
            <a:r>
              <a:rPr lang="he-IL" baseline="0" dirty="0" smtClean="0"/>
              <a:t> עוד שתי תמונות כדי שנוכל לדמיין דברים יותר טוב:</a:t>
            </a:r>
          </a:p>
          <a:p>
            <a:pPr algn="r" rtl="1"/>
            <a:r>
              <a:rPr lang="he-IL" baseline="0" dirty="0" smtClean="0"/>
              <a:t>תמונה </a:t>
            </a:r>
            <a:r>
              <a:rPr lang="en-US" baseline="0" dirty="0" smtClean="0"/>
              <a:t>a</a:t>
            </a:r>
            <a:r>
              <a:rPr lang="he-IL" baseline="0" dirty="0" smtClean="0"/>
              <a:t> עושה </a:t>
            </a:r>
            <a:r>
              <a:rPr lang="en-US" baseline="0" dirty="0" smtClean="0"/>
              <a:t>zoom in</a:t>
            </a:r>
            <a:r>
              <a:rPr lang="he-IL" baseline="0" dirty="0" smtClean="0"/>
              <a:t> על </a:t>
            </a:r>
            <a:r>
              <a:rPr lang="en-US" baseline="0" dirty="0" smtClean="0"/>
              <a:t>TD</a:t>
            </a:r>
            <a:r>
              <a:rPr lang="he-IL" baseline="0" dirty="0" smtClean="0"/>
              <a:t> </a:t>
            </a:r>
            <a:r>
              <a:rPr lang="en-US" baseline="0" dirty="0" smtClean="0"/>
              <a:t/>
            </a:r>
            <a:br>
              <a:rPr lang="en-US" baseline="0" dirty="0" smtClean="0"/>
            </a:br>
            <a:r>
              <a:rPr lang="he-IL" baseline="0" dirty="0" smtClean="0"/>
              <a:t>היא גם מראה איך </a:t>
            </a:r>
            <a:r>
              <a:rPr lang="en-US" baseline="0" dirty="0" smtClean="0"/>
              <a:t>TD Core</a:t>
            </a:r>
            <a:r>
              <a:rPr lang="he-IL" baseline="0" dirty="0" smtClean="0"/>
              <a:t> שולחת </a:t>
            </a:r>
            <a:r>
              <a:rPr lang="en-US" baseline="0" dirty="0" smtClean="0"/>
              <a:t>PCB</a:t>
            </a:r>
            <a:r>
              <a:rPr lang="he-IL" baseline="0" dirty="0" smtClean="0"/>
              <a:t> כל הזמן ומעדכנת ה</a:t>
            </a:r>
            <a:r>
              <a:rPr lang="en-US" baseline="0" dirty="0" smtClean="0"/>
              <a:t>paths</a:t>
            </a:r>
            <a:r>
              <a:rPr lang="he-IL" baseline="0" dirty="0" smtClean="0"/>
              <a:t> שפעילים ברשת</a:t>
            </a:r>
            <a:r>
              <a:rPr lang="en-US" baseline="0" dirty="0" smtClean="0"/>
              <a:t/>
            </a:r>
            <a:br>
              <a:rPr lang="en-US" baseline="0" dirty="0" smtClean="0"/>
            </a:br>
            <a:r>
              <a:rPr lang="he-IL" baseline="0" dirty="0" smtClean="0"/>
              <a:t>תמונה </a:t>
            </a:r>
            <a:r>
              <a:rPr lang="en-US" baseline="0" dirty="0" smtClean="0"/>
              <a:t>b</a:t>
            </a:r>
            <a:r>
              <a:rPr lang="he-IL" baseline="0" dirty="0" smtClean="0"/>
              <a:t> עושה </a:t>
            </a:r>
            <a:r>
              <a:rPr lang="en-US" baseline="0" dirty="0" smtClean="0"/>
              <a:t>zoom in</a:t>
            </a:r>
            <a:r>
              <a:rPr lang="he-IL" baseline="0" dirty="0" smtClean="0"/>
              <a:t> על </a:t>
            </a:r>
            <a:r>
              <a:rPr lang="en-US" baseline="0" dirty="0" smtClean="0"/>
              <a:t>AD</a:t>
            </a:r>
            <a:r>
              <a:rPr lang="he-IL" baseline="0" dirty="0" smtClean="0"/>
              <a:t/>
            </a:r>
            <a:br>
              <a:rPr lang="he-IL" baseline="0" dirty="0" smtClean="0"/>
            </a:br>
            <a:r>
              <a:rPr lang="he-IL" baseline="0" dirty="0" smtClean="0"/>
              <a:t>התמונה הזאת מראה המבנה הפנימי של </a:t>
            </a:r>
            <a:r>
              <a:rPr lang="en-US" baseline="0" dirty="0" smtClean="0"/>
              <a:t>Autonomous Domain</a:t>
            </a:r>
            <a:r>
              <a:rPr lang="he-IL" baseline="0" dirty="0" smtClean="0"/>
              <a:t> ואפשר לראות שהוא מכיל </a:t>
            </a:r>
            <a:r>
              <a:rPr lang="en-US" baseline="0" dirty="0" smtClean="0"/>
              <a:t>autonomous systems</a:t>
            </a:r>
            <a:r>
              <a:rPr lang="he-IL" baseline="0" dirty="0" smtClean="0"/>
              <a:t> ועוד שרתים מסוגים מיוחדים כדי לעבוד ב</a:t>
            </a:r>
            <a:r>
              <a:rPr lang="en-US" baseline="0" dirty="0" smtClean="0"/>
              <a:t>SCION</a:t>
            </a:r>
            <a:r>
              <a:rPr lang="he-IL" baseline="0" dirty="0" smtClean="0"/>
              <a:t> </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5</a:t>
            </a:fld>
            <a:endParaRPr lang="en-US"/>
          </a:p>
        </p:txBody>
      </p:sp>
    </p:spTree>
    <p:extLst>
      <p:ext uri="{BB962C8B-B14F-4D97-AF65-F5344CB8AC3E}">
        <p14:creationId xmlns:p14="http://schemas.microsoft.com/office/powerpoint/2010/main" val="392051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SCION</a:t>
            </a:r>
            <a:r>
              <a:rPr lang="he-IL" baseline="0" dirty="0" smtClean="0"/>
              <a:t> נותנת למשתמש האופציה לבחור באיזה </a:t>
            </a:r>
            <a:r>
              <a:rPr lang="en-US" baseline="0" dirty="0" smtClean="0"/>
              <a:t>routes</a:t>
            </a:r>
            <a:r>
              <a:rPr lang="he-IL" baseline="0" dirty="0" smtClean="0"/>
              <a:t> ה</a:t>
            </a:r>
            <a:r>
              <a:rPr lang="en-US" baseline="0" dirty="0" smtClean="0"/>
              <a:t>packets</a:t>
            </a:r>
            <a:r>
              <a:rPr lang="he-IL" baseline="0" dirty="0" smtClean="0"/>
              <a:t> שלו עוברות עם אוצפציות למגבלה גיוגראפית (כבר קיים בעולם), בחירה ממגוון </a:t>
            </a:r>
            <a:r>
              <a:rPr lang="en-US" baseline="0" dirty="0" smtClean="0"/>
              <a:t>routes</a:t>
            </a:r>
            <a:r>
              <a:rPr lang="he-IL" baseline="0" dirty="0" smtClean="0"/>
              <a:t> ענק (תלוי בגודל הרשת) או בחירת </a:t>
            </a:r>
            <a:r>
              <a:rPr lang="en-US" baseline="0" dirty="0" smtClean="0"/>
              <a:t>paths</a:t>
            </a:r>
            <a:r>
              <a:rPr lang="he-IL" baseline="0" dirty="0" smtClean="0"/>
              <a:t> מבוססת מדיניות והרבה עוד </a:t>
            </a:r>
            <a:r>
              <a:rPr lang="en-US" baseline="0" dirty="0" smtClean="0"/>
              <a:t>features</a:t>
            </a:r>
            <a:br>
              <a:rPr lang="en-US" baseline="0" dirty="0" smtClean="0"/>
            </a:br>
            <a:r>
              <a:rPr lang="he-IL" baseline="0" dirty="0" smtClean="0"/>
              <a:t>ארכיטקטורת </a:t>
            </a:r>
            <a:r>
              <a:rPr lang="en-US" baseline="0" dirty="0" smtClean="0"/>
              <a:t>SCION</a:t>
            </a:r>
            <a:r>
              <a:rPr lang="he-IL" baseline="0" dirty="0" smtClean="0"/>
              <a:t> מציעה פתרון למגוון בעיות כמו התקפות </a:t>
            </a:r>
            <a:r>
              <a:rPr lang="en-US" baseline="0" dirty="0" err="1" smtClean="0"/>
              <a:t>ddos</a:t>
            </a:r>
            <a:r>
              <a:rPr lang="he-IL" baseline="0" dirty="0" smtClean="0"/>
              <a:t>, ביצועי רשת וטיפול בתקלות, וזה די ברור שהמודל הזה הוא שדרוג גדול לגבי המודל הנוכחי, *אם נדמיין לרגע שהמודל הנוכחי הוא כמו שירות הדואר הציבורי וה</a:t>
            </a:r>
            <a:r>
              <a:rPr lang="en-US" baseline="0" dirty="0" smtClean="0"/>
              <a:t>packet</a:t>
            </a:r>
            <a:r>
              <a:rPr lang="he-IL" baseline="0" dirty="0" smtClean="0"/>
              <a:t> הוא משלוח ומבחינת השולח הוא מוסר החבילה וכתובת יעד ולא יודע שום דבר על הדרך שהחבילה תגיע בה (בין אם היא תעבור בכמה משרדי דואר או מחלקות מיון) אז אפשר לדמיין שארכיטקטורת </a:t>
            </a:r>
            <a:r>
              <a:rPr lang="en-US" baseline="0" dirty="0" smtClean="0"/>
              <a:t>SCION</a:t>
            </a:r>
            <a:r>
              <a:rPr lang="he-IL" baseline="0" dirty="0" smtClean="0"/>
              <a:t> היא כמו חברת </a:t>
            </a:r>
            <a:r>
              <a:rPr lang="en-US" baseline="0" dirty="0" smtClean="0"/>
              <a:t>FedEx</a:t>
            </a:r>
            <a:r>
              <a:rPr lang="he-IL" baseline="0" dirty="0" smtClean="0"/>
              <a:t> או </a:t>
            </a:r>
            <a:r>
              <a:rPr lang="en-US" baseline="0" dirty="0" smtClean="0"/>
              <a:t>DHL</a:t>
            </a:r>
            <a:r>
              <a:rPr lang="he-IL" baseline="0" dirty="0" smtClean="0"/>
              <a:t>  אבל עם יותר הרבה פייצרים לכן בהחלט שהשדרוג שווה*</a:t>
            </a:r>
            <a:r>
              <a:rPr lang="en-US" baseline="0" dirty="0" smtClean="0"/>
              <a:t/>
            </a:r>
            <a:br>
              <a:rPr lang="en-US" baseline="0" dirty="0" smtClean="0"/>
            </a:br>
            <a:r>
              <a:rPr lang="he-IL" baseline="0" dirty="0" smtClean="0"/>
              <a:t>הארכיטקטורה הזאת נשמעת מאוד טובה אז למה לא משדרגים ? </a:t>
            </a:r>
            <a:r>
              <a:rPr lang="en-US" baseline="0" dirty="0" smtClean="0"/>
              <a:t/>
            </a:r>
            <a:br>
              <a:rPr lang="en-US" baseline="0" dirty="0" smtClean="0"/>
            </a:br>
            <a:r>
              <a:rPr lang="he-IL" baseline="0" dirty="0" smtClean="0"/>
              <a:t>נתונים מראים שכמה חברות בשוויץ כבר התחילו להשתמש במודל זה אבל אין ציפיות לפריסה בסקאלה עולמית עדיין.</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6</a:t>
            </a:fld>
            <a:endParaRPr lang="en-US"/>
          </a:p>
        </p:txBody>
      </p:sp>
    </p:spTree>
    <p:extLst>
      <p:ext uri="{BB962C8B-B14F-4D97-AF65-F5344CB8AC3E}">
        <p14:creationId xmlns:p14="http://schemas.microsoft.com/office/powerpoint/2010/main" val="50437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בנושא</a:t>
            </a:r>
            <a:r>
              <a:rPr lang="he-IL" baseline="0" dirty="0" smtClean="0"/>
              <a:t> הזה יש לנו שני טכנולוגיות ונתחיל בלהגדיר הראשונה מהם:</a:t>
            </a:r>
          </a:p>
          <a:p>
            <a:pPr algn="r" rtl="1"/>
            <a:r>
              <a:rPr lang="en-US" baseline="0" dirty="0" smtClean="0"/>
              <a:t>Software Defined Network</a:t>
            </a:r>
            <a:r>
              <a:rPr lang="he-IL" baseline="0" dirty="0" smtClean="0"/>
              <a:t> ואנחנו נקרא לה </a:t>
            </a:r>
            <a:r>
              <a:rPr lang="en-US" baseline="0" dirty="0" smtClean="0"/>
              <a:t>SDN</a:t>
            </a:r>
            <a:r>
              <a:rPr lang="he-IL" baseline="0" dirty="0" smtClean="0"/>
              <a:t> והיא טכנולוגית אנטרנט חדשה שמשנה הדרך שבה אנחנו מתכנתים, מתמודדים ומפעילים רשת מסויימת כך ששינוי ברשת זו יהיה פרקטי ואמין יותר</a:t>
            </a:r>
            <a:r>
              <a:rPr lang="en-US" baseline="0" dirty="0" smtClean="0"/>
              <a:t/>
            </a:r>
            <a:br>
              <a:rPr lang="en-US" baseline="0" dirty="0" smtClean="0"/>
            </a:br>
            <a:r>
              <a:rPr lang="he-IL" baseline="0" dirty="0" smtClean="0"/>
              <a:t>בטכנולוגיית </a:t>
            </a:r>
            <a:r>
              <a:rPr lang="en-US" baseline="0" dirty="0" smtClean="0"/>
              <a:t>SDN </a:t>
            </a:r>
            <a:r>
              <a:rPr lang="he-IL" baseline="0" dirty="0" smtClean="0"/>
              <a:t> יש אלמנט מרכזי מרוכב שמנהל הקונפיגורציות לניהול הרשת</a:t>
            </a:r>
          </a:p>
          <a:p>
            <a:pPr algn="r" rtl="1"/>
            <a:r>
              <a:rPr lang="he-IL" baseline="0" dirty="0" smtClean="0"/>
              <a:t>ב </a:t>
            </a:r>
            <a:r>
              <a:rPr lang="en-US" baseline="0" dirty="0" smtClean="0"/>
              <a:t>SDN</a:t>
            </a:r>
            <a:r>
              <a:rPr lang="he-IL" baseline="0" dirty="0" smtClean="0"/>
              <a:t> אנחנו מפצלים "קווי" ניהול הרשת מקווי העברת הנתונים</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7</a:t>
            </a:fld>
            <a:endParaRPr lang="en-US"/>
          </a:p>
        </p:txBody>
      </p:sp>
    </p:spTree>
    <p:extLst>
      <p:ext uri="{BB962C8B-B14F-4D97-AF65-F5344CB8AC3E}">
        <p14:creationId xmlns:p14="http://schemas.microsoft.com/office/powerpoint/2010/main" val="414719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במודל</a:t>
            </a:r>
            <a:r>
              <a:rPr lang="he-IL" baseline="0" dirty="0" smtClean="0"/>
              <a:t> האינטרנט הקיים, כל ראוטר או </a:t>
            </a:r>
            <a:r>
              <a:rPr lang="en-US" baseline="0" dirty="0" smtClean="0"/>
              <a:t>switch</a:t>
            </a:r>
            <a:r>
              <a:rPr lang="he-IL" baseline="0" dirty="0" smtClean="0"/>
              <a:t> בשכבה הפיזית מחליט לעצמו הדרכים שבה הוא יעביר נתונים, ודבר זה </a:t>
            </a:r>
            <a:r>
              <a:rPr lang="he-IL" baseline="0" dirty="0" smtClean="0"/>
              <a:t>הופך </a:t>
            </a:r>
            <a:r>
              <a:rPr lang="he-IL" baseline="0" dirty="0" smtClean="0"/>
              <a:t>שדרוגים ברשת לפחות פרקטי (מכיוון שיש הרבה חומרה בשדרוג)</a:t>
            </a:r>
            <a:r>
              <a:rPr lang="en-US" baseline="0" dirty="0" smtClean="0"/>
              <a:t/>
            </a:r>
            <a:br>
              <a:rPr lang="en-US" baseline="0" dirty="0" smtClean="0"/>
            </a:br>
            <a:r>
              <a:rPr lang="he-IL" baseline="0" dirty="0" smtClean="0"/>
              <a:t>לעומת זאת, ה </a:t>
            </a:r>
            <a:r>
              <a:rPr lang="en-US" baseline="0" dirty="0" smtClean="0"/>
              <a:t>SDN</a:t>
            </a:r>
            <a:r>
              <a:rPr lang="he-IL" baseline="0" dirty="0" smtClean="0"/>
              <a:t> מפצל מערכות ההעברה ממערכות השליטה ברשת ובכך הופכים פעולת שדרוג לסקלבילית, אמינה ודינאמית יותר (וזה בגלל שאנחנו מעדכנים אלמנט השליטה המרכזי בלבד ולא כל החומרה שמעבירה נתונים)</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8</a:t>
            </a:fld>
            <a:endParaRPr lang="en-US"/>
          </a:p>
        </p:txBody>
      </p:sp>
    </p:spTree>
    <p:extLst>
      <p:ext uri="{BB962C8B-B14F-4D97-AF65-F5344CB8AC3E}">
        <p14:creationId xmlns:p14="http://schemas.microsoft.com/office/powerpoint/2010/main" val="926441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החלק השני בהצעה</a:t>
            </a:r>
            <a:r>
              <a:rPr lang="he-IL" baseline="0" dirty="0" smtClean="0"/>
              <a:t> זו, זאת טכנולוגיית </a:t>
            </a:r>
            <a:r>
              <a:rPr lang="en-US" baseline="0" dirty="0" smtClean="0"/>
              <a:t>Network Functions Virtualization</a:t>
            </a:r>
            <a:r>
              <a:rPr lang="he-IL" baseline="0" dirty="0" smtClean="0"/>
              <a:t> שנקרא לה </a:t>
            </a:r>
            <a:r>
              <a:rPr lang="en-US" baseline="0" dirty="0" smtClean="0"/>
              <a:t>NFV</a:t>
            </a:r>
          </a:p>
          <a:p>
            <a:pPr algn="r" rtl="1"/>
            <a:r>
              <a:rPr lang="en-US" baseline="0" dirty="0" smtClean="0"/>
              <a:t>NFV</a:t>
            </a:r>
            <a:r>
              <a:rPr lang="he-IL" baseline="0" dirty="0" smtClean="0"/>
              <a:t> היא טכנולוגיה שהוצעה בכדי להפריד פונקציות רשת וחוקי ניתוב מהשכבה הפיזית באינטרנט</a:t>
            </a:r>
          </a:p>
          <a:p>
            <a:pPr algn="r" rtl="1"/>
            <a:r>
              <a:rPr lang="en-US" baseline="0" dirty="0" smtClean="0"/>
              <a:t>NFV</a:t>
            </a:r>
            <a:r>
              <a:rPr lang="he-IL" baseline="0" dirty="0" smtClean="0"/>
              <a:t> מציע לעשות וירטואליזציה לשירותי רשת כמו: </a:t>
            </a:r>
            <a:r>
              <a:rPr lang="en-US" baseline="0" dirty="0" smtClean="0"/>
              <a:t>firewalls</a:t>
            </a:r>
            <a:r>
              <a:rPr lang="he-IL" baseline="0" dirty="0" smtClean="0"/>
              <a:t>, </a:t>
            </a:r>
            <a:r>
              <a:rPr lang="en-US" baseline="0" dirty="0" smtClean="0"/>
              <a:t>routers</a:t>
            </a:r>
            <a:r>
              <a:rPr lang="he-IL" baseline="0" dirty="0" smtClean="0"/>
              <a:t> ו</a:t>
            </a:r>
            <a:r>
              <a:rPr lang="en-US" baseline="0" dirty="0" smtClean="0"/>
              <a:t>traffic controllers</a:t>
            </a:r>
            <a:r>
              <a:rPr lang="he-IL" baseline="0" dirty="0" smtClean="0"/>
              <a:t> ולהפעיל אותם על מערכות וירטואליות במקום חומרה מיוחדת</a:t>
            </a:r>
          </a:p>
          <a:p>
            <a:pPr algn="r" rtl="1"/>
            <a:r>
              <a:rPr lang="he-IL" baseline="0" dirty="0" smtClean="0"/>
              <a:t>עם טכנולוגיית </a:t>
            </a:r>
            <a:r>
              <a:rPr lang="en-US" baseline="0" dirty="0" smtClean="0"/>
              <a:t>NFV</a:t>
            </a:r>
            <a:r>
              <a:rPr lang="he-IL" baseline="0" dirty="0" smtClean="0"/>
              <a:t> ספקים יכולים לבנות, לספק, לנהל ולשדרג רשתות בקלות בגלל שאין שינויים גדולים בחומרה כי הכל נעשה במערכות וירטואליות</a:t>
            </a:r>
            <a:endParaRPr lang="en-US" dirty="0"/>
          </a:p>
        </p:txBody>
      </p:sp>
      <p:sp>
        <p:nvSpPr>
          <p:cNvPr id="4" name="Slide Number Placeholder 3"/>
          <p:cNvSpPr>
            <a:spLocks noGrp="1"/>
          </p:cNvSpPr>
          <p:nvPr>
            <p:ph type="sldNum" sz="quarter" idx="10"/>
          </p:nvPr>
        </p:nvSpPr>
        <p:spPr/>
        <p:txBody>
          <a:bodyPr/>
          <a:lstStyle/>
          <a:p>
            <a:fld id="{9C619AD8-72AA-4D22-9419-3ADD12C53F45}" type="slidenum">
              <a:rPr lang="en-US" smtClean="0"/>
              <a:t>9</a:t>
            </a:fld>
            <a:endParaRPr lang="en-US"/>
          </a:p>
        </p:txBody>
      </p:sp>
    </p:spTree>
    <p:extLst>
      <p:ext uri="{BB962C8B-B14F-4D97-AF65-F5344CB8AC3E}">
        <p14:creationId xmlns:p14="http://schemas.microsoft.com/office/powerpoint/2010/main" val="149449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4F2C4D-99F4-4C23-AAC5-FD72E3412195}"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4457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F2C4D-99F4-4C23-AAC5-FD72E3412195}"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66958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F2C4D-99F4-4C23-AAC5-FD72E3412195}"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60618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F2C4D-99F4-4C23-AAC5-FD72E3412195}"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48565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4F2C4D-99F4-4C23-AAC5-FD72E3412195}" type="datetimeFigureOut">
              <a:rPr lang="en-US" smtClean="0"/>
              <a:t>3/20/2021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74747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4F2C4D-99F4-4C23-AAC5-FD72E3412195}"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38554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4F2C4D-99F4-4C23-AAC5-FD72E3412195}" type="datetimeFigureOut">
              <a:rPr lang="en-US" smtClean="0"/>
              <a:t>3/20/2021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1027319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4F2C4D-99F4-4C23-AAC5-FD72E3412195}" type="datetimeFigureOut">
              <a:rPr lang="en-US" smtClean="0"/>
              <a:t>3/20/2021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309741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F2C4D-99F4-4C23-AAC5-FD72E3412195}" type="datetimeFigureOut">
              <a:rPr lang="en-US" smtClean="0"/>
              <a:t>3/20/2021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6781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4F2C4D-99F4-4C23-AAC5-FD72E3412195}"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41767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4F2C4D-99F4-4C23-AAC5-FD72E3412195}" type="datetimeFigureOut">
              <a:rPr lang="en-US" smtClean="0"/>
              <a:t>3/20/2021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B50A9-C55C-40F2-B2B4-7F9055A26016}" type="slidenum">
              <a:rPr lang="en-US" smtClean="0"/>
              <a:t>‹#›</a:t>
            </a:fld>
            <a:endParaRPr lang="en-US"/>
          </a:p>
        </p:txBody>
      </p:sp>
    </p:spTree>
    <p:extLst>
      <p:ext uri="{BB962C8B-B14F-4D97-AF65-F5344CB8AC3E}">
        <p14:creationId xmlns:p14="http://schemas.microsoft.com/office/powerpoint/2010/main" val="375507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100000"/>
                    </a14:imgEffect>
                    <a14:imgEffect>
                      <a14:colorTemperature colorTemp="11200"/>
                    </a14:imgEffect>
                    <a14:imgEffect>
                      <a14:brightnessContrast bright="-8000" contrast="20000"/>
                    </a14:imgEffect>
                  </a14:imgLayer>
                </a14:imgProps>
              </a:ext>
            </a:extLst>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F2C4D-99F4-4C23-AAC5-FD72E3412195}" type="datetimeFigureOut">
              <a:rPr lang="en-US" smtClean="0"/>
              <a:t>3/20/2021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8B50A9-C55C-40F2-B2B4-7F9055A26016}" type="slidenum">
              <a:rPr lang="en-US" smtClean="0"/>
              <a:t>‹#›</a:t>
            </a:fld>
            <a:endParaRPr lang="en-US"/>
          </a:p>
        </p:txBody>
      </p:sp>
    </p:spTree>
    <p:extLst>
      <p:ext uri="{BB962C8B-B14F-4D97-AF65-F5344CB8AC3E}">
        <p14:creationId xmlns:p14="http://schemas.microsoft.com/office/powerpoint/2010/main" val="47148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sharpenSoften amount="-100000"/>
                    </a14:imgEffect>
                    <a14:imgEffect>
                      <a14:colorTemperature colorTemp="11200"/>
                    </a14:imgEffect>
                    <a14:imgEffect>
                      <a14:brightnessContrast bright="-8000" contrast="20000"/>
                    </a14:imgEffect>
                  </a14:imgLayer>
                </a14:imgProps>
              </a:ext>
            </a:extLst>
          </a:blip>
          <a:srcRect/>
          <a:stretch>
            <a:fillRect l="-17000" r="-17000"/>
          </a:stretch>
        </a:blipFill>
        <a:effectLst/>
      </p:bgPr>
    </p:bg>
    <p:spTree>
      <p:nvGrpSpPr>
        <p:cNvPr id="1" name=""/>
        <p:cNvGrpSpPr/>
        <p:nvPr/>
      </p:nvGrpSpPr>
      <p:grpSpPr>
        <a:xfrm>
          <a:off x="0" y="0"/>
          <a:ext cx="0" cy="0"/>
          <a:chOff x="0" y="0"/>
          <a:chExt cx="0" cy="0"/>
        </a:xfrm>
      </p:grpSpPr>
      <p:sp>
        <p:nvSpPr>
          <p:cNvPr id="4" name="TextBox 3"/>
          <p:cNvSpPr txBox="1"/>
          <p:nvPr/>
        </p:nvSpPr>
        <p:spPr>
          <a:xfrm>
            <a:off x="3470414" y="397979"/>
            <a:ext cx="5121136" cy="646331"/>
          </a:xfrm>
          <a:prstGeom prst="rect">
            <a:avLst/>
          </a:prstGeom>
          <a:noFill/>
        </p:spPr>
        <p:txBody>
          <a:bodyPr wrap="square" rtlCol="0">
            <a:spAutoFit/>
          </a:bodyPr>
          <a:lstStyle/>
          <a:p>
            <a:r>
              <a:rPr lang="en-US" sz="3600" dirty="0" smtClean="0">
                <a:solidFill>
                  <a:schemeClr val="bg1"/>
                </a:solidFill>
                <a:latin typeface="Narkisim" panose="020E0502050101010101" pitchFamily="34" charset="-79"/>
                <a:cs typeface="Narkisim" panose="020E0502050101010101" pitchFamily="34" charset="-79"/>
              </a:rPr>
              <a:t>New Internet Architectures</a:t>
            </a:r>
            <a:endParaRPr lang="en-US" sz="3600" dirty="0">
              <a:solidFill>
                <a:schemeClr val="bg1"/>
              </a:solidFill>
              <a:latin typeface="Narkisim" panose="020E0502050101010101" pitchFamily="34" charset="-79"/>
              <a:cs typeface="Narkisim" panose="020E0502050101010101" pitchFamily="34" charset="-79"/>
            </a:endParaRPr>
          </a:p>
        </p:txBody>
      </p:sp>
      <p:sp>
        <p:nvSpPr>
          <p:cNvPr id="6" name="TextBox 5"/>
          <p:cNvSpPr txBox="1"/>
          <p:nvPr/>
        </p:nvSpPr>
        <p:spPr>
          <a:xfrm>
            <a:off x="245639" y="2645879"/>
            <a:ext cx="4611756" cy="523220"/>
          </a:xfrm>
          <a:prstGeom prst="rect">
            <a:avLst/>
          </a:prstGeom>
          <a:noFill/>
        </p:spPr>
        <p:txBody>
          <a:bodyPr wrap="square" rtlCol="0">
            <a:spAutoFit/>
          </a:bodyPr>
          <a:lstStyle/>
          <a:p>
            <a:r>
              <a:rPr lang="en-US" sz="2800" dirty="0" smtClean="0">
                <a:solidFill>
                  <a:schemeClr val="bg1"/>
                </a:solidFill>
                <a:latin typeface="Narkisim" panose="020E0502050101010101" pitchFamily="34" charset="-79"/>
                <a:cs typeface="Narkisim" panose="020E0502050101010101" pitchFamily="34" charset="-79"/>
              </a:rPr>
              <a:t>Accountable Internet Protocol</a:t>
            </a:r>
            <a:endParaRPr lang="en-US" sz="2800" dirty="0">
              <a:solidFill>
                <a:schemeClr val="bg1"/>
              </a:solidFill>
              <a:latin typeface="Narkisim" panose="020E0502050101010101" pitchFamily="34" charset="-79"/>
              <a:cs typeface="Narkisim" panose="020E0502050101010101" pitchFamily="34" charset="-79"/>
            </a:endParaRPr>
          </a:p>
        </p:txBody>
      </p:sp>
      <p:sp>
        <p:nvSpPr>
          <p:cNvPr id="7" name="TextBox 6"/>
          <p:cNvSpPr txBox="1"/>
          <p:nvPr/>
        </p:nvSpPr>
        <p:spPr>
          <a:xfrm>
            <a:off x="10724087" y="2584323"/>
            <a:ext cx="1016625" cy="646331"/>
          </a:xfrm>
          <a:prstGeom prst="rect">
            <a:avLst/>
          </a:prstGeom>
          <a:noFill/>
        </p:spPr>
        <p:txBody>
          <a:bodyPr wrap="none" rtlCol="0">
            <a:spAutoFit/>
          </a:bodyPr>
          <a:lstStyle/>
          <a:p>
            <a:r>
              <a:rPr lang="en-US" sz="3600" b="1" dirty="0" smtClean="0">
                <a:solidFill>
                  <a:schemeClr val="accent2">
                    <a:lumMod val="75000"/>
                  </a:schemeClr>
                </a:solidFill>
                <a:latin typeface="Courier New" panose="02070309020205020404" pitchFamily="49" charset="0"/>
                <a:cs typeface="Courier New" panose="02070309020205020404" pitchFamily="49" charset="0"/>
              </a:rPr>
              <a:t>AIP</a:t>
            </a:r>
            <a:endParaRPr lang="en-US" sz="3600" b="1" dirty="0">
              <a:solidFill>
                <a:schemeClr val="accent2">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245639" y="3570992"/>
            <a:ext cx="9359762" cy="523220"/>
          </a:xfrm>
          <a:prstGeom prst="rect">
            <a:avLst/>
          </a:prstGeom>
          <a:noFill/>
        </p:spPr>
        <p:txBody>
          <a:bodyPr wrap="square" rtlCol="0">
            <a:spAutoFit/>
          </a:bodyPr>
          <a:lstStyle/>
          <a:p>
            <a:r>
              <a:rPr lang="en-US" sz="2800" dirty="0" smtClean="0">
                <a:solidFill>
                  <a:schemeClr val="bg1"/>
                </a:solidFill>
                <a:latin typeface="Narkisim" panose="020E0502050101010101" pitchFamily="34" charset="-79"/>
                <a:cs typeface="Narkisim" panose="020E0502050101010101" pitchFamily="34" charset="-79"/>
              </a:rPr>
              <a:t>SCION (Scalability, Control, </a:t>
            </a:r>
            <a:r>
              <a:rPr lang="en-US" sz="2800" dirty="0">
                <a:solidFill>
                  <a:schemeClr val="bg1"/>
                </a:solidFill>
                <a:latin typeface="Narkisim" panose="020E0502050101010101" pitchFamily="34" charset="-79"/>
                <a:cs typeface="Narkisim" panose="020E0502050101010101" pitchFamily="34" charset="-79"/>
              </a:rPr>
              <a:t>a</a:t>
            </a:r>
            <a:r>
              <a:rPr lang="en-US" sz="2800" dirty="0" smtClean="0">
                <a:solidFill>
                  <a:schemeClr val="bg1"/>
                </a:solidFill>
                <a:latin typeface="Narkisim" panose="020E0502050101010101" pitchFamily="34" charset="-79"/>
                <a:cs typeface="Narkisim" panose="020E0502050101010101" pitchFamily="34" charset="-79"/>
              </a:rPr>
              <a:t>nd Isolation on Next-Gen Networks)</a:t>
            </a:r>
            <a:endParaRPr lang="en-US" sz="2800" dirty="0">
              <a:solidFill>
                <a:schemeClr val="bg1"/>
              </a:solidFill>
              <a:latin typeface="Narkisim" panose="020E0502050101010101" pitchFamily="34" charset="-79"/>
              <a:cs typeface="Narkisim" panose="020E0502050101010101" pitchFamily="34" charset="-79"/>
            </a:endParaRPr>
          </a:p>
        </p:txBody>
      </p:sp>
      <p:pic>
        <p:nvPicPr>
          <p:cNvPr id="10" name="Picture 9"/>
          <p:cNvPicPr>
            <a:picLocks noChangeAspect="1"/>
          </p:cNvPicPr>
          <p:nvPr/>
        </p:nvPicPr>
        <p:blipFill>
          <a:blip r:embed="rId5">
            <a:duotone>
              <a:prstClr val="black"/>
              <a:schemeClr val="accent2">
                <a:tint val="45000"/>
                <a:satMod val="400000"/>
              </a:schemeClr>
            </a:duotone>
          </a:blip>
          <a:stretch>
            <a:fillRect/>
          </a:stretch>
        </p:blipFill>
        <p:spPr>
          <a:xfrm>
            <a:off x="10577346" y="3658395"/>
            <a:ext cx="1310115" cy="348413"/>
          </a:xfrm>
          <a:prstGeom prst="rect">
            <a:avLst/>
          </a:prstGeom>
        </p:spPr>
      </p:pic>
      <p:pic>
        <p:nvPicPr>
          <p:cNvPr id="11" name="Picture 10"/>
          <p:cNvPicPr>
            <a:picLocks noChangeAspect="1"/>
          </p:cNvPicPr>
          <p:nvPr/>
        </p:nvPicPr>
        <p:blipFill>
          <a:blip r:embed="rId6">
            <a:duotone>
              <a:schemeClr val="accent6">
                <a:shade val="45000"/>
                <a:satMod val="135000"/>
              </a:schemeClr>
              <a:prstClr val="white"/>
            </a:duotone>
          </a:blip>
          <a:stretch>
            <a:fillRect/>
          </a:stretch>
        </p:blipFill>
        <p:spPr>
          <a:xfrm>
            <a:off x="10743942" y="4448818"/>
            <a:ext cx="976916" cy="941499"/>
          </a:xfrm>
          <a:prstGeom prst="rect">
            <a:avLst/>
          </a:prstGeom>
        </p:spPr>
      </p:pic>
      <p:sp>
        <p:nvSpPr>
          <p:cNvPr id="12" name="TextBox 11"/>
          <p:cNvSpPr txBox="1"/>
          <p:nvPr/>
        </p:nvSpPr>
        <p:spPr>
          <a:xfrm>
            <a:off x="245639" y="4657958"/>
            <a:ext cx="10064612" cy="523220"/>
          </a:xfrm>
          <a:prstGeom prst="rect">
            <a:avLst/>
          </a:prstGeom>
          <a:noFill/>
        </p:spPr>
        <p:txBody>
          <a:bodyPr wrap="square" rtlCol="0">
            <a:spAutoFit/>
          </a:bodyPr>
          <a:lstStyle/>
          <a:p>
            <a:r>
              <a:rPr lang="en-US" sz="2800" dirty="0" smtClean="0">
                <a:solidFill>
                  <a:schemeClr val="bg1"/>
                </a:solidFill>
                <a:latin typeface="Narkisim" panose="020E0502050101010101" pitchFamily="34" charset="-79"/>
                <a:cs typeface="Narkisim" panose="020E0502050101010101" pitchFamily="34" charset="-79"/>
              </a:rPr>
              <a:t>Software Defined Networks &amp; Network Functions Virtualization</a:t>
            </a:r>
            <a:endParaRPr lang="en-US" sz="2800" dirty="0">
              <a:solidFill>
                <a:schemeClr val="bg1"/>
              </a:solidFill>
              <a:latin typeface="Narkisim" panose="020E0502050101010101" pitchFamily="34" charset="-79"/>
              <a:cs typeface="Narkisim" panose="020E0502050101010101" pitchFamily="34" charset="-79"/>
            </a:endParaRPr>
          </a:p>
        </p:txBody>
      </p:sp>
      <p:pic>
        <p:nvPicPr>
          <p:cNvPr id="13" name="Picture 12"/>
          <p:cNvPicPr>
            <a:picLocks noChangeAspect="1"/>
          </p:cNvPicPr>
          <p:nvPr/>
        </p:nvPicPr>
        <p:blipFill>
          <a:blip r:embed="rId7"/>
          <a:stretch>
            <a:fillRect/>
          </a:stretch>
        </p:blipFill>
        <p:spPr>
          <a:xfrm>
            <a:off x="10624945" y="5832328"/>
            <a:ext cx="1214907" cy="488025"/>
          </a:xfrm>
          <a:prstGeom prst="rect">
            <a:avLst/>
          </a:prstGeom>
        </p:spPr>
      </p:pic>
      <p:sp>
        <p:nvSpPr>
          <p:cNvPr id="14" name="TextBox 13"/>
          <p:cNvSpPr txBox="1"/>
          <p:nvPr/>
        </p:nvSpPr>
        <p:spPr>
          <a:xfrm>
            <a:off x="245639" y="5814730"/>
            <a:ext cx="4611756" cy="523220"/>
          </a:xfrm>
          <a:prstGeom prst="rect">
            <a:avLst/>
          </a:prstGeom>
          <a:noFill/>
        </p:spPr>
        <p:txBody>
          <a:bodyPr wrap="square" rtlCol="0">
            <a:spAutoFit/>
          </a:bodyPr>
          <a:lstStyle/>
          <a:p>
            <a:r>
              <a:rPr lang="en-US" sz="2800" dirty="0" smtClean="0">
                <a:solidFill>
                  <a:schemeClr val="bg1"/>
                </a:solidFill>
                <a:latin typeface="Narkisim" panose="020E0502050101010101" pitchFamily="34" charset="-79"/>
                <a:cs typeface="Narkisim" panose="020E0502050101010101" pitchFamily="34" charset="-79"/>
              </a:rPr>
              <a:t>Information Centric Networking</a:t>
            </a:r>
            <a:endParaRPr lang="en-US" sz="2800" dirty="0">
              <a:solidFill>
                <a:schemeClr val="bg1"/>
              </a:solidFill>
              <a:latin typeface="Narkisim" panose="020E0502050101010101" pitchFamily="34" charset="-79"/>
              <a:cs typeface="Narkisim" panose="020E0502050101010101" pitchFamily="34" charset="-79"/>
            </a:endParaRPr>
          </a:p>
        </p:txBody>
      </p:sp>
      <p:sp>
        <p:nvSpPr>
          <p:cNvPr id="15" name="TextBox 14"/>
          <p:cNvSpPr txBox="1"/>
          <p:nvPr/>
        </p:nvSpPr>
        <p:spPr>
          <a:xfrm>
            <a:off x="245639" y="1210441"/>
            <a:ext cx="11641822" cy="954107"/>
          </a:xfrm>
          <a:prstGeom prst="rect">
            <a:avLst/>
          </a:prstGeom>
          <a:noFill/>
        </p:spPr>
        <p:txBody>
          <a:bodyPr wrap="square" rtlCol="0">
            <a:spAutoFit/>
          </a:bodyPr>
          <a:lstStyle/>
          <a:p>
            <a:r>
              <a:rPr lang="en-US" sz="2800" dirty="0" smtClean="0">
                <a:solidFill>
                  <a:schemeClr val="bg1"/>
                </a:solidFill>
              </a:rPr>
              <a:t>Designing new network architectures that are unconstrained by the current system</a:t>
            </a:r>
            <a:endParaRPr lang="en-US" sz="2800" dirty="0">
              <a:solidFill>
                <a:schemeClr val="bg1"/>
              </a:solidFill>
            </a:endParaRPr>
          </a:p>
        </p:txBody>
      </p:sp>
    </p:spTree>
    <p:extLst>
      <p:ext uri="{BB962C8B-B14F-4D97-AF65-F5344CB8AC3E}">
        <p14:creationId xmlns:p14="http://schemas.microsoft.com/office/powerpoint/2010/main" val="426198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9194" y="633135"/>
            <a:ext cx="4165183" cy="461665"/>
          </a:xfrm>
          <a:prstGeom prst="rect">
            <a:avLst/>
          </a:prstGeom>
        </p:spPr>
        <p:txBody>
          <a:bodyPr wrap="square">
            <a:spAutoFit/>
          </a:bodyPr>
          <a:lstStyle/>
          <a:p>
            <a:r>
              <a:rPr lang="en-US" sz="2400" dirty="0">
                <a:solidFill>
                  <a:schemeClr val="bg1"/>
                </a:solidFill>
                <a:latin typeface="Narkisim" panose="020E0502050101010101" pitchFamily="34" charset="-79"/>
                <a:cs typeface="Narkisim" panose="020E0502050101010101" pitchFamily="34" charset="-79"/>
              </a:rPr>
              <a:t>Network Functions Virtualization</a:t>
            </a:r>
          </a:p>
        </p:txBody>
      </p:sp>
      <p:pic>
        <p:nvPicPr>
          <p:cNvPr id="5" name="Picture 4"/>
          <p:cNvPicPr>
            <a:picLocks noChangeAspect="1"/>
          </p:cNvPicPr>
          <p:nvPr/>
        </p:nvPicPr>
        <p:blipFill>
          <a:blip r:embed="rId3">
            <a:duotone>
              <a:schemeClr val="accent3">
                <a:shade val="45000"/>
                <a:satMod val="135000"/>
              </a:schemeClr>
              <a:prstClr val="white"/>
            </a:duotone>
          </a:blip>
          <a:stretch>
            <a:fillRect/>
          </a:stretch>
        </p:blipFill>
        <p:spPr>
          <a:xfrm>
            <a:off x="113726" y="435798"/>
            <a:ext cx="1139873" cy="814195"/>
          </a:xfrm>
          <a:prstGeom prst="rect">
            <a:avLst/>
          </a:prstGeom>
        </p:spPr>
      </p:pic>
      <p:pic>
        <p:nvPicPr>
          <p:cNvPr id="6" name="Picture 5"/>
          <p:cNvPicPr>
            <a:picLocks noChangeAspect="1"/>
          </p:cNvPicPr>
          <p:nvPr/>
        </p:nvPicPr>
        <p:blipFill>
          <a:blip r:embed="rId4"/>
          <a:stretch>
            <a:fillRect/>
          </a:stretch>
        </p:blipFill>
        <p:spPr>
          <a:xfrm>
            <a:off x="1048171" y="134856"/>
            <a:ext cx="410856" cy="343086"/>
          </a:xfrm>
          <a:prstGeom prst="rect">
            <a:avLst/>
          </a:prstGeom>
        </p:spPr>
      </p:pic>
      <p:sp>
        <p:nvSpPr>
          <p:cNvPr id="7" name="TextBox 6"/>
          <p:cNvSpPr txBox="1"/>
          <p:nvPr/>
        </p:nvSpPr>
        <p:spPr>
          <a:xfrm>
            <a:off x="117466" y="1423540"/>
            <a:ext cx="5426807" cy="461665"/>
          </a:xfrm>
          <a:prstGeom prst="rect">
            <a:avLst/>
          </a:prstGeom>
          <a:noFill/>
        </p:spPr>
        <p:txBody>
          <a:bodyPr wrap="none" rtlCol="0">
            <a:spAutoFit/>
          </a:bodyPr>
          <a:lstStyle/>
          <a:p>
            <a:r>
              <a:rPr lang="en-US" sz="2400" dirty="0" smtClean="0">
                <a:solidFill>
                  <a:schemeClr val="bg1"/>
                </a:solidFill>
              </a:rPr>
              <a:t>NFV Architecture has 3 main components:</a:t>
            </a:r>
            <a:endParaRPr lang="en-US" sz="2400" dirty="0">
              <a:solidFill>
                <a:schemeClr val="bg1"/>
              </a:solidFill>
            </a:endParaRPr>
          </a:p>
        </p:txBody>
      </p:sp>
      <p:pic>
        <p:nvPicPr>
          <p:cNvPr id="8" name="Picture 7"/>
          <p:cNvPicPr>
            <a:picLocks noChangeAspect="1"/>
          </p:cNvPicPr>
          <p:nvPr/>
        </p:nvPicPr>
        <p:blipFill>
          <a:blip r:embed="rId5"/>
          <a:stretch>
            <a:fillRect/>
          </a:stretch>
        </p:blipFill>
        <p:spPr>
          <a:xfrm>
            <a:off x="5544273" y="2421285"/>
            <a:ext cx="6647727" cy="4436715"/>
          </a:xfrm>
          <a:prstGeom prst="rect">
            <a:avLst/>
          </a:prstGeom>
        </p:spPr>
      </p:pic>
      <p:sp>
        <p:nvSpPr>
          <p:cNvPr id="10" name="TextBox 9"/>
          <p:cNvSpPr txBox="1"/>
          <p:nvPr/>
        </p:nvSpPr>
        <p:spPr>
          <a:xfrm>
            <a:off x="266219" y="2213945"/>
            <a:ext cx="4645824"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solidFill>
                  <a:schemeClr val="bg1"/>
                </a:solidFill>
              </a:rPr>
              <a:t>VNF: Are software applications like: File</a:t>
            </a:r>
            <a:br>
              <a:rPr lang="en-US" sz="2000" dirty="0" smtClean="0">
                <a:solidFill>
                  <a:schemeClr val="bg1"/>
                </a:solidFill>
              </a:rPr>
            </a:br>
            <a:r>
              <a:rPr lang="en-US" sz="2000" dirty="0" smtClean="0">
                <a:solidFill>
                  <a:schemeClr val="bg1"/>
                </a:solidFill>
              </a:rPr>
              <a:t>Sharing and IP configuration</a:t>
            </a:r>
            <a:endParaRPr lang="en-US" sz="2000" dirty="0">
              <a:solidFill>
                <a:schemeClr val="bg1"/>
              </a:solidFill>
            </a:endParaRPr>
          </a:p>
        </p:txBody>
      </p:sp>
      <p:sp>
        <p:nvSpPr>
          <p:cNvPr id="11" name="TextBox 10"/>
          <p:cNvSpPr txBox="1"/>
          <p:nvPr/>
        </p:nvSpPr>
        <p:spPr>
          <a:xfrm>
            <a:off x="266219" y="3512239"/>
            <a:ext cx="5076326" cy="163121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solidFill>
                  <a:schemeClr val="bg1"/>
                </a:solidFill>
              </a:rPr>
              <a:t>Network functions virtualization </a:t>
            </a:r>
            <a:br>
              <a:rPr lang="en-US" sz="2000" dirty="0" smtClean="0">
                <a:solidFill>
                  <a:schemeClr val="bg1"/>
                </a:solidFill>
              </a:rPr>
            </a:br>
            <a:r>
              <a:rPr lang="en-US" sz="2000" dirty="0" smtClean="0">
                <a:solidFill>
                  <a:schemeClr val="bg1"/>
                </a:solidFill>
              </a:rPr>
              <a:t>infrastructure: contains virtual network</a:t>
            </a:r>
            <a:br>
              <a:rPr lang="en-US" sz="2000" dirty="0" smtClean="0">
                <a:solidFill>
                  <a:schemeClr val="bg1"/>
                </a:solidFill>
              </a:rPr>
            </a:br>
            <a:r>
              <a:rPr lang="en-US" sz="2000" dirty="0" smtClean="0">
                <a:solidFill>
                  <a:schemeClr val="bg1"/>
                </a:solidFill>
              </a:rPr>
              <a:t>infrastructure components like compute </a:t>
            </a:r>
            <a:br>
              <a:rPr lang="en-US" sz="2000" dirty="0" smtClean="0">
                <a:solidFill>
                  <a:schemeClr val="bg1"/>
                </a:solidFill>
              </a:rPr>
            </a:br>
            <a:r>
              <a:rPr lang="en-US" sz="2000" dirty="0" smtClean="0">
                <a:solidFill>
                  <a:schemeClr val="bg1"/>
                </a:solidFill>
              </a:rPr>
              <a:t>and storage that run on some sort of virtual</a:t>
            </a:r>
            <a:br>
              <a:rPr lang="en-US" sz="2000" dirty="0" smtClean="0">
                <a:solidFill>
                  <a:schemeClr val="bg1"/>
                </a:solidFill>
              </a:rPr>
            </a:br>
            <a:r>
              <a:rPr lang="en-US" sz="2000" dirty="0" smtClean="0">
                <a:solidFill>
                  <a:schemeClr val="bg1"/>
                </a:solidFill>
              </a:rPr>
              <a:t>machine</a:t>
            </a:r>
            <a:endParaRPr lang="en-US" sz="2000" dirty="0">
              <a:solidFill>
                <a:schemeClr val="bg1"/>
              </a:solidFill>
            </a:endParaRPr>
          </a:p>
        </p:txBody>
      </p:sp>
      <p:sp>
        <p:nvSpPr>
          <p:cNvPr id="12" name="TextBox 11"/>
          <p:cNvSpPr txBox="1"/>
          <p:nvPr/>
        </p:nvSpPr>
        <p:spPr>
          <a:xfrm>
            <a:off x="266219" y="5733863"/>
            <a:ext cx="4739118"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smtClean="0">
                <a:solidFill>
                  <a:schemeClr val="bg1"/>
                </a:solidFill>
              </a:rPr>
              <a:t>MANO: Framework to manage &amp; control</a:t>
            </a:r>
            <a:br>
              <a:rPr lang="en-US" sz="2000" dirty="0" smtClean="0">
                <a:solidFill>
                  <a:schemeClr val="bg1"/>
                </a:solidFill>
              </a:rPr>
            </a:br>
            <a:r>
              <a:rPr lang="en-US" sz="2000" dirty="0" smtClean="0">
                <a:solidFill>
                  <a:schemeClr val="bg1"/>
                </a:solidFill>
              </a:rPr>
              <a:t>NFV infrastructure</a:t>
            </a:r>
            <a:endParaRPr lang="en-US" sz="2000" dirty="0">
              <a:solidFill>
                <a:schemeClr val="bg1"/>
              </a:solidFill>
            </a:endParaRPr>
          </a:p>
        </p:txBody>
      </p:sp>
      <p:cxnSp>
        <p:nvCxnSpPr>
          <p:cNvPr id="3" name="Straight Arrow Connector 2"/>
          <p:cNvCxnSpPr/>
          <p:nvPr/>
        </p:nvCxnSpPr>
        <p:spPr>
          <a:xfrm flipH="1">
            <a:off x="9092954" y="1516284"/>
            <a:ext cx="317265" cy="10532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8964593" y="1113154"/>
            <a:ext cx="891251" cy="4214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VNF</a:t>
            </a:r>
            <a:endParaRPr lang="en-US" sz="2400" dirty="0"/>
          </a:p>
        </p:txBody>
      </p:sp>
      <p:cxnSp>
        <p:nvCxnSpPr>
          <p:cNvPr id="17" name="Straight Arrow Connector 16"/>
          <p:cNvCxnSpPr/>
          <p:nvPr/>
        </p:nvCxnSpPr>
        <p:spPr>
          <a:xfrm>
            <a:off x="6041985" y="1885205"/>
            <a:ext cx="925974" cy="223538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Rectangle 17"/>
          <p:cNvSpPr/>
          <p:nvPr/>
        </p:nvSpPr>
        <p:spPr>
          <a:xfrm>
            <a:off x="5626231" y="1516284"/>
            <a:ext cx="831508" cy="3705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smtClean="0"/>
              <a:t>NFVI</a:t>
            </a:r>
            <a:endParaRPr lang="en-US" sz="2400" dirty="0"/>
          </a:p>
        </p:txBody>
      </p:sp>
      <p:cxnSp>
        <p:nvCxnSpPr>
          <p:cNvPr id="20" name="Straight Arrow Connector 19"/>
          <p:cNvCxnSpPr/>
          <p:nvPr/>
        </p:nvCxnSpPr>
        <p:spPr>
          <a:xfrm>
            <a:off x="11401063" y="1701552"/>
            <a:ext cx="0" cy="23264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Rectangle 20"/>
          <p:cNvSpPr/>
          <p:nvPr/>
        </p:nvSpPr>
        <p:spPr>
          <a:xfrm>
            <a:off x="10764456" y="1249993"/>
            <a:ext cx="1250066" cy="40437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MANO</a:t>
            </a:r>
            <a:endParaRPr lang="en-US" sz="2400" dirty="0"/>
          </a:p>
        </p:txBody>
      </p:sp>
    </p:spTree>
    <p:extLst>
      <p:ext uri="{BB962C8B-B14F-4D97-AF65-F5344CB8AC3E}">
        <p14:creationId xmlns:p14="http://schemas.microsoft.com/office/powerpoint/2010/main" val="46540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animBg="1"/>
      <p:bldP spid="18"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5429" y="237936"/>
            <a:ext cx="10261142"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Software Defined Networks &amp; Network Functions Virtualization</a:t>
            </a:r>
          </a:p>
        </p:txBody>
      </p:sp>
      <p:sp>
        <p:nvSpPr>
          <p:cNvPr id="5" name="Rectangle 4"/>
          <p:cNvSpPr/>
          <p:nvPr/>
        </p:nvSpPr>
        <p:spPr>
          <a:xfrm>
            <a:off x="6180881" y="5764194"/>
            <a:ext cx="5361009" cy="4629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Physical</a:t>
            </a:r>
            <a:endParaRPr lang="en-US" sz="2400" dirty="0"/>
          </a:p>
        </p:txBody>
      </p:sp>
      <p:sp>
        <p:nvSpPr>
          <p:cNvPr id="6" name="Rectangle 5"/>
          <p:cNvSpPr/>
          <p:nvPr/>
        </p:nvSpPr>
        <p:spPr>
          <a:xfrm>
            <a:off x="6487489" y="5301207"/>
            <a:ext cx="4747792" cy="4629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t>Data Link</a:t>
            </a:r>
            <a:endParaRPr lang="en-US" sz="2400" dirty="0"/>
          </a:p>
        </p:txBody>
      </p:sp>
      <p:sp>
        <p:nvSpPr>
          <p:cNvPr id="7" name="Rectangle 6"/>
          <p:cNvSpPr/>
          <p:nvPr/>
        </p:nvSpPr>
        <p:spPr>
          <a:xfrm>
            <a:off x="6782607" y="4838220"/>
            <a:ext cx="4157556" cy="462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Network</a:t>
            </a:r>
            <a:endParaRPr lang="en-US" sz="2400" dirty="0"/>
          </a:p>
        </p:txBody>
      </p:sp>
      <p:sp>
        <p:nvSpPr>
          <p:cNvPr id="8" name="Rectangle 7"/>
          <p:cNvSpPr/>
          <p:nvPr/>
        </p:nvSpPr>
        <p:spPr>
          <a:xfrm>
            <a:off x="7074397" y="4375233"/>
            <a:ext cx="3573970" cy="462987"/>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Transport</a:t>
            </a:r>
            <a:endParaRPr lang="en-US" sz="2400" dirty="0"/>
          </a:p>
        </p:txBody>
      </p:sp>
      <p:sp>
        <p:nvSpPr>
          <p:cNvPr id="9" name="Rectangle 8"/>
          <p:cNvSpPr/>
          <p:nvPr/>
        </p:nvSpPr>
        <p:spPr>
          <a:xfrm>
            <a:off x="7313543" y="3912246"/>
            <a:ext cx="3095683" cy="4629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Session</a:t>
            </a:r>
            <a:endParaRPr lang="en-US" sz="2400" dirty="0"/>
          </a:p>
        </p:txBody>
      </p:sp>
      <p:sp>
        <p:nvSpPr>
          <p:cNvPr id="10" name="Rectangle 9"/>
          <p:cNvSpPr/>
          <p:nvPr/>
        </p:nvSpPr>
        <p:spPr>
          <a:xfrm>
            <a:off x="7508248" y="3449259"/>
            <a:ext cx="2706271" cy="462987"/>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Presentation</a:t>
            </a:r>
            <a:endParaRPr lang="en-US" sz="2400" dirty="0"/>
          </a:p>
        </p:txBody>
      </p:sp>
      <p:sp>
        <p:nvSpPr>
          <p:cNvPr id="11" name="Rectangle 10"/>
          <p:cNvSpPr/>
          <p:nvPr/>
        </p:nvSpPr>
        <p:spPr>
          <a:xfrm>
            <a:off x="7718453" y="2986272"/>
            <a:ext cx="2285859" cy="462987"/>
          </a:xfrm>
          <a:prstGeom prst="rect">
            <a:avLst/>
          </a:prstGeom>
          <a:solidFill>
            <a:schemeClr val="accent3">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Application</a:t>
            </a:r>
            <a:endParaRPr lang="en-US" sz="2400" dirty="0">
              <a:solidFill>
                <a:schemeClr val="tx1"/>
              </a:solidFill>
            </a:endParaRPr>
          </a:p>
        </p:txBody>
      </p:sp>
      <p:sp>
        <p:nvSpPr>
          <p:cNvPr id="12" name="TextBox 11"/>
          <p:cNvSpPr txBox="1"/>
          <p:nvPr/>
        </p:nvSpPr>
        <p:spPr>
          <a:xfrm>
            <a:off x="124616" y="1163291"/>
            <a:ext cx="10284610" cy="830997"/>
          </a:xfrm>
          <a:prstGeom prst="rect">
            <a:avLst/>
          </a:prstGeom>
          <a:noFill/>
        </p:spPr>
        <p:txBody>
          <a:bodyPr wrap="none" rtlCol="0">
            <a:spAutoFit/>
          </a:bodyPr>
          <a:lstStyle/>
          <a:p>
            <a:r>
              <a:rPr lang="en-US" sz="2400" dirty="0" smtClean="0">
                <a:solidFill>
                  <a:schemeClr val="bg1"/>
                </a:solidFill>
              </a:rPr>
              <a:t>The combination of SDN &amp; NFV enhances the flexibility of managing &amp; deploying </a:t>
            </a:r>
            <a:br>
              <a:rPr lang="en-US" sz="2400" dirty="0" smtClean="0">
                <a:solidFill>
                  <a:schemeClr val="bg1"/>
                </a:solidFill>
              </a:rPr>
            </a:br>
            <a:r>
              <a:rPr lang="en-US" sz="2400" dirty="0" smtClean="0">
                <a:solidFill>
                  <a:schemeClr val="bg1"/>
                </a:solidFill>
              </a:rPr>
              <a:t>the virtual resources to respond to dynamic conditions</a:t>
            </a:r>
            <a:endParaRPr lang="en-US" sz="2400" dirty="0">
              <a:solidFill>
                <a:schemeClr val="bg1"/>
              </a:solidFill>
            </a:endParaRPr>
          </a:p>
        </p:txBody>
      </p:sp>
      <p:sp>
        <p:nvSpPr>
          <p:cNvPr id="16" name="TextBox 15"/>
          <p:cNvSpPr txBox="1"/>
          <p:nvPr/>
        </p:nvSpPr>
        <p:spPr>
          <a:xfrm>
            <a:off x="124616" y="2572756"/>
            <a:ext cx="4621004" cy="1107996"/>
          </a:xfrm>
          <a:prstGeom prst="rect">
            <a:avLst/>
          </a:prstGeom>
          <a:noFill/>
        </p:spPr>
        <p:txBody>
          <a:bodyPr wrap="square" rtlCol="0">
            <a:spAutoFit/>
          </a:bodyPr>
          <a:lstStyle/>
          <a:p>
            <a:r>
              <a:rPr lang="en-US" sz="2200" u="sng" dirty="0" smtClean="0">
                <a:solidFill>
                  <a:schemeClr val="bg1"/>
                </a:solidFill>
                <a:effectLst>
                  <a:outerShdw blurRad="38100" dist="38100" dir="2700000" algn="tl">
                    <a:srgbClr val="000000">
                      <a:alpha val="43137"/>
                    </a:srgbClr>
                  </a:outerShdw>
                </a:effectLst>
              </a:rPr>
              <a:t>SDN</a:t>
            </a:r>
            <a:r>
              <a:rPr lang="en-US" sz="2200" dirty="0" smtClean="0">
                <a:solidFill>
                  <a:schemeClr val="bg1"/>
                </a:solidFill>
              </a:rPr>
              <a:t> Optimizes network infrastructure such as Ethernet switches, Routers and Wireless access points </a:t>
            </a:r>
            <a:endParaRPr lang="en-US" sz="2200" dirty="0">
              <a:solidFill>
                <a:schemeClr val="bg1"/>
              </a:solidFill>
            </a:endParaRPr>
          </a:p>
        </p:txBody>
      </p:sp>
      <p:sp>
        <p:nvSpPr>
          <p:cNvPr id="17" name="TextBox 16"/>
          <p:cNvSpPr txBox="1"/>
          <p:nvPr/>
        </p:nvSpPr>
        <p:spPr>
          <a:xfrm>
            <a:off x="124616" y="4606726"/>
            <a:ext cx="4621004" cy="1107996"/>
          </a:xfrm>
          <a:prstGeom prst="rect">
            <a:avLst/>
          </a:prstGeom>
          <a:noFill/>
        </p:spPr>
        <p:txBody>
          <a:bodyPr wrap="square" rtlCol="0">
            <a:spAutoFit/>
          </a:bodyPr>
          <a:lstStyle/>
          <a:p>
            <a:r>
              <a:rPr lang="en-US" sz="2200" u="sng" dirty="0" smtClean="0">
                <a:solidFill>
                  <a:schemeClr val="bg1"/>
                </a:solidFill>
                <a:effectLst>
                  <a:outerShdw blurRad="38100" dist="38100" dir="2700000" algn="tl">
                    <a:srgbClr val="000000">
                      <a:alpha val="43137"/>
                    </a:srgbClr>
                  </a:outerShdw>
                </a:effectLst>
              </a:rPr>
              <a:t>NFV</a:t>
            </a:r>
            <a:r>
              <a:rPr lang="en-US" sz="2200" dirty="0" smtClean="0">
                <a:solidFill>
                  <a:schemeClr val="bg1"/>
                </a:solidFill>
              </a:rPr>
              <a:t> Optimizes deployment of network functions such as: Load balancers, Firewalls, Packet inspections etc.</a:t>
            </a:r>
            <a:r>
              <a:rPr lang="en-US" sz="2200" u="sng" dirty="0" smtClean="0">
                <a:solidFill>
                  <a:schemeClr val="bg1"/>
                </a:solidFill>
                <a:effectLst>
                  <a:outerShdw blurRad="38100" dist="38100" dir="2700000" algn="tl">
                    <a:srgbClr val="000000">
                      <a:alpha val="43137"/>
                    </a:srgbClr>
                  </a:outerShdw>
                </a:effectLst>
              </a:rPr>
              <a:t> </a:t>
            </a:r>
            <a:endParaRPr lang="en-US" sz="2200" u="sng" dirty="0">
              <a:solidFill>
                <a:schemeClr val="bg1"/>
              </a:solidFill>
              <a:effectLst>
                <a:outerShdw blurRad="38100" dist="38100" dir="2700000" algn="tl">
                  <a:srgbClr val="000000">
                    <a:alpha val="43137"/>
                  </a:srgbClr>
                </a:outerShdw>
              </a:effectLst>
            </a:endParaRPr>
          </a:p>
        </p:txBody>
      </p:sp>
      <p:sp>
        <p:nvSpPr>
          <p:cNvPr id="18" name="Rectangle 17"/>
          <p:cNvSpPr/>
          <p:nvPr/>
        </p:nvSpPr>
        <p:spPr>
          <a:xfrm>
            <a:off x="5463251" y="4849797"/>
            <a:ext cx="6611075" cy="925974"/>
          </a:xfrm>
          <a:prstGeom prst="rect">
            <a:avLst/>
          </a:prstGeom>
          <a:noFill/>
          <a:ln>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9" name="Rectangle 18"/>
          <p:cNvSpPr/>
          <p:nvPr/>
        </p:nvSpPr>
        <p:spPr>
          <a:xfrm>
            <a:off x="6180881" y="2905246"/>
            <a:ext cx="5476912" cy="1932974"/>
          </a:xfrm>
          <a:prstGeom prst="rect">
            <a:avLst/>
          </a:prstGeom>
          <a:noFill/>
          <a:ln>
            <a:solidFill>
              <a:srgbClr val="FF0000"/>
            </a:solid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20" name="TextBox 19"/>
          <p:cNvSpPr txBox="1"/>
          <p:nvPr/>
        </p:nvSpPr>
        <p:spPr>
          <a:xfrm>
            <a:off x="5425855" y="5401311"/>
            <a:ext cx="636713" cy="400110"/>
          </a:xfrm>
          <a:prstGeom prst="rect">
            <a:avLst/>
          </a:prstGeom>
          <a:noFill/>
        </p:spPr>
        <p:txBody>
          <a:bodyPr wrap="none" rtlCol="0">
            <a:spAutoFit/>
          </a:bodyPr>
          <a:lstStyle/>
          <a:p>
            <a:r>
              <a:rPr lang="en-US" sz="2000" b="1" dirty="0" smtClean="0">
                <a:solidFill>
                  <a:srgbClr val="FF0000"/>
                </a:solidFill>
                <a:effectLst>
                  <a:outerShdw blurRad="38100" dist="38100" dir="2700000" algn="tl">
                    <a:srgbClr val="000000">
                      <a:alpha val="43137"/>
                    </a:srgbClr>
                  </a:outerShdw>
                </a:effectLst>
              </a:rPr>
              <a:t>SDN</a:t>
            </a:r>
            <a:endParaRPr lang="en-US" sz="2000" b="1" dirty="0">
              <a:solidFill>
                <a:srgbClr val="FF0000"/>
              </a:solidFill>
              <a:effectLst>
                <a:outerShdw blurRad="38100" dist="38100" dir="2700000" algn="tl">
                  <a:srgbClr val="000000">
                    <a:alpha val="43137"/>
                  </a:srgbClr>
                </a:outerShdw>
              </a:effectLst>
            </a:endParaRPr>
          </a:p>
        </p:txBody>
      </p:sp>
      <p:sp>
        <p:nvSpPr>
          <p:cNvPr id="21" name="TextBox 20"/>
          <p:cNvSpPr txBox="1"/>
          <p:nvPr/>
        </p:nvSpPr>
        <p:spPr>
          <a:xfrm>
            <a:off x="6180881" y="2879596"/>
            <a:ext cx="622286" cy="400110"/>
          </a:xfrm>
          <a:prstGeom prst="rect">
            <a:avLst/>
          </a:prstGeom>
          <a:noFill/>
        </p:spPr>
        <p:txBody>
          <a:bodyPr wrap="none" rtlCol="0">
            <a:spAutoFit/>
          </a:bodyPr>
          <a:lstStyle/>
          <a:p>
            <a:r>
              <a:rPr lang="en-US" sz="2000" b="1" dirty="0" smtClean="0">
                <a:solidFill>
                  <a:srgbClr val="FF0000"/>
                </a:solidFill>
                <a:effectLst>
                  <a:outerShdw blurRad="38100" dist="38100" dir="2700000" algn="tl">
                    <a:srgbClr val="000000">
                      <a:alpha val="43137"/>
                    </a:srgbClr>
                  </a:outerShdw>
                </a:effectLst>
              </a:rPr>
              <a:t>NFV</a:t>
            </a:r>
            <a:endParaRPr lang="en-US" sz="20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7585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250"/>
                                        <p:tgtEl>
                                          <p:spTgt spid="5"/>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250"/>
                                        <p:tgtEl>
                                          <p:spTgt spid="6"/>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250"/>
                                        <p:tgtEl>
                                          <p:spTgt spid="7"/>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250"/>
                                        <p:tgtEl>
                                          <p:spTgt spid="8"/>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50"/>
                                        <p:tgtEl>
                                          <p:spTgt spid="9"/>
                                        </p:tgtEl>
                                      </p:cBhvr>
                                    </p:animEffect>
                                  </p:childTnLst>
                                </p:cTn>
                              </p:par>
                            </p:childTnLst>
                          </p:cTn>
                        </p:par>
                        <p:par>
                          <p:cTn id="28" fill="hold">
                            <p:stCondLst>
                              <p:cond delay="1750"/>
                            </p:stCondLst>
                            <p:childTnLst>
                              <p:par>
                                <p:cTn id="29" presetID="2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250"/>
                                        <p:tgtEl>
                                          <p:spTgt spid="10"/>
                                        </p:tgtEl>
                                      </p:cBhvr>
                                    </p:animEffect>
                                  </p:childTnLst>
                                </p:cTn>
                              </p:par>
                            </p:childTnLst>
                          </p:cTn>
                        </p:par>
                        <p:par>
                          <p:cTn id="32" fill="hold">
                            <p:stCondLst>
                              <p:cond delay="2000"/>
                            </p:stCondLst>
                            <p:childTnLst>
                              <p:par>
                                <p:cTn id="33" presetID="22" presetClass="entr" presetSubtype="4"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25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8"/>
                                        </p:tgtEl>
                                      </p:cBhvr>
                                    </p:animEffect>
                                    <p:set>
                                      <p:cBhvr>
                                        <p:cTn id="55" dur="1" fill="hold">
                                          <p:stCondLst>
                                            <p:cond delay="499"/>
                                          </p:stCondLst>
                                        </p:cTn>
                                        <p:tgtEl>
                                          <p:spTgt spid="18"/>
                                        </p:tgtEl>
                                        <p:attrNameLst>
                                          <p:attrName>style.visibility</p:attrName>
                                        </p:attrNameLst>
                                      </p:cBhvr>
                                      <p:to>
                                        <p:strVal val="hidden"/>
                                      </p:to>
                                    </p:se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p:bldP spid="16" grpId="0"/>
      <p:bldP spid="17" grpId="0"/>
      <p:bldP spid="18" grpId="0" animBg="1"/>
      <p:bldP spid="18" grpId="1" animBg="1"/>
      <p:bldP spid="19" grpId="0" animBg="1"/>
      <p:bldP spid="20" grpId="0"/>
      <p:bldP spid="20" grpId="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5429" y="237936"/>
            <a:ext cx="10261142"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Software Defined Networks &amp; Network Functions Virtualization</a:t>
            </a:r>
          </a:p>
        </p:txBody>
      </p:sp>
      <p:sp>
        <p:nvSpPr>
          <p:cNvPr id="16" name="TextBox 15"/>
          <p:cNvSpPr txBox="1"/>
          <p:nvPr/>
        </p:nvSpPr>
        <p:spPr>
          <a:xfrm>
            <a:off x="208345" y="1625362"/>
            <a:ext cx="8548943" cy="461665"/>
          </a:xfrm>
          <a:prstGeom prst="rect">
            <a:avLst/>
          </a:prstGeom>
          <a:noFill/>
        </p:spPr>
        <p:txBody>
          <a:bodyPr wrap="none" rtlCol="0">
            <a:spAutoFit/>
          </a:bodyPr>
          <a:lstStyle/>
          <a:p>
            <a:r>
              <a:rPr lang="en-US" sz="2400" dirty="0" smtClean="0">
                <a:solidFill>
                  <a:schemeClr val="bg1"/>
                </a:solidFill>
              </a:rPr>
              <a:t>This combination sounds too good to be true, So what’s the catch ?</a:t>
            </a:r>
            <a:endParaRPr lang="en-US" sz="2400" dirty="0">
              <a:solidFill>
                <a:schemeClr val="bg1"/>
              </a:solidFill>
            </a:endParaRPr>
          </a:p>
        </p:txBody>
      </p:sp>
      <p:sp>
        <p:nvSpPr>
          <p:cNvPr id="17" name="TextBox 16"/>
          <p:cNvSpPr txBox="1"/>
          <p:nvPr/>
        </p:nvSpPr>
        <p:spPr>
          <a:xfrm>
            <a:off x="208344" y="2287557"/>
            <a:ext cx="9907927" cy="830997"/>
          </a:xfrm>
          <a:prstGeom prst="rect">
            <a:avLst/>
          </a:prstGeom>
          <a:noFill/>
        </p:spPr>
        <p:txBody>
          <a:bodyPr wrap="square" rtlCol="0">
            <a:spAutoFit/>
          </a:bodyPr>
          <a:lstStyle/>
          <a:p>
            <a:r>
              <a:rPr lang="en-US" sz="2400" dirty="0" smtClean="0">
                <a:solidFill>
                  <a:schemeClr val="bg1"/>
                </a:solidFill>
              </a:rPr>
              <a:t>In SDN all services &amp; policies are managed from a single centralized controller, Which can be attacked causing the network to go offline.</a:t>
            </a:r>
            <a:endParaRPr lang="en-US" sz="2400" dirty="0">
              <a:solidFill>
                <a:schemeClr val="bg1"/>
              </a:solidFill>
            </a:endParaRPr>
          </a:p>
        </p:txBody>
      </p:sp>
      <p:sp>
        <p:nvSpPr>
          <p:cNvPr id="18" name="TextBox 17"/>
          <p:cNvSpPr txBox="1"/>
          <p:nvPr/>
        </p:nvSpPr>
        <p:spPr>
          <a:xfrm>
            <a:off x="208344" y="4214068"/>
            <a:ext cx="9907927" cy="461665"/>
          </a:xfrm>
          <a:prstGeom prst="rect">
            <a:avLst/>
          </a:prstGeom>
          <a:noFill/>
        </p:spPr>
        <p:txBody>
          <a:bodyPr wrap="square" rtlCol="0">
            <a:spAutoFit/>
          </a:bodyPr>
          <a:lstStyle/>
          <a:p>
            <a:r>
              <a:rPr lang="en-US" sz="2400" dirty="0" smtClean="0">
                <a:solidFill>
                  <a:schemeClr val="bg1"/>
                </a:solidFill>
              </a:rPr>
              <a:t>Recent works used SDN &amp; NFV advantages to detect &amp; prevent </a:t>
            </a:r>
            <a:r>
              <a:rPr lang="en-US" sz="2400" dirty="0" err="1" smtClean="0">
                <a:solidFill>
                  <a:schemeClr val="bg1"/>
                </a:solidFill>
              </a:rPr>
              <a:t>DDoS</a:t>
            </a:r>
            <a:r>
              <a:rPr lang="en-US" sz="2400" dirty="0" smtClean="0">
                <a:solidFill>
                  <a:schemeClr val="bg1"/>
                </a:solidFill>
              </a:rPr>
              <a:t> attacks.</a:t>
            </a:r>
            <a:endParaRPr lang="en-US" sz="2400" dirty="0">
              <a:solidFill>
                <a:schemeClr val="bg1"/>
              </a:solidFill>
            </a:endParaRPr>
          </a:p>
        </p:txBody>
      </p:sp>
      <p:sp>
        <p:nvSpPr>
          <p:cNvPr id="19" name="TextBox 18"/>
          <p:cNvSpPr txBox="1"/>
          <p:nvPr/>
        </p:nvSpPr>
        <p:spPr>
          <a:xfrm>
            <a:off x="208344" y="5245595"/>
            <a:ext cx="10065242" cy="830997"/>
          </a:xfrm>
          <a:prstGeom prst="rect">
            <a:avLst/>
          </a:prstGeom>
          <a:noFill/>
        </p:spPr>
        <p:txBody>
          <a:bodyPr wrap="square" rtlCol="0">
            <a:spAutoFit/>
          </a:bodyPr>
          <a:lstStyle/>
          <a:p>
            <a:r>
              <a:rPr lang="en-US" sz="2400" dirty="0" smtClean="0">
                <a:solidFill>
                  <a:schemeClr val="bg1"/>
                </a:solidFill>
              </a:rPr>
              <a:t>A </a:t>
            </a:r>
            <a:r>
              <a:rPr lang="en-US" sz="2400" dirty="0" err="1" smtClean="0">
                <a:solidFill>
                  <a:schemeClr val="bg1"/>
                </a:solidFill>
              </a:rPr>
              <a:t>DDoS</a:t>
            </a:r>
            <a:r>
              <a:rPr lang="en-US" sz="2400" dirty="0" smtClean="0">
                <a:solidFill>
                  <a:schemeClr val="bg1"/>
                </a:solidFill>
              </a:rPr>
              <a:t> defense system </a:t>
            </a:r>
            <a:r>
              <a:rPr lang="en-US" sz="2400" i="1" dirty="0" err="1" smtClean="0">
                <a:solidFill>
                  <a:schemeClr val="bg1"/>
                </a:solidFill>
              </a:rPr>
              <a:t>Bohatei</a:t>
            </a:r>
            <a:r>
              <a:rPr lang="en-US" sz="2400" i="1" dirty="0" smtClean="0">
                <a:solidFill>
                  <a:schemeClr val="bg1"/>
                </a:solidFill>
              </a:rPr>
              <a:t> </a:t>
            </a:r>
            <a:r>
              <a:rPr lang="en-US" sz="2400" dirty="0" smtClean="0">
                <a:solidFill>
                  <a:schemeClr val="bg1"/>
                </a:solidFill>
              </a:rPr>
              <a:t>was designed recently, It was proven to handle 5000Gbps attacks.</a:t>
            </a:r>
            <a:endParaRPr lang="en-US" sz="2400" dirty="0">
              <a:solidFill>
                <a:schemeClr val="bg1"/>
              </a:solidFill>
            </a:endParaRPr>
          </a:p>
        </p:txBody>
      </p:sp>
    </p:spTree>
    <p:extLst>
      <p:ext uri="{BB962C8B-B14F-4D97-AF65-F5344CB8AC3E}">
        <p14:creationId xmlns:p14="http://schemas.microsoft.com/office/powerpoint/2010/main" val="65085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fade">
                                      <p:cBhvr>
                                        <p:cTn id="2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29694381"/>
              </p:ext>
            </p:extLst>
          </p:nvPr>
        </p:nvGraphicFramePr>
        <p:xfrm>
          <a:off x="5616598" y="2037146"/>
          <a:ext cx="8632142" cy="521235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324091" y="520861"/>
            <a:ext cx="10585014" cy="954107"/>
          </a:xfrm>
          <a:prstGeom prst="rect">
            <a:avLst/>
          </a:prstGeom>
          <a:noFill/>
        </p:spPr>
        <p:txBody>
          <a:bodyPr wrap="none" rtlCol="0">
            <a:spAutoFit/>
          </a:bodyPr>
          <a:lstStyle/>
          <a:p>
            <a:r>
              <a:rPr lang="en-US" sz="2800" dirty="0" smtClean="0">
                <a:solidFill>
                  <a:schemeClr val="bg1"/>
                </a:solidFill>
              </a:rPr>
              <a:t>In 2014, Vertical Systems conducted a survey, In which it asked network</a:t>
            </a:r>
            <a:br>
              <a:rPr lang="en-US" sz="2800" dirty="0" smtClean="0">
                <a:solidFill>
                  <a:schemeClr val="bg1"/>
                </a:solidFill>
              </a:rPr>
            </a:br>
            <a:r>
              <a:rPr lang="en-US" sz="2800" dirty="0" smtClean="0">
                <a:solidFill>
                  <a:schemeClr val="bg1"/>
                </a:solidFill>
              </a:rPr>
              <a:t>providers across the globe about their SDN &amp; NFV plans</a:t>
            </a:r>
            <a:endParaRPr lang="en-US" sz="2800" dirty="0">
              <a:solidFill>
                <a:schemeClr val="bg1"/>
              </a:solidFill>
            </a:endParaRPr>
          </a:p>
        </p:txBody>
      </p:sp>
      <p:sp>
        <p:nvSpPr>
          <p:cNvPr id="6" name="TextBox 5"/>
          <p:cNvSpPr txBox="1"/>
          <p:nvPr/>
        </p:nvSpPr>
        <p:spPr>
          <a:xfrm>
            <a:off x="324091" y="4376709"/>
            <a:ext cx="5593775" cy="830997"/>
          </a:xfrm>
          <a:prstGeom prst="rect">
            <a:avLst/>
          </a:prstGeom>
          <a:noFill/>
        </p:spPr>
        <p:txBody>
          <a:bodyPr wrap="none" rtlCol="0">
            <a:spAutoFit/>
          </a:bodyPr>
          <a:lstStyle/>
          <a:p>
            <a:r>
              <a:rPr lang="en-US" sz="2400" dirty="0" smtClean="0">
                <a:solidFill>
                  <a:schemeClr val="bg1"/>
                </a:solidFill>
              </a:rPr>
              <a:t>More than half are planning or considering </a:t>
            </a:r>
            <a:r>
              <a:rPr lang="en-US" sz="2400" dirty="0">
                <a:solidFill>
                  <a:schemeClr val="bg1"/>
                </a:solidFill>
              </a:rPr>
              <a:t/>
            </a:r>
            <a:br>
              <a:rPr lang="en-US" sz="2400" dirty="0">
                <a:solidFill>
                  <a:schemeClr val="bg1"/>
                </a:solidFill>
              </a:rPr>
            </a:br>
            <a:r>
              <a:rPr lang="en-US" sz="2400" dirty="0" smtClean="0">
                <a:solidFill>
                  <a:schemeClr val="bg1"/>
                </a:solidFill>
              </a:rPr>
              <a:t>implementations by 2016+</a:t>
            </a:r>
            <a:endParaRPr lang="en-US" sz="2400" dirty="0">
              <a:solidFill>
                <a:schemeClr val="bg1"/>
              </a:solidFill>
            </a:endParaRPr>
          </a:p>
        </p:txBody>
      </p:sp>
      <p:sp>
        <p:nvSpPr>
          <p:cNvPr id="7" name="TextBox 6"/>
          <p:cNvSpPr txBox="1"/>
          <p:nvPr/>
        </p:nvSpPr>
        <p:spPr>
          <a:xfrm>
            <a:off x="324091" y="2804934"/>
            <a:ext cx="6731907" cy="830997"/>
          </a:xfrm>
          <a:prstGeom prst="rect">
            <a:avLst/>
          </a:prstGeom>
          <a:noFill/>
        </p:spPr>
        <p:txBody>
          <a:bodyPr wrap="none" rtlCol="0">
            <a:spAutoFit/>
          </a:bodyPr>
          <a:lstStyle/>
          <a:p>
            <a:r>
              <a:rPr lang="en-US" sz="2400" dirty="0" smtClean="0">
                <a:solidFill>
                  <a:schemeClr val="bg1"/>
                </a:solidFill>
              </a:rPr>
              <a:t>Nearly one-third have already started implementing </a:t>
            </a:r>
            <a:br>
              <a:rPr lang="en-US" sz="2400" dirty="0" smtClean="0">
                <a:solidFill>
                  <a:schemeClr val="bg1"/>
                </a:solidFill>
              </a:rPr>
            </a:br>
            <a:r>
              <a:rPr lang="en-US" sz="2400" dirty="0" smtClean="0">
                <a:solidFill>
                  <a:schemeClr val="bg1"/>
                </a:solidFill>
              </a:rPr>
              <a:t>or planning to do so in 2015</a:t>
            </a:r>
            <a:endParaRPr lang="en-US" sz="2400" dirty="0">
              <a:solidFill>
                <a:schemeClr val="bg1"/>
              </a:solidFill>
            </a:endParaRPr>
          </a:p>
        </p:txBody>
      </p:sp>
    </p:spTree>
    <p:extLst>
      <p:ext uri="{BB962C8B-B14F-4D97-AF65-F5344CB8AC3E}">
        <p14:creationId xmlns:p14="http://schemas.microsoft.com/office/powerpoint/2010/main" val="4294515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4893" y="246491"/>
            <a:ext cx="5282215"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Information Centric Networking</a:t>
            </a:r>
          </a:p>
        </p:txBody>
      </p:sp>
      <p:pic>
        <p:nvPicPr>
          <p:cNvPr id="5" name="Picture 4"/>
          <p:cNvPicPr>
            <a:picLocks noChangeAspect="1"/>
          </p:cNvPicPr>
          <p:nvPr/>
        </p:nvPicPr>
        <p:blipFill>
          <a:blip r:embed="rId3"/>
          <a:stretch>
            <a:fillRect/>
          </a:stretch>
        </p:blipFill>
        <p:spPr>
          <a:xfrm>
            <a:off x="5488546" y="831266"/>
            <a:ext cx="1214907" cy="488025"/>
          </a:xfrm>
          <a:prstGeom prst="rect">
            <a:avLst/>
          </a:prstGeom>
        </p:spPr>
      </p:pic>
      <p:sp>
        <p:nvSpPr>
          <p:cNvPr id="6" name="TextBox 5"/>
          <p:cNvSpPr txBox="1"/>
          <p:nvPr/>
        </p:nvSpPr>
        <p:spPr>
          <a:xfrm>
            <a:off x="150471" y="1904066"/>
            <a:ext cx="11264430" cy="461665"/>
          </a:xfrm>
          <a:prstGeom prst="rect">
            <a:avLst/>
          </a:prstGeom>
          <a:noFill/>
        </p:spPr>
        <p:txBody>
          <a:bodyPr wrap="none" rtlCol="0">
            <a:spAutoFit/>
          </a:bodyPr>
          <a:lstStyle/>
          <a:p>
            <a:r>
              <a:rPr lang="en-US" sz="2400" dirty="0" smtClean="0">
                <a:solidFill>
                  <a:schemeClr val="bg1"/>
                </a:solidFill>
              </a:rPr>
              <a:t>ICN is a future internet technology that’s interested in contests rather than infrastructure</a:t>
            </a:r>
            <a:endParaRPr lang="en-US" sz="2400" dirty="0">
              <a:solidFill>
                <a:schemeClr val="bg1"/>
              </a:solidFill>
            </a:endParaRPr>
          </a:p>
        </p:txBody>
      </p:sp>
      <p:sp>
        <p:nvSpPr>
          <p:cNvPr id="7" name="TextBox 6"/>
          <p:cNvSpPr txBox="1"/>
          <p:nvPr/>
        </p:nvSpPr>
        <p:spPr>
          <a:xfrm>
            <a:off x="150471" y="3075038"/>
            <a:ext cx="11597534" cy="461665"/>
          </a:xfrm>
          <a:prstGeom prst="rect">
            <a:avLst/>
          </a:prstGeom>
          <a:noFill/>
        </p:spPr>
        <p:txBody>
          <a:bodyPr wrap="none" rtlCol="0">
            <a:spAutoFit/>
          </a:bodyPr>
          <a:lstStyle/>
          <a:p>
            <a:r>
              <a:rPr lang="en-US" sz="2400" dirty="0" smtClean="0">
                <a:solidFill>
                  <a:schemeClr val="bg1"/>
                </a:solidFill>
              </a:rPr>
              <a:t>ICN Architecture focuses on the security of contests instead of the communication channels</a:t>
            </a:r>
            <a:endParaRPr lang="en-US" sz="2400" dirty="0">
              <a:solidFill>
                <a:schemeClr val="bg1"/>
              </a:solidFill>
            </a:endParaRPr>
          </a:p>
        </p:txBody>
      </p:sp>
      <p:sp>
        <p:nvSpPr>
          <p:cNvPr id="8" name="TextBox 7"/>
          <p:cNvSpPr txBox="1"/>
          <p:nvPr/>
        </p:nvSpPr>
        <p:spPr>
          <a:xfrm>
            <a:off x="150471" y="4246010"/>
            <a:ext cx="9607887" cy="461665"/>
          </a:xfrm>
          <a:prstGeom prst="rect">
            <a:avLst/>
          </a:prstGeom>
          <a:noFill/>
        </p:spPr>
        <p:txBody>
          <a:bodyPr wrap="none" rtlCol="0">
            <a:spAutoFit/>
          </a:bodyPr>
          <a:lstStyle/>
          <a:p>
            <a:r>
              <a:rPr lang="en-US" sz="2400" dirty="0" smtClean="0">
                <a:solidFill>
                  <a:schemeClr val="bg1"/>
                </a:solidFill>
              </a:rPr>
              <a:t>In ICN technology, The main components in the network are Caching-Nodes</a:t>
            </a:r>
            <a:endParaRPr lang="en-US" sz="2400" dirty="0">
              <a:solidFill>
                <a:schemeClr val="bg1"/>
              </a:solidFill>
            </a:endParaRPr>
          </a:p>
        </p:txBody>
      </p:sp>
      <p:sp>
        <p:nvSpPr>
          <p:cNvPr id="9" name="TextBox 8"/>
          <p:cNvSpPr txBox="1"/>
          <p:nvPr/>
        </p:nvSpPr>
        <p:spPr>
          <a:xfrm>
            <a:off x="150470" y="5416982"/>
            <a:ext cx="10779682" cy="461665"/>
          </a:xfrm>
          <a:prstGeom prst="rect">
            <a:avLst/>
          </a:prstGeom>
          <a:noFill/>
        </p:spPr>
        <p:txBody>
          <a:bodyPr wrap="none" rtlCol="0">
            <a:spAutoFit/>
          </a:bodyPr>
          <a:lstStyle/>
          <a:p>
            <a:r>
              <a:rPr lang="en-US" sz="2400" dirty="0" smtClean="0">
                <a:solidFill>
                  <a:schemeClr val="bg1"/>
                </a:solidFill>
              </a:rPr>
              <a:t>ICN Architecture may be able to prevent </a:t>
            </a:r>
            <a:r>
              <a:rPr lang="en-US" sz="2400" dirty="0" err="1" smtClean="0">
                <a:solidFill>
                  <a:schemeClr val="bg1"/>
                </a:solidFill>
              </a:rPr>
              <a:t>DDoS</a:t>
            </a:r>
            <a:r>
              <a:rPr lang="en-US" sz="2400" dirty="0" smtClean="0">
                <a:solidFill>
                  <a:schemeClr val="bg1"/>
                </a:solidFill>
              </a:rPr>
              <a:t> attacks but introduces new problems…</a:t>
            </a:r>
            <a:endParaRPr lang="en-US" sz="2400" dirty="0">
              <a:solidFill>
                <a:schemeClr val="bg1"/>
              </a:solidFill>
            </a:endParaRPr>
          </a:p>
        </p:txBody>
      </p:sp>
    </p:spTree>
    <p:extLst>
      <p:ext uri="{BB962C8B-B14F-4D97-AF65-F5344CB8AC3E}">
        <p14:creationId xmlns:p14="http://schemas.microsoft.com/office/powerpoint/2010/main" val="403040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98929" y="3969273"/>
            <a:ext cx="4257675" cy="2762250"/>
          </a:xfrm>
          <a:prstGeom prst="rect">
            <a:avLst/>
          </a:prstGeom>
        </p:spPr>
      </p:pic>
      <p:pic>
        <p:nvPicPr>
          <p:cNvPr id="7" name="Picture 6"/>
          <p:cNvPicPr>
            <a:picLocks noChangeAspect="1"/>
          </p:cNvPicPr>
          <p:nvPr/>
        </p:nvPicPr>
        <p:blipFill>
          <a:blip r:embed="rId4"/>
          <a:stretch>
            <a:fillRect/>
          </a:stretch>
        </p:blipFill>
        <p:spPr>
          <a:xfrm>
            <a:off x="7511970" y="3969273"/>
            <a:ext cx="4208421" cy="2767955"/>
          </a:xfrm>
          <a:prstGeom prst="rect">
            <a:avLst/>
          </a:prstGeom>
        </p:spPr>
      </p:pic>
      <p:sp>
        <p:nvSpPr>
          <p:cNvPr id="10" name="Rectangle 9"/>
          <p:cNvSpPr/>
          <p:nvPr/>
        </p:nvSpPr>
        <p:spPr>
          <a:xfrm>
            <a:off x="598928" y="3588152"/>
            <a:ext cx="4257675" cy="381121"/>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smtClean="0">
                <a:solidFill>
                  <a:schemeClr val="bg1"/>
                </a:solidFill>
              </a:rPr>
              <a:t>Traditional Networking</a:t>
            </a:r>
            <a:endParaRPr lang="en-US" sz="2400" dirty="0">
              <a:solidFill>
                <a:schemeClr val="bg1"/>
              </a:solidFill>
            </a:endParaRPr>
          </a:p>
        </p:txBody>
      </p:sp>
      <p:sp>
        <p:nvSpPr>
          <p:cNvPr id="12" name="Rectangle 11"/>
          <p:cNvSpPr/>
          <p:nvPr/>
        </p:nvSpPr>
        <p:spPr>
          <a:xfrm>
            <a:off x="7511969" y="3588152"/>
            <a:ext cx="4208422" cy="381121"/>
          </a:xfrm>
          <a:prstGeom prst="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solidFill>
                  <a:schemeClr val="bg1"/>
                </a:solidFill>
              </a:rPr>
              <a:t>Information Centric Networking</a:t>
            </a:r>
            <a:endParaRPr lang="en-US" sz="2400" dirty="0">
              <a:solidFill>
                <a:schemeClr val="bg1"/>
              </a:solidFill>
            </a:endParaRPr>
          </a:p>
        </p:txBody>
      </p:sp>
      <p:sp>
        <p:nvSpPr>
          <p:cNvPr id="13" name="TextBox 12"/>
          <p:cNvSpPr txBox="1"/>
          <p:nvPr/>
        </p:nvSpPr>
        <p:spPr>
          <a:xfrm>
            <a:off x="185195" y="1502033"/>
            <a:ext cx="12018547" cy="430887"/>
          </a:xfrm>
          <a:prstGeom prst="rect">
            <a:avLst/>
          </a:prstGeom>
          <a:noFill/>
        </p:spPr>
        <p:txBody>
          <a:bodyPr wrap="none" rtlCol="0">
            <a:spAutoFit/>
          </a:bodyPr>
          <a:lstStyle/>
          <a:p>
            <a:r>
              <a:rPr lang="en-US" sz="2200" dirty="0" smtClean="0">
                <a:solidFill>
                  <a:schemeClr val="bg1"/>
                </a:solidFill>
              </a:rPr>
              <a:t>In traditional networking, Users send requests that travel across routers until reaching their destination</a:t>
            </a:r>
            <a:endParaRPr lang="en-US" sz="2200" dirty="0">
              <a:solidFill>
                <a:schemeClr val="bg1"/>
              </a:solidFill>
            </a:endParaRPr>
          </a:p>
        </p:txBody>
      </p:sp>
      <p:sp>
        <p:nvSpPr>
          <p:cNvPr id="14" name="Rectangle 13"/>
          <p:cNvSpPr/>
          <p:nvPr/>
        </p:nvSpPr>
        <p:spPr>
          <a:xfrm>
            <a:off x="3454893" y="246491"/>
            <a:ext cx="5282215"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Information Centric Networking</a:t>
            </a:r>
          </a:p>
        </p:txBody>
      </p:sp>
      <p:pic>
        <p:nvPicPr>
          <p:cNvPr id="15" name="Picture 14"/>
          <p:cNvPicPr>
            <a:picLocks noChangeAspect="1"/>
          </p:cNvPicPr>
          <p:nvPr/>
        </p:nvPicPr>
        <p:blipFill>
          <a:blip r:embed="rId5"/>
          <a:stretch>
            <a:fillRect/>
          </a:stretch>
        </p:blipFill>
        <p:spPr>
          <a:xfrm>
            <a:off x="5488546" y="831266"/>
            <a:ext cx="1214907" cy="488025"/>
          </a:xfrm>
          <a:prstGeom prst="rect">
            <a:avLst/>
          </a:prstGeom>
        </p:spPr>
      </p:pic>
      <p:sp>
        <p:nvSpPr>
          <p:cNvPr id="16" name="TextBox 15"/>
          <p:cNvSpPr txBox="1"/>
          <p:nvPr/>
        </p:nvSpPr>
        <p:spPr>
          <a:xfrm>
            <a:off x="185195" y="2172800"/>
            <a:ext cx="10800777" cy="430887"/>
          </a:xfrm>
          <a:prstGeom prst="rect">
            <a:avLst/>
          </a:prstGeom>
          <a:noFill/>
        </p:spPr>
        <p:txBody>
          <a:bodyPr wrap="none" rtlCol="0">
            <a:spAutoFit/>
          </a:bodyPr>
          <a:lstStyle/>
          <a:p>
            <a:r>
              <a:rPr lang="en-US" sz="2200" dirty="0" smtClean="0">
                <a:solidFill>
                  <a:schemeClr val="bg1"/>
                </a:solidFill>
              </a:rPr>
              <a:t>In ICN, User request some data and the closest network cache will deliver the data to the user</a:t>
            </a:r>
            <a:endParaRPr lang="en-US" sz="2200" dirty="0">
              <a:solidFill>
                <a:schemeClr val="bg1"/>
              </a:solidFill>
            </a:endParaRPr>
          </a:p>
        </p:txBody>
      </p:sp>
      <p:sp>
        <p:nvSpPr>
          <p:cNvPr id="18" name="TextBox 17"/>
          <p:cNvSpPr txBox="1"/>
          <p:nvPr/>
        </p:nvSpPr>
        <p:spPr>
          <a:xfrm>
            <a:off x="185195" y="2831999"/>
            <a:ext cx="11456919" cy="430887"/>
          </a:xfrm>
          <a:prstGeom prst="rect">
            <a:avLst/>
          </a:prstGeom>
          <a:noFill/>
        </p:spPr>
        <p:txBody>
          <a:bodyPr wrap="none" rtlCol="0">
            <a:spAutoFit/>
          </a:bodyPr>
          <a:lstStyle/>
          <a:p>
            <a:r>
              <a:rPr lang="en-US" sz="2200" dirty="0" smtClean="0">
                <a:solidFill>
                  <a:schemeClr val="bg1"/>
                </a:solidFill>
              </a:rPr>
              <a:t>Instead of routers &amp; servers, ICN have caches, Any user can publish/request data from the network</a:t>
            </a:r>
            <a:endParaRPr lang="en-US" sz="2200" dirty="0">
              <a:solidFill>
                <a:schemeClr val="bg1"/>
              </a:solidFill>
            </a:endParaRPr>
          </a:p>
        </p:txBody>
      </p:sp>
    </p:spTree>
    <p:extLst>
      <p:ext uri="{BB962C8B-B14F-4D97-AF65-F5344CB8AC3E}">
        <p14:creationId xmlns:p14="http://schemas.microsoft.com/office/powerpoint/2010/main" val="293231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750"/>
                                        <p:tgtEl>
                                          <p:spTgt spid="10"/>
                                        </p:tgtEl>
                                      </p:cBhvr>
                                    </p:animEffect>
                                    <p:anim calcmode="lin" valueType="num">
                                      <p:cBhvr>
                                        <p:cTn id="12" dur="750" fill="hold"/>
                                        <p:tgtEl>
                                          <p:spTgt spid="10"/>
                                        </p:tgtEl>
                                        <p:attrNameLst>
                                          <p:attrName>ppt_x</p:attrName>
                                        </p:attrNameLst>
                                      </p:cBhvr>
                                      <p:tavLst>
                                        <p:tav tm="0">
                                          <p:val>
                                            <p:strVal val="#ppt_x"/>
                                          </p:val>
                                        </p:tav>
                                        <p:tav tm="100000">
                                          <p:val>
                                            <p:strVal val="#ppt_x"/>
                                          </p:val>
                                        </p:tav>
                                      </p:tavLst>
                                    </p:anim>
                                    <p:anim calcmode="lin" valueType="num">
                                      <p:cBhvr>
                                        <p:cTn id="13" dur="7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750"/>
                                        <p:tgtEl>
                                          <p:spTgt spid="12"/>
                                        </p:tgtEl>
                                      </p:cBhvr>
                                    </p:animEffect>
                                    <p:anim calcmode="lin" valueType="num">
                                      <p:cBhvr>
                                        <p:cTn id="29" dur="750" fill="hold"/>
                                        <p:tgtEl>
                                          <p:spTgt spid="12"/>
                                        </p:tgtEl>
                                        <p:attrNameLst>
                                          <p:attrName>ppt_x</p:attrName>
                                        </p:attrNameLst>
                                      </p:cBhvr>
                                      <p:tavLst>
                                        <p:tav tm="0">
                                          <p:val>
                                            <p:strVal val="#ppt_x"/>
                                          </p:val>
                                        </p:tav>
                                        <p:tav tm="100000">
                                          <p:val>
                                            <p:strVal val="#ppt_x"/>
                                          </p:val>
                                        </p:tav>
                                      </p:tavLst>
                                    </p:anim>
                                    <p:anim calcmode="lin" valueType="num">
                                      <p:cBhvr>
                                        <p:cTn id="30" dur="75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42"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ppt_x</p:attrName>
                                        </p:attrNameLst>
                                      </p:cBhvr>
                                      <p:tavLst>
                                        <p:tav tm="0">
                                          <p:val>
                                            <p:strVal val="#ppt_x"/>
                                          </p:val>
                                        </p:tav>
                                        <p:tav tm="100000">
                                          <p:val>
                                            <p:strVal val="#ppt_x"/>
                                          </p:val>
                                        </p:tav>
                                      </p:tavLst>
                                    </p:anim>
                                    <p:anim calcmode="lin" valueType="num">
                                      <p:cBhvr>
                                        <p:cTn id="36" dur="7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16"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08594" y="0"/>
            <a:ext cx="5282215"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Information Centric Networking</a:t>
            </a:r>
          </a:p>
        </p:txBody>
      </p:sp>
      <p:pic>
        <p:nvPicPr>
          <p:cNvPr id="5" name="Picture 4"/>
          <p:cNvPicPr>
            <a:picLocks noChangeAspect="1"/>
          </p:cNvPicPr>
          <p:nvPr/>
        </p:nvPicPr>
        <p:blipFill>
          <a:blip r:embed="rId3"/>
          <a:stretch>
            <a:fillRect/>
          </a:stretch>
        </p:blipFill>
        <p:spPr>
          <a:xfrm>
            <a:off x="5442248" y="584775"/>
            <a:ext cx="1214907" cy="488025"/>
          </a:xfrm>
          <a:prstGeom prst="rect">
            <a:avLst/>
          </a:prstGeom>
        </p:spPr>
      </p:pic>
      <p:pic>
        <p:nvPicPr>
          <p:cNvPr id="6" name="Picture 5"/>
          <p:cNvPicPr>
            <a:picLocks noChangeAspect="1"/>
          </p:cNvPicPr>
          <p:nvPr/>
        </p:nvPicPr>
        <p:blipFill>
          <a:blip r:embed="rId4"/>
          <a:stretch>
            <a:fillRect/>
          </a:stretch>
        </p:blipFill>
        <p:spPr>
          <a:xfrm>
            <a:off x="1858764" y="3087835"/>
            <a:ext cx="7960819" cy="3770164"/>
          </a:xfrm>
          <a:prstGeom prst="rect">
            <a:avLst/>
          </a:prstGeom>
        </p:spPr>
      </p:pic>
      <p:sp>
        <p:nvSpPr>
          <p:cNvPr id="7" name="TextBox 6"/>
          <p:cNvSpPr txBox="1"/>
          <p:nvPr/>
        </p:nvSpPr>
        <p:spPr>
          <a:xfrm>
            <a:off x="127322" y="1282307"/>
            <a:ext cx="11423705" cy="1107996"/>
          </a:xfrm>
          <a:prstGeom prst="rect">
            <a:avLst/>
          </a:prstGeom>
          <a:noFill/>
        </p:spPr>
        <p:txBody>
          <a:bodyPr wrap="none" rtlCol="0">
            <a:spAutoFit/>
          </a:bodyPr>
          <a:lstStyle/>
          <a:p>
            <a:r>
              <a:rPr lang="en-US" sz="2200" dirty="0" smtClean="0">
                <a:solidFill>
                  <a:schemeClr val="bg1"/>
                </a:solidFill>
              </a:rPr>
              <a:t>Attackers in ICN can cache contents and send them to subscribers from the nearest copy, Attackers</a:t>
            </a:r>
            <a:br>
              <a:rPr lang="en-US" sz="2200" dirty="0" smtClean="0">
                <a:solidFill>
                  <a:schemeClr val="bg1"/>
                </a:solidFill>
              </a:rPr>
            </a:br>
            <a:r>
              <a:rPr lang="en-US" sz="2200" dirty="0" smtClean="0">
                <a:solidFill>
                  <a:schemeClr val="bg1"/>
                </a:solidFill>
              </a:rPr>
              <a:t>can request to store unpopular data to evict the high-demand data from the caches, Causing</a:t>
            </a:r>
            <a:br>
              <a:rPr lang="en-US" sz="2200" dirty="0" smtClean="0">
                <a:solidFill>
                  <a:schemeClr val="bg1"/>
                </a:solidFill>
              </a:rPr>
            </a:br>
            <a:r>
              <a:rPr lang="en-US" sz="2200" dirty="0" smtClean="0">
                <a:solidFill>
                  <a:schemeClr val="bg1"/>
                </a:solidFill>
              </a:rPr>
              <a:t>latency &amp; pollution in the ICN cache system</a:t>
            </a:r>
            <a:endParaRPr lang="en-US" sz="2200" dirty="0">
              <a:solidFill>
                <a:schemeClr val="bg1"/>
              </a:solidFill>
            </a:endParaRPr>
          </a:p>
        </p:txBody>
      </p:sp>
      <p:sp>
        <p:nvSpPr>
          <p:cNvPr id="9" name="TextBox 8"/>
          <p:cNvSpPr txBox="1"/>
          <p:nvPr/>
        </p:nvSpPr>
        <p:spPr>
          <a:xfrm>
            <a:off x="127322" y="2523626"/>
            <a:ext cx="4617290" cy="430887"/>
          </a:xfrm>
          <a:prstGeom prst="rect">
            <a:avLst/>
          </a:prstGeom>
          <a:noFill/>
        </p:spPr>
        <p:txBody>
          <a:bodyPr wrap="none" rtlCol="0">
            <a:spAutoFit/>
          </a:bodyPr>
          <a:lstStyle/>
          <a:p>
            <a:r>
              <a:rPr lang="en-US" sz="2200" dirty="0" smtClean="0">
                <a:solidFill>
                  <a:schemeClr val="bg1"/>
                </a:solidFill>
              </a:rPr>
              <a:t>ICN is vulnerable to routing attacks too</a:t>
            </a:r>
            <a:endParaRPr lang="en-US" sz="2200" dirty="0">
              <a:solidFill>
                <a:schemeClr val="bg1"/>
              </a:solidFill>
            </a:endParaRPr>
          </a:p>
        </p:txBody>
      </p:sp>
    </p:spTree>
    <p:extLst>
      <p:ext uri="{BB962C8B-B14F-4D97-AF65-F5344CB8AC3E}">
        <p14:creationId xmlns:p14="http://schemas.microsoft.com/office/powerpoint/2010/main" val="173262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duotone>
              <a:schemeClr val="accent4">
                <a:shade val="45000"/>
                <a:satMod val="135000"/>
              </a:schemeClr>
              <a:prstClr val="white"/>
            </a:duotone>
          </a:blip>
          <a:stretch>
            <a:fillRect/>
          </a:stretch>
        </p:blipFill>
        <p:spPr>
          <a:xfrm>
            <a:off x="3962402" y="88355"/>
            <a:ext cx="1128922" cy="1100432"/>
          </a:xfrm>
          <a:prstGeom prst="rect">
            <a:avLst/>
          </a:prstGeom>
        </p:spPr>
      </p:pic>
      <p:sp>
        <p:nvSpPr>
          <p:cNvPr id="5" name="TextBox 4"/>
          <p:cNvSpPr txBox="1"/>
          <p:nvPr/>
        </p:nvSpPr>
        <p:spPr>
          <a:xfrm>
            <a:off x="5197481" y="223073"/>
            <a:ext cx="3038011" cy="830997"/>
          </a:xfrm>
          <a:prstGeom prst="rect">
            <a:avLst/>
          </a:prstGeom>
          <a:noFill/>
        </p:spPr>
        <p:txBody>
          <a:bodyPr wrap="none" rtlCol="0">
            <a:spAutoFit/>
          </a:bodyPr>
          <a:lstStyle/>
          <a:p>
            <a:r>
              <a:rPr lang="en-US" sz="4800" dirty="0" smtClean="0">
                <a:solidFill>
                  <a:schemeClr val="bg1"/>
                </a:solidFill>
                <a:latin typeface="Narkisim" panose="020E0502050101010101" pitchFamily="34" charset="-79"/>
                <a:cs typeface="Narkisim" panose="020E0502050101010101" pitchFamily="34" charset="-79"/>
              </a:rPr>
              <a:t>Comparison</a:t>
            </a:r>
            <a:endParaRPr lang="en-US" sz="4800" dirty="0">
              <a:solidFill>
                <a:schemeClr val="bg1"/>
              </a:solidFill>
              <a:latin typeface="Narkisim" panose="020E0502050101010101" pitchFamily="34" charset="-79"/>
              <a:cs typeface="Narkisim" panose="020E0502050101010101" pitchFamily="34" charset="-79"/>
            </a:endParaRPr>
          </a:p>
        </p:txBody>
      </p:sp>
      <p:pic>
        <p:nvPicPr>
          <p:cNvPr id="9" name="Picture 8"/>
          <p:cNvPicPr>
            <a:picLocks noChangeAspect="1"/>
          </p:cNvPicPr>
          <p:nvPr/>
        </p:nvPicPr>
        <p:blipFill>
          <a:blip r:embed="rId4"/>
          <a:stretch>
            <a:fillRect/>
          </a:stretch>
        </p:blipFill>
        <p:spPr>
          <a:xfrm>
            <a:off x="76881" y="1522640"/>
            <a:ext cx="11972925" cy="3181350"/>
          </a:xfrm>
          <a:prstGeom prst="rect">
            <a:avLst/>
          </a:prstGeom>
        </p:spPr>
      </p:pic>
    </p:spTree>
    <p:extLst>
      <p:ext uri="{BB962C8B-B14F-4D97-AF65-F5344CB8AC3E}">
        <p14:creationId xmlns:p14="http://schemas.microsoft.com/office/powerpoint/2010/main" val="246273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duotone>
              <a:schemeClr val="accent6">
                <a:shade val="45000"/>
                <a:satMod val="135000"/>
              </a:schemeClr>
              <a:prstClr val="white"/>
            </a:duotone>
          </a:blip>
          <a:stretch>
            <a:fillRect/>
          </a:stretch>
        </p:blipFill>
        <p:spPr>
          <a:xfrm>
            <a:off x="4048057" y="315685"/>
            <a:ext cx="894152" cy="858740"/>
          </a:xfrm>
          <a:prstGeom prst="rect">
            <a:avLst/>
          </a:prstGeom>
        </p:spPr>
      </p:pic>
      <p:sp>
        <p:nvSpPr>
          <p:cNvPr id="6" name="Rectangle 5"/>
          <p:cNvSpPr/>
          <p:nvPr/>
        </p:nvSpPr>
        <p:spPr>
          <a:xfrm>
            <a:off x="5024379" y="391112"/>
            <a:ext cx="2355132" cy="707886"/>
          </a:xfrm>
          <a:prstGeom prst="rect">
            <a:avLst/>
          </a:prstGeom>
        </p:spPr>
        <p:txBody>
          <a:bodyPr wrap="none">
            <a:spAutoFit/>
          </a:bodyPr>
          <a:lstStyle/>
          <a:p>
            <a:r>
              <a:rPr lang="en-US" sz="4000" dirty="0" smtClean="0">
                <a:solidFill>
                  <a:schemeClr val="bg1"/>
                </a:solidFill>
                <a:latin typeface="Narkisim" panose="020E0502050101010101" pitchFamily="34" charset="-79"/>
                <a:cs typeface="Narkisim" panose="020E0502050101010101" pitchFamily="34" charset="-79"/>
              </a:rPr>
              <a:t>Conclusion</a:t>
            </a:r>
            <a:endParaRPr lang="en-US" sz="4000" dirty="0">
              <a:solidFill>
                <a:schemeClr val="bg1"/>
              </a:solidFill>
              <a:latin typeface="Narkisim" panose="020E0502050101010101" pitchFamily="34" charset="-79"/>
              <a:cs typeface="Narkisim" panose="020E0502050101010101" pitchFamily="34" charset="-79"/>
            </a:endParaRPr>
          </a:p>
        </p:txBody>
      </p:sp>
      <p:sp>
        <p:nvSpPr>
          <p:cNvPr id="7" name="TextBox 6"/>
          <p:cNvSpPr txBox="1"/>
          <p:nvPr/>
        </p:nvSpPr>
        <p:spPr>
          <a:xfrm>
            <a:off x="250370" y="1581805"/>
            <a:ext cx="11016343" cy="1384995"/>
          </a:xfrm>
          <a:prstGeom prst="rect">
            <a:avLst/>
          </a:prstGeom>
          <a:noFill/>
        </p:spPr>
        <p:txBody>
          <a:bodyPr wrap="square" rtlCol="0">
            <a:spAutoFit/>
          </a:bodyPr>
          <a:lstStyle/>
          <a:p>
            <a:r>
              <a:rPr lang="en-US" sz="2800" dirty="0" smtClean="0">
                <a:solidFill>
                  <a:schemeClr val="bg1"/>
                </a:solidFill>
              </a:rPr>
              <a:t>Although the proposed systems/architectures provide great improvements, Real-world deployment is far, Because of the intensive deployment requirements of these systems.</a:t>
            </a:r>
            <a:endParaRPr lang="en-US" sz="2800" dirty="0">
              <a:solidFill>
                <a:schemeClr val="bg1"/>
              </a:solidFill>
            </a:endParaRPr>
          </a:p>
        </p:txBody>
      </p:sp>
      <p:sp>
        <p:nvSpPr>
          <p:cNvPr id="9" name="TextBox 8"/>
          <p:cNvSpPr txBox="1"/>
          <p:nvPr/>
        </p:nvSpPr>
        <p:spPr>
          <a:xfrm>
            <a:off x="250367" y="3186270"/>
            <a:ext cx="11016343" cy="1384995"/>
          </a:xfrm>
          <a:prstGeom prst="rect">
            <a:avLst/>
          </a:prstGeom>
          <a:noFill/>
        </p:spPr>
        <p:txBody>
          <a:bodyPr wrap="square" rtlCol="0">
            <a:spAutoFit/>
          </a:bodyPr>
          <a:lstStyle/>
          <a:p>
            <a:r>
              <a:rPr lang="en-US" sz="2800" dirty="0" smtClean="0">
                <a:solidFill>
                  <a:schemeClr val="bg1"/>
                </a:solidFill>
              </a:rPr>
              <a:t>Therefore, Current industrial prevention mechanisms are still needed to prevent </a:t>
            </a:r>
            <a:r>
              <a:rPr lang="en-US" sz="2800" dirty="0" err="1" smtClean="0">
                <a:solidFill>
                  <a:schemeClr val="bg1"/>
                </a:solidFill>
              </a:rPr>
              <a:t>DDoS</a:t>
            </a:r>
            <a:r>
              <a:rPr lang="en-US" sz="2800" dirty="0" smtClean="0">
                <a:solidFill>
                  <a:schemeClr val="bg1"/>
                </a:solidFill>
              </a:rPr>
              <a:t> attacks, But these solutions are good at preventing large </a:t>
            </a:r>
            <a:r>
              <a:rPr lang="en-US" sz="2800" dirty="0" err="1" smtClean="0">
                <a:solidFill>
                  <a:schemeClr val="bg1"/>
                </a:solidFill>
              </a:rPr>
              <a:t>DDoS</a:t>
            </a:r>
            <a:r>
              <a:rPr lang="en-US" sz="2800" dirty="0" smtClean="0">
                <a:solidFill>
                  <a:schemeClr val="bg1"/>
                </a:solidFill>
              </a:rPr>
              <a:t> attacks and not sophisticated attacks that include </a:t>
            </a:r>
            <a:r>
              <a:rPr lang="en-US" sz="2800" dirty="0" err="1" smtClean="0">
                <a:solidFill>
                  <a:schemeClr val="bg1"/>
                </a:solidFill>
              </a:rPr>
              <a:t>IoT</a:t>
            </a:r>
            <a:r>
              <a:rPr lang="en-US" sz="2800" dirty="0" smtClean="0">
                <a:solidFill>
                  <a:schemeClr val="bg1"/>
                </a:solidFill>
              </a:rPr>
              <a:t> devices. </a:t>
            </a:r>
            <a:endParaRPr lang="en-US" sz="2800" dirty="0">
              <a:solidFill>
                <a:schemeClr val="bg1"/>
              </a:solidFill>
            </a:endParaRPr>
          </a:p>
        </p:txBody>
      </p:sp>
      <p:sp>
        <p:nvSpPr>
          <p:cNvPr id="10" name="TextBox 9"/>
          <p:cNvSpPr txBox="1"/>
          <p:nvPr/>
        </p:nvSpPr>
        <p:spPr>
          <a:xfrm>
            <a:off x="250366" y="5257486"/>
            <a:ext cx="11016343" cy="523220"/>
          </a:xfrm>
          <a:prstGeom prst="rect">
            <a:avLst/>
          </a:prstGeom>
          <a:noFill/>
        </p:spPr>
        <p:txBody>
          <a:bodyPr wrap="square" rtlCol="0">
            <a:spAutoFit/>
          </a:bodyPr>
          <a:lstStyle/>
          <a:p>
            <a:r>
              <a:rPr lang="en-US" sz="2800" dirty="0" smtClean="0">
                <a:solidFill>
                  <a:schemeClr val="bg1"/>
                </a:solidFill>
              </a:rPr>
              <a:t>Without adopting new tools, Future </a:t>
            </a:r>
            <a:r>
              <a:rPr lang="en-US" sz="2800" dirty="0" err="1" smtClean="0">
                <a:solidFill>
                  <a:schemeClr val="bg1"/>
                </a:solidFill>
              </a:rPr>
              <a:t>DDoS</a:t>
            </a:r>
            <a:r>
              <a:rPr lang="en-US" sz="2800" dirty="0" smtClean="0">
                <a:solidFill>
                  <a:schemeClr val="bg1"/>
                </a:solidFill>
              </a:rPr>
              <a:t> attacks remains a problem</a:t>
            </a:r>
            <a:endParaRPr lang="en-US" sz="2800" dirty="0">
              <a:solidFill>
                <a:schemeClr val="bg1"/>
              </a:solidFill>
            </a:endParaRPr>
          </a:p>
        </p:txBody>
      </p:sp>
      <p:sp>
        <p:nvSpPr>
          <p:cNvPr id="11" name="Oval 10"/>
          <p:cNvSpPr/>
          <p:nvPr/>
        </p:nvSpPr>
        <p:spPr>
          <a:xfrm>
            <a:off x="10439399" y="5574660"/>
            <a:ext cx="163286" cy="1411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722416" y="5574658"/>
            <a:ext cx="163286" cy="1411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005433" y="5574658"/>
            <a:ext cx="163286" cy="1411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76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colorTemperature colorTemp="11200"/>
                    </a14:imgEffect>
                    <a14:imgEffect>
                      <a14:brightnessContrast contrast="20000"/>
                    </a14:imgEffect>
                  </a14:imgLayer>
                </a14:imgProps>
              </a:ext>
            </a:extLst>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66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1850" y="411965"/>
            <a:ext cx="5888301" cy="584775"/>
          </a:xfrm>
          <a:prstGeom prst="rect">
            <a:avLst/>
          </a:prstGeom>
          <a:noFill/>
        </p:spPr>
        <p:txBody>
          <a:bodyPr wrap="square" rtlCol="0">
            <a:spAutoFit/>
          </a:bodyPr>
          <a:lstStyle/>
          <a:p>
            <a:r>
              <a:rPr lang="en-US" sz="3200" dirty="0" smtClean="0">
                <a:solidFill>
                  <a:schemeClr val="bg1"/>
                </a:solidFill>
                <a:latin typeface="Narkisim" panose="020E0502050101010101" pitchFamily="34" charset="-79"/>
                <a:cs typeface="Narkisim" panose="020E0502050101010101" pitchFamily="34" charset="-79"/>
              </a:rPr>
              <a:t>Accountable Internet Protocol</a:t>
            </a:r>
            <a:r>
              <a:rPr lang="he-IL" sz="3200" dirty="0" smtClean="0">
                <a:solidFill>
                  <a:schemeClr val="bg1"/>
                </a:solidFill>
                <a:latin typeface="Narkisim" panose="020E0502050101010101" pitchFamily="34" charset="-79"/>
                <a:cs typeface="Narkisim" panose="020E0502050101010101" pitchFamily="34" charset="-79"/>
              </a:rPr>
              <a:t> </a:t>
            </a:r>
            <a:r>
              <a:rPr lang="en-US" sz="3200" dirty="0" smtClean="0">
                <a:solidFill>
                  <a:schemeClr val="bg1"/>
                </a:solidFill>
                <a:latin typeface="Narkisim" panose="020E0502050101010101" pitchFamily="34" charset="-79"/>
                <a:cs typeface="Narkisim" panose="020E0502050101010101" pitchFamily="34" charset="-79"/>
              </a:rPr>
              <a:t>(</a:t>
            </a:r>
            <a:r>
              <a:rPr lang="en-US" sz="3200" dirty="0" smtClean="0">
                <a:solidFill>
                  <a:schemeClr val="accent2">
                    <a:lumMod val="75000"/>
                  </a:schemeClr>
                </a:solidFill>
                <a:latin typeface="Narkisim" panose="020E0502050101010101" pitchFamily="34" charset="-79"/>
                <a:cs typeface="Narkisim" panose="020E0502050101010101" pitchFamily="34" charset="-79"/>
              </a:rPr>
              <a:t>AIP</a:t>
            </a:r>
            <a:r>
              <a:rPr lang="en-US" sz="3200" dirty="0" smtClean="0">
                <a:solidFill>
                  <a:schemeClr val="bg1"/>
                </a:solidFill>
                <a:latin typeface="Narkisim" panose="020E0502050101010101" pitchFamily="34" charset="-79"/>
                <a:cs typeface="Narkisim" panose="020E0502050101010101" pitchFamily="34" charset="-79"/>
              </a:rPr>
              <a:t>)</a:t>
            </a:r>
            <a:endParaRPr lang="en-US" sz="3200" dirty="0">
              <a:solidFill>
                <a:schemeClr val="bg1"/>
              </a:solidFill>
              <a:latin typeface="Narkisim" panose="020E0502050101010101" pitchFamily="34" charset="-79"/>
              <a:cs typeface="Narkisim" panose="020E0502050101010101" pitchFamily="34" charset="-79"/>
            </a:endParaRPr>
          </a:p>
        </p:txBody>
      </p:sp>
      <p:sp>
        <p:nvSpPr>
          <p:cNvPr id="5" name="TextBox 4"/>
          <p:cNvSpPr txBox="1"/>
          <p:nvPr/>
        </p:nvSpPr>
        <p:spPr>
          <a:xfrm>
            <a:off x="472184" y="1412111"/>
            <a:ext cx="11247631" cy="954107"/>
          </a:xfrm>
          <a:prstGeom prst="rect">
            <a:avLst/>
          </a:prstGeom>
          <a:noFill/>
        </p:spPr>
        <p:txBody>
          <a:bodyPr wrap="none" rtlCol="0">
            <a:spAutoFit/>
          </a:bodyPr>
          <a:lstStyle/>
          <a:p>
            <a:r>
              <a:rPr lang="en-US" sz="2800" dirty="0" smtClean="0">
                <a:solidFill>
                  <a:schemeClr val="bg1"/>
                </a:solidFill>
              </a:rPr>
              <a:t>AIP Proposes that we associate each entity to a self certifying ID that makes </a:t>
            </a:r>
            <a:br>
              <a:rPr lang="en-US" sz="2800" dirty="0" smtClean="0">
                <a:solidFill>
                  <a:schemeClr val="bg1"/>
                </a:solidFill>
              </a:rPr>
            </a:br>
            <a:r>
              <a:rPr lang="en-US" sz="2800" dirty="0" smtClean="0">
                <a:solidFill>
                  <a:schemeClr val="bg1"/>
                </a:solidFill>
              </a:rPr>
              <a:t>every action on the internet traceable back to the executor.</a:t>
            </a:r>
            <a:endParaRPr lang="en-US" sz="2800" dirty="0">
              <a:solidFill>
                <a:schemeClr val="bg1"/>
              </a:solidFill>
            </a:endParaRPr>
          </a:p>
        </p:txBody>
      </p:sp>
      <p:sp>
        <p:nvSpPr>
          <p:cNvPr id="6" name="TextBox 5"/>
          <p:cNvSpPr txBox="1"/>
          <p:nvPr/>
        </p:nvSpPr>
        <p:spPr>
          <a:xfrm>
            <a:off x="472184" y="2886803"/>
            <a:ext cx="11410175" cy="954107"/>
          </a:xfrm>
          <a:prstGeom prst="rect">
            <a:avLst/>
          </a:prstGeom>
          <a:noFill/>
        </p:spPr>
        <p:txBody>
          <a:bodyPr wrap="none" rtlCol="0">
            <a:spAutoFit/>
          </a:bodyPr>
          <a:lstStyle/>
          <a:p>
            <a:r>
              <a:rPr lang="en-US" sz="2800" dirty="0" smtClean="0">
                <a:solidFill>
                  <a:schemeClr val="bg1"/>
                </a:solidFill>
              </a:rPr>
              <a:t>AIP provides solutions to problems including: Source spoofing, </a:t>
            </a:r>
            <a:r>
              <a:rPr lang="en-US" sz="2800" dirty="0" err="1" smtClean="0">
                <a:solidFill>
                  <a:schemeClr val="bg1"/>
                </a:solidFill>
              </a:rPr>
              <a:t>DDoS</a:t>
            </a:r>
            <a:r>
              <a:rPr lang="en-US" sz="2800" dirty="0">
                <a:solidFill>
                  <a:schemeClr val="bg1"/>
                </a:solidFill>
              </a:rPr>
              <a:t> </a:t>
            </a:r>
            <a:r>
              <a:rPr lang="en-US" sz="2800" dirty="0" smtClean="0">
                <a:solidFill>
                  <a:schemeClr val="bg1"/>
                </a:solidFill>
              </a:rPr>
              <a:t>attacks, </a:t>
            </a:r>
            <a:br>
              <a:rPr lang="en-US" sz="2800" dirty="0" smtClean="0">
                <a:solidFill>
                  <a:schemeClr val="bg1"/>
                </a:solidFill>
              </a:rPr>
            </a:br>
            <a:r>
              <a:rPr lang="en-US" sz="2800" dirty="0" smtClean="0">
                <a:solidFill>
                  <a:schemeClr val="bg1"/>
                </a:solidFill>
              </a:rPr>
              <a:t>Route hijacking and Route forgery.</a:t>
            </a:r>
            <a:endParaRPr lang="en-US" sz="2800" dirty="0">
              <a:solidFill>
                <a:schemeClr val="bg1"/>
              </a:solidFill>
            </a:endParaRPr>
          </a:p>
        </p:txBody>
      </p:sp>
      <p:sp>
        <p:nvSpPr>
          <p:cNvPr id="8" name="TextBox 7"/>
          <p:cNvSpPr txBox="1"/>
          <p:nvPr/>
        </p:nvSpPr>
        <p:spPr>
          <a:xfrm>
            <a:off x="472184" y="5101233"/>
            <a:ext cx="7734169" cy="523220"/>
          </a:xfrm>
          <a:prstGeom prst="rect">
            <a:avLst/>
          </a:prstGeom>
          <a:noFill/>
        </p:spPr>
        <p:txBody>
          <a:bodyPr wrap="none" rtlCol="0">
            <a:spAutoFit/>
          </a:bodyPr>
          <a:lstStyle/>
          <a:p>
            <a:r>
              <a:rPr lang="en-US" sz="2800" dirty="0" smtClean="0">
                <a:solidFill>
                  <a:schemeClr val="bg1"/>
                </a:solidFill>
              </a:rPr>
              <a:t>AIP Sounds like a great solution, So why not use it ? </a:t>
            </a:r>
            <a:endParaRPr lang="en-US" sz="2800" dirty="0">
              <a:solidFill>
                <a:schemeClr val="bg1"/>
              </a:solidFill>
            </a:endParaRPr>
          </a:p>
        </p:txBody>
      </p:sp>
      <p:sp>
        <p:nvSpPr>
          <p:cNvPr id="9" name="TextBox 8"/>
          <p:cNvSpPr txBox="1"/>
          <p:nvPr/>
        </p:nvSpPr>
        <p:spPr>
          <a:xfrm>
            <a:off x="472184" y="5516604"/>
            <a:ext cx="10927543" cy="954107"/>
          </a:xfrm>
          <a:prstGeom prst="rect">
            <a:avLst/>
          </a:prstGeom>
          <a:noFill/>
        </p:spPr>
        <p:txBody>
          <a:bodyPr wrap="none" rtlCol="0">
            <a:spAutoFit/>
          </a:bodyPr>
          <a:lstStyle/>
          <a:p>
            <a:r>
              <a:rPr lang="en-US" sz="2800" dirty="0" smtClean="0">
                <a:solidFill>
                  <a:schemeClr val="bg1"/>
                </a:solidFill>
              </a:rPr>
              <a:t>Unfortunately, AIP requires fundamental changes to the current model of </a:t>
            </a:r>
            <a:br>
              <a:rPr lang="en-US" sz="2800" dirty="0" smtClean="0">
                <a:solidFill>
                  <a:schemeClr val="bg1"/>
                </a:solidFill>
              </a:rPr>
            </a:br>
            <a:r>
              <a:rPr lang="en-US" sz="2800" dirty="0" smtClean="0">
                <a:solidFill>
                  <a:schemeClr val="bg1"/>
                </a:solidFill>
              </a:rPr>
              <a:t>internet, especially the IP layer.</a:t>
            </a:r>
            <a:endParaRPr lang="en-US" sz="2800" dirty="0">
              <a:solidFill>
                <a:schemeClr val="bg1"/>
              </a:solidFill>
            </a:endParaRPr>
          </a:p>
        </p:txBody>
      </p:sp>
    </p:spTree>
    <p:extLst>
      <p:ext uri="{BB962C8B-B14F-4D97-AF65-F5344CB8AC3E}">
        <p14:creationId xmlns:p14="http://schemas.microsoft.com/office/powerpoint/2010/main" val="1611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duotone>
              <a:prstClr val="black"/>
              <a:schemeClr val="accent2">
                <a:tint val="45000"/>
                <a:satMod val="400000"/>
              </a:schemeClr>
            </a:duotone>
          </a:blip>
          <a:stretch>
            <a:fillRect/>
          </a:stretch>
        </p:blipFill>
        <p:spPr>
          <a:xfrm>
            <a:off x="5440942" y="999758"/>
            <a:ext cx="1310115" cy="348413"/>
          </a:xfrm>
          <a:prstGeom prst="rect">
            <a:avLst/>
          </a:prstGeom>
        </p:spPr>
      </p:pic>
      <p:sp>
        <p:nvSpPr>
          <p:cNvPr id="6" name="Rectangle 5"/>
          <p:cNvSpPr/>
          <p:nvPr/>
        </p:nvSpPr>
        <p:spPr>
          <a:xfrm>
            <a:off x="1488809" y="347240"/>
            <a:ext cx="9214382"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Scalability, Control, and Isolation on Next-Gen Networks</a:t>
            </a:r>
            <a:endParaRPr lang="en-US" sz="3200" dirty="0"/>
          </a:p>
        </p:txBody>
      </p:sp>
      <p:sp>
        <p:nvSpPr>
          <p:cNvPr id="2" name="TextBox 1"/>
          <p:cNvSpPr txBox="1"/>
          <p:nvPr/>
        </p:nvSpPr>
        <p:spPr>
          <a:xfrm>
            <a:off x="155448" y="1819656"/>
            <a:ext cx="3695435" cy="461665"/>
          </a:xfrm>
          <a:prstGeom prst="rect">
            <a:avLst/>
          </a:prstGeom>
          <a:noFill/>
        </p:spPr>
        <p:txBody>
          <a:bodyPr wrap="none" rtlCol="0">
            <a:spAutoFit/>
          </a:bodyPr>
          <a:lstStyle/>
          <a:p>
            <a:r>
              <a:rPr lang="en-US" sz="2400" dirty="0" smtClean="0">
                <a:solidFill>
                  <a:schemeClr val="bg1"/>
                </a:solidFill>
              </a:rPr>
              <a:t>Let’s define some keywords:</a:t>
            </a:r>
            <a:endParaRPr lang="en-US" sz="2400" dirty="0">
              <a:solidFill>
                <a:schemeClr val="bg1"/>
              </a:solidFill>
            </a:endParaRPr>
          </a:p>
        </p:txBody>
      </p:sp>
      <p:sp>
        <p:nvSpPr>
          <p:cNvPr id="7" name="TextBox 6"/>
          <p:cNvSpPr txBox="1"/>
          <p:nvPr/>
        </p:nvSpPr>
        <p:spPr>
          <a:xfrm>
            <a:off x="162929" y="2346960"/>
            <a:ext cx="11810734" cy="461665"/>
          </a:xfrm>
          <a:prstGeom prst="rect">
            <a:avLst/>
          </a:prstGeom>
          <a:noFill/>
        </p:spPr>
        <p:txBody>
          <a:bodyPr wrap="none" rtlCol="0">
            <a:spAutoFit/>
          </a:bodyPr>
          <a:lstStyle/>
          <a:p>
            <a:pPr marL="342900" indent="-342900">
              <a:buFont typeface="Arial" panose="020B0604020202020204" pitchFamily="34" charset="0"/>
              <a:buChar char="•"/>
            </a:pPr>
            <a:r>
              <a:rPr lang="en-US" sz="2400" u="sng" dirty="0" smtClean="0">
                <a:solidFill>
                  <a:schemeClr val="bg1"/>
                </a:solidFill>
              </a:rPr>
              <a:t>Autonomous Domain</a:t>
            </a:r>
            <a:r>
              <a:rPr lang="en-US" sz="2400" dirty="0" smtClean="0">
                <a:solidFill>
                  <a:schemeClr val="bg1"/>
                </a:solidFill>
              </a:rPr>
              <a:t>: Is a group of connected networks (containing Autonomous Systems)</a:t>
            </a:r>
          </a:p>
        </p:txBody>
      </p:sp>
      <p:sp>
        <p:nvSpPr>
          <p:cNvPr id="4" name="Rectangle 3"/>
          <p:cNvSpPr/>
          <p:nvPr/>
        </p:nvSpPr>
        <p:spPr>
          <a:xfrm>
            <a:off x="155448" y="3407594"/>
            <a:ext cx="11810734" cy="830997"/>
          </a:xfrm>
          <a:prstGeom prst="rect">
            <a:avLst/>
          </a:prstGeom>
        </p:spPr>
        <p:txBody>
          <a:bodyPr wrap="square">
            <a:spAutoFit/>
          </a:bodyPr>
          <a:lstStyle/>
          <a:p>
            <a:pPr marL="342900" indent="-342900">
              <a:buFont typeface="Arial" panose="020B0604020202020204" pitchFamily="34" charset="0"/>
              <a:buChar char="•"/>
            </a:pPr>
            <a:r>
              <a:rPr lang="en-US" sz="2400" u="sng" dirty="0">
                <a:solidFill>
                  <a:schemeClr val="bg1"/>
                </a:solidFill>
              </a:rPr>
              <a:t>Trust Domain</a:t>
            </a:r>
            <a:r>
              <a:rPr lang="en-US" sz="2400" dirty="0">
                <a:solidFill>
                  <a:schemeClr val="bg1"/>
                </a:solidFill>
              </a:rPr>
              <a:t>: A group of connected ADs, In addition to TD Cores (TD managing nodes) </a:t>
            </a:r>
            <a:br>
              <a:rPr lang="en-US" sz="2400" dirty="0">
                <a:solidFill>
                  <a:schemeClr val="bg1"/>
                </a:solidFill>
              </a:rPr>
            </a:br>
            <a:r>
              <a:rPr lang="en-US" sz="2400" dirty="0">
                <a:solidFill>
                  <a:schemeClr val="bg1"/>
                </a:solidFill>
              </a:rPr>
              <a:t>		    and different kinds of servers</a:t>
            </a:r>
          </a:p>
        </p:txBody>
      </p:sp>
      <p:sp>
        <p:nvSpPr>
          <p:cNvPr id="8" name="Rectangle 7"/>
          <p:cNvSpPr/>
          <p:nvPr/>
        </p:nvSpPr>
        <p:spPr>
          <a:xfrm>
            <a:off x="155448" y="4837560"/>
            <a:ext cx="11810734" cy="461665"/>
          </a:xfrm>
          <a:prstGeom prst="rect">
            <a:avLst/>
          </a:prstGeom>
        </p:spPr>
        <p:txBody>
          <a:bodyPr wrap="square">
            <a:spAutoFit/>
          </a:bodyPr>
          <a:lstStyle/>
          <a:p>
            <a:pPr marL="342900" indent="-342900">
              <a:buFont typeface="Arial" panose="020B0604020202020204" pitchFamily="34" charset="0"/>
              <a:buChar char="•"/>
            </a:pPr>
            <a:r>
              <a:rPr lang="en-US" sz="2400" u="sng" dirty="0">
                <a:solidFill>
                  <a:schemeClr val="bg1"/>
                </a:solidFill>
              </a:rPr>
              <a:t>Path Construction Beacon</a:t>
            </a:r>
            <a:r>
              <a:rPr lang="en-US" sz="2400" dirty="0">
                <a:solidFill>
                  <a:schemeClr val="bg1"/>
                </a:solidFill>
              </a:rPr>
              <a:t>: A special “packet” used to register paths in the network</a:t>
            </a:r>
          </a:p>
        </p:txBody>
      </p:sp>
    </p:spTree>
    <p:extLst>
      <p:ext uri="{BB962C8B-B14F-4D97-AF65-F5344CB8AC3E}">
        <p14:creationId xmlns:p14="http://schemas.microsoft.com/office/powerpoint/2010/main" val="181338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4"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duotone>
              <a:prstClr val="black"/>
              <a:schemeClr val="accent2">
                <a:tint val="45000"/>
                <a:satMod val="400000"/>
              </a:schemeClr>
            </a:duotone>
          </a:blip>
          <a:stretch>
            <a:fillRect/>
          </a:stretch>
        </p:blipFill>
        <p:spPr>
          <a:xfrm>
            <a:off x="5395223" y="652518"/>
            <a:ext cx="1310115" cy="348413"/>
          </a:xfrm>
          <a:prstGeom prst="rect">
            <a:avLst/>
          </a:prstGeom>
        </p:spPr>
      </p:pic>
      <p:sp>
        <p:nvSpPr>
          <p:cNvPr id="5" name="Rectangle 4"/>
          <p:cNvSpPr/>
          <p:nvPr/>
        </p:nvSpPr>
        <p:spPr>
          <a:xfrm>
            <a:off x="1443089" y="0"/>
            <a:ext cx="9214382"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Scalability, Control, and Isolation on Next-Gen Networks</a:t>
            </a:r>
            <a:endParaRPr lang="en-US" sz="3200" dirty="0"/>
          </a:p>
        </p:txBody>
      </p:sp>
      <p:sp>
        <p:nvSpPr>
          <p:cNvPr id="6" name="TextBox 5"/>
          <p:cNvSpPr txBox="1"/>
          <p:nvPr/>
        </p:nvSpPr>
        <p:spPr>
          <a:xfrm>
            <a:off x="146304" y="1307592"/>
            <a:ext cx="10796610" cy="1015663"/>
          </a:xfrm>
          <a:prstGeom prst="rect">
            <a:avLst/>
          </a:prstGeom>
          <a:noFill/>
        </p:spPr>
        <p:txBody>
          <a:bodyPr wrap="none" rtlCol="0">
            <a:spAutoFit/>
          </a:bodyPr>
          <a:lstStyle/>
          <a:p>
            <a:r>
              <a:rPr lang="en-US" sz="2000" dirty="0" smtClean="0">
                <a:solidFill>
                  <a:schemeClr val="bg1"/>
                </a:solidFill>
              </a:rPr>
              <a:t>What SCION does is that it separates ADs (which contains devices connected to the network) into TDs.</a:t>
            </a:r>
            <a:br>
              <a:rPr lang="en-US" sz="2000" dirty="0" smtClean="0">
                <a:solidFill>
                  <a:schemeClr val="bg1"/>
                </a:solidFill>
              </a:rPr>
            </a:br>
            <a:r>
              <a:rPr lang="en-US" sz="2000" dirty="0" smtClean="0">
                <a:solidFill>
                  <a:schemeClr val="bg1"/>
                </a:solidFill>
              </a:rPr>
              <a:t>TD cores periodically sends out PCBs, When an AD receives a PCB, it add it’s key to the PCB. </a:t>
            </a:r>
            <a:br>
              <a:rPr lang="en-US" sz="2000" dirty="0" smtClean="0">
                <a:solidFill>
                  <a:schemeClr val="bg1"/>
                </a:solidFill>
              </a:rPr>
            </a:br>
            <a:r>
              <a:rPr lang="en-US" sz="2000" dirty="0" smtClean="0">
                <a:solidFill>
                  <a:schemeClr val="bg1"/>
                </a:solidFill>
              </a:rPr>
              <a:t>Therefore a PCB now contains all paths from an AD to a TD core.</a:t>
            </a:r>
          </a:p>
        </p:txBody>
      </p:sp>
      <p:sp>
        <p:nvSpPr>
          <p:cNvPr id="7" name="TextBox 6"/>
          <p:cNvSpPr txBox="1"/>
          <p:nvPr/>
        </p:nvSpPr>
        <p:spPr>
          <a:xfrm>
            <a:off x="146304" y="2478024"/>
            <a:ext cx="10778015" cy="707886"/>
          </a:xfrm>
          <a:prstGeom prst="rect">
            <a:avLst/>
          </a:prstGeom>
          <a:noFill/>
        </p:spPr>
        <p:txBody>
          <a:bodyPr wrap="none" rtlCol="0">
            <a:spAutoFit/>
          </a:bodyPr>
          <a:lstStyle/>
          <a:p>
            <a:r>
              <a:rPr lang="en-US" sz="2000" dirty="0" smtClean="0">
                <a:solidFill>
                  <a:schemeClr val="bg1"/>
                </a:solidFill>
              </a:rPr>
              <a:t>Given </a:t>
            </a:r>
            <a:r>
              <a:rPr lang="en-US" sz="2000" dirty="0">
                <a:solidFill>
                  <a:schemeClr val="bg1"/>
                </a:solidFill>
              </a:rPr>
              <a:t>the fact that TD cores are connected, An AD can compose it’s path to the TD core with the </a:t>
            </a:r>
            <a:r>
              <a:rPr lang="en-US" sz="2000" dirty="0" smtClean="0">
                <a:solidFill>
                  <a:schemeClr val="bg1"/>
                </a:solidFill>
              </a:rPr>
              <a:t>path </a:t>
            </a:r>
            <a:br>
              <a:rPr lang="en-US" sz="2000" dirty="0" smtClean="0">
                <a:solidFill>
                  <a:schemeClr val="bg1"/>
                </a:solidFill>
              </a:rPr>
            </a:br>
            <a:r>
              <a:rPr lang="en-US" sz="2000" dirty="0" smtClean="0">
                <a:solidFill>
                  <a:schemeClr val="bg1"/>
                </a:solidFill>
              </a:rPr>
              <a:t>from the TD core to the destination </a:t>
            </a:r>
            <a:r>
              <a:rPr lang="en-US" sz="2000" dirty="0" smtClean="0">
                <a:solidFill>
                  <a:srgbClr val="FF0000"/>
                </a:solidFill>
              </a:rPr>
              <a:t>(</a:t>
            </a:r>
            <a:r>
              <a:rPr lang="en-US" sz="2000" dirty="0" smtClean="0">
                <a:solidFill>
                  <a:schemeClr val="bg1"/>
                </a:solidFill>
              </a:rPr>
              <a:t>source -&gt; TD core </a:t>
            </a:r>
            <a:r>
              <a:rPr lang="en-US" sz="2000" dirty="0" smtClean="0">
                <a:solidFill>
                  <a:srgbClr val="FF0000"/>
                </a:solidFill>
              </a:rPr>
              <a:t>COMPOSE</a:t>
            </a:r>
            <a:r>
              <a:rPr lang="en-US" sz="2000" dirty="0" smtClean="0">
                <a:solidFill>
                  <a:schemeClr val="bg1"/>
                </a:solidFill>
              </a:rPr>
              <a:t> TD core-&gt; destination</a:t>
            </a:r>
            <a:r>
              <a:rPr lang="en-US" sz="2000" dirty="0" smtClean="0">
                <a:solidFill>
                  <a:srgbClr val="FF0000"/>
                </a:solidFill>
              </a:rPr>
              <a:t>)</a:t>
            </a:r>
            <a:endParaRPr lang="en-US" sz="2000" dirty="0">
              <a:solidFill>
                <a:srgbClr val="FF0000"/>
              </a:solidFill>
            </a:endParaRPr>
          </a:p>
        </p:txBody>
      </p:sp>
      <p:pic>
        <p:nvPicPr>
          <p:cNvPr id="8" name="Picture 7"/>
          <p:cNvPicPr>
            <a:picLocks noChangeAspect="1"/>
          </p:cNvPicPr>
          <p:nvPr/>
        </p:nvPicPr>
        <p:blipFill>
          <a:blip r:embed="rId4"/>
          <a:stretch>
            <a:fillRect/>
          </a:stretch>
        </p:blipFill>
        <p:spPr>
          <a:xfrm>
            <a:off x="237363" y="3537013"/>
            <a:ext cx="4895850" cy="3057525"/>
          </a:xfrm>
          <a:prstGeom prst="rect">
            <a:avLst/>
          </a:prstGeom>
        </p:spPr>
      </p:pic>
      <p:pic>
        <p:nvPicPr>
          <p:cNvPr id="12" name="Picture 11"/>
          <p:cNvPicPr>
            <a:picLocks noChangeAspect="1"/>
          </p:cNvPicPr>
          <p:nvPr/>
        </p:nvPicPr>
        <p:blipFill>
          <a:blip r:embed="rId5"/>
          <a:stretch>
            <a:fillRect/>
          </a:stretch>
        </p:blipFill>
        <p:spPr>
          <a:xfrm>
            <a:off x="2685288" y="5252466"/>
            <a:ext cx="2266950" cy="1181100"/>
          </a:xfrm>
          <a:prstGeom prst="rect">
            <a:avLst/>
          </a:prstGeom>
        </p:spPr>
      </p:pic>
      <p:pic>
        <p:nvPicPr>
          <p:cNvPr id="13" name="Picture 12"/>
          <p:cNvPicPr>
            <a:picLocks noChangeAspect="1"/>
          </p:cNvPicPr>
          <p:nvPr/>
        </p:nvPicPr>
        <p:blipFill>
          <a:blip r:embed="rId6"/>
          <a:stretch>
            <a:fillRect/>
          </a:stretch>
        </p:blipFill>
        <p:spPr>
          <a:xfrm>
            <a:off x="3738181" y="4652391"/>
            <a:ext cx="1076325" cy="600075"/>
          </a:xfrm>
          <a:prstGeom prst="rect">
            <a:avLst/>
          </a:prstGeom>
        </p:spPr>
      </p:pic>
    </p:spTree>
    <p:extLst>
      <p:ext uri="{BB962C8B-B14F-4D97-AF65-F5344CB8AC3E}">
        <p14:creationId xmlns:p14="http://schemas.microsoft.com/office/powerpoint/2010/main" val="199780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duotone>
              <a:prstClr val="black"/>
              <a:schemeClr val="accent2">
                <a:tint val="45000"/>
                <a:satMod val="400000"/>
              </a:schemeClr>
            </a:duotone>
          </a:blip>
          <a:stretch>
            <a:fillRect/>
          </a:stretch>
        </p:blipFill>
        <p:spPr>
          <a:xfrm>
            <a:off x="5395223" y="652518"/>
            <a:ext cx="1310115" cy="348413"/>
          </a:xfrm>
          <a:prstGeom prst="rect">
            <a:avLst/>
          </a:prstGeom>
        </p:spPr>
      </p:pic>
      <p:sp>
        <p:nvSpPr>
          <p:cNvPr id="5" name="Rectangle 4"/>
          <p:cNvSpPr/>
          <p:nvPr/>
        </p:nvSpPr>
        <p:spPr>
          <a:xfrm>
            <a:off x="1443089" y="0"/>
            <a:ext cx="9214382"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Scalability, Control, and Isolation on Next-Gen Networks</a:t>
            </a:r>
            <a:endParaRPr lang="en-US" sz="3200" dirty="0"/>
          </a:p>
        </p:txBody>
      </p:sp>
      <p:pic>
        <p:nvPicPr>
          <p:cNvPr id="6" name="Picture 5"/>
          <p:cNvPicPr>
            <a:picLocks noChangeAspect="1"/>
          </p:cNvPicPr>
          <p:nvPr/>
        </p:nvPicPr>
        <p:blipFill>
          <a:blip r:embed="rId4"/>
          <a:stretch>
            <a:fillRect/>
          </a:stretch>
        </p:blipFill>
        <p:spPr>
          <a:xfrm>
            <a:off x="4736592" y="1269381"/>
            <a:ext cx="4232719" cy="5514863"/>
          </a:xfrm>
          <a:prstGeom prst="rect">
            <a:avLst/>
          </a:prstGeom>
        </p:spPr>
      </p:pic>
      <p:pic>
        <p:nvPicPr>
          <p:cNvPr id="7" name="Picture 6"/>
          <p:cNvPicPr>
            <a:picLocks noChangeAspect="1"/>
          </p:cNvPicPr>
          <p:nvPr/>
        </p:nvPicPr>
        <p:blipFill>
          <a:blip r:embed="rId5"/>
          <a:stretch>
            <a:fillRect/>
          </a:stretch>
        </p:blipFill>
        <p:spPr>
          <a:xfrm>
            <a:off x="8969311" y="1269380"/>
            <a:ext cx="2996135" cy="5514863"/>
          </a:xfrm>
          <a:prstGeom prst="rect">
            <a:avLst/>
          </a:prstGeom>
        </p:spPr>
      </p:pic>
      <p:sp>
        <p:nvSpPr>
          <p:cNvPr id="8" name="TextBox 7"/>
          <p:cNvSpPr txBox="1"/>
          <p:nvPr/>
        </p:nvSpPr>
        <p:spPr>
          <a:xfrm>
            <a:off x="182880" y="1269380"/>
            <a:ext cx="3949543" cy="400110"/>
          </a:xfrm>
          <a:prstGeom prst="rect">
            <a:avLst/>
          </a:prstGeom>
          <a:noFill/>
        </p:spPr>
        <p:txBody>
          <a:bodyPr wrap="none" rtlCol="0">
            <a:spAutoFit/>
          </a:bodyPr>
          <a:lstStyle/>
          <a:p>
            <a:r>
              <a:rPr lang="en-US" sz="2000" dirty="0" smtClean="0">
                <a:solidFill>
                  <a:schemeClr val="bg1"/>
                </a:solidFill>
              </a:rPr>
              <a:t>Figure a zooms in on a Trust Domain</a:t>
            </a:r>
            <a:endParaRPr lang="en-US" sz="2000" dirty="0">
              <a:solidFill>
                <a:schemeClr val="bg1"/>
              </a:solidFill>
            </a:endParaRPr>
          </a:p>
        </p:txBody>
      </p:sp>
      <p:sp>
        <p:nvSpPr>
          <p:cNvPr id="9" name="TextBox 8"/>
          <p:cNvSpPr txBox="1"/>
          <p:nvPr/>
        </p:nvSpPr>
        <p:spPr>
          <a:xfrm>
            <a:off x="182879" y="3516578"/>
            <a:ext cx="4110100" cy="707886"/>
          </a:xfrm>
          <a:prstGeom prst="rect">
            <a:avLst/>
          </a:prstGeom>
          <a:noFill/>
        </p:spPr>
        <p:txBody>
          <a:bodyPr wrap="none" rtlCol="0">
            <a:spAutoFit/>
          </a:bodyPr>
          <a:lstStyle/>
          <a:p>
            <a:r>
              <a:rPr lang="en-US" sz="2000" dirty="0" smtClean="0">
                <a:solidFill>
                  <a:schemeClr val="bg1"/>
                </a:solidFill>
              </a:rPr>
              <a:t>Figure b zooms in on an Autonomous </a:t>
            </a:r>
            <a:br>
              <a:rPr lang="en-US" sz="2000" dirty="0" smtClean="0">
                <a:solidFill>
                  <a:schemeClr val="bg1"/>
                </a:solidFill>
              </a:rPr>
            </a:br>
            <a:r>
              <a:rPr lang="en-US" sz="2000" dirty="0" smtClean="0">
                <a:solidFill>
                  <a:schemeClr val="bg1"/>
                </a:solidFill>
              </a:rPr>
              <a:t>Domain</a:t>
            </a:r>
            <a:endParaRPr lang="en-US" sz="2000" dirty="0">
              <a:solidFill>
                <a:schemeClr val="bg1"/>
              </a:solidFill>
            </a:endParaRPr>
          </a:p>
        </p:txBody>
      </p:sp>
      <p:sp>
        <p:nvSpPr>
          <p:cNvPr id="10" name="TextBox 9"/>
          <p:cNvSpPr txBox="1"/>
          <p:nvPr/>
        </p:nvSpPr>
        <p:spPr>
          <a:xfrm>
            <a:off x="182879" y="1846263"/>
            <a:ext cx="3949543" cy="1015663"/>
          </a:xfrm>
          <a:prstGeom prst="rect">
            <a:avLst/>
          </a:prstGeom>
          <a:noFill/>
        </p:spPr>
        <p:txBody>
          <a:bodyPr wrap="square" rtlCol="0">
            <a:spAutoFit/>
          </a:bodyPr>
          <a:lstStyle/>
          <a:p>
            <a:r>
              <a:rPr lang="en-US" sz="2000" dirty="0" smtClean="0">
                <a:solidFill>
                  <a:schemeClr val="bg1"/>
                </a:solidFill>
              </a:rPr>
              <a:t>Figure a illustrates how TD cores </a:t>
            </a:r>
            <a:br>
              <a:rPr lang="en-US" sz="2000" dirty="0" smtClean="0">
                <a:solidFill>
                  <a:schemeClr val="bg1"/>
                </a:solidFill>
              </a:rPr>
            </a:br>
            <a:r>
              <a:rPr lang="en-US" sz="2000" dirty="0" smtClean="0">
                <a:solidFill>
                  <a:schemeClr val="bg1"/>
                </a:solidFill>
              </a:rPr>
              <a:t>regularly propagate PCBs to update</a:t>
            </a:r>
            <a:br>
              <a:rPr lang="en-US" sz="2000" dirty="0" smtClean="0">
                <a:solidFill>
                  <a:schemeClr val="bg1"/>
                </a:solidFill>
              </a:rPr>
            </a:br>
            <a:r>
              <a:rPr lang="en-US" sz="2000" dirty="0" smtClean="0">
                <a:solidFill>
                  <a:schemeClr val="bg1"/>
                </a:solidFill>
              </a:rPr>
              <a:t>paths</a:t>
            </a:r>
            <a:endParaRPr lang="en-US" sz="2000" dirty="0">
              <a:solidFill>
                <a:schemeClr val="bg1"/>
              </a:solidFill>
            </a:endParaRPr>
          </a:p>
        </p:txBody>
      </p:sp>
      <p:sp>
        <p:nvSpPr>
          <p:cNvPr id="11" name="TextBox 10"/>
          <p:cNvSpPr txBox="1"/>
          <p:nvPr/>
        </p:nvSpPr>
        <p:spPr>
          <a:xfrm>
            <a:off x="182879" y="4601293"/>
            <a:ext cx="4077911" cy="707886"/>
          </a:xfrm>
          <a:prstGeom prst="rect">
            <a:avLst/>
          </a:prstGeom>
          <a:noFill/>
        </p:spPr>
        <p:txBody>
          <a:bodyPr wrap="none" rtlCol="0">
            <a:spAutoFit/>
          </a:bodyPr>
          <a:lstStyle/>
          <a:p>
            <a:r>
              <a:rPr lang="en-US" sz="2000" dirty="0" smtClean="0">
                <a:solidFill>
                  <a:schemeClr val="bg1"/>
                </a:solidFill>
              </a:rPr>
              <a:t>Figure b shows the internal structure </a:t>
            </a:r>
            <a:br>
              <a:rPr lang="en-US" sz="2000" dirty="0" smtClean="0">
                <a:solidFill>
                  <a:schemeClr val="bg1"/>
                </a:solidFill>
              </a:rPr>
            </a:br>
            <a:r>
              <a:rPr lang="en-US" sz="2000" dirty="0" smtClean="0">
                <a:solidFill>
                  <a:schemeClr val="bg1"/>
                </a:solidFill>
              </a:rPr>
              <a:t>of an AD</a:t>
            </a:r>
            <a:endParaRPr lang="en-US" sz="2000" dirty="0">
              <a:solidFill>
                <a:schemeClr val="bg1"/>
              </a:solidFill>
            </a:endParaRPr>
          </a:p>
        </p:txBody>
      </p:sp>
    </p:spTree>
    <p:extLst>
      <p:ext uri="{BB962C8B-B14F-4D97-AF65-F5344CB8AC3E}">
        <p14:creationId xmlns:p14="http://schemas.microsoft.com/office/powerpoint/2010/main" val="358570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duotone>
              <a:prstClr val="black"/>
              <a:schemeClr val="accent2">
                <a:tint val="45000"/>
                <a:satMod val="400000"/>
              </a:schemeClr>
            </a:duotone>
          </a:blip>
          <a:stretch>
            <a:fillRect/>
          </a:stretch>
        </p:blipFill>
        <p:spPr>
          <a:xfrm>
            <a:off x="5440942" y="999758"/>
            <a:ext cx="1310115" cy="348413"/>
          </a:xfrm>
          <a:prstGeom prst="rect">
            <a:avLst/>
          </a:prstGeom>
        </p:spPr>
      </p:pic>
      <p:sp>
        <p:nvSpPr>
          <p:cNvPr id="7" name="Rectangle 6"/>
          <p:cNvSpPr/>
          <p:nvPr/>
        </p:nvSpPr>
        <p:spPr>
          <a:xfrm>
            <a:off x="1488809" y="347240"/>
            <a:ext cx="9214382"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Scalability, Control, and Isolation on Next-Gen Networks</a:t>
            </a:r>
            <a:endParaRPr lang="en-US" sz="3200" dirty="0"/>
          </a:p>
        </p:txBody>
      </p:sp>
      <p:sp>
        <p:nvSpPr>
          <p:cNvPr id="8" name="TextBox 7"/>
          <p:cNvSpPr txBox="1"/>
          <p:nvPr/>
        </p:nvSpPr>
        <p:spPr>
          <a:xfrm>
            <a:off x="201168" y="1865376"/>
            <a:ext cx="11285525" cy="707886"/>
          </a:xfrm>
          <a:prstGeom prst="rect">
            <a:avLst/>
          </a:prstGeom>
          <a:noFill/>
        </p:spPr>
        <p:txBody>
          <a:bodyPr wrap="none" rtlCol="0">
            <a:spAutoFit/>
          </a:bodyPr>
          <a:lstStyle/>
          <a:p>
            <a:r>
              <a:rPr lang="en-US" sz="2000" dirty="0" smtClean="0">
                <a:solidFill>
                  <a:schemeClr val="bg1"/>
                </a:solidFill>
              </a:rPr>
              <a:t>SCION gives the user the option to choose which routes his packets go through, With features of geographic</a:t>
            </a:r>
            <a:br>
              <a:rPr lang="en-US" sz="2000" dirty="0" smtClean="0">
                <a:solidFill>
                  <a:schemeClr val="bg1"/>
                </a:solidFill>
              </a:rPr>
            </a:br>
            <a:r>
              <a:rPr lang="en-US" sz="2000" dirty="0" smtClean="0">
                <a:solidFill>
                  <a:schemeClr val="bg1"/>
                </a:solidFill>
              </a:rPr>
              <a:t>restriction, Choosing from multiple paths or Policy-based paths choosing and many more.</a:t>
            </a:r>
            <a:endParaRPr lang="en-US" sz="2000" dirty="0">
              <a:solidFill>
                <a:schemeClr val="bg1"/>
              </a:solidFill>
            </a:endParaRPr>
          </a:p>
        </p:txBody>
      </p:sp>
      <p:sp>
        <p:nvSpPr>
          <p:cNvPr id="9" name="TextBox 8"/>
          <p:cNvSpPr txBox="1"/>
          <p:nvPr/>
        </p:nvSpPr>
        <p:spPr>
          <a:xfrm>
            <a:off x="201167" y="2913888"/>
            <a:ext cx="10875349" cy="707886"/>
          </a:xfrm>
          <a:prstGeom prst="rect">
            <a:avLst/>
          </a:prstGeom>
          <a:noFill/>
        </p:spPr>
        <p:txBody>
          <a:bodyPr wrap="none" rtlCol="0">
            <a:spAutoFit/>
          </a:bodyPr>
          <a:lstStyle/>
          <a:p>
            <a:r>
              <a:rPr lang="en-US" sz="2000" dirty="0" smtClean="0">
                <a:solidFill>
                  <a:schemeClr val="bg1"/>
                </a:solidFill>
              </a:rPr>
              <a:t>SCION offers solutions to many problems including </a:t>
            </a:r>
            <a:r>
              <a:rPr lang="en-US" sz="2000" dirty="0" err="1" smtClean="0">
                <a:solidFill>
                  <a:schemeClr val="bg1"/>
                </a:solidFill>
              </a:rPr>
              <a:t>DDoS</a:t>
            </a:r>
            <a:r>
              <a:rPr lang="en-US" sz="2000" dirty="0" smtClean="0">
                <a:solidFill>
                  <a:schemeClr val="bg1"/>
                </a:solidFill>
              </a:rPr>
              <a:t> attacks, Networking Performance and Failure </a:t>
            </a:r>
            <a:br>
              <a:rPr lang="en-US" sz="2000" dirty="0" smtClean="0">
                <a:solidFill>
                  <a:schemeClr val="bg1"/>
                </a:solidFill>
              </a:rPr>
            </a:br>
            <a:r>
              <a:rPr lang="en-US" sz="2000" dirty="0" smtClean="0">
                <a:solidFill>
                  <a:schemeClr val="bg1"/>
                </a:solidFill>
              </a:rPr>
              <a:t>handling, So it’s obvious that SCION is a big upgrade over the current internet model.</a:t>
            </a:r>
            <a:endParaRPr lang="en-US" sz="2000" dirty="0">
              <a:solidFill>
                <a:schemeClr val="bg1"/>
              </a:solidFill>
            </a:endParaRPr>
          </a:p>
        </p:txBody>
      </p:sp>
      <p:sp>
        <p:nvSpPr>
          <p:cNvPr id="11" name="TextBox 10"/>
          <p:cNvSpPr txBox="1"/>
          <p:nvPr/>
        </p:nvSpPr>
        <p:spPr>
          <a:xfrm>
            <a:off x="201167" y="4562856"/>
            <a:ext cx="5944641" cy="400110"/>
          </a:xfrm>
          <a:prstGeom prst="rect">
            <a:avLst/>
          </a:prstGeom>
          <a:noFill/>
        </p:spPr>
        <p:txBody>
          <a:bodyPr wrap="none" rtlCol="0">
            <a:spAutoFit/>
          </a:bodyPr>
          <a:lstStyle/>
          <a:p>
            <a:r>
              <a:rPr lang="en-US" sz="2000" dirty="0" smtClean="0">
                <a:solidFill>
                  <a:schemeClr val="bg1"/>
                </a:solidFill>
              </a:rPr>
              <a:t>SCION sound like the real deal, Why aren’t we using it ?</a:t>
            </a:r>
            <a:endParaRPr lang="en-US" sz="2000" dirty="0">
              <a:solidFill>
                <a:schemeClr val="bg1"/>
              </a:solidFill>
            </a:endParaRPr>
          </a:p>
        </p:txBody>
      </p:sp>
      <p:sp>
        <p:nvSpPr>
          <p:cNvPr id="12" name="TextBox 11"/>
          <p:cNvSpPr txBox="1"/>
          <p:nvPr/>
        </p:nvSpPr>
        <p:spPr>
          <a:xfrm>
            <a:off x="201167" y="5196162"/>
            <a:ext cx="10980635" cy="707886"/>
          </a:xfrm>
          <a:prstGeom prst="rect">
            <a:avLst/>
          </a:prstGeom>
          <a:noFill/>
        </p:spPr>
        <p:txBody>
          <a:bodyPr wrap="none" rtlCol="0">
            <a:spAutoFit/>
          </a:bodyPr>
          <a:lstStyle/>
          <a:p>
            <a:r>
              <a:rPr lang="en-US" sz="2000" dirty="0" smtClean="0">
                <a:solidFill>
                  <a:schemeClr val="bg1"/>
                </a:solidFill>
              </a:rPr>
              <a:t>Well, Some entities in Switzerland is already using SCION but a global-scale deployment is not expected </a:t>
            </a:r>
            <a:br>
              <a:rPr lang="en-US" sz="2000" dirty="0" smtClean="0">
                <a:solidFill>
                  <a:schemeClr val="bg1"/>
                </a:solidFill>
              </a:rPr>
            </a:br>
            <a:r>
              <a:rPr lang="en-US" sz="2000" dirty="0" smtClean="0">
                <a:solidFill>
                  <a:schemeClr val="bg1"/>
                </a:solidFill>
              </a:rPr>
              <a:t>soon.</a:t>
            </a:r>
          </a:p>
        </p:txBody>
      </p:sp>
    </p:spTree>
    <p:extLst>
      <p:ext uri="{BB962C8B-B14F-4D97-AF65-F5344CB8AC3E}">
        <p14:creationId xmlns:p14="http://schemas.microsoft.com/office/powerpoint/2010/main" val="195579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5429" y="527303"/>
            <a:ext cx="10261142"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Software Defined Networks &amp; Network Functions Virtualization</a:t>
            </a:r>
          </a:p>
        </p:txBody>
      </p:sp>
      <p:sp>
        <p:nvSpPr>
          <p:cNvPr id="8" name="TextBox 7"/>
          <p:cNvSpPr txBox="1"/>
          <p:nvPr/>
        </p:nvSpPr>
        <p:spPr>
          <a:xfrm>
            <a:off x="259434" y="2615721"/>
            <a:ext cx="10657648" cy="830997"/>
          </a:xfrm>
          <a:prstGeom prst="rect">
            <a:avLst/>
          </a:prstGeom>
          <a:noFill/>
        </p:spPr>
        <p:txBody>
          <a:bodyPr wrap="square" rtlCol="0">
            <a:spAutoFit/>
          </a:bodyPr>
          <a:lstStyle/>
          <a:p>
            <a:r>
              <a:rPr lang="en-US" sz="2400" dirty="0" smtClean="0">
                <a:solidFill>
                  <a:schemeClr val="bg1"/>
                </a:solidFill>
              </a:rPr>
              <a:t>SDN is a new internet architecture that modifies how we program, handle and operate a network so that changes to the network become practical &amp; dependable</a:t>
            </a:r>
            <a:endParaRPr lang="en-US" sz="2400" dirty="0">
              <a:solidFill>
                <a:schemeClr val="bg1"/>
              </a:solidFill>
            </a:endParaRPr>
          </a:p>
        </p:txBody>
      </p:sp>
      <p:pic>
        <p:nvPicPr>
          <p:cNvPr id="9" name="Picture 8"/>
          <p:cNvPicPr>
            <a:picLocks noChangeAspect="1"/>
          </p:cNvPicPr>
          <p:nvPr/>
        </p:nvPicPr>
        <p:blipFill>
          <a:blip r:embed="rId3">
            <a:duotone>
              <a:prstClr val="black"/>
              <a:schemeClr val="accent6">
                <a:tint val="45000"/>
                <a:satMod val="400000"/>
              </a:schemeClr>
            </a:duotone>
          </a:blip>
          <a:stretch>
            <a:fillRect/>
          </a:stretch>
        </p:blipFill>
        <p:spPr>
          <a:xfrm>
            <a:off x="340457" y="1649185"/>
            <a:ext cx="1411989" cy="565516"/>
          </a:xfrm>
          <a:prstGeom prst="rect">
            <a:avLst/>
          </a:prstGeom>
        </p:spPr>
      </p:pic>
      <p:sp>
        <p:nvSpPr>
          <p:cNvPr id="10" name="TextBox 9"/>
          <p:cNvSpPr txBox="1"/>
          <p:nvPr/>
        </p:nvSpPr>
        <p:spPr>
          <a:xfrm>
            <a:off x="259434" y="4130496"/>
            <a:ext cx="10657648" cy="461665"/>
          </a:xfrm>
          <a:prstGeom prst="rect">
            <a:avLst/>
          </a:prstGeom>
          <a:noFill/>
        </p:spPr>
        <p:txBody>
          <a:bodyPr wrap="square" rtlCol="0">
            <a:spAutoFit/>
          </a:bodyPr>
          <a:lstStyle/>
          <a:p>
            <a:r>
              <a:rPr lang="en-US" sz="2400" dirty="0" smtClean="0">
                <a:solidFill>
                  <a:schemeClr val="bg1"/>
                </a:solidFill>
              </a:rPr>
              <a:t>SDN has a central complex element for network control configurations</a:t>
            </a:r>
            <a:endParaRPr lang="en-US" sz="2400" dirty="0">
              <a:solidFill>
                <a:schemeClr val="bg1"/>
              </a:solidFill>
            </a:endParaRPr>
          </a:p>
        </p:txBody>
      </p:sp>
      <p:sp>
        <p:nvSpPr>
          <p:cNvPr id="11" name="TextBox 10"/>
          <p:cNvSpPr txBox="1"/>
          <p:nvPr/>
        </p:nvSpPr>
        <p:spPr>
          <a:xfrm>
            <a:off x="259434" y="5275939"/>
            <a:ext cx="10657648" cy="461665"/>
          </a:xfrm>
          <a:prstGeom prst="rect">
            <a:avLst/>
          </a:prstGeom>
          <a:noFill/>
        </p:spPr>
        <p:txBody>
          <a:bodyPr wrap="square" rtlCol="0">
            <a:spAutoFit/>
          </a:bodyPr>
          <a:lstStyle/>
          <a:p>
            <a:r>
              <a:rPr lang="en-US" sz="2400" dirty="0" smtClean="0">
                <a:solidFill>
                  <a:schemeClr val="bg1"/>
                </a:solidFill>
              </a:rPr>
              <a:t>In SDN technology, We separate the network control plane from the data plane</a:t>
            </a:r>
            <a:endParaRPr lang="en-US" sz="2400" dirty="0">
              <a:solidFill>
                <a:schemeClr val="bg1"/>
              </a:solidFill>
            </a:endParaRPr>
          </a:p>
        </p:txBody>
      </p:sp>
    </p:spTree>
    <p:extLst>
      <p:ext uri="{BB962C8B-B14F-4D97-AF65-F5344CB8AC3E}">
        <p14:creationId xmlns:p14="http://schemas.microsoft.com/office/powerpoint/2010/main" val="387886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2287" y="211767"/>
            <a:ext cx="4647426"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Software Defined Networks </a:t>
            </a:r>
            <a:endParaRPr lang="en-US" sz="3200" dirty="0"/>
          </a:p>
        </p:txBody>
      </p:sp>
      <p:pic>
        <p:nvPicPr>
          <p:cNvPr id="5" name="Picture 4"/>
          <p:cNvPicPr>
            <a:picLocks noChangeAspect="1"/>
          </p:cNvPicPr>
          <p:nvPr/>
        </p:nvPicPr>
        <p:blipFill>
          <a:blip r:embed="rId3">
            <a:duotone>
              <a:prstClr val="black"/>
              <a:schemeClr val="accent6">
                <a:tint val="45000"/>
                <a:satMod val="400000"/>
              </a:schemeClr>
            </a:duotone>
          </a:blip>
          <a:stretch>
            <a:fillRect/>
          </a:stretch>
        </p:blipFill>
        <p:spPr>
          <a:xfrm>
            <a:off x="178411" y="231026"/>
            <a:ext cx="1411989" cy="565516"/>
          </a:xfrm>
          <a:prstGeom prst="rect">
            <a:avLst/>
          </a:prstGeom>
        </p:spPr>
      </p:pic>
      <p:pic>
        <p:nvPicPr>
          <p:cNvPr id="6" name="Picture 5"/>
          <p:cNvPicPr>
            <a:picLocks noChangeAspect="1"/>
          </p:cNvPicPr>
          <p:nvPr/>
        </p:nvPicPr>
        <p:blipFill>
          <a:blip r:embed="rId4"/>
          <a:stretch>
            <a:fillRect/>
          </a:stretch>
        </p:blipFill>
        <p:spPr>
          <a:xfrm>
            <a:off x="409962" y="3912604"/>
            <a:ext cx="3362325" cy="2343150"/>
          </a:xfrm>
          <a:prstGeom prst="rect">
            <a:avLst/>
          </a:prstGeom>
        </p:spPr>
      </p:pic>
      <p:pic>
        <p:nvPicPr>
          <p:cNvPr id="8" name="Picture 7"/>
          <p:cNvPicPr>
            <a:picLocks noChangeAspect="1"/>
          </p:cNvPicPr>
          <p:nvPr/>
        </p:nvPicPr>
        <p:blipFill>
          <a:blip r:embed="rId5"/>
          <a:stretch>
            <a:fillRect/>
          </a:stretch>
        </p:blipFill>
        <p:spPr>
          <a:xfrm>
            <a:off x="8419713" y="3912604"/>
            <a:ext cx="3400425" cy="2343150"/>
          </a:xfrm>
          <a:prstGeom prst="rect">
            <a:avLst/>
          </a:prstGeom>
        </p:spPr>
      </p:pic>
      <p:sp>
        <p:nvSpPr>
          <p:cNvPr id="9" name="TextBox 8"/>
          <p:cNvSpPr txBox="1"/>
          <p:nvPr/>
        </p:nvSpPr>
        <p:spPr>
          <a:xfrm>
            <a:off x="541853" y="3450939"/>
            <a:ext cx="3098541" cy="46166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2400" dirty="0" smtClean="0">
                <a:solidFill>
                  <a:schemeClr val="bg1"/>
                </a:solidFill>
              </a:rPr>
              <a:t>Current Internet Model</a:t>
            </a:r>
            <a:endParaRPr lang="en-US" sz="2400" dirty="0">
              <a:solidFill>
                <a:schemeClr val="bg1"/>
              </a:solidFill>
            </a:endParaRPr>
          </a:p>
        </p:txBody>
      </p:sp>
      <p:sp>
        <p:nvSpPr>
          <p:cNvPr id="10" name="TextBox 9"/>
          <p:cNvSpPr txBox="1"/>
          <p:nvPr/>
        </p:nvSpPr>
        <p:spPr>
          <a:xfrm>
            <a:off x="8504290" y="3481717"/>
            <a:ext cx="3231270" cy="430887"/>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en-US" sz="2200" dirty="0" smtClean="0">
                <a:solidFill>
                  <a:schemeClr val="bg1"/>
                </a:solidFill>
              </a:rPr>
              <a:t>Software Defined Network</a:t>
            </a:r>
            <a:endParaRPr lang="en-US" sz="2200" dirty="0">
              <a:solidFill>
                <a:schemeClr val="bg1"/>
              </a:solidFill>
            </a:endParaRPr>
          </a:p>
        </p:txBody>
      </p:sp>
      <p:sp>
        <p:nvSpPr>
          <p:cNvPr id="11" name="Right Arrow 10"/>
          <p:cNvSpPr/>
          <p:nvPr/>
        </p:nvSpPr>
        <p:spPr>
          <a:xfrm>
            <a:off x="5407306" y="4823748"/>
            <a:ext cx="1377387" cy="52086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TextBox 11"/>
          <p:cNvSpPr txBox="1"/>
          <p:nvPr/>
        </p:nvSpPr>
        <p:spPr>
          <a:xfrm>
            <a:off x="178411" y="1206504"/>
            <a:ext cx="11641727" cy="830997"/>
          </a:xfrm>
          <a:prstGeom prst="rect">
            <a:avLst/>
          </a:prstGeom>
          <a:noFill/>
        </p:spPr>
        <p:txBody>
          <a:bodyPr wrap="square" rtlCol="0">
            <a:spAutoFit/>
          </a:bodyPr>
          <a:lstStyle/>
          <a:p>
            <a:r>
              <a:rPr lang="en-US" sz="2400" dirty="0" smtClean="0">
                <a:solidFill>
                  <a:schemeClr val="bg1"/>
                </a:solidFill>
              </a:rPr>
              <a:t>In the Current internet technology, Each Router/Switch in the physical layer programs their</a:t>
            </a:r>
            <a:br>
              <a:rPr lang="en-US" sz="2400" dirty="0" smtClean="0">
                <a:solidFill>
                  <a:schemeClr val="bg1"/>
                </a:solidFill>
              </a:rPr>
            </a:br>
            <a:r>
              <a:rPr lang="en-US" sz="2400" dirty="0" smtClean="0">
                <a:solidFill>
                  <a:schemeClr val="bg1"/>
                </a:solidFill>
              </a:rPr>
              <a:t>own traffic forwarding decisions, Making networks upgrades inconvenient </a:t>
            </a:r>
            <a:endParaRPr lang="en-US" sz="2400" dirty="0">
              <a:solidFill>
                <a:schemeClr val="bg1"/>
              </a:solidFill>
            </a:endParaRPr>
          </a:p>
        </p:txBody>
      </p:sp>
      <p:sp>
        <p:nvSpPr>
          <p:cNvPr id="13" name="TextBox 12"/>
          <p:cNvSpPr txBox="1"/>
          <p:nvPr/>
        </p:nvSpPr>
        <p:spPr>
          <a:xfrm>
            <a:off x="178411" y="2256146"/>
            <a:ext cx="11641727" cy="830997"/>
          </a:xfrm>
          <a:prstGeom prst="rect">
            <a:avLst/>
          </a:prstGeom>
          <a:noFill/>
        </p:spPr>
        <p:txBody>
          <a:bodyPr wrap="square" rtlCol="0">
            <a:spAutoFit/>
          </a:bodyPr>
          <a:lstStyle/>
          <a:p>
            <a:r>
              <a:rPr lang="en-US" sz="2400" dirty="0" smtClean="0">
                <a:solidFill>
                  <a:schemeClr val="bg1"/>
                </a:solidFill>
              </a:rPr>
              <a:t>In contrast, SDN disconnects the control plane from the data plane, Allowing more scalable, reliable and dynamic upgrades to be made to the central control element</a:t>
            </a:r>
            <a:endParaRPr lang="en-US" sz="2400" dirty="0">
              <a:solidFill>
                <a:schemeClr val="bg1"/>
              </a:solidFill>
            </a:endParaRPr>
          </a:p>
        </p:txBody>
      </p:sp>
    </p:spTree>
    <p:extLst>
      <p:ext uri="{BB962C8B-B14F-4D97-AF65-F5344CB8AC3E}">
        <p14:creationId xmlns:p14="http://schemas.microsoft.com/office/powerpoint/2010/main" val="206755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17987" y="608326"/>
            <a:ext cx="5421677" cy="584775"/>
          </a:xfrm>
          <a:prstGeom prst="rect">
            <a:avLst/>
          </a:prstGeom>
        </p:spPr>
        <p:txBody>
          <a:bodyPr wrap="none">
            <a:spAutoFit/>
          </a:bodyPr>
          <a:lstStyle/>
          <a:p>
            <a:r>
              <a:rPr lang="en-US" sz="3200" dirty="0">
                <a:solidFill>
                  <a:schemeClr val="bg1"/>
                </a:solidFill>
                <a:latin typeface="Narkisim" panose="020E0502050101010101" pitchFamily="34" charset="-79"/>
                <a:cs typeface="Narkisim" panose="020E0502050101010101" pitchFamily="34" charset="-79"/>
              </a:rPr>
              <a:t>Network Functions Virtualization</a:t>
            </a:r>
          </a:p>
        </p:txBody>
      </p:sp>
      <p:pic>
        <p:nvPicPr>
          <p:cNvPr id="7" name="Picture 6"/>
          <p:cNvPicPr>
            <a:picLocks noChangeAspect="1"/>
          </p:cNvPicPr>
          <p:nvPr/>
        </p:nvPicPr>
        <p:blipFill>
          <a:blip r:embed="rId3">
            <a:duotone>
              <a:schemeClr val="accent3">
                <a:shade val="45000"/>
                <a:satMod val="135000"/>
              </a:schemeClr>
              <a:prstClr val="white"/>
            </a:duotone>
          </a:blip>
          <a:stretch>
            <a:fillRect/>
          </a:stretch>
        </p:blipFill>
        <p:spPr>
          <a:xfrm>
            <a:off x="209054" y="370809"/>
            <a:ext cx="1483734" cy="1059810"/>
          </a:xfrm>
          <a:prstGeom prst="rect">
            <a:avLst/>
          </a:prstGeom>
        </p:spPr>
      </p:pic>
      <p:pic>
        <p:nvPicPr>
          <p:cNvPr id="8" name="Picture 7"/>
          <p:cNvPicPr>
            <a:picLocks noChangeAspect="1"/>
          </p:cNvPicPr>
          <p:nvPr/>
        </p:nvPicPr>
        <p:blipFill>
          <a:blip r:embed="rId4"/>
          <a:stretch>
            <a:fillRect/>
          </a:stretch>
        </p:blipFill>
        <p:spPr>
          <a:xfrm>
            <a:off x="1425389" y="42984"/>
            <a:ext cx="534797" cy="446583"/>
          </a:xfrm>
          <a:prstGeom prst="rect">
            <a:avLst/>
          </a:prstGeom>
        </p:spPr>
      </p:pic>
      <p:sp>
        <p:nvSpPr>
          <p:cNvPr id="9" name="TextBox 8"/>
          <p:cNvSpPr txBox="1"/>
          <p:nvPr/>
        </p:nvSpPr>
        <p:spPr>
          <a:xfrm>
            <a:off x="361454" y="3524824"/>
            <a:ext cx="11519628" cy="830997"/>
          </a:xfrm>
          <a:prstGeom prst="rect">
            <a:avLst/>
          </a:prstGeom>
          <a:noFill/>
        </p:spPr>
        <p:txBody>
          <a:bodyPr wrap="none" rtlCol="0">
            <a:spAutoFit/>
          </a:bodyPr>
          <a:lstStyle/>
          <a:p>
            <a:r>
              <a:rPr lang="en-US" sz="2400" dirty="0" smtClean="0">
                <a:solidFill>
                  <a:schemeClr val="bg1"/>
                </a:solidFill>
              </a:rPr>
              <a:t>NFV suggests to virtualize network services such as: firewalls, routers and traffic controllers</a:t>
            </a:r>
            <a:br>
              <a:rPr lang="en-US" sz="2400" dirty="0" smtClean="0">
                <a:solidFill>
                  <a:schemeClr val="bg1"/>
                </a:solidFill>
              </a:rPr>
            </a:br>
            <a:r>
              <a:rPr lang="en-US" sz="2400" dirty="0" smtClean="0">
                <a:solidFill>
                  <a:schemeClr val="bg1"/>
                </a:solidFill>
              </a:rPr>
              <a:t>and run them on virtual machines instead of specialized hardware</a:t>
            </a:r>
            <a:endParaRPr lang="en-US" sz="2400" dirty="0">
              <a:solidFill>
                <a:schemeClr val="bg1"/>
              </a:solidFill>
            </a:endParaRPr>
          </a:p>
        </p:txBody>
      </p:sp>
      <p:sp>
        <p:nvSpPr>
          <p:cNvPr id="10" name="TextBox 9"/>
          <p:cNvSpPr txBox="1"/>
          <p:nvPr/>
        </p:nvSpPr>
        <p:spPr>
          <a:xfrm>
            <a:off x="361454" y="2096947"/>
            <a:ext cx="10887532" cy="830997"/>
          </a:xfrm>
          <a:prstGeom prst="rect">
            <a:avLst/>
          </a:prstGeom>
          <a:noFill/>
        </p:spPr>
        <p:txBody>
          <a:bodyPr wrap="none" rtlCol="0">
            <a:spAutoFit/>
          </a:bodyPr>
          <a:lstStyle/>
          <a:p>
            <a:r>
              <a:rPr lang="en-US" sz="2400" dirty="0" smtClean="0">
                <a:solidFill>
                  <a:schemeClr val="bg1"/>
                </a:solidFill>
              </a:rPr>
              <a:t>NFV is a technology proposed to decouple network software functions &amp; routing rules</a:t>
            </a:r>
            <a:br>
              <a:rPr lang="en-US" sz="2400" dirty="0" smtClean="0">
                <a:solidFill>
                  <a:schemeClr val="bg1"/>
                </a:solidFill>
              </a:rPr>
            </a:br>
            <a:r>
              <a:rPr lang="en-US" sz="2400" dirty="0" smtClean="0">
                <a:solidFill>
                  <a:schemeClr val="bg1"/>
                </a:solidFill>
              </a:rPr>
              <a:t>from the physical infrastructure</a:t>
            </a:r>
            <a:endParaRPr lang="en-US" sz="2400" dirty="0">
              <a:solidFill>
                <a:schemeClr val="bg1"/>
              </a:solidFill>
            </a:endParaRPr>
          </a:p>
        </p:txBody>
      </p:sp>
      <p:sp>
        <p:nvSpPr>
          <p:cNvPr id="12" name="TextBox 11"/>
          <p:cNvSpPr txBox="1"/>
          <p:nvPr/>
        </p:nvSpPr>
        <p:spPr>
          <a:xfrm>
            <a:off x="361454" y="4952701"/>
            <a:ext cx="9819611" cy="830997"/>
          </a:xfrm>
          <a:prstGeom prst="rect">
            <a:avLst/>
          </a:prstGeom>
          <a:noFill/>
        </p:spPr>
        <p:txBody>
          <a:bodyPr wrap="none" rtlCol="0">
            <a:spAutoFit/>
          </a:bodyPr>
          <a:lstStyle/>
          <a:p>
            <a:r>
              <a:rPr lang="en-US" sz="2400" dirty="0" smtClean="0">
                <a:solidFill>
                  <a:schemeClr val="bg1"/>
                </a:solidFill>
              </a:rPr>
              <a:t>With NFV, Providers can build, provide, manage and upgrade networks easily </a:t>
            </a:r>
            <a:br>
              <a:rPr lang="en-US" sz="2400" dirty="0" smtClean="0">
                <a:solidFill>
                  <a:schemeClr val="bg1"/>
                </a:solidFill>
              </a:rPr>
            </a:br>
            <a:r>
              <a:rPr lang="en-US" sz="2400" dirty="0" smtClean="0">
                <a:solidFill>
                  <a:schemeClr val="bg1"/>
                </a:solidFill>
              </a:rPr>
              <a:t>because there is no need for additional hardware resources</a:t>
            </a:r>
            <a:endParaRPr lang="en-US" sz="2400" dirty="0">
              <a:solidFill>
                <a:schemeClr val="bg1"/>
              </a:solidFill>
            </a:endParaRPr>
          </a:p>
        </p:txBody>
      </p:sp>
    </p:spTree>
    <p:extLst>
      <p:ext uri="{BB962C8B-B14F-4D97-AF65-F5344CB8AC3E}">
        <p14:creationId xmlns:p14="http://schemas.microsoft.com/office/powerpoint/2010/main" val="94995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1630</Words>
  <Application>Microsoft Office PowerPoint</Application>
  <PresentationFormat>Widescreen</PresentationFormat>
  <Paragraphs>155</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Narkisim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 hayik</dc:creator>
  <cp:lastModifiedBy>hanna hayik</cp:lastModifiedBy>
  <cp:revision>66</cp:revision>
  <dcterms:created xsi:type="dcterms:W3CDTF">2021-03-09T16:45:58Z</dcterms:created>
  <dcterms:modified xsi:type="dcterms:W3CDTF">2021-03-20T20:41:53Z</dcterms:modified>
</cp:coreProperties>
</file>