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3a45e8d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3a45e8d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3a45e8d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3a45e8d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3a45e8d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13a45e8d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3a45e8d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3a45e8d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3a45e8d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3a45e8d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3a45e8d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3a45e8d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3a45e8d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3a45e8d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3a45e8d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3a45e8d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3a45e8d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3a45e8d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4a27f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4a27f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3a45e8d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3a45e8d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14a27f2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14a27f2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4a27f21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14a27f2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3a45e8d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3a45e8d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3a45e8d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3a45e8d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3a45e8d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3a45e8d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3a45e8d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3a45e8d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3a45e8d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3a45e8d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3a45e8d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3a45e8d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3a45e8d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3a45e8d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Tally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3a45e8d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3a45e8d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3a45e8d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13a45e8d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 Marketing &amp; Program Evaluation Survey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Elma Garcia, Hanna Grossman, Citlally Reynoso, and Faith Tsang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Q1: How did you learn about the UCLA Extension American Language Center program?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357575" y="1767625"/>
            <a:ext cx="40605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 answer choices: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Family member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Friends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Internet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Agent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Previously visited UCLA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recommend multiple choice: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ew answers repeated many times amongst students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Minimize response fatigue, increasing response rate on the survey as a whole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3362" r="0" t="3809"/>
          <a:stretch/>
        </p:blipFill>
        <p:spPr>
          <a:xfrm>
            <a:off x="876661" y="2023050"/>
            <a:ext cx="3035414" cy="30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7650" y="447125"/>
            <a:ext cx="7688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Q2: Why did you choose to study at the UCLA Extension American Language Center?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175" y="2236650"/>
            <a:ext cx="4066501" cy="28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7650" y="1191800"/>
            <a:ext cx="71364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 answer choices are: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• To learn English (improve reading/writing skills)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• To improve resume/CV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• Desire to attend UCLA or another top university in the future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recommend open ended or select all that apply based on the goal of the question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125" y="2398775"/>
            <a:ext cx="3844876" cy="269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7650" y="45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Q3: What do you like best about your American Language Center program?</a:t>
            </a:r>
            <a:endParaRPr sz="18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75" y="2341850"/>
            <a:ext cx="4272774" cy="26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6691" l="24822" r="21659" t="7515"/>
          <a:stretch/>
        </p:blipFill>
        <p:spPr>
          <a:xfrm>
            <a:off x="6344359" y="2341850"/>
            <a:ext cx="2495317" cy="24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894525" y="13837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Positive Sentiment Analysis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Maintain open ended format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Q3: What do you like best about your American Language Center program?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Environment: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Teachers who are nice, kind, and helpful nurture the kind of environment that students want to be a part of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Curriculum: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Clarity of the information, what they learned, and the practice they received from the program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Recognize and value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Prestige: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CVs or resumes comes with a level of prestige that can positively impact their careers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Q4: What would improve your experience at ALC?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1853850"/>
            <a:ext cx="37743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 and positive sentiment analysis in conjunction  with neural networks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Maintain open ended question 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Negative Sentiment Analysis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Corrections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</a:t>
            </a:r>
            <a:r>
              <a:rPr lang="en"/>
              <a:t>ery little negative feelings expressed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15295" l="30188" r="30188" t="15302"/>
          <a:stretch/>
        </p:blipFill>
        <p:spPr>
          <a:xfrm>
            <a:off x="5059650" y="1853850"/>
            <a:ext cx="2683549" cy="29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59575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Q4: What would improve your experience at ALC?</a:t>
            </a:r>
            <a:endParaRPr sz="2400"/>
          </a:p>
        </p:txBody>
      </p:sp>
      <p:sp>
        <p:nvSpPr>
          <p:cNvPr id="178" name="Google Shape;178;p27"/>
          <p:cNvSpPr txBox="1"/>
          <p:nvPr>
            <p:ph idx="2" type="body"/>
          </p:nvPr>
        </p:nvSpPr>
        <p:spPr>
          <a:xfrm>
            <a:off x="268225" y="1345850"/>
            <a:ext cx="39807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Cloud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Volunteer opportunities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Practice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Humor in the classroom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Neural Network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Social media can communicate campus culture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Connection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Expensive, money, affordable 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50" y="412775"/>
            <a:ext cx="4904001" cy="30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17679" r="17679" t="0"/>
          <a:stretch/>
        </p:blipFill>
        <p:spPr>
          <a:xfrm>
            <a:off x="5482425" y="2896675"/>
            <a:ext cx="2470451" cy="2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Q5: What was your experience learning or studying foreign languages before you came to the American Language Center?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30912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We recommend s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elect all that apply: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Confusion surrounding the question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Reword question to “What was your experience learning or studying English before you came to the American Language Center?”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00" y="1991338"/>
            <a:ext cx="4865600" cy="30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Q5: What was your experience learning or studying foreign languages before you came to the American Language Center?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e recommend making the answer choice options: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 was exposed to English in school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 was exposed to English in my work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 was exposed to English through social media and/or television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 have never been exposed to English before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Q6: Please describe your work experience before you came to the American Language Center.</a:t>
            </a:r>
            <a:endParaRPr sz="1800"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917850" y="1853850"/>
            <a:ext cx="3937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Make question into two parts: 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Has the student worked before (yes/no)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If yes, then what was their work experience? (open ended). 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Many responses that did not answer the question. Many responses say the student had never worked before. We believe by making this a two part question, it will clarify the question, and will therefore allow for a more successful analysis. 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50" y="2078875"/>
            <a:ext cx="4652225" cy="28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2627" l="21806" r="20074" t="4521"/>
          <a:stretch/>
        </p:blipFill>
        <p:spPr>
          <a:xfrm>
            <a:off x="5462000" y="1750800"/>
            <a:ext cx="3354300" cy="330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Q7: What are your most important goals after you complete your studies at the American Language Center?</a:t>
            </a:r>
            <a:endParaRPr sz="1800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We recommend keeping this open ended: 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Yields a wide variety of responses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Useful for analysis 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Top responses below: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Bachelor’s degree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Master’s degree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Communicating with clients in English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Certificate from UCLA Extension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Continuing to improve English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Making friends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99900"/>
            <a:ext cx="7688700" cy="25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Goal: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identify ways to see where the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UCLA Extension American Language Center (UNEX-ALC) stands in term of enrollment and overall success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 survey of mostly open ended questions has been given to some students at UCLA Extension ALC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There are two main goals of this project: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Create the best possible survey for future years, allowing for more effective program evaluation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Suggest marketing techniques that will allow UCLA Extension to improve the program and attract more students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Q8: Would you recommend the ALC program to a friend?</a:t>
            </a:r>
            <a:endParaRPr sz="1800"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1853850"/>
            <a:ext cx="3659100" cy="26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We recommend keeping this multiple choice, but changing the choices to "don't recommend", "not sure", and "recommend". 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With 3 options, rather than 5, we believe we would have a larger amount of students in each category, allowing us to analyze the differences between responses for each category more effectively. </a:t>
            </a:r>
            <a:endParaRPr sz="14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475" y="1968675"/>
            <a:ext cx="4616624" cy="28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Challenges of the Study</a:t>
            </a:r>
            <a:endParaRPr sz="2400"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1767625"/>
            <a:ext cx="76887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At first we had about 10 complete rows of responses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Managed an analysis with this available data, but it was difficult to provide actionable results due to the lack of responses.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Dr. Thomas later provided more data, allowing for a richer analysis.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Data came from a variety of surveys, each with slightly different questions.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Wanted to analyze the data by category in question 8, but there were not enough observations in “not sure” to make a meaningful analysis.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Found that the “probably recommend” and “strongly recommend” categories were too similar to find meaningful differences between the two categories.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 Conclusions and Recommendations</a:t>
            </a:r>
            <a:endParaRPr sz="2400"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1806525"/>
            <a:ext cx="76887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Program Benefits: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The environment teachers created for learning and the curriculum covered by courses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The prestige of UCLA on CVs and resumes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Students Would Like: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Volunteer opportunities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Incorporation of humor in the classroom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Increasing talking opportunities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Incorporate links to social media platforms like Facebook and Instagram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We recommend choosing a combination of question types to avoid response fatigue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An updated survey can be distributed to students at UCLA Extension ALC, allowing for further analysis to gain marketing insights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Variables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853850"/>
            <a:ext cx="76887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We had nine columns of answers from the survey.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Q1: How did you learn about the UCLA Extension American Language Center program?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Q2: Why did you choose to study at the UCLA Extension American Language Center?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Q3: What do you like best about your American Language Center program?*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Q4: What would improve your experience at ALC?*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Q5: What was your experience learning or studying foreign languages before you came to the American Language Center?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Q6: Please describe your work experience before you came to the American Language Center.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Q7: What are your most important goals after you complete your studies at the American Language Center?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Q8: Would you recommend the ALC program to a friend? (numeric)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Q8_text: 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Would you recommend the ALC program to a friend? (text)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Dataset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Note: data was collecte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d from multiple surveys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Ex - question 3: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“What did you like best about your professor?”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“What did you like best about this class?”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“What do you like best about your American Language Center Program?”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Our data set had 175 rows and 9 columns.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About ninety rows of data only contained answers for Question 3, Question 4, and Question 8 as they came from the separate survey, meaning that the other columns had NA values.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Cleaning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Removed special characters, punctuation,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whitespaces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, and all basic stopwords in the English language, and turned all letters to lowercase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Created extra stop words after looking at the resulting word frequencies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Extra stop words included words such as "null", "can", "also", and "just"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4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4823" l="23257" r="21075" t="6681"/>
          <a:stretch/>
        </p:blipFill>
        <p:spPr>
          <a:xfrm>
            <a:off x="5415925" y="2259149"/>
            <a:ext cx="2799900" cy="274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1355175"/>
            <a:ext cx="78924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In word frequency barplots, 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we showed the top ten words that appeared most frequently for each open-ended question.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Word clouds produce an interesting visualization of how often words appeared.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775" y="2667675"/>
            <a:ext cx="3789299" cy="23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63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366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What is it?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Sentiment analysis is a form of text analysis that extracts words with positive or negative sentiment associations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Subjective expressions such as opinions, beliefs, and views are kept and objective information is rejected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Why it is important?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Optimize marketing strategies by understanding how students feel about ALC and what changes they want to see in the future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Networks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Semantic networks resemble neural networks and consist of nodes and edges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Each node represents a word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Each edge has a weight that shows how often the two connected words appear together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Goal: understand the context that words appear in to better understand the survey responses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Recommendations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