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319" r:id="rId2"/>
    <p:sldId id="306" r:id="rId3"/>
    <p:sldId id="307" r:id="rId4"/>
    <p:sldId id="308" r:id="rId5"/>
    <p:sldId id="309" r:id="rId6"/>
    <p:sldId id="311" r:id="rId7"/>
    <p:sldId id="312" r:id="rId8"/>
    <p:sldId id="317" r:id="rId9"/>
    <p:sldId id="316" r:id="rId10"/>
    <p:sldId id="313" r:id="rId11"/>
    <p:sldId id="287" r:id="rId12"/>
  </p:sldIdLst>
  <p:sldSz cx="9144000" cy="5143500" type="screen16x9"/>
  <p:notesSz cx="6858000" cy="9144000"/>
  <p:embeddedFontLst>
    <p:embeddedFont>
      <p:font typeface="Lexend Deca" pitchFamily="2" charset="77"/>
      <p:regular r:id="rId14"/>
      <p:bold r:id="rId15"/>
    </p:embeddedFont>
    <p:embeddedFont>
      <p:font typeface="Miriam Libre" pitchFamily="2" charset="-79"/>
      <p:regular r:id="rId16"/>
      <p:bold r:id="rId17"/>
    </p:embeddedFont>
    <p:embeddedFont>
      <p:font typeface="Roboto Condensed Light" panose="020F030202020403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F58937-7497-428A-8174-758757CAA577}">
  <a:tblStyle styleId="{2DF58937-7497-428A-8174-758757CAA5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934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de6493d6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de6493d6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f0cc1076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f0cc1076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de6493d6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de6493d6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84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de6493d6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de6493d6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48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de6493d66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de6493d66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38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de6493d66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de6493d66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85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e6493d6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e6493d6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2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de6493d6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ede6493d6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95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ede6493d66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ede6493d66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748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0cc1076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0cc1076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3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9575" y="2590700"/>
            <a:ext cx="7704000" cy="13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1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03175" y="4118550"/>
            <a:ext cx="49368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720000" y="0"/>
            <a:ext cx="7704000" cy="448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720000" y="0"/>
            <a:ext cx="7704000" cy="44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0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0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0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0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0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0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0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720000" y="0"/>
            <a:ext cx="7704000" cy="44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720000" y="0"/>
            <a:ext cx="7704000" cy="44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0000" y="1542000"/>
            <a:ext cx="44706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20000" y="603000"/>
            <a:ext cx="4308000" cy="839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719998" y="3273175"/>
            <a:ext cx="2451900" cy="5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2"/>
          </p:nvPr>
        </p:nvSpPr>
        <p:spPr>
          <a:xfrm>
            <a:off x="720008" y="3741600"/>
            <a:ext cx="24519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3"/>
          </p:nvPr>
        </p:nvSpPr>
        <p:spPr>
          <a:xfrm>
            <a:off x="3346048" y="3273175"/>
            <a:ext cx="2451900" cy="5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4"/>
          </p:nvPr>
        </p:nvSpPr>
        <p:spPr>
          <a:xfrm>
            <a:off x="3346058" y="3741600"/>
            <a:ext cx="24519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5"/>
          </p:nvPr>
        </p:nvSpPr>
        <p:spPr>
          <a:xfrm>
            <a:off x="5972098" y="3273175"/>
            <a:ext cx="2451900" cy="5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6"/>
          </p:nvPr>
        </p:nvSpPr>
        <p:spPr>
          <a:xfrm>
            <a:off x="5972108" y="3741600"/>
            <a:ext cx="24519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20000" y="0"/>
            <a:ext cx="7704000" cy="44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ONLY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/>
          <p:nvPr/>
        </p:nvSpPr>
        <p:spPr>
          <a:xfrm>
            <a:off x="720000" y="0"/>
            <a:ext cx="7704000" cy="44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3273175"/>
            <a:ext cx="2490300" cy="5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2"/>
          </p:nvPr>
        </p:nvSpPr>
        <p:spPr>
          <a:xfrm>
            <a:off x="720002" y="3741600"/>
            <a:ext cx="24903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720000" y="1707775"/>
            <a:ext cx="2490300" cy="5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4"/>
          </p:nvPr>
        </p:nvSpPr>
        <p:spPr>
          <a:xfrm>
            <a:off x="720002" y="2176200"/>
            <a:ext cx="24903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5933550" y="3273175"/>
            <a:ext cx="2490300" cy="5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6"/>
          </p:nvPr>
        </p:nvSpPr>
        <p:spPr>
          <a:xfrm>
            <a:off x="5933552" y="3741600"/>
            <a:ext cx="24903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7"/>
          </p:nvPr>
        </p:nvSpPr>
        <p:spPr>
          <a:xfrm>
            <a:off x="5933550" y="1707775"/>
            <a:ext cx="2490300" cy="5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8"/>
          </p:nvPr>
        </p:nvSpPr>
        <p:spPr>
          <a:xfrm>
            <a:off x="5933552" y="2176200"/>
            <a:ext cx="24903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ONLY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20000" y="0"/>
            <a:ext cx="7704000" cy="44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720002" y="3167025"/>
            <a:ext cx="1828800" cy="5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2"/>
          </p:nvPr>
        </p:nvSpPr>
        <p:spPr>
          <a:xfrm>
            <a:off x="720002" y="3675225"/>
            <a:ext cx="18288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3"/>
          </p:nvPr>
        </p:nvSpPr>
        <p:spPr>
          <a:xfrm>
            <a:off x="2678436" y="3167025"/>
            <a:ext cx="1828800" cy="5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4"/>
          </p:nvPr>
        </p:nvSpPr>
        <p:spPr>
          <a:xfrm>
            <a:off x="2678436" y="3675225"/>
            <a:ext cx="18288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5"/>
          </p:nvPr>
        </p:nvSpPr>
        <p:spPr>
          <a:xfrm>
            <a:off x="4636863" y="3167025"/>
            <a:ext cx="1828800" cy="5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6"/>
          </p:nvPr>
        </p:nvSpPr>
        <p:spPr>
          <a:xfrm>
            <a:off x="4636863" y="3675225"/>
            <a:ext cx="18288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7"/>
          </p:nvPr>
        </p:nvSpPr>
        <p:spPr>
          <a:xfrm>
            <a:off x="6595294" y="3167025"/>
            <a:ext cx="1828800" cy="50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"/>
              <a:buNone/>
              <a:defRPr sz="2000" b="1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8"/>
          </p:nvPr>
        </p:nvSpPr>
        <p:spPr>
          <a:xfrm>
            <a:off x="6595294" y="3675225"/>
            <a:ext cx="18288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ONLY_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20000" y="0"/>
            <a:ext cx="7704000" cy="44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5584150" y="1911925"/>
            <a:ext cx="28401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2" hasCustomPrompt="1"/>
          </p:nvPr>
        </p:nvSpPr>
        <p:spPr>
          <a:xfrm>
            <a:off x="5584150" y="1445650"/>
            <a:ext cx="2840100" cy="522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3"/>
          </p:nvPr>
        </p:nvSpPr>
        <p:spPr>
          <a:xfrm>
            <a:off x="5583975" y="3154875"/>
            <a:ext cx="28401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 hasCustomPrompt="1"/>
          </p:nvPr>
        </p:nvSpPr>
        <p:spPr>
          <a:xfrm>
            <a:off x="5583975" y="2688825"/>
            <a:ext cx="2840100" cy="522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5"/>
          </p:nvPr>
        </p:nvSpPr>
        <p:spPr>
          <a:xfrm>
            <a:off x="5583975" y="4190400"/>
            <a:ext cx="28401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6" hasCustomPrompt="1"/>
          </p:nvPr>
        </p:nvSpPr>
        <p:spPr>
          <a:xfrm>
            <a:off x="5583975" y="3724350"/>
            <a:ext cx="2840100" cy="522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 b="1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 b="1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 b="1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 b="1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 b="1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 b="1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 b="1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 b="1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exend Deca"/>
              <a:buNone/>
              <a:defRPr sz="2800" b="1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●"/>
              <a:defRPr sz="16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○"/>
              <a:defRPr sz="16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■"/>
              <a:defRPr sz="16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●"/>
              <a:defRPr sz="16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○"/>
              <a:defRPr sz="16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■"/>
              <a:defRPr sz="16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●"/>
              <a:defRPr sz="16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○"/>
              <a:defRPr sz="16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■"/>
              <a:defRPr sz="16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2" r:id="rId6"/>
    <p:sldLayoutId id="2147483664" r:id="rId7"/>
    <p:sldLayoutId id="2147483665" r:id="rId8"/>
    <p:sldLayoutId id="2147483667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statistics/188658/movie-genres-in-north-america-by-box-office-revenue-since-1995/" TargetMode="External"/><Relationship Id="rId13" Type="http://schemas.openxmlformats.org/officeDocument/2006/relationships/hyperlink" Target="https://www.presentermedia.com/powerpoint-clipart/classic-movie-theater-marquee-pc-pid-1639" TargetMode="External"/><Relationship Id="rId3" Type="http://schemas.openxmlformats.org/officeDocument/2006/relationships/hyperlink" Target="https://www.kaggle.com/competitions/tmdb-box-office-prediction/data?select=train.csv" TargetMode="External"/><Relationship Id="rId7" Type="http://schemas.openxmlformats.org/officeDocument/2006/relationships/hyperlink" Target="https://stephenfollows.com/how-has-the-cost-of-making-a-movie-changed-over-the-past-twenty-years/" TargetMode="External"/><Relationship Id="rId12" Type="http://schemas.openxmlformats.org/officeDocument/2006/relationships/hyperlink" Target="https://thenounproject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yfa.edu/student-resources/the-evolution-of-film-over-time-a-brief-history/" TargetMode="External"/><Relationship Id="rId11" Type="http://schemas.openxmlformats.org/officeDocument/2006/relationships/hyperlink" Target="https://deadline.com/2022/03/streaming-services-mpa-1234977814/" TargetMode="External"/><Relationship Id="rId5" Type="http://schemas.openxmlformats.org/officeDocument/2006/relationships/hyperlink" Target="https://www.thetoptens.com/top-10-pastimes/" TargetMode="External"/><Relationship Id="rId10" Type="http://schemas.openxmlformats.org/officeDocument/2006/relationships/hyperlink" Target="https://arxiv.org/pdf/1003.5699.pdf" TargetMode="External"/><Relationship Id="rId4" Type="http://schemas.openxmlformats.org/officeDocument/2006/relationships/hyperlink" Target="https://www.the-numbers.com/market/" TargetMode="External"/><Relationship Id="rId9" Type="http://schemas.openxmlformats.org/officeDocument/2006/relationships/hyperlink" Target="https://www.screendaily.com/box-office/box-office-analysis-foreign-language-films-in-the-us/5096804.artic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tmdb-box-office-prediction/data?select=trai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lassic Movie Theater Marquee | Great PowerPoint ClipArt for Presentations  - PresenterMedia.com">
            <a:extLst>
              <a:ext uri="{FF2B5EF4-FFF2-40B4-BE49-F238E27FC236}">
                <a16:creationId xmlns:a16="http://schemas.microsoft.com/office/drawing/2014/main" id="{16E27325-F45C-9549-5A41-F4D49CA7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" y="0"/>
            <a:ext cx="86629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64;p30">
            <a:extLst>
              <a:ext uri="{FF2B5EF4-FFF2-40B4-BE49-F238E27FC236}">
                <a16:creationId xmlns:a16="http://schemas.microsoft.com/office/drawing/2014/main" id="{57CC027C-9B80-15F5-0F60-4A4133905F8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45923" y="2571750"/>
            <a:ext cx="7452152" cy="1275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0000"/>
                </a:solidFill>
              </a:rPr>
              <a:t>Increasing Box Office Ticket Revenue</a:t>
            </a:r>
            <a:endParaRPr sz="4000" dirty="0">
              <a:solidFill>
                <a:srgbClr val="000000"/>
              </a:solidFill>
            </a:endParaRPr>
          </a:p>
        </p:txBody>
      </p:sp>
      <p:sp>
        <p:nvSpPr>
          <p:cNvPr id="13" name="Google Shape;165;p30">
            <a:extLst>
              <a:ext uri="{FF2B5EF4-FFF2-40B4-BE49-F238E27FC236}">
                <a16:creationId xmlns:a16="http://schemas.microsoft.com/office/drawing/2014/main" id="{1F5BD7F6-E354-47CD-C746-6ACB73191F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09728" y="3712626"/>
            <a:ext cx="5524541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0000"/>
                </a:solidFill>
              </a:rPr>
              <a:t>Hanna Grossman and Sara </a:t>
            </a:r>
            <a:r>
              <a:rPr lang="en" sz="2800" dirty="0" err="1">
                <a:solidFill>
                  <a:srgbClr val="000000"/>
                </a:solidFill>
              </a:rPr>
              <a:t>Kien</a:t>
            </a:r>
            <a:endParaRPr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6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F9EA3B-0F2B-5D01-5E04-8810DB633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411" t="10229" r="7826" b="28312"/>
          <a:stretch/>
        </p:blipFill>
        <p:spPr>
          <a:xfrm rot="19968190">
            <a:off x="5072675" y="498165"/>
            <a:ext cx="3812183" cy="2731835"/>
          </a:xfrm>
          <a:prstGeom prst="rect">
            <a:avLst/>
          </a:prstGeom>
        </p:spPr>
      </p:pic>
      <p:sp>
        <p:nvSpPr>
          <p:cNvPr id="323" name="Google Shape;323;p39"/>
          <p:cNvSpPr txBox="1">
            <a:spLocks noGrp="1"/>
          </p:cNvSpPr>
          <p:nvPr>
            <p:ph type="title"/>
          </p:nvPr>
        </p:nvSpPr>
        <p:spPr>
          <a:xfrm>
            <a:off x="720000" y="603000"/>
            <a:ext cx="43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24" name="Google Shape;324;p39"/>
          <p:cNvSpPr txBox="1">
            <a:spLocks noGrp="1"/>
          </p:cNvSpPr>
          <p:nvPr>
            <p:ph type="body" idx="1"/>
          </p:nvPr>
        </p:nvSpPr>
        <p:spPr>
          <a:xfrm>
            <a:off x="720000" y="1542000"/>
            <a:ext cx="4470600" cy="1698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fontAlgn="base">
              <a:buNone/>
            </a:pPr>
            <a:r>
              <a:rPr lang="en-US" dirty="0"/>
              <a:t>The results partially support predictions</a:t>
            </a:r>
          </a:p>
          <a:p>
            <a:pPr fontAlgn="base"/>
            <a:r>
              <a:rPr lang="en-US" dirty="0"/>
              <a:t>The effect of budget is significant across all three models</a:t>
            </a:r>
          </a:p>
          <a:p>
            <a:pPr fontAlgn="base"/>
            <a:r>
              <a:rPr lang="en-US" dirty="0"/>
              <a:t>The effect of genre is not significant </a:t>
            </a:r>
          </a:p>
          <a:p>
            <a:pPr marL="127000" indent="0" fontAlgn="base">
              <a:buNone/>
            </a:pPr>
            <a:r>
              <a:rPr lang="en-US" dirty="0"/>
              <a:t>The overall impact of genre may be negligible with respect to profits</a:t>
            </a:r>
          </a:p>
          <a:p>
            <a:pPr marL="127000" indent="0">
              <a:buNone/>
            </a:pPr>
            <a:endParaRPr lang="en-US" sz="1800" b="1" i="1" dirty="0"/>
          </a:p>
        </p:txBody>
      </p:sp>
      <p:sp>
        <p:nvSpPr>
          <p:cNvPr id="326" name="Google Shape;326;p39"/>
          <p:cNvSpPr/>
          <p:nvPr/>
        </p:nvSpPr>
        <p:spPr>
          <a:xfrm>
            <a:off x="720000" y="540000"/>
            <a:ext cx="4308000" cy="6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4;p39">
            <a:extLst>
              <a:ext uri="{FF2B5EF4-FFF2-40B4-BE49-F238E27FC236}">
                <a16:creationId xmlns:a16="http://schemas.microsoft.com/office/drawing/2014/main" id="{4E5AA295-B23F-C5F6-3272-2864CFE00CCC}"/>
              </a:ext>
            </a:extLst>
          </p:cNvPr>
          <p:cNvSpPr txBox="1">
            <a:spLocks/>
          </p:cNvSpPr>
          <p:nvPr/>
        </p:nvSpPr>
        <p:spPr>
          <a:xfrm>
            <a:off x="539407" y="3125165"/>
            <a:ext cx="8065185" cy="96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●"/>
              <a:defRPr sz="16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○"/>
              <a:defRPr sz="16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■"/>
              <a:defRPr sz="16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●"/>
              <a:defRPr sz="16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○"/>
              <a:defRPr sz="16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■"/>
              <a:defRPr sz="16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●"/>
              <a:defRPr sz="16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○"/>
              <a:defRPr sz="16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iriam Libre"/>
              <a:buChar char="■"/>
              <a:defRPr sz="16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127000" indent="0">
              <a:buFont typeface="Miriam Libre"/>
              <a:buNone/>
            </a:pPr>
            <a:endParaRPr lang="en-US" sz="1800" b="1" i="1" dirty="0"/>
          </a:p>
          <a:p>
            <a:pPr marL="127000" indent="0">
              <a:buFont typeface="Miriam Libre"/>
              <a:buNone/>
            </a:pPr>
            <a:r>
              <a:rPr lang="en-US" sz="1800" b="1" i="1" dirty="0"/>
              <a:t>Recommendations: </a:t>
            </a:r>
          </a:p>
          <a:p>
            <a:r>
              <a:rPr lang="en-US" dirty="0"/>
              <a:t>The Data Science team at Acme Movies Inc concludes that budget alone is insufficient to increase profitability of the company.</a:t>
            </a:r>
            <a:endParaRPr lang="en-US" sz="800" dirty="0"/>
          </a:p>
          <a:p>
            <a:r>
              <a:rPr lang="en-US" dirty="0"/>
              <a:t>Additional research needed to examine the potential influence of omitted variables and other features on revenue that the company can manipulate to increase profits.</a:t>
            </a:r>
          </a:p>
        </p:txBody>
      </p:sp>
    </p:spTree>
    <p:extLst>
      <p:ext uri="{BB962C8B-B14F-4D97-AF65-F5344CB8AC3E}">
        <p14:creationId xmlns:p14="http://schemas.microsoft.com/office/powerpoint/2010/main" val="37117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468" name="Google Shape;1468;p6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https://www.kaggle.com/competitions/tmdb-box-office-prediction/data?select=train.csv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https://www.the-numbers.com/market/</a:t>
            </a:r>
            <a:endParaRPr lang="en-US" sz="1400" dirty="0">
              <a:solidFill>
                <a:schemeClr val="tx1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https://www.thetoptens.com/top-10-pastimes/</a:t>
            </a:r>
            <a:endParaRPr lang="en-US" sz="1400" dirty="0">
              <a:solidFill>
                <a:schemeClr val="tx1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https://www.nyfa.edu/student-resources/the-evolution-of-film-over-time-a-brief-history/</a:t>
            </a:r>
            <a:endParaRPr lang="en-US" sz="1400" dirty="0">
              <a:solidFill>
                <a:schemeClr val="tx1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https://stephenfollows.com/how-has-the-cost-of-making-a-movie-changed-over-the-past-twenty-years/</a:t>
            </a:r>
            <a:endParaRPr lang="en-US" sz="1400" dirty="0">
              <a:solidFill>
                <a:schemeClr val="tx1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https://www.statista.com/statistics/188658/movie-genres-in-north-america-by-box-office-revenue-since-1995/</a:t>
            </a:r>
            <a:endParaRPr lang="en-US" sz="1400" dirty="0">
              <a:solidFill>
                <a:schemeClr val="tx1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https://www.screendaily.com/box-office/box-office-analysis-foreign-language-films-in-the-us/5096804.article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https://arxiv.org/pdf/1003.5699.pdf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https://deadline.com/2022/03/streaming-services-mpa-1234977814/</a:t>
            </a:r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https://thenounproject.com/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https://www.presentermedia.com/powerpoint-clipart/classic-movie-theater-marquee-pc-pid-1639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>
            <a:spLocks noGrp="1"/>
          </p:cNvSpPr>
          <p:nvPr>
            <p:ph type="title"/>
          </p:nvPr>
        </p:nvSpPr>
        <p:spPr>
          <a:xfrm>
            <a:off x="343482" y="392481"/>
            <a:ext cx="43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24" name="Google Shape;324;p39"/>
          <p:cNvSpPr txBox="1">
            <a:spLocks noGrp="1"/>
          </p:cNvSpPr>
          <p:nvPr>
            <p:ph type="body" idx="1"/>
          </p:nvPr>
        </p:nvSpPr>
        <p:spPr>
          <a:xfrm>
            <a:off x="343481" y="1278275"/>
            <a:ext cx="482019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a movie is one of the top 10    pastimes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Previous research:</a:t>
            </a:r>
            <a:endParaRPr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Strong correlations between      production budget and revenue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Revenues are especially high for adventure ($65 billion), action             ($50 billion), and drama ($36 billion)           genres</a:t>
            </a:r>
          </a:p>
          <a:p>
            <a:pPr marL="127000" lvl="0" indent="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Very little research has directly compared the effect of budget and genre on movie revenues</a:t>
            </a:r>
            <a:endParaRPr dirty="0"/>
          </a:p>
        </p:txBody>
      </p:sp>
      <p:sp>
        <p:nvSpPr>
          <p:cNvPr id="326" name="Google Shape;326;p39"/>
          <p:cNvSpPr/>
          <p:nvPr/>
        </p:nvSpPr>
        <p:spPr>
          <a:xfrm>
            <a:off x="343482" y="346387"/>
            <a:ext cx="4308000" cy="6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88AB20-BDA0-BED8-871A-7C497894B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07" y="1435674"/>
            <a:ext cx="4519612" cy="25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6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and Research Design</a:t>
            </a:r>
            <a:endParaRPr dirty="0"/>
          </a:p>
        </p:txBody>
      </p:sp>
      <p:sp>
        <p:nvSpPr>
          <p:cNvPr id="332" name="Google Shape;332;p40"/>
          <p:cNvSpPr txBox="1">
            <a:spLocks noGrp="1"/>
          </p:cNvSpPr>
          <p:nvPr>
            <p:ph type="subTitle" idx="1"/>
          </p:nvPr>
        </p:nvSpPr>
        <p:spPr>
          <a:xfrm>
            <a:off x="543198" y="2953485"/>
            <a:ext cx="266710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333" name="Google Shape;333;p40"/>
          <p:cNvSpPr txBox="1">
            <a:spLocks noGrp="1"/>
          </p:cNvSpPr>
          <p:nvPr>
            <p:ph type="subTitle" idx="2"/>
          </p:nvPr>
        </p:nvSpPr>
        <p:spPr>
          <a:xfrm>
            <a:off x="543198" y="3421910"/>
            <a:ext cx="2667104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500" dirty="0"/>
              <a:t>Explanatory research design to examine the causal effects of budget and genre on revenue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334" name="Google Shape;334;p40"/>
          <p:cNvSpPr txBox="1">
            <a:spLocks noGrp="1"/>
          </p:cNvSpPr>
          <p:nvPr>
            <p:ph type="subTitle" idx="3"/>
          </p:nvPr>
        </p:nvSpPr>
        <p:spPr>
          <a:xfrm>
            <a:off x="543198" y="1473851"/>
            <a:ext cx="266710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Question</a:t>
            </a:r>
            <a:endParaRPr dirty="0"/>
          </a:p>
        </p:txBody>
      </p:sp>
      <p:sp>
        <p:nvSpPr>
          <p:cNvPr id="335" name="Google Shape;335;p40"/>
          <p:cNvSpPr txBox="1">
            <a:spLocks noGrp="1"/>
          </p:cNvSpPr>
          <p:nvPr>
            <p:ph type="subTitle" idx="4"/>
          </p:nvPr>
        </p:nvSpPr>
        <p:spPr>
          <a:xfrm>
            <a:off x="543198" y="1942276"/>
            <a:ext cx="2667104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Is there an effect of production budget and genre on movie revenue?</a:t>
            </a:r>
            <a:endParaRPr sz="1500" dirty="0"/>
          </a:p>
        </p:txBody>
      </p:sp>
      <p:sp>
        <p:nvSpPr>
          <p:cNvPr id="336" name="Google Shape;336;p40"/>
          <p:cNvSpPr txBox="1">
            <a:spLocks noGrp="1"/>
          </p:cNvSpPr>
          <p:nvPr>
            <p:ph type="subTitle" idx="5"/>
          </p:nvPr>
        </p:nvSpPr>
        <p:spPr>
          <a:xfrm>
            <a:off x="5933550" y="2953485"/>
            <a:ext cx="266710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337" name="Google Shape;337;p40"/>
          <p:cNvSpPr txBox="1">
            <a:spLocks noGrp="1"/>
          </p:cNvSpPr>
          <p:nvPr>
            <p:ph type="subTitle" idx="6"/>
          </p:nvPr>
        </p:nvSpPr>
        <p:spPr>
          <a:xfrm>
            <a:off x="5933552" y="3421910"/>
            <a:ext cx="26671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500" dirty="0"/>
              <a:t>Effect of Production Budget on Revenue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500" dirty="0"/>
              <a:t>Add Genre as an input variable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500" dirty="0"/>
              <a:t>A</a:t>
            </a:r>
            <a:r>
              <a:rPr lang="en" sz="1500" dirty="0"/>
              <a:t>dd language as a control variable</a:t>
            </a:r>
            <a:endParaRPr sz="1500" dirty="0"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7"/>
          </p:nvPr>
        </p:nvSpPr>
        <p:spPr>
          <a:xfrm>
            <a:off x="5933550" y="1473851"/>
            <a:ext cx="266710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39" name="Google Shape;339;p40"/>
          <p:cNvSpPr txBox="1">
            <a:spLocks noGrp="1"/>
          </p:cNvSpPr>
          <p:nvPr>
            <p:ph type="subTitle" idx="8"/>
          </p:nvPr>
        </p:nvSpPr>
        <p:spPr>
          <a:xfrm>
            <a:off x="5933552" y="1942276"/>
            <a:ext cx="26671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500" dirty="0"/>
              <a:t>Box office data released in 2010 collected from TMDB (</a:t>
            </a:r>
            <a:r>
              <a:rPr lang="en-US" sz="15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Kaggle.com</a:t>
            </a:r>
            <a:r>
              <a:rPr lang="en-US" sz="1500" dirty="0"/>
              <a:t>) (n=100)</a:t>
            </a:r>
            <a:endParaRPr sz="1500" dirty="0"/>
          </a:p>
        </p:txBody>
      </p:sp>
      <p:sp>
        <p:nvSpPr>
          <p:cNvPr id="340" name="Google Shape;340;p40"/>
          <p:cNvSpPr/>
          <p:nvPr/>
        </p:nvSpPr>
        <p:spPr>
          <a:xfrm>
            <a:off x="543198" y="2918985"/>
            <a:ext cx="2667102" cy="34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0"/>
          <p:cNvSpPr/>
          <p:nvPr/>
        </p:nvSpPr>
        <p:spPr>
          <a:xfrm>
            <a:off x="543198" y="1439351"/>
            <a:ext cx="2667102" cy="34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0"/>
          <p:cNvSpPr/>
          <p:nvPr/>
        </p:nvSpPr>
        <p:spPr>
          <a:xfrm>
            <a:off x="5933550" y="2918985"/>
            <a:ext cx="2667102" cy="34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5933550" y="1439351"/>
            <a:ext cx="2667102" cy="34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0"/>
          <p:cNvSpPr/>
          <p:nvPr/>
        </p:nvSpPr>
        <p:spPr>
          <a:xfrm>
            <a:off x="3387106" y="1439351"/>
            <a:ext cx="1074300" cy="10743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0"/>
          <p:cNvSpPr/>
          <p:nvPr/>
        </p:nvSpPr>
        <p:spPr>
          <a:xfrm>
            <a:off x="3460375" y="1512638"/>
            <a:ext cx="927900" cy="92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?</a:t>
            </a:r>
            <a:endParaRPr sz="6000" b="1" dirty="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4682594" y="1439351"/>
            <a:ext cx="1074300" cy="10743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"/>
          <p:cNvSpPr/>
          <p:nvPr/>
        </p:nvSpPr>
        <p:spPr>
          <a:xfrm>
            <a:off x="4755862" y="1512638"/>
            <a:ext cx="927900" cy="92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3387106" y="2905994"/>
            <a:ext cx="1074300" cy="10743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0"/>
          <p:cNvSpPr/>
          <p:nvPr/>
        </p:nvSpPr>
        <p:spPr>
          <a:xfrm>
            <a:off x="3460375" y="2979281"/>
            <a:ext cx="927900" cy="92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O</a:t>
            </a:r>
            <a:endParaRPr sz="4200" b="1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4682594" y="2905994"/>
            <a:ext cx="1074300" cy="10743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4755862" y="2979281"/>
            <a:ext cx="927900" cy="92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T</a:t>
            </a:r>
            <a:endParaRPr sz="4200" b="1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D88D2-7A71-9310-00B7-5FBCCCEE4B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6557" b="20194"/>
          <a:stretch/>
        </p:blipFill>
        <p:spPr>
          <a:xfrm>
            <a:off x="4795298" y="1606256"/>
            <a:ext cx="804358" cy="68696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B47EFB-EFA8-2EA8-1704-F853FE87983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21122"/>
          <a:stretch/>
        </p:blipFill>
        <p:spPr>
          <a:xfrm>
            <a:off x="3427770" y="3030293"/>
            <a:ext cx="992971" cy="783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BABC0-5628-0E63-2683-AC190C92D0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16191"/>
          <a:stretch/>
        </p:blipFill>
        <p:spPr>
          <a:xfrm>
            <a:off x="4737342" y="3057509"/>
            <a:ext cx="920269" cy="7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9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 Process</a:t>
            </a:r>
            <a:endParaRPr dirty="0"/>
          </a:p>
        </p:txBody>
      </p:sp>
      <p:sp>
        <p:nvSpPr>
          <p:cNvPr id="484" name="Google Shape;484;p45"/>
          <p:cNvSpPr txBox="1">
            <a:spLocks noGrp="1"/>
          </p:cNvSpPr>
          <p:nvPr>
            <p:ph type="subTitle" idx="1"/>
          </p:nvPr>
        </p:nvSpPr>
        <p:spPr>
          <a:xfrm>
            <a:off x="4029738" y="1911925"/>
            <a:ext cx="4394262" cy="2404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Log transformed revenue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K</a:t>
            </a:r>
            <a:r>
              <a:rPr lang="en" dirty="0" err="1"/>
              <a:t>ept</a:t>
            </a:r>
            <a:r>
              <a:rPr lang="en" dirty="0"/>
              <a:t> budget as 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sz="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" dirty="0" err="1"/>
              <a:t>ormatted</a:t>
            </a:r>
            <a:r>
              <a:rPr lang="en" dirty="0"/>
              <a:t> action, adventure, drama, and original language variables as true/false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85" name="Google Shape;485;p45"/>
          <p:cNvSpPr txBox="1">
            <a:spLocks noGrp="1"/>
          </p:cNvSpPr>
          <p:nvPr>
            <p:ph type="title" idx="2"/>
          </p:nvPr>
        </p:nvSpPr>
        <p:spPr>
          <a:xfrm>
            <a:off x="4029740" y="1445650"/>
            <a:ext cx="439451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Analysis:</a:t>
            </a:r>
            <a:endParaRPr dirty="0"/>
          </a:p>
        </p:txBody>
      </p:sp>
      <p:sp>
        <p:nvSpPr>
          <p:cNvPr id="492" name="Google Shape;492;p45"/>
          <p:cNvSpPr/>
          <p:nvPr/>
        </p:nvSpPr>
        <p:spPr>
          <a:xfrm>
            <a:off x="4029738" y="1360967"/>
            <a:ext cx="4394510" cy="84683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423727-6CFF-C504-7F3C-FD19D5DCA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16" y="1137474"/>
            <a:ext cx="3077435" cy="19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23B746A-DC45-1CD1-5929-055C24970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43" y="3119491"/>
            <a:ext cx="3077436" cy="19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4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 Process (cont.)</a:t>
            </a:r>
            <a:endParaRPr dirty="0"/>
          </a:p>
        </p:txBody>
      </p:sp>
      <p:sp>
        <p:nvSpPr>
          <p:cNvPr id="1043" name="Google Shape;1043;p53"/>
          <p:cNvSpPr txBox="1">
            <a:spLocks noGrp="1"/>
          </p:cNvSpPr>
          <p:nvPr>
            <p:ph type="subTitle" idx="4294967295"/>
          </p:nvPr>
        </p:nvSpPr>
        <p:spPr>
          <a:xfrm>
            <a:off x="4982395" y="1245038"/>
            <a:ext cx="3441580" cy="508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exend Deca"/>
                <a:ea typeface="Lexend Deca"/>
                <a:cs typeface="Lexend Deca"/>
                <a:sym typeface="Lexend Deca"/>
              </a:rPr>
              <a:t>M</a:t>
            </a:r>
            <a:r>
              <a:rPr lang="en-US" sz="2000" b="1" dirty="0">
                <a:latin typeface="Lexend Deca"/>
                <a:ea typeface="Lexend Deca"/>
                <a:cs typeface="Lexend Deca"/>
                <a:sym typeface="Lexend Deca"/>
              </a:rPr>
              <a:t>o</a:t>
            </a:r>
            <a:r>
              <a:rPr lang="en" sz="2000" b="1" dirty="0">
                <a:latin typeface="Lexend Deca"/>
                <a:ea typeface="Lexend Deca"/>
                <a:cs typeface="Lexend Deca"/>
                <a:sym typeface="Lexend Deca"/>
              </a:rPr>
              <a:t>del 1</a:t>
            </a:r>
            <a:endParaRPr sz="2000" b="1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44" name="Google Shape;1044;p53"/>
          <p:cNvSpPr txBox="1">
            <a:spLocks noGrp="1"/>
          </p:cNvSpPr>
          <p:nvPr>
            <p:ph type="subTitle" idx="4294967295"/>
          </p:nvPr>
        </p:nvSpPr>
        <p:spPr>
          <a:xfrm>
            <a:off x="4865976" y="1685022"/>
            <a:ext cx="3959047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log(revenue) = </a:t>
            </a:r>
            <a:r>
              <a:rPr lang="el-GR" dirty="0"/>
              <a:t>β0 + β1 </a:t>
            </a:r>
            <a:r>
              <a:rPr lang="en-US" dirty="0"/>
              <a:t>budget</a:t>
            </a:r>
            <a:endParaRPr dirty="0"/>
          </a:p>
        </p:txBody>
      </p:sp>
      <p:sp>
        <p:nvSpPr>
          <p:cNvPr id="1045" name="Google Shape;1045;p53"/>
          <p:cNvSpPr txBox="1">
            <a:spLocks noGrp="1"/>
          </p:cNvSpPr>
          <p:nvPr>
            <p:ph type="subTitle" idx="4294967295"/>
          </p:nvPr>
        </p:nvSpPr>
        <p:spPr>
          <a:xfrm>
            <a:off x="4982404" y="2407938"/>
            <a:ext cx="3441580" cy="508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exend Deca"/>
                <a:ea typeface="Lexend Deca"/>
                <a:cs typeface="Lexend Deca"/>
                <a:sym typeface="Lexend Deca"/>
              </a:rPr>
              <a:t>Model 2</a:t>
            </a:r>
            <a:endParaRPr sz="2000" b="1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46" name="Google Shape;1046;p53"/>
          <p:cNvSpPr txBox="1">
            <a:spLocks noGrp="1"/>
          </p:cNvSpPr>
          <p:nvPr>
            <p:ph type="subTitle" idx="4294967295"/>
          </p:nvPr>
        </p:nvSpPr>
        <p:spPr>
          <a:xfrm>
            <a:off x="4844371" y="2847922"/>
            <a:ext cx="405508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dirty="0"/>
              <a:t>log(revenue) = </a:t>
            </a:r>
            <a:r>
              <a:rPr lang="el-GR" dirty="0"/>
              <a:t>β0 + β1 </a:t>
            </a:r>
            <a:r>
              <a:rPr lang="en-US" dirty="0"/>
              <a:t>budget + </a:t>
            </a:r>
            <a:r>
              <a:rPr lang="el-GR" dirty="0"/>
              <a:t>β2 </a:t>
            </a:r>
            <a:r>
              <a:rPr lang="en-US" dirty="0"/>
              <a:t>action + </a:t>
            </a:r>
            <a:r>
              <a:rPr lang="el-GR" dirty="0"/>
              <a:t>β3 </a:t>
            </a:r>
            <a:r>
              <a:rPr lang="en-US" dirty="0"/>
              <a:t>adventure + </a:t>
            </a:r>
            <a:r>
              <a:rPr lang="el-GR" dirty="0"/>
              <a:t>β4 </a:t>
            </a:r>
            <a:r>
              <a:rPr lang="en-US" dirty="0"/>
              <a:t>drama</a:t>
            </a:r>
          </a:p>
        </p:txBody>
      </p:sp>
      <p:sp>
        <p:nvSpPr>
          <p:cNvPr id="1047" name="Google Shape;1047;p53"/>
          <p:cNvSpPr/>
          <p:nvPr/>
        </p:nvSpPr>
        <p:spPr>
          <a:xfrm>
            <a:off x="4982395" y="1210538"/>
            <a:ext cx="3441580" cy="34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53"/>
          <p:cNvSpPr/>
          <p:nvPr/>
        </p:nvSpPr>
        <p:spPr>
          <a:xfrm>
            <a:off x="4982404" y="2373438"/>
            <a:ext cx="3441580" cy="34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53"/>
          <p:cNvSpPr txBox="1">
            <a:spLocks noGrp="1"/>
          </p:cNvSpPr>
          <p:nvPr>
            <p:ph type="subTitle" idx="4294967295"/>
          </p:nvPr>
        </p:nvSpPr>
        <p:spPr>
          <a:xfrm>
            <a:off x="4982404" y="3570838"/>
            <a:ext cx="3441580" cy="5082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Lexend Deca"/>
                <a:ea typeface="Lexend Deca"/>
                <a:cs typeface="Lexend Deca"/>
                <a:sym typeface="Lexend Deca"/>
              </a:rPr>
              <a:t>Model 3</a:t>
            </a:r>
            <a:endParaRPr sz="2000" b="1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50" name="Google Shape;1050;p53"/>
          <p:cNvSpPr txBox="1">
            <a:spLocks noGrp="1"/>
          </p:cNvSpPr>
          <p:nvPr>
            <p:ph type="subTitle" idx="4294967295"/>
          </p:nvPr>
        </p:nvSpPr>
        <p:spPr>
          <a:xfrm>
            <a:off x="4982395" y="4010822"/>
            <a:ext cx="3614758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log(revenue) = </a:t>
            </a:r>
            <a:r>
              <a:rPr lang="el-GR" dirty="0"/>
              <a:t>β0 + β1 </a:t>
            </a:r>
            <a:r>
              <a:rPr lang="en-US" dirty="0"/>
              <a:t>budget + </a:t>
            </a:r>
            <a:r>
              <a:rPr lang="el-GR" dirty="0"/>
              <a:t>β2 </a:t>
            </a:r>
            <a:r>
              <a:rPr lang="en-US" dirty="0"/>
              <a:t>action + </a:t>
            </a:r>
            <a:r>
              <a:rPr lang="el-GR" dirty="0"/>
              <a:t>β3 </a:t>
            </a:r>
            <a:r>
              <a:rPr lang="en-US" dirty="0"/>
              <a:t>adventure + </a:t>
            </a:r>
            <a:r>
              <a:rPr lang="el-GR" dirty="0"/>
              <a:t>β4 </a:t>
            </a:r>
            <a:r>
              <a:rPr lang="en-US" dirty="0"/>
              <a:t>drama + </a:t>
            </a:r>
            <a:r>
              <a:rPr lang="el-GR" dirty="0"/>
              <a:t>β5 </a:t>
            </a:r>
            <a:r>
              <a:rPr lang="en-US" dirty="0"/>
              <a:t>original language </a:t>
            </a:r>
            <a:r>
              <a:rPr lang="en-US" dirty="0" err="1"/>
              <a:t>english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051" name="Google Shape;1051;p53"/>
          <p:cNvSpPr/>
          <p:nvPr/>
        </p:nvSpPr>
        <p:spPr>
          <a:xfrm>
            <a:off x="4982404" y="3536338"/>
            <a:ext cx="3441580" cy="34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7B1BA0-EE95-E961-3166-770B6FFD7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9" y="1444185"/>
            <a:ext cx="4543949" cy="28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2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71" name="Google Shape;371;p42"/>
          <p:cNvSpPr txBox="1">
            <a:spLocks noGrp="1"/>
          </p:cNvSpPr>
          <p:nvPr>
            <p:ph type="subTitle" idx="1"/>
          </p:nvPr>
        </p:nvSpPr>
        <p:spPr>
          <a:xfrm>
            <a:off x="720002" y="2996897"/>
            <a:ext cx="1828706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Std Errs</a:t>
            </a:r>
            <a:endParaRPr dirty="0"/>
          </a:p>
        </p:txBody>
      </p:sp>
      <p:sp>
        <p:nvSpPr>
          <p:cNvPr id="372" name="Google Shape;372;p42"/>
          <p:cNvSpPr txBox="1">
            <a:spLocks noGrp="1"/>
          </p:cNvSpPr>
          <p:nvPr>
            <p:ph type="subTitle" idx="2"/>
          </p:nvPr>
        </p:nvSpPr>
        <p:spPr>
          <a:xfrm>
            <a:off x="720001" y="3505097"/>
            <a:ext cx="1927505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Used robust standard errors</a:t>
            </a:r>
          </a:p>
        </p:txBody>
      </p:sp>
      <p:sp>
        <p:nvSpPr>
          <p:cNvPr id="373" name="Google Shape;373;p42"/>
          <p:cNvSpPr txBox="1">
            <a:spLocks noGrp="1"/>
          </p:cNvSpPr>
          <p:nvPr>
            <p:ph type="subTitle" idx="3"/>
          </p:nvPr>
        </p:nvSpPr>
        <p:spPr>
          <a:xfrm>
            <a:off x="2678436" y="2996897"/>
            <a:ext cx="1828706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F-Tests</a:t>
            </a:r>
            <a:endParaRPr dirty="0"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4"/>
          </p:nvPr>
        </p:nvSpPr>
        <p:spPr>
          <a:xfrm>
            <a:off x="2678435" y="3505097"/>
            <a:ext cx="1927505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Fail to reject null hypothesis and conclude that model 1 is the most appropriate</a:t>
            </a:r>
          </a:p>
        </p:txBody>
      </p:sp>
      <p:sp>
        <p:nvSpPr>
          <p:cNvPr id="375" name="Google Shape;375;p42"/>
          <p:cNvSpPr txBox="1">
            <a:spLocks noGrp="1"/>
          </p:cNvSpPr>
          <p:nvPr>
            <p:ph type="subTitle" idx="5"/>
          </p:nvPr>
        </p:nvSpPr>
        <p:spPr>
          <a:xfrm>
            <a:off x="4636863" y="2996897"/>
            <a:ext cx="1828706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6"/>
          </p:nvPr>
        </p:nvSpPr>
        <p:spPr>
          <a:xfrm>
            <a:off x="4636862" y="3505097"/>
            <a:ext cx="1927505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Revenue will increase by about 0.000004% for every one-unit increase in budget</a:t>
            </a:r>
            <a:endParaRPr dirty="0"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7"/>
          </p:nvPr>
        </p:nvSpPr>
        <p:spPr>
          <a:xfrm>
            <a:off x="6595294" y="2996897"/>
            <a:ext cx="1828706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Significance</a:t>
            </a:r>
            <a:endParaRPr dirty="0"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8"/>
          </p:nvPr>
        </p:nvSpPr>
        <p:spPr>
          <a:xfrm>
            <a:off x="6595293" y="3505097"/>
            <a:ext cx="1927505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Statistically </a:t>
            </a:r>
          </a:p>
          <a:p>
            <a:pPr fontAlgn="base"/>
            <a:r>
              <a:rPr lang="en-US" dirty="0"/>
              <a:t>significant, but </a:t>
            </a:r>
          </a:p>
          <a:p>
            <a:pPr fontAlgn="base"/>
            <a:r>
              <a:rPr lang="en-US" dirty="0"/>
              <a:t>not practically </a:t>
            </a:r>
          </a:p>
          <a:p>
            <a:pPr fontAlgn="base"/>
            <a:r>
              <a:rPr lang="en-US" dirty="0"/>
              <a:t>significant </a:t>
            </a:r>
          </a:p>
        </p:txBody>
      </p:sp>
      <p:sp>
        <p:nvSpPr>
          <p:cNvPr id="379" name="Google Shape;379;p42"/>
          <p:cNvSpPr/>
          <p:nvPr/>
        </p:nvSpPr>
        <p:spPr>
          <a:xfrm>
            <a:off x="997352" y="1360646"/>
            <a:ext cx="1274100" cy="12744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2"/>
          <p:cNvSpPr/>
          <p:nvPr/>
        </p:nvSpPr>
        <p:spPr>
          <a:xfrm>
            <a:off x="1084202" y="1447646"/>
            <a:ext cx="1100400" cy="11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2"/>
          <p:cNvSpPr/>
          <p:nvPr/>
        </p:nvSpPr>
        <p:spPr>
          <a:xfrm>
            <a:off x="2955786" y="1360646"/>
            <a:ext cx="1274100" cy="12744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2"/>
          <p:cNvSpPr/>
          <p:nvPr/>
        </p:nvSpPr>
        <p:spPr>
          <a:xfrm>
            <a:off x="3042636" y="1447646"/>
            <a:ext cx="1100400" cy="11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2"/>
          <p:cNvSpPr/>
          <p:nvPr/>
        </p:nvSpPr>
        <p:spPr>
          <a:xfrm>
            <a:off x="4914213" y="1360646"/>
            <a:ext cx="1274100" cy="12744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"/>
          <p:cNvSpPr/>
          <p:nvPr/>
        </p:nvSpPr>
        <p:spPr>
          <a:xfrm>
            <a:off x="5001063" y="1447646"/>
            <a:ext cx="1100400" cy="11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5" name="Google Shape;385;p42"/>
          <p:cNvSpPr/>
          <p:nvPr/>
        </p:nvSpPr>
        <p:spPr>
          <a:xfrm>
            <a:off x="6872644" y="1360646"/>
            <a:ext cx="1274100" cy="12744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2"/>
          <p:cNvSpPr/>
          <p:nvPr/>
        </p:nvSpPr>
        <p:spPr>
          <a:xfrm>
            <a:off x="6959494" y="1447646"/>
            <a:ext cx="1100400" cy="11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42"/>
          <p:cNvSpPr/>
          <p:nvPr/>
        </p:nvSpPr>
        <p:spPr>
          <a:xfrm>
            <a:off x="720002" y="2962396"/>
            <a:ext cx="1828706" cy="4571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2"/>
          <p:cNvSpPr/>
          <p:nvPr/>
        </p:nvSpPr>
        <p:spPr>
          <a:xfrm>
            <a:off x="2678436" y="2962396"/>
            <a:ext cx="1828706" cy="4571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2"/>
          <p:cNvSpPr/>
          <p:nvPr/>
        </p:nvSpPr>
        <p:spPr>
          <a:xfrm>
            <a:off x="4636863" y="2962396"/>
            <a:ext cx="1828706" cy="4571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6595294" y="2962396"/>
            <a:ext cx="1828706" cy="4571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E20F5-7506-003B-682F-EE0CA7C647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60" t="18646" r="-1360" b="32420"/>
          <a:stretch/>
        </p:blipFill>
        <p:spPr>
          <a:xfrm>
            <a:off x="1095154" y="1712861"/>
            <a:ext cx="1082991" cy="529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DECB86-F67D-BCD2-9612-03E6AF6F83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0" t="2823" r="-260" b="19560"/>
          <a:stretch/>
        </p:blipFill>
        <p:spPr>
          <a:xfrm>
            <a:off x="6917922" y="1854914"/>
            <a:ext cx="414911" cy="32204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9D07327-17A7-191E-4365-A7FAA0CFAD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0" t="2823" r="-260" b="19560"/>
          <a:stretch/>
        </p:blipFill>
        <p:spPr>
          <a:xfrm>
            <a:off x="7281452" y="1854914"/>
            <a:ext cx="414911" cy="32204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9B4BC5C-737A-00B2-F300-1A9F5C0BBC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0" t="2823" r="-260" b="19560"/>
          <a:stretch/>
        </p:blipFill>
        <p:spPr>
          <a:xfrm>
            <a:off x="7665604" y="1854914"/>
            <a:ext cx="414911" cy="322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307718-C3B5-E01E-2E2D-2EA6AD2F8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29002"/>
          <a:stretch/>
        </p:blipFill>
        <p:spPr>
          <a:xfrm>
            <a:off x="4914116" y="1514707"/>
            <a:ext cx="1211741" cy="8603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222EF9-8FBD-530A-549A-B236100339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-31" t="-14103" r="31" b="14103"/>
          <a:stretch/>
        </p:blipFill>
        <p:spPr>
          <a:xfrm>
            <a:off x="2953747" y="1306842"/>
            <a:ext cx="1276038" cy="12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(cont.)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2340B5-C344-CDE6-39E8-A7C94A61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58" y="1035655"/>
            <a:ext cx="4714284" cy="402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4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Statistical Limitations</a:t>
            </a:r>
            <a:endParaRPr dirty="0"/>
          </a:p>
        </p:txBody>
      </p:sp>
      <p:sp>
        <p:nvSpPr>
          <p:cNvPr id="484" name="Google Shape;484;p45"/>
          <p:cNvSpPr txBox="1">
            <a:spLocks noGrp="1"/>
          </p:cNvSpPr>
          <p:nvPr>
            <p:ph type="subTitle" idx="1"/>
          </p:nvPr>
        </p:nvSpPr>
        <p:spPr>
          <a:xfrm>
            <a:off x="720000" y="1858763"/>
            <a:ext cx="7704000" cy="2404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Our data is likely not independent: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Clustering by company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Clustering by country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127000" indent="0" fontAlgn="base"/>
            <a:r>
              <a:rPr lang="en-US" dirty="0"/>
              <a:t>Violating Independence:</a:t>
            </a:r>
          </a:p>
          <a:p>
            <a:pPr marL="412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May produce incorrect standard errors </a:t>
            </a:r>
          </a:p>
          <a:p>
            <a:pPr marL="412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To combat this, we used robust standard errors </a:t>
            </a:r>
          </a:p>
          <a:p>
            <a:pPr marL="412750" indent="-285750" fontAlgn="base">
              <a:buFont typeface="Arial" panose="020B0604020202020204" pitchFamily="34" charset="0"/>
              <a:buChar char="•"/>
            </a:pPr>
            <a:r>
              <a:rPr lang="en-US" dirty="0"/>
              <a:t>Could also focus in on one country and one production company in the future</a:t>
            </a:r>
          </a:p>
          <a:p>
            <a:br>
              <a:rPr lang="en-US" dirty="0"/>
            </a:b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8" name="Google Shape;484;p45">
            <a:extLst>
              <a:ext uri="{FF2B5EF4-FFF2-40B4-BE49-F238E27FC236}">
                <a16:creationId xmlns:a16="http://schemas.microsoft.com/office/drawing/2014/main" id="{62846828-E5C9-EF39-7B40-CE7F4BE98C0B}"/>
              </a:ext>
            </a:extLst>
          </p:cNvPr>
          <p:cNvSpPr txBox="1">
            <a:spLocks/>
          </p:cNvSpPr>
          <p:nvPr/>
        </p:nvSpPr>
        <p:spPr>
          <a:xfrm>
            <a:off x="720000" y="1125940"/>
            <a:ext cx="4840828" cy="50820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l"/>
            <a:r>
              <a:rPr lang="en-US" sz="2400" dirty="0"/>
              <a:t>Violating Independence: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21690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Structural Limitations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subTitle" idx="3"/>
          </p:nvPr>
        </p:nvSpPr>
        <p:spPr>
          <a:xfrm>
            <a:off x="3362184" y="1820576"/>
            <a:ext cx="2451900" cy="68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Number of Theaters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5" name="Google Shape;265;p37"/>
          <p:cNvSpPr txBox="1">
            <a:spLocks noGrp="1"/>
          </p:cNvSpPr>
          <p:nvPr>
            <p:ph type="subTitle" idx="1"/>
          </p:nvPr>
        </p:nvSpPr>
        <p:spPr>
          <a:xfrm>
            <a:off x="736134" y="1820576"/>
            <a:ext cx="2451900" cy="68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Marketing via Social Media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6" name="Google Shape;266;p37"/>
          <p:cNvSpPr txBox="1">
            <a:spLocks noGrp="1"/>
          </p:cNvSpPr>
          <p:nvPr>
            <p:ph type="subTitle" idx="2"/>
          </p:nvPr>
        </p:nvSpPr>
        <p:spPr>
          <a:xfrm>
            <a:off x="736140" y="2531048"/>
            <a:ext cx="24519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number of Twitter posts creating buzz about a movie predicts revenue</a:t>
            </a:r>
            <a:endParaRPr dirty="0"/>
          </a:p>
        </p:txBody>
      </p:sp>
      <p:sp>
        <p:nvSpPr>
          <p:cNvPr id="267" name="Google Shape;267;p37"/>
          <p:cNvSpPr txBox="1">
            <a:spLocks noGrp="1"/>
          </p:cNvSpPr>
          <p:nvPr>
            <p:ph type="subTitle" idx="4"/>
          </p:nvPr>
        </p:nvSpPr>
        <p:spPr>
          <a:xfrm>
            <a:off x="3362190" y="2531048"/>
            <a:ext cx="24519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theaters in which a movie is showing predicts revenue during opening week</a:t>
            </a:r>
            <a:endParaRPr dirty="0"/>
          </a:p>
        </p:txBody>
      </p:sp>
      <p:sp>
        <p:nvSpPr>
          <p:cNvPr id="268" name="Google Shape;268;p37"/>
          <p:cNvSpPr txBox="1">
            <a:spLocks noGrp="1"/>
          </p:cNvSpPr>
          <p:nvPr>
            <p:ph type="subTitle" idx="5"/>
          </p:nvPr>
        </p:nvSpPr>
        <p:spPr>
          <a:xfrm>
            <a:off x="5988234" y="1820576"/>
            <a:ext cx="2451900" cy="68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Streaming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69" name="Google Shape;269;p37"/>
          <p:cNvSpPr txBox="1">
            <a:spLocks noGrp="1"/>
          </p:cNvSpPr>
          <p:nvPr>
            <p:ph type="subTitle" idx="6"/>
          </p:nvPr>
        </p:nvSpPr>
        <p:spPr>
          <a:xfrm>
            <a:off x="5988240" y="2531048"/>
            <a:ext cx="24519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increase in streaming movies at home</a:t>
            </a:r>
            <a:endParaRPr dirty="0"/>
          </a:p>
        </p:txBody>
      </p:sp>
      <p:sp>
        <p:nvSpPr>
          <p:cNvPr id="270" name="Google Shape;270;p37"/>
          <p:cNvSpPr/>
          <p:nvPr/>
        </p:nvSpPr>
        <p:spPr>
          <a:xfrm>
            <a:off x="736134" y="1786075"/>
            <a:ext cx="2451900" cy="46181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7"/>
          <p:cNvSpPr/>
          <p:nvPr/>
        </p:nvSpPr>
        <p:spPr>
          <a:xfrm>
            <a:off x="3362184" y="1786075"/>
            <a:ext cx="2451900" cy="46181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7"/>
          <p:cNvSpPr/>
          <p:nvPr/>
        </p:nvSpPr>
        <p:spPr>
          <a:xfrm>
            <a:off x="5988234" y="1786075"/>
            <a:ext cx="2451900" cy="46181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84;p45">
            <a:extLst>
              <a:ext uri="{FF2B5EF4-FFF2-40B4-BE49-F238E27FC236}">
                <a16:creationId xmlns:a16="http://schemas.microsoft.com/office/drawing/2014/main" id="{77A6903F-392C-7E31-9947-D52F763C3B30}"/>
              </a:ext>
            </a:extLst>
          </p:cNvPr>
          <p:cNvSpPr txBox="1">
            <a:spLocks/>
          </p:cNvSpPr>
          <p:nvPr/>
        </p:nvSpPr>
        <p:spPr>
          <a:xfrm>
            <a:off x="3023866" y="1147205"/>
            <a:ext cx="3128535" cy="50820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indent="0" algn="l"/>
            <a:r>
              <a:rPr lang="en-US" sz="2400" dirty="0"/>
              <a:t>Omitted Variables:</a:t>
            </a:r>
            <a:endParaRPr lang="en" sz="2400" dirty="0"/>
          </a:p>
        </p:txBody>
      </p:sp>
      <p:sp>
        <p:nvSpPr>
          <p:cNvPr id="47" name="Google Shape;484;p45">
            <a:extLst>
              <a:ext uri="{FF2B5EF4-FFF2-40B4-BE49-F238E27FC236}">
                <a16:creationId xmlns:a16="http://schemas.microsoft.com/office/drawing/2014/main" id="{CFA22D0C-6D78-E4F2-68FA-2FC33A1E8E46}"/>
              </a:ext>
            </a:extLst>
          </p:cNvPr>
          <p:cNvSpPr txBox="1">
            <a:spLocks/>
          </p:cNvSpPr>
          <p:nvPr/>
        </p:nvSpPr>
        <p:spPr>
          <a:xfrm>
            <a:off x="637686" y="4091740"/>
            <a:ext cx="7868627" cy="50820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exend Deca"/>
              <a:buNone/>
              <a:defRPr sz="2000" b="1" i="0" u="none" strike="noStrike" cap="none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fontAlgn="base"/>
            <a:r>
              <a:rPr lang="en-US" b="0" dirty="0"/>
              <a:t>All three omitted variables can lead to overestimating the effect of budget on revenue if excluded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2654177551"/>
      </p:ext>
    </p:extLst>
  </p:cSld>
  <p:clrMapOvr>
    <a:masterClrMapping/>
  </p:clrMapOvr>
</p:sld>
</file>

<file path=ppt/theme/theme1.xml><?xml version="1.0" encoding="utf-8"?>
<a:theme xmlns:a="http://schemas.openxmlformats.org/drawingml/2006/main" name="Ultra-verarbeitete Lebensmitteldetektor App by Slidesgo">
  <a:themeElements>
    <a:clrScheme name="Custom 4">
      <a:dk1>
        <a:srgbClr val="315ED8"/>
      </a:dk1>
      <a:lt1>
        <a:srgbClr val="FFFFFF"/>
      </a:lt1>
      <a:dk2>
        <a:srgbClr val="17406D"/>
      </a:dk2>
      <a:lt2>
        <a:srgbClr val="DBEFF9"/>
      </a:lt2>
      <a:accent1>
        <a:srgbClr val="0A3561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{A6B6A499-E520-4347-9772-BE14210BB666}tf10001073</Template>
  <TotalTime>187</TotalTime>
  <Words>614</Words>
  <Application>Microsoft Macintosh PowerPoint</Application>
  <PresentationFormat>On-screen Show (16:9)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Miriam Libre</vt:lpstr>
      <vt:lpstr>Lexend Deca</vt:lpstr>
      <vt:lpstr>Roboto Condensed Light</vt:lpstr>
      <vt:lpstr>Ultra-verarbeitete Lebensmitteldetektor App by Slidesgo</vt:lpstr>
      <vt:lpstr>Increasing Box Office Ticket Revenue</vt:lpstr>
      <vt:lpstr>Introduction</vt:lpstr>
      <vt:lpstr>Data and Research Design</vt:lpstr>
      <vt:lpstr>Model Building Process</vt:lpstr>
      <vt:lpstr>Model Building Process (cont.)</vt:lpstr>
      <vt:lpstr>Results</vt:lpstr>
      <vt:lpstr>Results (cont.)</vt:lpstr>
      <vt:lpstr>Statistical Limitations</vt:lpstr>
      <vt:lpstr>Structural Limitations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Box Office Ticket Revenue</dc:title>
  <cp:lastModifiedBy>Hanna Grossman</cp:lastModifiedBy>
  <cp:revision>46</cp:revision>
  <dcterms:modified xsi:type="dcterms:W3CDTF">2022-04-21T20:44:07Z</dcterms:modified>
</cp:coreProperties>
</file>