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Fira Sans Condensed"/>
      <p:regular r:id="rId28"/>
      <p:bold r:id="rId29"/>
      <p:italic r:id="rId30"/>
      <p:boldItalic r:id="rId31"/>
    </p:embeddedFont>
    <p:embeddedFont>
      <p:font typeface="Fira Sans Condensed SemiBold"/>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60">
          <p15:clr>
            <a:srgbClr val="9AA0A6"/>
          </p15:clr>
        </p15:guide>
        <p15:guide id="2" pos="28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788CCF-A388-4B05-B3DC-0883B31EC36A}">
  <a:tblStyle styleId="{CE788CCF-A388-4B05-B3DC-0883B31EC36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850E799-DF94-4CF6-8C38-FBE3BE05440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60" orient="horz"/>
        <p:guide pos="28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FiraSansCondensed-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FiraSansCondense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raSansCondensed-boldItalic.fntdata"/><Relationship Id="rId30" Type="http://schemas.openxmlformats.org/officeDocument/2006/relationships/font" Target="fonts/FiraSansCondensed-italic.fntdata"/><Relationship Id="rId11" Type="http://schemas.openxmlformats.org/officeDocument/2006/relationships/slide" Target="slides/slide5.xml"/><Relationship Id="rId33" Type="http://schemas.openxmlformats.org/officeDocument/2006/relationships/font" Target="fonts/FiraSansCondensedSemiBold-bold.fntdata"/><Relationship Id="rId10" Type="http://schemas.openxmlformats.org/officeDocument/2006/relationships/slide" Target="slides/slide4.xml"/><Relationship Id="rId32" Type="http://schemas.openxmlformats.org/officeDocument/2006/relationships/font" Target="fonts/FiraSansCondensedSemiBold-regular.fntdata"/><Relationship Id="rId13" Type="http://schemas.openxmlformats.org/officeDocument/2006/relationships/slide" Target="slides/slide7.xml"/><Relationship Id="rId35" Type="http://schemas.openxmlformats.org/officeDocument/2006/relationships/font" Target="fonts/FiraSansCondensedSemiBold-boldItalic.fntdata"/><Relationship Id="rId12" Type="http://schemas.openxmlformats.org/officeDocument/2006/relationships/slide" Target="slides/slide6.xml"/><Relationship Id="rId34" Type="http://schemas.openxmlformats.org/officeDocument/2006/relationships/font" Target="fonts/FiraSansCondensedSemi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404966ccb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404966ccb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discuss ATEs we saw, but the fact that it was not significant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404966ccb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404966ccb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404966ccb2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404966ccb2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404966ccb2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404966ccb2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404966ccb2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404966ccb2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404966ccb2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404966ccb2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404966ccb2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404966ccb2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404966cc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404966cc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db971d27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db971d27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Aim for 5 min each</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Clr>
                <a:schemeClr val="dk1"/>
              </a:buClr>
              <a:buSzPts val="1100"/>
              <a:buFont typeface="Arial"/>
              <a:buNone/>
            </a:pPr>
            <a:r>
              <a:rPr b="1" lang="en" sz="1300">
                <a:solidFill>
                  <a:schemeClr val="dk1"/>
                </a:solidFill>
              </a:rPr>
              <a:t>Allie:</a:t>
            </a:r>
            <a:r>
              <a:rPr lang="en" sz="1300">
                <a:solidFill>
                  <a:schemeClr val="dk1"/>
                </a:solidFill>
              </a:rPr>
              <a:t> 4-6, 11</a:t>
            </a:r>
            <a:endParaRPr sz="1300">
              <a:solidFill>
                <a:schemeClr val="dk1"/>
              </a:solidFill>
            </a:endParaRPr>
          </a:p>
          <a:p>
            <a:pPr indent="0" lvl="0" marL="0" rtl="0" algn="l">
              <a:spcBef>
                <a:spcPts val="0"/>
              </a:spcBef>
              <a:spcAft>
                <a:spcPts val="0"/>
              </a:spcAft>
              <a:buClr>
                <a:schemeClr val="dk1"/>
              </a:buClr>
              <a:buSzPts val="1100"/>
              <a:buFont typeface="Arial"/>
              <a:buNone/>
            </a:pPr>
            <a:r>
              <a:rPr b="1" lang="en" sz="1300">
                <a:solidFill>
                  <a:schemeClr val="dk1"/>
                </a:solidFill>
              </a:rPr>
              <a:t>Hanna:</a:t>
            </a:r>
            <a:r>
              <a:rPr lang="en" sz="1300">
                <a:solidFill>
                  <a:schemeClr val="dk1"/>
                </a:solidFill>
              </a:rPr>
              <a:t> 7-9</a:t>
            </a:r>
            <a:endParaRPr sz="1300">
              <a:solidFill>
                <a:schemeClr val="dk1"/>
              </a:solidFill>
            </a:endParaRPr>
          </a:p>
          <a:p>
            <a:pPr indent="0" lvl="0" marL="0" rtl="0" algn="l">
              <a:spcBef>
                <a:spcPts val="0"/>
              </a:spcBef>
              <a:spcAft>
                <a:spcPts val="0"/>
              </a:spcAft>
              <a:buClr>
                <a:schemeClr val="dk1"/>
              </a:buClr>
              <a:buSzPts val="1100"/>
              <a:buFont typeface="Arial"/>
              <a:buNone/>
            </a:pPr>
            <a:r>
              <a:rPr b="1" lang="en" sz="1300">
                <a:solidFill>
                  <a:schemeClr val="dk1"/>
                </a:solidFill>
              </a:rPr>
              <a:t>Alexa:</a:t>
            </a:r>
            <a:r>
              <a:rPr lang="en" sz="1300">
                <a:solidFill>
                  <a:schemeClr val="dk1"/>
                </a:solidFill>
              </a:rPr>
              <a:t> 1-3, 10</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db971d271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db971d271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b38d9c44de758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b38d9c44de758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4322bd93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4322bd93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404966ccb2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404966ccb2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f9fb8d60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3f9fb8d60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attrition here (not an issue); mention social media </a:t>
            </a:r>
            <a:r>
              <a:rPr lang="en"/>
              <a:t>platforms (FB, Slack, Insta, LinkedIn)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404966ccb2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404966ccb2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3f9fb8d60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3f9fb8d60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idx="1" type="subTitle"/>
          </p:nvPr>
        </p:nvSpPr>
        <p:spPr>
          <a:xfrm rot="-549">
            <a:off x="457200" y="3550625"/>
            <a:ext cx="3755400" cy="4263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 name="Google Shape;10;p2"/>
          <p:cNvSpPr txBox="1"/>
          <p:nvPr>
            <p:ph type="ctrTitle"/>
          </p:nvPr>
        </p:nvSpPr>
        <p:spPr>
          <a:xfrm>
            <a:off x="457200" y="1166275"/>
            <a:ext cx="3755400" cy="2468400"/>
          </a:xfrm>
          <a:prstGeom prst="rect">
            <a:avLst/>
          </a:prstGeom>
        </p:spPr>
        <p:txBody>
          <a:bodyPr anchorCtr="0" anchor="ctr" bIns="91425" lIns="91425" spcFirstLastPara="1" rIns="91425" wrap="square" tIns="91425">
            <a:noAutofit/>
          </a:bodyPr>
          <a:lstStyle>
            <a:lvl1pPr lvl="0" rtl="0" algn="l">
              <a:spcBef>
                <a:spcPts val="0"/>
              </a:spcBef>
              <a:spcAft>
                <a:spcPts val="0"/>
              </a:spcAft>
              <a:buClr>
                <a:srgbClr val="191919"/>
              </a:buClr>
              <a:buSzPts val="5200"/>
              <a:buNone/>
              <a:defRPr b="0" sz="5000">
                <a:solidFill>
                  <a:srgbClr val="191919"/>
                </a:solidFill>
                <a:latin typeface="Fira Sans Condensed SemiBold"/>
                <a:ea typeface="Fira Sans Condensed SemiBold"/>
                <a:cs typeface="Fira Sans Condensed SemiBold"/>
                <a:sym typeface="Fira Sans Condensed SemiBol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rot="350">
            <a:off x="1625221" y="1694478"/>
            <a:ext cx="5893500" cy="15111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p:nvPr>
            <p:ph idx="1" type="subTitle"/>
          </p:nvPr>
        </p:nvSpPr>
        <p:spPr>
          <a:xfrm>
            <a:off x="2458275" y="3176113"/>
            <a:ext cx="4227300" cy="44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9" name="Shape 3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2391900" y="2412425"/>
            <a:ext cx="43602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3796851" y="1053785"/>
            <a:ext cx="1550100" cy="12237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 name="Google Shape;14;p3"/>
          <p:cNvSpPr txBox="1"/>
          <p:nvPr>
            <p:ph idx="1" type="subTitle"/>
          </p:nvPr>
        </p:nvSpPr>
        <p:spPr>
          <a:xfrm rot="462">
            <a:off x="3455476" y="3455300"/>
            <a:ext cx="2233200" cy="63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457200" y="411475"/>
            <a:ext cx="8238900" cy="5643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7" name="Google Shape;17;p4"/>
          <p:cNvSpPr txBox="1"/>
          <p:nvPr>
            <p:ph idx="1" type="body"/>
          </p:nvPr>
        </p:nvSpPr>
        <p:spPr>
          <a:xfrm>
            <a:off x="457200" y="1080275"/>
            <a:ext cx="8238900" cy="365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3"/>
              </a:buClr>
              <a:buSzPts val="1400"/>
              <a:buChar char="●"/>
              <a:defRPr sz="1050">
                <a:solidFill>
                  <a:srgbClr val="434343"/>
                </a:solidFill>
              </a:defRPr>
            </a:lvl1pPr>
            <a:lvl2pPr indent="-304800" lvl="1" marL="914400" rtl="0">
              <a:lnSpc>
                <a:spcPct val="115000"/>
              </a:lnSpc>
              <a:spcBef>
                <a:spcPts val="0"/>
              </a:spcBef>
              <a:spcAft>
                <a:spcPts val="0"/>
              </a:spcAft>
              <a:buClr>
                <a:srgbClr val="434343"/>
              </a:buClr>
              <a:buSzPts val="1200"/>
              <a:buChar char="○"/>
              <a:defRPr>
                <a:solidFill>
                  <a:srgbClr val="434343"/>
                </a:solidFill>
              </a:defRPr>
            </a:lvl2pPr>
            <a:lvl3pPr indent="-304800" lvl="2" marL="1371600" rtl="0">
              <a:lnSpc>
                <a:spcPct val="115000"/>
              </a:lnSpc>
              <a:spcBef>
                <a:spcPts val="1600"/>
              </a:spcBef>
              <a:spcAft>
                <a:spcPts val="0"/>
              </a:spcAft>
              <a:buClr>
                <a:srgbClr val="434343"/>
              </a:buClr>
              <a:buSzPts val="1200"/>
              <a:buChar char="■"/>
              <a:defRPr>
                <a:solidFill>
                  <a:srgbClr val="434343"/>
                </a:solidFill>
              </a:defRPr>
            </a:lvl3pPr>
            <a:lvl4pPr indent="-304800" lvl="3" marL="1828800" rtl="0">
              <a:lnSpc>
                <a:spcPct val="115000"/>
              </a:lnSpc>
              <a:spcBef>
                <a:spcPts val="1600"/>
              </a:spcBef>
              <a:spcAft>
                <a:spcPts val="0"/>
              </a:spcAft>
              <a:buClr>
                <a:srgbClr val="434343"/>
              </a:buClr>
              <a:buSzPts val="1200"/>
              <a:buChar char="●"/>
              <a:defRPr>
                <a:solidFill>
                  <a:srgbClr val="434343"/>
                </a:solidFill>
              </a:defRPr>
            </a:lvl4pPr>
            <a:lvl5pPr indent="-304800" lvl="4" marL="2286000" rtl="0">
              <a:lnSpc>
                <a:spcPct val="115000"/>
              </a:lnSpc>
              <a:spcBef>
                <a:spcPts val="1600"/>
              </a:spcBef>
              <a:spcAft>
                <a:spcPts val="0"/>
              </a:spcAft>
              <a:buClr>
                <a:srgbClr val="434343"/>
              </a:buClr>
              <a:buSzPts val="1200"/>
              <a:buChar char="○"/>
              <a:defRPr>
                <a:solidFill>
                  <a:srgbClr val="434343"/>
                </a:solidFill>
              </a:defRPr>
            </a:lvl5pPr>
            <a:lvl6pPr indent="-304800" lvl="5" marL="2743200" rtl="0">
              <a:lnSpc>
                <a:spcPct val="115000"/>
              </a:lnSpc>
              <a:spcBef>
                <a:spcPts val="1600"/>
              </a:spcBef>
              <a:spcAft>
                <a:spcPts val="0"/>
              </a:spcAft>
              <a:buClr>
                <a:srgbClr val="434343"/>
              </a:buClr>
              <a:buSzPts val="1200"/>
              <a:buChar char="■"/>
              <a:defRPr>
                <a:solidFill>
                  <a:srgbClr val="434343"/>
                </a:solidFill>
              </a:defRPr>
            </a:lvl6pPr>
            <a:lvl7pPr indent="-304800" lvl="6" marL="3200400" rtl="0">
              <a:lnSpc>
                <a:spcPct val="115000"/>
              </a:lnSpc>
              <a:spcBef>
                <a:spcPts val="1600"/>
              </a:spcBef>
              <a:spcAft>
                <a:spcPts val="0"/>
              </a:spcAft>
              <a:buClr>
                <a:srgbClr val="434343"/>
              </a:buClr>
              <a:buSzPts val="1200"/>
              <a:buChar char="●"/>
              <a:defRPr>
                <a:solidFill>
                  <a:srgbClr val="434343"/>
                </a:solidFill>
              </a:defRPr>
            </a:lvl7pPr>
            <a:lvl8pPr indent="-304800" lvl="7" marL="3657600" rtl="0">
              <a:lnSpc>
                <a:spcPct val="115000"/>
              </a:lnSpc>
              <a:spcBef>
                <a:spcPts val="1600"/>
              </a:spcBef>
              <a:spcAft>
                <a:spcPts val="0"/>
              </a:spcAft>
              <a:buClr>
                <a:srgbClr val="434343"/>
              </a:buClr>
              <a:buSzPts val="1200"/>
              <a:buChar char="○"/>
              <a:defRPr>
                <a:solidFill>
                  <a:srgbClr val="434343"/>
                </a:solidFill>
              </a:defRPr>
            </a:lvl8pPr>
            <a:lvl9pPr indent="-304800" lvl="8" marL="4114800" rtl="0">
              <a:lnSpc>
                <a:spcPct val="115000"/>
              </a:lnSpc>
              <a:spcBef>
                <a:spcPts val="1600"/>
              </a:spcBef>
              <a:spcAft>
                <a:spcPts val="1600"/>
              </a:spcAft>
              <a:buClr>
                <a:srgbClr val="434343"/>
              </a:buClr>
              <a:buSzPts val="1200"/>
              <a:buChar char="■"/>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idx="1" type="subTitle"/>
          </p:nvPr>
        </p:nvSpPr>
        <p:spPr>
          <a:xfrm>
            <a:off x="1290775" y="2988700"/>
            <a:ext cx="2907600" cy="56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Fira Sans Condensed"/>
              <a:buNone/>
              <a:defRPr b="1" sz="2000">
                <a:latin typeface="Fira Sans Condensed"/>
                <a:ea typeface="Fira Sans Condensed"/>
                <a:cs typeface="Fira Sans Condensed"/>
                <a:sym typeface="Fira Sans Condensed"/>
              </a:defRPr>
            </a:lvl1pPr>
            <a:lvl2pPr lvl="1" algn="ctr">
              <a:lnSpc>
                <a:spcPct val="100000"/>
              </a:lnSpc>
              <a:spcBef>
                <a:spcPts val="0"/>
              </a:spcBef>
              <a:spcAft>
                <a:spcPts val="0"/>
              </a:spcAft>
              <a:buSzPts val="2000"/>
              <a:buFont typeface="Fira Sans Condensed"/>
              <a:buNone/>
              <a:defRPr b="1" sz="2000">
                <a:latin typeface="Fira Sans Condensed"/>
                <a:ea typeface="Fira Sans Condensed"/>
                <a:cs typeface="Fira Sans Condensed"/>
                <a:sym typeface="Fira Sans Condensed"/>
              </a:defRPr>
            </a:lvl2pPr>
            <a:lvl3pPr lvl="2" algn="ctr">
              <a:lnSpc>
                <a:spcPct val="100000"/>
              </a:lnSpc>
              <a:spcBef>
                <a:spcPts val="0"/>
              </a:spcBef>
              <a:spcAft>
                <a:spcPts val="0"/>
              </a:spcAft>
              <a:buSzPts val="2000"/>
              <a:buFont typeface="Fira Sans Condensed"/>
              <a:buNone/>
              <a:defRPr b="1" sz="2000">
                <a:latin typeface="Fira Sans Condensed"/>
                <a:ea typeface="Fira Sans Condensed"/>
                <a:cs typeface="Fira Sans Condensed"/>
                <a:sym typeface="Fira Sans Condensed"/>
              </a:defRPr>
            </a:lvl3pPr>
            <a:lvl4pPr lvl="3" algn="ctr">
              <a:lnSpc>
                <a:spcPct val="100000"/>
              </a:lnSpc>
              <a:spcBef>
                <a:spcPts val="0"/>
              </a:spcBef>
              <a:spcAft>
                <a:spcPts val="0"/>
              </a:spcAft>
              <a:buSzPts val="2000"/>
              <a:buFont typeface="Fira Sans Condensed"/>
              <a:buNone/>
              <a:defRPr b="1" sz="2000">
                <a:latin typeface="Fira Sans Condensed"/>
                <a:ea typeface="Fira Sans Condensed"/>
                <a:cs typeface="Fira Sans Condensed"/>
                <a:sym typeface="Fira Sans Condensed"/>
              </a:defRPr>
            </a:lvl4pPr>
            <a:lvl5pPr lvl="4" algn="ctr">
              <a:lnSpc>
                <a:spcPct val="100000"/>
              </a:lnSpc>
              <a:spcBef>
                <a:spcPts val="0"/>
              </a:spcBef>
              <a:spcAft>
                <a:spcPts val="0"/>
              </a:spcAft>
              <a:buSzPts val="2000"/>
              <a:buFont typeface="Fira Sans Condensed"/>
              <a:buNone/>
              <a:defRPr b="1" sz="2000">
                <a:latin typeface="Fira Sans Condensed"/>
                <a:ea typeface="Fira Sans Condensed"/>
                <a:cs typeface="Fira Sans Condensed"/>
                <a:sym typeface="Fira Sans Condensed"/>
              </a:defRPr>
            </a:lvl5pPr>
            <a:lvl6pPr lvl="5" algn="ctr">
              <a:lnSpc>
                <a:spcPct val="100000"/>
              </a:lnSpc>
              <a:spcBef>
                <a:spcPts val="0"/>
              </a:spcBef>
              <a:spcAft>
                <a:spcPts val="0"/>
              </a:spcAft>
              <a:buSzPts val="2000"/>
              <a:buFont typeface="Fira Sans Condensed"/>
              <a:buNone/>
              <a:defRPr b="1" sz="2000">
                <a:latin typeface="Fira Sans Condensed"/>
                <a:ea typeface="Fira Sans Condensed"/>
                <a:cs typeface="Fira Sans Condensed"/>
                <a:sym typeface="Fira Sans Condensed"/>
              </a:defRPr>
            </a:lvl6pPr>
            <a:lvl7pPr lvl="6" algn="ctr">
              <a:lnSpc>
                <a:spcPct val="100000"/>
              </a:lnSpc>
              <a:spcBef>
                <a:spcPts val="0"/>
              </a:spcBef>
              <a:spcAft>
                <a:spcPts val="0"/>
              </a:spcAft>
              <a:buSzPts val="2000"/>
              <a:buFont typeface="Fira Sans Condensed"/>
              <a:buNone/>
              <a:defRPr b="1" sz="2000">
                <a:latin typeface="Fira Sans Condensed"/>
                <a:ea typeface="Fira Sans Condensed"/>
                <a:cs typeface="Fira Sans Condensed"/>
                <a:sym typeface="Fira Sans Condensed"/>
              </a:defRPr>
            </a:lvl7pPr>
            <a:lvl8pPr lvl="7" algn="ctr">
              <a:lnSpc>
                <a:spcPct val="100000"/>
              </a:lnSpc>
              <a:spcBef>
                <a:spcPts val="0"/>
              </a:spcBef>
              <a:spcAft>
                <a:spcPts val="0"/>
              </a:spcAft>
              <a:buSzPts val="2000"/>
              <a:buFont typeface="Fira Sans Condensed"/>
              <a:buNone/>
              <a:defRPr b="1" sz="2000">
                <a:latin typeface="Fira Sans Condensed"/>
                <a:ea typeface="Fira Sans Condensed"/>
                <a:cs typeface="Fira Sans Condensed"/>
                <a:sym typeface="Fira Sans Condensed"/>
              </a:defRPr>
            </a:lvl8pPr>
            <a:lvl9pPr lvl="8" algn="ctr">
              <a:lnSpc>
                <a:spcPct val="100000"/>
              </a:lnSpc>
              <a:spcBef>
                <a:spcPts val="0"/>
              </a:spcBef>
              <a:spcAft>
                <a:spcPts val="0"/>
              </a:spcAft>
              <a:buSzPts val="2000"/>
              <a:buFont typeface="Fira Sans Condensed"/>
              <a:buNone/>
              <a:defRPr b="1" sz="2000">
                <a:latin typeface="Fira Sans Condensed"/>
                <a:ea typeface="Fira Sans Condensed"/>
                <a:cs typeface="Fira Sans Condensed"/>
                <a:sym typeface="Fira Sans Condensed"/>
              </a:defRPr>
            </a:lvl9pPr>
          </a:lstStyle>
          <a:p/>
        </p:txBody>
      </p:sp>
      <p:sp>
        <p:nvSpPr>
          <p:cNvPr id="20" name="Google Shape;20;p5"/>
          <p:cNvSpPr txBox="1"/>
          <p:nvPr>
            <p:ph idx="2" type="subTitle"/>
          </p:nvPr>
        </p:nvSpPr>
        <p:spPr>
          <a:xfrm>
            <a:off x="4945650" y="2988700"/>
            <a:ext cx="2907600" cy="564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Fira Sans Condensed"/>
              <a:buNone/>
              <a:defRPr b="1" sz="2000">
                <a:latin typeface="Fira Sans Condensed"/>
                <a:ea typeface="Fira Sans Condensed"/>
                <a:cs typeface="Fira Sans Condensed"/>
                <a:sym typeface="Fira Sans Condensed"/>
              </a:defRPr>
            </a:lvl1pPr>
            <a:lvl2pPr lvl="1" rtl="0" algn="ctr">
              <a:lnSpc>
                <a:spcPct val="100000"/>
              </a:lnSpc>
              <a:spcBef>
                <a:spcPts val="0"/>
              </a:spcBef>
              <a:spcAft>
                <a:spcPts val="0"/>
              </a:spcAft>
              <a:buSzPts val="2000"/>
              <a:buFont typeface="Fira Sans Condensed"/>
              <a:buNone/>
              <a:defRPr b="1" sz="2000">
                <a:latin typeface="Fira Sans Condensed"/>
                <a:ea typeface="Fira Sans Condensed"/>
                <a:cs typeface="Fira Sans Condensed"/>
                <a:sym typeface="Fira Sans Condensed"/>
              </a:defRPr>
            </a:lvl2pPr>
            <a:lvl3pPr lvl="2" rtl="0" algn="ctr">
              <a:lnSpc>
                <a:spcPct val="100000"/>
              </a:lnSpc>
              <a:spcBef>
                <a:spcPts val="0"/>
              </a:spcBef>
              <a:spcAft>
                <a:spcPts val="0"/>
              </a:spcAft>
              <a:buSzPts val="2000"/>
              <a:buFont typeface="Fira Sans Condensed"/>
              <a:buNone/>
              <a:defRPr b="1" sz="2000">
                <a:latin typeface="Fira Sans Condensed"/>
                <a:ea typeface="Fira Sans Condensed"/>
                <a:cs typeface="Fira Sans Condensed"/>
                <a:sym typeface="Fira Sans Condensed"/>
              </a:defRPr>
            </a:lvl3pPr>
            <a:lvl4pPr lvl="3" rtl="0" algn="ctr">
              <a:lnSpc>
                <a:spcPct val="100000"/>
              </a:lnSpc>
              <a:spcBef>
                <a:spcPts val="0"/>
              </a:spcBef>
              <a:spcAft>
                <a:spcPts val="0"/>
              </a:spcAft>
              <a:buSzPts val="2000"/>
              <a:buFont typeface="Fira Sans Condensed"/>
              <a:buNone/>
              <a:defRPr b="1" sz="2000">
                <a:latin typeface="Fira Sans Condensed"/>
                <a:ea typeface="Fira Sans Condensed"/>
                <a:cs typeface="Fira Sans Condensed"/>
                <a:sym typeface="Fira Sans Condensed"/>
              </a:defRPr>
            </a:lvl4pPr>
            <a:lvl5pPr lvl="4" rtl="0" algn="ctr">
              <a:lnSpc>
                <a:spcPct val="100000"/>
              </a:lnSpc>
              <a:spcBef>
                <a:spcPts val="0"/>
              </a:spcBef>
              <a:spcAft>
                <a:spcPts val="0"/>
              </a:spcAft>
              <a:buSzPts val="2000"/>
              <a:buFont typeface="Fira Sans Condensed"/>
              <a:buNone/>
              <a:defRPr b="1" sz="2000">
                <a:latin typeface="Fira Sans Condensed"/>
                <a:ea typeface="Fira Sans Condensed"/>
                <a:cs typeface="Fira Sans Condensed"/>
                <a:sym typeface="Fira Sans Condensed"/>
              </a:defRPr>
            </a:lvl5pPr>
            <a:lvl6pPr lvl="5" rtl="0" algn="ctr">
              <a:lnSpc>
                <a:spcPct val="100000"/>
              </a:lnSpc>
              <a:spcBef>
                <a:spcPts val="0"/>
              </a:spcBef>
              <a:spcAft>
                <a:spcPts val="0"/>
              </a:spcAft>
              <a:buSzPts val="2000"/>
              <a:buFont typeface="Fira Sans Condensed"/>
              <a:buNone/>
              <a:defRPr b="1" sz="2000">
                <a:latin typeface="Fira Sans Condensed"/>
                <a:ea typeface="Fira Sans Condensed"/>
                <a:cs typeface="Fira Sans Condensed"/>
                <a:sym typeface="Fira Sans Condensed"/>
              </a:defRPr>
            </a:lvl6pPr>
            <a:lvl7pPr lvl="6" rtl="0" algn="ctr">
              <a:lnSpc>
                <a:spcPct val="100000"/>
              </a:lnSpc>
              <a:spcBef>
                <a:spcPts val="0"/>
              </a:spcBef>
              <a:spcAft>
                <a:spcPts val="0"/>
              </a:spcAft>
              <a:buSzPts val="2000"/>
              <a:buFont typeface="Fira Sans Condensed"/>
              <a:buNone/>
              <a:defRPr b="1" sz="2000">
                <a:latin typeface="Fira Sans Condensed"/>
                <a:ea typeface="Fira Sans Condensed"/>
                <a:cs typeface="Fira Sans Condensed"/>
                <a:sym typeface="Fira Sans Condensed"/>
              </a:defRPr>
            </a:lvl7pPr>
            <a:lvl8pPr lvl="7" rtl="0" algn="ctr">
              <a:lnSpc>
                <a:spcPct val="100000"/>
              </a:lnSpc>
              <a:spcBef>
                <a:spcPts val="0"/>
              </a:spcBef>
              <a:spcAft>
                <a:spcPts val="0"/>
              </a:spcAft>
              <a:buSzPts val="2000"/>
              <a:buFont typeface="Fira Sans Condensed"/>
              <a:buNone/>
              <a:defRPr b="1" sz="2000">
                <a:latin typeface="Fira Sans Condensed"/>
                <a:ea typeface="Fira Sans Condensed"/>
                <a:cs typeface="Fira Sans Condensed"/>
                <a:sym typeface="Fira Sans Condensed"/>
              </a:defRPr>
            </a:lvl8pPr>
            <a:lvl9pPr lvl="8" rtl="0" algn="ctr">
              <a:lnSpc>
                <a:spcPct val="100000"/>
              </a:lnSpc>
              <a:spcBef>
                <a:spcPts val="0"/>
              </a:spcBef>
              <a:spcAft>
                <a:spcPts val="0"/>
              </a:spcAft>
              <a:buSzPts val="2000"/>
              <a:buFont typeface="Fira Sans Condensed"/>
              <a:buNone/>
              <a:defRPr b="1" sz="2000">
                <a:latin typeface="Fira Sans Condensed"/>
                <a:ea typeface="Fira Sans Condensed"/>
                <a:cs typeface="Fira Sans Condensed"/>
                <a:sym typeface="Fira Sans Condensed"/>
              </a:defRPr>
            </a:lvl9pPr>
          </a:lstStyle>
          <a:p/>
        </p:txBody>
      </p:sp>
      <p:sp>
        <p:nvSpPr>
          <p:cNvPr id="21" name="Google Shape;21;p5"/>
          <p:cNvSpPr txBox="1"/>
          <p:nvPr>
            <p:ph idx="3" type="subTitle"/>
          </p:nvPr>
        </p:nvSpPr>
        <p:spPr>
          <a:xfrm>
            <a:off x="1290763" y="3609025"/>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 name="Google Shape;22;p5"/>
          <p:cNvSpPr txBox="1"/>
          <p:nvPr>
            <p:ph idx="4" type="subTitle"/>
          </p:nvPr>
        </p:nvSpPr>
        <p:spPr>
          <a:xfrm>
            <a:off x="4945638" y="3609025"/>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 name="Google Shape;23;p5"/>
          <p:cNvSpPr txBox="1"/>
          <p:nvPr>
            <p:ph type="title"/>
          </p:nvPr>
        </p:nvSpPr>
        <p:spPr>
          <a:xfrm>
            <a:off x="457200" y="411475"/>
            <a:ext cx="8238900" cy="5643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457200" y="411475"/>
            <a:ext cx="8238900" cy="5643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457200" y="411475"/>
            <a:ext cx="8238900" cy="5643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8" name="Google Shape;28;p7"/>
          <p:cNvSpPr txBox="1"/>
          <p:nvPr>
            <p:ph idx="1" type="subTitle"/>
          </p:nvPr>
        </p:nvSpPr>
        <p:spPr>
          <a:xfrm rot="-355">
            <a:off x="1324085" y="2499407"/>
            <a:ext cx="2907600" cy="107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1789200" y="919200"/>
            <a:ext cx="5565600" cy="1362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txBox="1"/>
          <p:nvPr>
            <p:ph type="title"/>
          </p:nvPr>
        </p:nvSpPr>
        <p:spPr>
          <a:xfrm>
            <a:off x="1131850" y="1294750"/>
            <a:ext cx="4162800" cy="1169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9"/>
          <p:cNvSpPr txBox="1"/>
          <p:nvPr>
            <p:ph idx="1" type="subTitle"/>
          </p:nvPr>
        </p:nvSpPr>
        <p:spPr>
          <a:xfrm>
            <a:off x="1442600" y="2589925"/>
            <a:ext cx="3541200" cy="125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noFill/>
      </p:bgPr>
    </p:bg>
    <p:spTree>
      <p:nvGrpSpPr>
        <p:cNvPr id="34" name="Shape 34"/>
        <p:cNvGrpSpPr/>
        <p:nvPr/>
      </p:nvGrpSpPr>
      <p:grpSpPr>
        <a:xfrm>
          <a:off x="0" y="0"/>
          <a:ext cx="0" cy="0"/>
          <a:chOff x="0" y="0"/>
          <a:chExt cx="0" cy="0"/>
        </a:xfrm>
      </p:grpSpPr>
      <p:sp>
        <p:nvSpPr>
          <p:cNvPr id="35" name="Google Shape;35;p10"/>
          <p:cNvSpPr txBox="1"/>
          <p:nvPr>
            <p:ph type="title"/>
          </p:nvPr>
        </p:nvSpPr>
        <p:spPr>
          <a:xfrm>
            <a:off x="2547150" y="1653250"/>
            <a:ext cx="4049700" cy="840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100"/>
              <a:buNone/>
              <a:defRPr sz="37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57200" y="1080275"/>
            <a:ext cx="8238900" cy="365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indent="-304800" lvl="1" marL="9144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indent="-304800" lvl="2" marL="13716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indent="-304800" lvl="3" marL="1828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indent="-304800" lvl="4" marL="22860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indent="-304800" lvl="5" marL="27432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indent="-304800" lvl="6" marL="32004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indent="-304800" lvl="7" marL="36576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indent="-304800" lvl="8" marL="411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p:txBody>
      </p:sp>
      <p:sp>
        <p:nvSpPr>
          <p:cNvPr id="7" name="Google Shape;7;p1"/>
          <p:cNvSpPr txBox="1"/>
          <p:nvPr>
            <p:ph type="title"/>
          </p:nvPr>
        </p:nvSpPr>
        <p:spPr>
          <a:xfrm>
            <a:off x="457200" y="411475"/>
            <a:ext cx="8238900" cy="564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100"/>
              <a:buFont typeface="Fira Sans Condensed"/>
              <a:buNone/>
              <a:defRPr b="1" sz="3100">
                <a:solidFill>
                  <a:schemeClr val="dk1"/>
                </a:solidFill>
                <a:latin typeface="Fira Sans Condensed"/>
                <a:ea typeface="Fira Sans Condensed"/>
                <a:cs typeface="Fira Sans Condensed"/>
                <a:sym typeface="Fira Sans Condensed"/>
              </a:defRPr>
            </a:lvl1pPr>
            <a:lvl2pPr lvl="1" rtl="0" algn="ctr">
              <a:spcBef>
                <a:spcPts val="0"/>
              </a:spcBef>
              <a:spcAft>
                <a:spcPts val="0"/>
              </a:spcAft>
              <a:buClr>
                <a:schemeClr val="dk1"/>
              </a:buClr>
              <a:buSzPts val="3100"/>
              <a:buFont typeface="Fira Sans Condensed"/>
              <a:buNone/>
              <a:defRPr b="1" sz="3100">
                <a:solidFill>
                  <a:schemeClr val="dk1"/>
                </a:solidFill>
                <a:latin typeface="Fira Sans Condensed"/>
                <a:ea typeface="Fira Sans Condensed"/>
                <a:cs typeface="Fira Sans Condensed"/>
                <a:sym typeface="Fira Sans Condensed"/>
              </a:defRPr>
            </a:lvl2pPr>
            <a:lvl3pPr lvl="2" rtl="0" algn="ctr">
              <a:spcBef>
                <a:spcPts val="0"/>
              </a:spcBef>
              <a:spcAft>
                <a:spcPts val="0"/>
              </a:spcAft>
              <a:buClr>
                <a:schemeClr val="dk1"/>
              </a:buClr>
              <a:buSzPts val="3100"/>
              <a:buFont typeface="Fira Sans Condensed"/>
              <a:buNone/>
              <a:defRPr b="1" sz="3100">
                <a:solidFill>
                  <a:schemeClr val="dk1"/>
                </a:solidFill>
                <a:latin typeface="Fira Sans Condensed"/>
                <a:ea typeface="Fira Sans Condensed"/>
                <a:cs typeface="Fira Sans Condensed"/>
                <a:sym typeface="Fira Sans Condensed"/>
              </a:defRPr>
            </a:lvl3pPr>
            <a:lvl4pPr lvl="3" rtl="0" algn="ctr">
              <a:spcBef>
                <a:spcPts val="0"/>
              </a:spcBef>
              <a:spcAft>
                <a:spcPts val="0"/>
              </a:spcAft>
              <a:buClr>
                <a:schemeClr val="dk1"/>
              </a:buClr>
              <a:buSzPts val="3100"/>
              <a:buFont typeface="Fira Sans Condensed"/>
              <a:buNone/>
              <a:defRPr b="1" sz="3100">
                <a:solidFill>
                  <a:schemeClr val="dk1"/>
                </a:solidFill>
                <a:latin typeface="Fira Sans Condensed"/>
                <a:ea typeface="Fira Sans Condensed"/>
                <a:cs typeface="Fira Sans Condensed"/>
                <a:sym typeface="Fira Sans Condensed"/>
              </a:defRPr>
            </a:lvl4pPr>
            <a:lvl5pPr lvl="4" rtl="0" algn="ctr">
              <a:spcBef>
                <a:spcPts val="0"/>
              </a:spcBef>
              <a:spcAft>
                <a:spcPts val="0"/>
              </a:spcAft>
              <a:buClr>
                <a:schemeClr val="dk1"/>
              </a:buClr>
              <a:buSzPts val="3100"/>
              <a:buFont typeface="Fira Sans Condensed"/>
              <a:buNone/>
              <a:defRPr b="1" sz="3100">
                <a:solidFill>
                  <a:schemeClr val="dk1"/>
                </a:solidFill>
                <a:latin typeface="Fira Sans Condensed"/>
                <a:ea typeface="Fira Sans Condensed"/>
                <a:cs typeface="Fira Sans Condensed"/>
                <a:sym typeface="Fira Sans Condensed"/>
              </a:defRPr>
            </a:lvl5pPr>
            <a:lvl6pPr lvl="5" rtl="0" algn="ctr">
              <a:spcBef>
                <a:spcPts val="0"/>
              </a:spcBef>
              <a:spcAft>
                <a:spcPts val="0"/>
              </a:spcAft>
              <a:buClr>
                <a:schemeClr val="dk1"/>
              </a:buClr>
              <a:buSzPts val="3100"/>
              <a:buFont typeface="Fira Sans Condensed"/>
              <a:buNone/>
              <a:defRPr b="1" sz="3100">
                <a:solidFill>
                  <a:schemeClr val="dk1"/>
                </a:solidFill>
                <a:latin typeface="Fira Sans Condensed"/>
                <a:ea typeface="Fira Sans Condensed"/>
                <a:cs typeface="Fira Sans Condensed"/>
                <a:sym typeface="Fira Sans Condensed"/>
              </a:defRPr>
            </a:lvl6pPr>
            <a:lvl7pPr lvl="6" rtl="0" algn="ctr">
              <a:spcBef>
                <a:spcPts val="0"/>
              </a:spcBef>
              <a:spcAft>
                <a:spcPts val="0"/>
              </a:spcAft>
              <a:buClr>
                <a:schemeClr val="dk1"/>
              </a:buClr>
              <a:buSzPts val="3100"/>
              <a:buFont typeface="Fira Sans Condensed"/>
              <a:buNone/>
              <a:defRPr b="1" sz="3100">
                <a:solidFill>
                  <a:schemeClr val="dk1"/>
                </a:solidFill>
                <a:latin typeface="Fira Sans Condensed"/>
                <a:ea typeface="Fira Sans Condensed"/>
                <a:cs typeface="Fira Sans Condensed"/>
                <a:sym typeface="Fira Sans Condensed"/>
              </a:defRPr>
            </a:lvl7pPr>
            <a:lvl8pPr lvl="7" rtl="0" algn="ctr">
              <a:spcBef>
                <a:spcPts val="0"/>
              </a:spcBef>
              <a:spcAft>
                <a:spcPts val="0"/>
              </a:spcAft>
              <a:buClr>
                <a:schemeClr val="dk1"/>
              </a:buClr>
              <a:buSzPts val="3100"/>
              <a:buFont typeface="Fira Sans Condensed"/>
              <a:buNone/>
              <a:defRPr b="1" sz="3100">
                <a:solidFill>
                  <a:schemeClr val="dk1"/>
                </a:solidFill>
                <a:latin typeface="Fira Sans Condensed"/>
                <a:ea typeface="Fira Sans Condensed"/>
                <a:cs typeface="Fira Sans Condensed"/>
                <a:sym typeface="Fira Sans Condensed"/>
              </a:defRPr>
            </a:lvl8pPr>
            <a:lvl9pPr lvl="8" rtl="0" algn="ctr">
              <a:spcBef>
                <a:spcPts val="0"/>
              </a:spcBef>
              <a:spcAft>
                <a:spcPts val="0"/>
              </a:spcAft>
              <a:buClr>
                <a:schemeClr val="dk1"/>
              </a:buClr>
              <a:buSzPts val="3100"/>
              <a:buFont typeface="Fira Sans Condensed"/>
              <a:buNone/>
              <a:defRPr b="1" sz="3100">
                <a:solidFill>
                  <a:schemeClr val="dk1"/>
                </a:solidFill>
                <a:latin typeface="Fira Sans Condensed"/>
                <a:ea typeface="Fira Sans Condensed"/>
                <a:cs typeface="Fira Sans Condensed"/>
                <a:sym typeface="Fira Sans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3"/>
          <p:cNvSpPr txBox="1"/>
          <p:nvPr>
            <p:ph idx="1" type="subTitle"/>
          </p:nvPr>
        </p:nvSpPr>
        <p:spPr>
          <a:xfrm rot="-588">
            <a:off x="457200" y="3550617"/>
            <a:ext cx="351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MIDS W241 Summer 2022</a:t>
            </a:r>
            <a:endParaRPr/>
          </a:p>
          <a:p>
            <a:pPr indent="0" lvl="0" marL="0" rtl="0" algn="l">
              <a:lnSpc>
                <a:spcPct val="115000"/>
              </a:lnSpc>
              <a:spcBef>
                <a:spcPts val="0"/>
              </a:spcBef>
              <a:spcAft>
                <a:spcPts val="0"/>
              </a:spcAft>
              <a:buClr>
                <a:schemeClr val="dk1"/>
              </a:buClr>
              <a:buSzPts val="1100"/>
              <a:buFont typeface="Arial"/>
              <a:buNone/>
            </a:pPr>
            <a:r>
              <a:rPr i="1" lang="en" sz="1200"/>
              <a:t>Allie Ayrapetyan, Alexa Coughlin, Hanna Grossman,</a:t>
            </a:r>
            <a:r>
              <a:rPr i="1" lang="en" sz="1200"/>
              <a:t> &amp; </a:t>
            </a:r>
            <a:r>
              <a:rPr i="1" lang="en" sz="1200"/>
              <a:t>Theresa Kuruvilla</a:t>
            </a:r>
            <a:endParaRPr i="1" sz="1200"/>
          </a:p>
        </p:txBody>
      </p:sp>
      <p:sp>
        <p:nvSpPr>
          <p:cNvPr id="45" name="Google Shape;45;p13"/>
          <p:cNvSpPr txBox="1"/>
          <p:nvPr>
            <p:ph type="ctrTitle"/>
          </p:nvPr>
        </p:nvSpPr>
        <p:spPr>
          <a:xfrm>
            <a:off x="457200" y="1166275"/>
            <a:ext cx="3755400" cy="246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Survey Participation Incentives</a:t>
            </a:r>
            <a:endParaRPr/>
          </a:p>
        </p:txBody>
      </p:sp>
      <p:grpSp>
        <p:nvGrpSpPr>
          <p:cNvPr id="46" name="Google Shape;46;p13"/>
          <p:cNvGrpSpPr/>
          <p:nvPr/>
        </p:nvGrpSpPr>
        <p:grpSpPr>
          <a:xfrm>
            <a:off x="4657796" y="783352"/>
            <a:ext cx="3977650" cy="3576797"/>
            <a:chOff x="4657796" y="783352"/>
            <a:chExt cx="3977650" cy="3576797"/>
          </a:xfrm>
        </p:grpSpPr>
        <p:sp>
          <p:nvSpPr>
            <p:cNvPr id="47" name="Google Shape;47;p13"/>
            <p:cNvSpPr/>
            <p:nvPr/>
          </p:nvSpPr>
          <p:spPr>
            <a:xfrm>
              <a:off x="5266509" y="783352"/>
              <a:ext cx="2794047" cy="2794133"/>
            </a:xfrm>
            <a:custGeom>
              <a:rect b="b" l="l" r="r" t="t"/>
              <a:pathLst>
                <a:path extrusionOk="0" h="32423" w="32422">
                  <a:moveTo>
                    <a:pt x="0" y="16212"/>
                  </a:moveTo>
                  <a:cubicBezTo>
                    <a:pt x="0" y="25165"/>
                    <a:pt x="7259" y="32423"/>
                    <a:pt x="16212" y="32423"/>
                  </a:cubicBezTo>
                  <a:lnTo>
                    <a:pt x="16212" y="32423"/>
                  </a:lnTo>
                  <a:cubicBezTo>
                    <a:pt x="25165" y="32423"/>
                    <a:pt x="32422" y="25165"/>
                    <a:pt x="32422" y="16212"/>
                  </a:cubicBezTo>
                  <a:lnTo>
                    <a:pt x="32422" y="16212"/>
                  </a:lnTo>
                  <a:cubicBezTo>
                    <a:pt x="32422" y="7259"/>
                    <a:pt x="25165" y="0"/>
                    <a:pt x="16212" y="0"/>
                  </a:cubicBezTo>
                  <a:lnTo>
                    <a:pt x="16212" y="0"/>
                  </a:lnTo>
                  <a:cubicBezTo>
                    <a:pt x="7259" y="0"/>
                    <a:pt x="0" y="7259"/>
                    <a:pt x="0" y="1621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3"/>
            <p:cNvSpPr/>
            <p:nvPr/>
          </p:nvSpPr>
          <p:spPr>
            <a:xfrm>
              <a:off x="6846143" y="3263282"/>
              <a:ext cx="1397196" cy="751813"/>
            </a:xfrm>
            <a:custGeom>
              <a:rect b="b" l="l" r="r" t="t"/>
              <a:pathLst>
                <a:path extrusionOk="0" h="8724" w="16213">
                  <a:moveTo>
                    <a:pt x="2785" y="0"/>
                  </a:moveTo>
                  <a:cubicBezTo>
                    <a:pt x="2057" y="1851"/>
                    <a:pt x="0" y="8724"/>
                    <a:pt x="0" y="8724"/>
                  </a:cubicBezTo>
                  <a:lnTo>
                    <a:pt x="16213" y="8724"/>
                  </a:lnTo>
                  <a:cubicBezTo>
                    <a:pt x="15605" y="5918"/>
                    <a:pt x="13665" y="292"/>
                    <a:pt x="13665" y="292"/>
                  </a:cubicBezTo>
                  <a:lnTo>
                    <a:pt x="27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3"/>
            <p:cNvSpPr/>
            <p:nvPr/>
          </p:nvSpPr>
          <p:spPr>
            <a:xfrm>
              <a:off x="7973000" y="1961313"/>
              <a:ext cx="662446" cy="840920"/>
            </a:xfrm>
            <a:custGeom>
              <a:rect b="b" l="l" r="r" t="t"/>
              <a:pathLst>
                <a:path extrusionOk="0" h="9758" w="7687">
                  <a:moveTo>
                    <a:pt x="6352" y="0"/>
                  </a:moveTo>
                  <a:cubicBezTo>
                    <a:pt x="6351" y="0"/>
                    <a:pt x="6351" y="0"/>
                    <a:pt x="6350" y="0"/>
                  </a:cubicBezTo>
                  <a:cubicBezTo>
                    <a:pt x="6141" y="4"/>
                    <a:pt x="6407" y="1165"/>
                    <a:pt x="6407" y="1165"/>
                  </a:cubicBezTo>
                  <a:cubicBezTo>
                    <a:pt x="6407" y="1165"/>
                    <a:pt x="6059" y="83"/>
                    <a:pt x="5892" y="83"/>
                  </a:cubicBezTo>
                  <a:cubicBezTo>
                    <a:pt x="5890" y="83"/>
                    <a:pt x="5888" y="83"/>
                    <a:pt x="5885" y="83"/>
                  </a:cubicBezTo>
                  <a:cubicBezTo>
                    <a:pt x="5721" y="111"/>
                    <a:pt x="5903" y="1177"/>
                    <a:pt x="5903" y="1177"/>
                  </a:cubicBezTo>
                  <a:cubicBezTo>
                    <a:pt x="5903" y="1177"/>
                    <a:pt x="5605" y="357"/>
                    <a:pt x="5455" y="357"/>
                  </a:cubicBezTo>
                  <a:cubicBezTo>
                    <a:pt x="5455" y="357"/>
                    <a:pt x="5454" y="357"/>
                    <a:pt x="5454" y="357"/>
                  </a:cubicBezTo>
                  <a:cubicBezTo>
                    <a:pt x="5235" y="368"/>
                    <a:pt x="5635" y="1813"/>
                    <a:pt x="5539" y="1896"/>
                  </a:cubicBezTo>
                  <a:cubicBezTo>
                    <a:pt x="5539" y="1896"/>
                    <a:pt x="5285" y="1491"/>
                    <a:pt x="5139" y="1491"/>
                  </a:cubicBezTo>
                  <a:cubicBezTo>
                    <a:pt x="5127" y="1491"/>
                    <a:pt x="5115" y="1494"/>
                    <a:pt x="5105" y="1500"/>
                  </a:cubicBezTo>
                  <a:cubicBezTo>
                    <a:pt x="4985" y="1570"/>
                    <a:pt x="5180" y="1863"/>
                    <a:pt x="5154" y="2597"/>
                  </a:cubicBezTo>
                  <a:cubicBezTo>
                    <a:pt x="5114" y="3728"/>
                    <a:pt x="4802" y="5368"/>
                    <a:pt x="4311" y="5706"/>
                  </a:cubicBezTo>
                  <a:cubicBezTo>
                    <a:pt x="4284" y="5724"/>
                    <a:pt x="4252" y="5732"/>
                    <a:pt x="4215" y="5732"/>
                  </a:cubicBezTo>
                  <a:cubicBezTo>
                    <a:pt x="3832" y="5732"/>
                    <a:pt x="2947" y="4845"/>
                    <a:pt x="2947" y="4845"/>
                  </a:cubicBezTo>
                  <a:lnTo>
                    <a:pt x="0" y="7924"/>
                  </a:lnTo>
                  <a:cubicBezTo>
                    <a:pt x="0" y="7924"/>
                    <a:pt x="2608" y="9758"/>
                    <a:pt x="4666" y="9758"/>
                  </a:cubicBezTo>
                  <a:cubicBezTo>
                    <a:pt x="4954" y="9758"/>
                    <a:pt x="5231" y="9722"/>
                    <a:pt x="5489" y="9640"/>
                  </a:cubicBezTo>
                  <a:cubicBezTo>
                    <a:pt x="7319" y="9058"/>
                    <a:pt x="7645" y="6863"/>
                    <a:pt x="7666" y="4879"/>
                  </a:cubicBezTo>
                  <a:cubicBezTo>
                    <a:pt x="7686" y="2906"/>
                    <a:pt x="7181" y="545"/>
                    <a:pt x="7041" y="499"/>
                  </a:cubicBezTo>
                  <a:cubicBezTo>
                    <a:pt x="7033" y="496"/>
                    <a:pt x="7025" y="495"/>
                    <a:pt x="7018" y="495"/>
                  </a:cubicBezTo>
                  <a:cubicBezTo>
                    <a:pt x="6839" y="495"/>
                    <a:pt x="6917" y="1287"/>
                    <a:pt x="6917" y="1287"/>
                  </a:cubicBezTo>
                  <a:cubicBezTo>
                    <a:pt x="6917" y="1287"/>
                    <a:pt x="6561" y="0"/>
                    <a:pt x="6352" y="0"/>
                  </a:cubicBezTo>
                  <a:close/>
                </a:path>
              </a:pathLst>
            </a:custGeom>
            <a:solidFill>
              <a:srgbClr val="B55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p:nvPr/>
          </p:nvSpPr>
          <p:spPr>
            <a:xfrm>
              <a:off x="6796160" y="2096611"/>
              <a:ext cx="1492422" cy="1363242"/>
            </a:xfrm>
            <a:custGeom>
              <a:rect b="b" l="l" r="r" t="t"/>
              <a:pathLst>
                <a:path extrusionOk="0" h="15819" w="17318">
                  <a:moveTo>
                    <a:pt x="3112" y="1239"/>
                  </a:moveTo>
                  <a:cubicBezTo>
                    <a:pt x="773" y="2369"/>
                    <a:pt x="1" y="4961"/>
                    <a:pt x="1" y="4961"/>
                  </a:cubicBezTo>
                  <a:lnTo>
                    <a:pt x="1" y="4961"/>
                  </a:lnTo>
                  <a:cubicBezTo>
                    <a:pt x="696" y="6552"/>
                    <a:pt x="2963" y="7242"/>
                    <a:pt x="3730" y="7434"/>
                  </a:cubicBezTo>
                  <a:lnTo>
                    <a:pt x="3730" y="7434"/>
                  </a:lnTo>
                  <a:cubicBezTo>
                    <a:pt x="3738" y="8959"/>
                    <a:pt x="3615" y="11356"/>
                    <a:pt x="2959" y="13794"/>
                  </a:cubicBezTo>
                  <a:lnTo>
                    <a:pt x="2959" y="13794"/>
                  </a:lnTo>
                  <a:cubicBezTo>
                    <a:pt x="7440" y="15818"/>
                    <a:pt x="13976" y="14861"/>
                    <a:pt x="14670" y="14097"/>
                  </a:cubicBezTo>
                  <a:lnTo>
                    <a:pt x="14670" y="14097"/>
                  </a:lnTo>
                  <a:cubicBezTo>
                    <a:pt x="14663" y="9830"/>
                    <a:pt x="14160" y="6948"/>
                    <a:pt x="14160" y="6948"/>
                  </a:cubicBezTo>
                  <a:lnTo>
                    <a:pt x="14160" y="6948"/>
                  </a:lnTo>
                  <a:cubicBezTo>
                    <a:pt x="14363" y="7145"/>
                    <a:pt x="14525" y="7266"/>
                    <a:pt x="14525" y="7266"/>
                  </a:cubicBezTo>
                  <a:lnTo>
                    <a:pt x="14525" y="7266"/>
                  </a:lnTo>
                  <a:cubicBezTo>
                    <a:pt x="15963" y="6164"/>
                    <a:pt x="17317" y="3601"/>
                    <a:pt x="17317" y="3601"/>
                  </a:cubicBezTo>
                  <a:lnTo>
                    <a:pt x="17317" y="3601"/>
                  </a:lnTo>
                  <a:cubicBezTo>
                    <a:pt x="17317" y="3601"/>
                    <a:pt x="16089" y="2111"/>
                    <a:pt x="13500" y="1035"/>
                  </a:cubicBezTo>
                  <a:lnTo>
                    <a:pt x="13500" y="1035"/>
                  </a:lnTo>
                  <a:cubicBezTo>
                    <a:pt x="11766" y="315"/>
                    <a:pt x="10075" y="0"/>
                    <a:pt x="8474" y="0"/>
                  </a:cubicBezTo>
                  <a:lnTo>
                    <a:pt x="8474" y="0"/>
                  </a:lnTo>
                  <a:cubicBezTo>
                    <a:pt x="6526" y="0"/>
                    <a:pt x="4711" y="466"/>
                    <a:pt x="3112" y="1239"/>
                  </a:cubicBez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p:nvPr/>
          </p:nvSpPr>
          <p:spPr>
            <a:xfrm>
              <a:off x="7426117" y="1940888"/>
              <a:ext cx="237678" cy="327216"/>
            </a:xfrm>
            <a:custGeom>
              <a:rect b="b" l="l" r="r" t="t"/>
              <a:pathLst>
                <a:path extrusionOk="0" h="3797" w="2758">
                  <a:moveTo>
                    <a:pt x="0" y="1862"/>
                  </a:moveTo>
                  <a:cubicBezTo>
                    <a:pt x="0" y="1862"/>
                    <a:pt x="1409" y="3796"/>
                    <a:pt x="2757" y="1896"/>
                  </a:cubicBezTo>
                  <a:lnTo>
                    <a:pt x="2757" y="1896"/>
                  </a:lnTo>
                  <a:lnTo>
                    <a:pt x="2506" y="68"/>
                  </a:lnTo>
                  <a:lnTo>
                    <a:pt x="309" y="0"/>
                  </a:lnTo>
                  <a:close/>
                </a:path>
              </a:pathLst>
            </a:custGeom>
            <a:solidFill>
              <a:srgbClr val="6342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7288319" y="1521635"/>
              <a:ext cx="451053" cy="368840"/>
            </a:xfrm>
            <a:custGeom>
              <a:rect b="b" l="l" r="r" t="t"/>
              <a:pathLst>
                <a:path extrusionOk="0" h="4280" w="5234">
                  <a:moveTo>
                    <a:pt x="3291" y="0"/>
                  </a:moveTo>
                  <a:cubicBezTo>
                    <a:pt x="3242" y="0"/>
                    <a:pt x="3202" y="10"/>
                    <a:pt x="3173" y="30"/>
                  </a:cubicBezTo>
                  <a:cubicBezTo>
                    <a:pt x="2950" y="181"/>
                    <a:pt x="2998" y="776"/>
                    <a:pt x="2998" y="776"/>
                  </a:cubicBezTo>
                  <a:cubicBezTo>
                    <a:pt x="2998" y="776"/>
                    <a:pt x="2479" y="262"/>
                    <a:pt x="2105" y="262"/>
                  </a:cubicBezTo>
                  <a:cubicBezTo>
                    <a:pt x="2074" y="262"/>
                    <a:pt x="2044" y="266"/>
                    <a:pt x="2015" y="274"/>
                  </a:cubicBezTo>
                  <a:cubicBezTo>
                    <a:pt x="1816" y="327"/>
                    <a:pt x="1693" y="1080"/>
                    <a:pt x="1693" y="1080"/>
                  </a:cubicBezTo>
                  <a:cubicBezTo>
                    <a:pt x="1693" y="1080"/>
                    <a:pt x="1270" y="760"/>
                    <a:pt x="1044" y="760"/>
                  </a:cubicBezTo>
                  <a:cubicBezTo>
                    <a:pt x="1017" y="760"/>
                    <a:pt x="993" y="764"/>
                    <a:pt x="972" y="774"/>
                  </a:cubicBezTo>
                  <a:cubicBezTo>
                    <a:pt x="781" y="870"/>
                    <a:pt x="671" y="1571"/>
                    <a:pt x="671" y="1571"/>
                  </a:cubicBezTo>
                  <a:cubicBezTo>
                    <a:pt x="613" y="1521"/>
                    <a:pt x="431" y="1459"/>
                    <a:pt x="273" y="1459"/>
                  </a:cubicBezTo>
                  <a:cubicBezTo>
                    <a:pt x="126" y="1459"/>
                    <a:pt x="0" y="1514"/>
                    <a:pt x="21" y="1686"/>
                  </a:cubicBezTo>
                  <a:cubicBezTo>
                    <a:pt x="154" y="2768"/>
                    <a:pt x="793" y="4181"/>
                    <a:pt x="1293" y="4267"/>
                  </a:cubicBezTo>
                  <a:cubicBezTo>
                    <a:pt x="1344" y="4276"/>
                    <a:pt x="1403" y="4280"/>
                    <a:pt x="1468" y="4280"/>
                  </a:cubicBezTo>
                  <a:cubicBezTo>
                    <a:pt x="2430" y="4280"/>
                    <a:pt x="4874" y="3408"/>
                    <a:pt x="4874" y="3408"/>
                  </a:cubicBezTo>
                  <a:cubicBezTo>
                    <a:pt x="4874" y="3408"/>
                    <a:pt x="5233" y="2140"/>
                    <a:pt x="4705" y="1162"/>
                  </a:cubicBezTo>
                  <a:cubicBezTo>
                    <a:pt x="4306" y="427"/>
                    <a:pt x="3612" y="0"/>
                    <a:pt x="32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7331494" y="1765948"/>
              <a:ext cx="400553" cy="293090"/>
            </a:xfrm>
            <a:custGeom>
              <a:rect b="b" l="l" r="r" t="t"/>
              <a:pathLst>
                <a:path extrusionOk="0" h="3401" w="4648">
                  <a:moveTo>
                    <a:pt x="4300" y="1"/>
                  </a:moveTo>
                  <a:lnTo>
                    <a:pt x="4300" y="1"/>
                  </a:lnTo>
                  <a:cubicBezTo>
                    <a:pt x="3460" y="306"/>
                    <a:pt x="2736" y="382"/>
                    <a:pt x="2195" y="382"/>
                  </a:cubicBezTo>
                  <a:cubicBezTo>
                    <a:pt x="1656" y="382"/>
                    <a:pt x="1299" y="306"/>
                    <a:pt x="1192" y="306"/>
                  </a:cubicBezTo>
                  <a:cubicBezTo>
                    <a:pt x="1190" y="306"/>
                    <a:pt x="1189" y="306"/>
                    <a:pt x="1187" y="306"/>
                  </a:cubicBezTo>
                  <a:cubicBezTo>
                    <a:pt x="723" y="315"/>
                    <a:pt x="1065" y="1036"/>
                    <a:pt x="748" y="1101"/>
                  </a:cubicBezTo>
                  <a:cubicBezTo>
                    <a:pt x="747" y="1101"/>
                    <a:pt x="745" y="1101"/>
                    <a:pt x="744" y="1101"/>
                  </a:cubicBezTo>
                  <a:cubicBezTo>
                    <a:pt x="666" y="1101"/>
                    <a:pt x="495" y="709"/>
                    <a:pt x="343" y="709"/>
                  </a:cubicBezTo>
                  <a:cubicBezTo>
                    <a:pt x="313" y="709"/>
                    <a:pt x="284" y="724"/>
                    <a:pt x="256" y="762"/>
                  </a:cubicBezTo>
                  <a:cubicBezTo>
                    <a:pt x="0" y="1110"/>
                    <a:pt x="346" y="1580"/>
                    <a:pt x="819" y="1640"/>
                  </a:cubicBezTo>
                  <a:cubicBezTo>
                    <a:pt x="1181" y="2699"/>
                    <a:pt x="1824" y="3400"/>
                    <a:pt x="2716" y="3400"/>
                  </a:cubicBezTo>
                  <a:cubicBezTo>
                    <a:pt x="2793" y="3400"/>
                    <a:pt x="2870" y="3395"/>
                    <a:pt x="2950" y="3385"/>
                  </a:cubicBezTo>
                  <a:cubicBezTo>
                    <a:pt x="3971" y="3250"/>
                    <a:pt x="4647" y="2034"/>
                    <a:pt x="4300" y="1"/>
                  </a:cubicBezTo>
                  <a:close/>
                </a:path>
              </a:pathLst>
            </a:custGeom>
            <a:solidFill>
              <a:srgbClr val="B55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7573050" y="1845490"/>
              <a:ext cx="45588" cy="86264"/>
            </a:xfrm>
            <a:custGeom>
              <a:rect b="b" l="l" r="r" t="t"/>
              <a:pathLst>
                <a:path extrusionOk="0" fill="none" h="1001" w="529">
                  <a:moveTo>
                    <a:pt x="158" y="0"/>
                  </a:moveTo>
                  <a:cubicBezTo>
                    <a:pt x="158" y="0"/>
                    <a:pt x="529" y="593"/>
                    <a:pt x="447" y="777"/>
                  </a:cubicBezTo>
                  <a:cubicBezTo>
                    <a:pt x="347" y="1000"/>
                    <a:pt x="0" y="888"/>
                    <a:pt x="0" y="888"/>
                  </a:cubicBezTo>
                </a:path>
              </a:pathLst>
            </a:custGeom>
            <a:noFill/>
            <a:ln cap="rnd" cmpd="sng" w="9525">
              <a:solidFill>
                <a:schemeClr val="lt1"/>
              </a:solidFill>
              <a:prstDash val="solid"/>
              <a:miter lim="10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8391995" y="2065846"/>
              <a:ext cx="62048" cy="68425"/>
            </a:xfrm>
            <a:custGeom>
              <a:rect b="b" l="l" r="r" t="t"/>
              <a:pathLst>
                <a:path extrusionOk="0" h="794" w="720">
                  <a:moveTo>
                    <a:pt x="177" y="1"/>
                  </a:moveTo>
                  <a:cubicBezTo>
                    <a:pt x="93" y="1"/>
                    <a:pt x="1" y="55"/>
                    <a:pt x="83" y="229"/>
                  </a:cubicBezTo>
                  <a:cubicBezTo>
                    <a:pt x="192" y="462"/>
                    <a:pt x="264" y="793"/>
                    <a:pt x="264" y="793"/>
                  </a:cubicBezTo>
                  <a:lnTo>
                    <a:pt x="720" y="777"/>
                  </a:lnTo>
                  <a:cubicBezTo>
                    <a:pt x="720" y="523"/>
                    <a:pt x="424" y="108"/>
                    <a:pt x="253" y="17"/>
                  </a:cubicBezTo>
                  <a:cubicBezTo>
                    <a:pt x="234" y="7"/>
                    <a:pt x="206" y="1"/>
                    <a:pt x="177" y="1"/>
                  </a:cubicBezTo>
                  <a:close/>
                </a:path>
              </a:pathLst>
            </a:custGeom>
            <a:solidFill>
              <a:srgbClr val="B55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5521594" y="1575582"/>
              <a:ext cx="858673" cy="818686"/>
            </a:xfrm>
            <a:custGeom>
              <a:rect b="b" l="l" r="r" t="t"/>
              <a:pathLst>
                <a:path extrusionOk="0" h="9500" w="9964">
                  <a:moveTo>
                    <a:pt x="2319" y="0"/>
                  </a:moveTo>
                  <a:cubicBezTo>
                    <a:pt x="1434" y="0"/>
                    <a:pt x="473" y="471"/>
                    <a:pt x="272" y="1251"/>
                  </a:cubicBezTo>
                  <a:cubicBezTo>
                    <a:pt x="1" y="2309"/>
                    <a:pt x="287" y="2948"/>
                    <a:pt x="287" y="2948"/>
                  </a:cubicBezTo>
                  <a:cubicBezTo>
                    <a:pt x="287" y="2948"/>
                    <a:pt x="2677" y="3901"/>
                    <a:pt x="3632" y="3901"/>
                  </a:cubicBezTo>
                  <a:cubicBezTo>
                    <a:pt x="3704" y="3901"/>
                    <a:pt x="3768" y="3896"/>
                    <a:pt x="3823" y="3884"/>
                  </a:cubicBezTo>
                  <a:lnTo>
                    <a:pt x="3823" y="3884"/>
                  </a:lnTo>
                  <a:cubicBezTo>
                    <a:pt x="2201" y="5112"/>
                    <a:pt x="2449" y="7354"/>
                    <a:pt x="2449" y="7354"/>
                  </a:cubicBezTo>
                  <a:cubicBezTo>
                    <a:pt x="2449" y="7354"/>
                    <a:pt x="5782" y="9500"/>
                    <a:pt x="7754" y="9500"/>
                  </a:cubicBezTo>
                  <a:cubicBezTo>
                    <a:pt x="8243" y="9500"/>
                    <a:pt x="8649" y="9367"/>
                    <a:pt x="8899" y="9038"/>
                  </a:cubicBezTo>
                  <a:cubicBezTo>
                    <a:pt x="9963" y="7635"/>
                    <a:pt x="8953" y="6895"/>
                    <a:pt x="8351" y="6503"/>
                  </a:cubicBezTo>
                  <a:cubicBezTo>
                    <a:pt x="7511" y="5955"/>
                    <a:pt x="8673" y="5290"/>
                    <a:pt x="7985" y="4339"/>
                  </a:cubicBezTo>
                  <a:cubicBezTo>
                    <a:pt x="7320" y="3419"/>
                    <a:pt x="6599" y="4143"/>
                    <a:pt x="6550" y="3110"/>
                  </a:cubicBezTo>
                  <a:cubicBezTo>
                    <a:pt x="6492" y="1930"/>
                    <a:pt x="6390" y="1609"/>
                    <a:pt x="5534" y="1191"/>
                  </a:cubicBezTo>
                  <a:cubicBezTo>
                    <a:pt x="4945" y="903"/>
                    <a:pt x="4040" y="1105"/>
                    <a:pt x="3697" y="607"/>
                  </a:cubicBezTo>
                  <a:cubicBezTo>
                    <a:pt x="3410" y="189"/>
                    <a:pt x="2880" y="0"/>
                    <a:pt x="23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5078470" y="3239239"/>
              <a:ext cx="1417189" cy="764222"/>
            </a:xfrm>
            <a:custGeom>
              <a:rect b="b" l="l" r="r" t="t"/>
              <a:pathLst>
                <a:path extrusionOk="0" h="8868" w="16445">
                  <a:moveTo>
                    <a:pt x="2533" y="738"/>
                  </a:moveTo>
                  <a:cubicBezTo>
                    <a:pt x="2533" y="738"/>
                    <a:pt x="755" y="5899"/>
                    <a:pt x="0" y="8867"/>
                  </a:cubicBezTo>
                  <a:lnTo>
                    <a:pt x="0" y="8867"/>
                  </a:lnTo>
                  <a:lnTo>
                    <a:pt x="16444" y="8867"/>
                  </a:lnTo>
                  <a:cubicBezTo>
                    <a:pt x="16444" y="8867"/>
                    <a:pt x="13988" y="1786"/>
                    <a:pt x="13195" y="0"/>
                  </a:cubicBezTo>
                  <a:lnTo>
                    <a:pt x="131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4753753" y="1885304"/>
              <a:ext cx="1772757" cy="1561278"/>
            </a:xfrm>
            <a:custGeom>
              <a:rect b="b" l="l" r="r" t="t"/>
              <a:pathLst>
                <a:path extrusionOk="0" h="18117" w="20571">
                  <a:moveTo>
                    <a:pt x="1046" y="17"/>
                  </a:moveTo>
                  <a:cubicBezTo>
                    <a:pt x="745" y="1546"/>
                    <a:pt x="1" y="6782"/>
                    <a:pt x="986" y="7639"/>
                  </a:cubicBezTo>
                  <a:lnTo>
                    <a:pt x="986" y="7639"/>
                  </a:lnTo>
                  <a:cubicBezTo>
                    <a:pt x="2011" y="8530"/>
                    <a:pt x="6263" y="8402"/>
                    <a:pt x="6263" y="8402"/>
                  </a:cubicBezTo>
                  <a:lnTo>
                    <a:pt x="6263" y="8402"/>
                  </a:lnTo>
                  <a:cubicBezTo>
                    <a:pt x="6263" y="8402"/>
                    <a:pt x="5727" y="12542"/>
                    <a:pt x="5896" y="16728"/>
                  </a:cubicBezTo>
                  <a:lnTo>
                    <a:pt x="5896" y="16728"/>
                  </a:lnTo>
                  <a:cubicBezTo>
                    <a:pt x="6608" y="17448"/>
                    <a:pt x="13061" y="18116"/>
                    <a:pt x="17373" y="15945"/>
                  </a:cubicBezTo>
                  <a:lnTo>
                    <a:pt x="17373" y="15945"/>
                  </a:lnTo>
                  <a:cubicBezTo>
                    <a:pt x="16134" y="12012"/>
                    <a:pt x="16349" y="8126"/>
                    <a:pt x="16349" y="8126"/>
                  </a:cubicBezTo>
                  <a:lnTo>
                    <a:pt x="16349" y="8126"/>
                  </a:lnTo>
                  <a:lnTo>
                    <a:pt x="16352" y="9738"/>
                  </a:lnTo>
                  <a:cubicBezTo>
                    <a:pt x="16352" y="9738"/>
                    <a:pt x="19824" y="9502"/>
                    <a:pt x="20570" y="7577"/>
                  </a:cubicBezTo>
                  <a:lnTo>
                    <a:pt x="20570" y="7577"/>
                  </a:lnTo>
                  <a:cubicBezTo>
                    <a:pt x="20570" y="7577"/>
                    <a:pt x="17950" y="4556"/>
                    <a:pt x="16688" y="3729"/>
                  </a:cubicBezTo>
                  <a:lnTo>
                    <a:pt x="16688" y="3729"/>
                  </a:lnTo>
                  <a:cubicBezTo>
                    <a:pt x="14305" y="2168"/>
                    <a:pt x="8843" y="2840"/>
                    <a:pt x="7178" y="3313"/>
                  </a:cubicBezTo>
                  <a:lnTo>
                    <a:pt x="7178" y="3313"/>
                  </a:lnTo>
                  <a:cubicBezTo>
                    <a:pt x="5039" y="3920"/>
                    <a:pt x="3976" y="3940"/>
                    <a:pt x="3976" y="3940"/>
                  </a:cubicBezTo>
                  <a:lnTo>
                    <a:pt x="3976" y="3940"/>
                  </a:lnTo>
                  <a:cubicBezTo>
                    <a:pt x="3976" y="3940"/>
                    <a:pt x="3726" y="807"/>
                    <a:pt x="3658" y="285"/>
                  </a:cubicBezTo>
                  <a:lnTo>
                    <a:pt x="3658" y="285"/>
                  </a:lnTo>
                  <a:cubicBezTo>
                    <a:pt x="2827" y="46"/>
                    <a:pt x="2009" y="1"/>
                    <a:pt x="1517" y="1"/>
                  </a:cubicBezTo>
                  <a:lnTo>
                    <a:pt x="1517" y="1"/>
                  </a:lnTo>
                  <a:cubicBezTo>
                    <a:pt x="1225" y="1"/>
                    <a:pt x="1046" y="17"/>
                    <a:pt x="1046" y="1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5600619" y="1963036"/>
              <a:ext cx="231387" cy="473632"/>
            </a:xfrm>
            <a:custGeom>
              <a:rect b="b" l="l" r="r" t="t"/>
              <a:pathLst>
                <a:path extrusionOk="0" h="5496" w="2685">
                  <a:moveTo>
                    <a:pt x="175" y="158"/>
                  </a:moveTo>
                  <a:lnTo>
                    <a:pt x="1" y="1965"/>
                  </a:lnTo>
                  <a:cubicBezTo>
                    <a:pt x="1428" y="5495"/>
                    <a:pt x="2685" y="1860"/>
                    <a:pt x="2685" y="1860"/>
                  </a:cubicBezTo>
                  <a:lnTo>
                    <a:pt x="2685" y="1860"/>
                  </a:lnTo>
                  <a:lnTo>
                    <a:pt x="2328" y="1"/>
                  </a:lnTo>
                  <a:close/>
                </a:path>
              </a:pathLst>
            </a:custGeom>
            <a:solidFill>
              <a:srgbClr val="876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5525128" y="1786027"/>
              <a:ext cx="391763" cy="297743"/>
            </a:xfrm>
            <a:custGeom>
              <a:rect b="b" l="l" r="r" t="t"/>
              <a:pathLst>
                <a:path extrusionOk="0" h="3455" w="4546">
                  <a:moveTo>
                    <a:pt x="298" y="1"/>
                  </a:moveTo>
                  <a:lnTo>
                    <a:pt x="298" y="1"/>
                  </a:lnTo>
                  <a:cubicBezTo>
                    <a:pt x="1" y="2181"/>
                    <a:pt x="738" y="3359"/>
                    <a:pt x="1746" y="3447"/>
                  </a:cubicBezTo>
                  <a:cubicBezTo>
                    <a:pt x="1800" y="3452"/>
                    <a:pt x="1853" y="3454"/>
                    <a:pt x="1905" y="3454"/>
                  </a:cubicBezTo>
                  <a:cubicBezTo>
                    <a:pt x="2818" y="3454"/>
                    <a:pt x="3444" y="2731"/>
                    <a:pt x="3763" y="1647"/>
                  </a:cubicBezTo>
                  <a:cubicBezTo>
                    <a:pt x="4225" y="1568"/>
                    <a:pt x="4546" y="1094"/>
                    <a:pt x="4280" y="763"/>
                  </a:cubicBezTo>
                  <a:cubicBezTo>
                    <a:pt x="4237" y="709"/>
                    <a:pt x="4191" y="687"/>
                    <a:pt x="4145" y="687"/>
                  </a:cubicBezTo>
                  <a:cubicBezTo>
                    <a:pt x="4004" y="687"/>
                    <a:pt x="3853" y="888"/>
                    <a:pt x="3720" y="992"/>
                  </a:cubicBezTo>
                  <a:cubicBezTo>
                    <a:pt x="3555" y="1121"/>
                    <a:pt x="3342" y="1174"/>
                    <a:pt x="3103" y="1174"/>
                  </a:cubicBezTo>
                  <a:cubicBezTo>
                    <a:pt x="1984" y="1174"/>
                    <a:pt x="298" y="1"/>
                    <a:pt x="298" y="1"/>
                  </a:cubicBezTo>
                  <a:close/>
                </a:path>
              </a:pathLst>
            </a:custGeom>
            <a:solidFill>
              <a:srgbClr val="FF9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627679" y="1886769"/>
              <a:ext cx="32144" cy="64719"/>
            </a:xfrm>
            <a:custGeom>
              <a:rect b="b" l="l" r="r" t="t"/>
              <a:pathLst>
                <a:path extrusionOk="0" fill="none" h="751" w="373">
                  <a:moveTo>
                    <a:pt x="339" y="0"/>
                  </a:moveTo>
                  <a:cubicBezTo>
                    <a:pt x="247" y="471"/>
                    <a:pt x="1" y="609"/>
                    <a:pt x="16" y="647"/>
                  </a:cubicBezTo>
                  <a:cubicBezTo>
                    <a:pt x="59" y="750"/>
                    <a:pt x="372" y="725"/>
                    <a:pt x="372" y="725"/>
                  </a:cubicBezTo>
                </a:path>
              </a:pathLst>
            </a:custGeom>
            <a:noFill/>
            <a:ln cap="rnd" cmpd="sng" w="9525">
              <a:solidFill>
                <a:schemeClr val="lt1"/>
              </a:solidFill>
              <a:prstDash val="solid"/>
              <a:miter lim="10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5317698" y="2324637"/>
              <a:ext cx="2648493" cy="2035513"/>
            </a:xfrm>
            <a:custGeom>
              <a:rect b="b" l="l" r="r" t="t"/>
              <a:pathLst>
                <a:path extrusionOk="0" h="23620" w="30733">
                  <a:moveTo>
                    <a:pt x="8315" y="1461"/>
                  </a:moveTo>
                  <a:cubicBezTo>
                    <a:pt x="5475" y="2835"/>
                    <a:pt x="2445" y="7064"/>
                    <a:pt x="1661" y="9689"/>
                  </a:cubicBezTo>
                  <a:lnTo>
                    <a:pt x="1661" y="9689"/>
                  </a:lnTo>
                  <a:cubicBezTo>
                    <a:pt x="1" y="15251"/>
                    <a:pt x="7067" y="14494"/>
                    <a:pt x="7067" y="14494"/>
                  </a:cubicBezTo>
                  <a:lnTo>
                    <a:pt x="7067" y="14494"/>
                  </a:lnTo>
                  <a:cubicBezTo>
                    <a:pt x="6562" y="17159"/>
                    <a:pt x="6249" y="23619"/>
                    <a:pt x="6249" y="23619"/>
                  </a:cubicBezTo>
                  <a:lnTo>
                    <a:pt x="6249" y="23619"/>
                  </a:lnTo>
                  <a:lnTo>
                    <a:pt x="24444" y="23619"/>
                  </a:lnTo>
                  <a:cubicBezTo>
                    <a:pt x="24155" y="21746"/>
                    <a:pt x="24043" y="14630"/>
                    <a:pt x="24043" y="14630"/>
                  </a:cubicBezTo>
                  <a:lnTo>
                    <a:pt x="24043" y="14630"/>
                  </a:lnTo>
                  <a:cubicBezTo>
                    <a:pt x="29914" y="14610"/>
                    <a:pt x="30732" y="11241"/>
                    <a:pt x="28507" y="7032"/>
                  </a:cubicBezTo>
                  <a:lnTo>
                    <a:pt x="28507" y="7032"/>
                  </a:lnTo>
                  <a:cubicBezTo>
                    <a:pt x="27274" y="4701"/>
                    <a:pt x="25389" y="2492"/>
                    <a:pt x="23211" y="1461"/>
                  </a:cubicBezTo>
                  <a:lnTo>
                    <a:pt x="23211" y="1461"/>
                  </a:lnTo>
                  <a:cubicBezTo>
                    <a:pt x="21242" y="529"/>
                    <a:pt x="18464" y="0"/>
                    <a:pt x="15645" y="0"/>
                  </a:cubicBezTo>
                  <a:lnTo>
                    <a:pt x="15645" y="0"/>
                  </a:lnTo>
                  <a:cubicBezTo>
                    <a:pt x="13032" y="0"/>
                    <a:pt x="10384" y="455"/>
                    <a:pt x="8315" y="1461"/>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6526424" y="2116518"/>
              <a:ext cx="314462" cy="451829"/>
            </a:xfrm>
            <a:custGeom>
              <a:rect b="b" l="l" r="r" t="t"/>
              <a:pathLst>
                <a:path extrusionOk="0" h="5243" w="3649">
                  <a:moveTo>
                    <a:pt x="332" y="1"/>
                  </a:moveTo>
                  <a:lnTo>
                    <a:pt x="0" y="2475"/>
                  </a:lnTo>
                  <a:cubicBezTo>
                    <a:pt x="0" y="2475"/>
                    <a:pt x="1831" y="5243"/>
                    <a:pt x="3649" y="2506"/>
                  </a:cubicBezTo>
                  <a:lnTo>
                    <a:pt x="3649" y="2506"/>
                  </a:lnTo>
                  <a:lnTo>
                    <a:pt x="3432" y="1"/>
                  </a:lnTo>
                  <a:close/>
                </a:path>
              </a:pathLst>
            </a:custGeom>
            <a:solidFill>
              <a:srgbClr val="876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6354414" y="1557916"/>
              <a:ext cx="706225" cy="482939"/>
            </a:xfrm>
            <a:custGeom>
              <a:rect b="b" l="l" r="r" t="t"/>
              <a:pathLst>
                <a:path extrusionOk="0" h="5604" w="8195">
                  <a:moveTo>
                    <a:pt x="4444" y="425"/>
                  </a:moveTo>
                  <a:cubicBezTo>
                    <a:pt x="4045" y="643"/>
                    <a:pt x="3686" y="859"/>
                    <a:pt x="3377" y="849"/>
                  </a:cubicBezTo>
                  <a:lnTo>
                    <a:pt x="3377" y="849"/>
                  </a:lnTo>
                  <a:cubicBezTo>
                    <a:pt x="2426" y="817"/>
                    <a:pt x="1414" y="977"/>
                    <a:pt x="815" y="1699"/>
                  </a:cubicBezTo>
                  <a:lnTo>
                    <a:pt x="815" y="1699"/>
                  </a:lnTo>
                  <a:cubicBezTo>
                    <a:pt x="1" y="2682"/>
                    <a:pt x="626" y="5057"/>
                    <a:pt x="1310" y="5268"/>
                  </a:cubicBezTo>
                  <a:lnTo>
                    <a:pt x="1310" y="5268"/>
                  </a:lnTo>
                  <a:cubicBezTo>
                    <a:pt x="2394" y="5604"/>
                    <a:pt x="6476" y="4724"/>
                    <a:pt x="6476" y="4724"/>
                  </a:cubicBezTo>
                  <a:lnTo>
                    <a:pt x="6476" y="4724"/>
                  </a:lnTo>
                  <a:cubicBezTo>
                    <a:pt x="6476" y="4724"/>
                    <a:pt x="8195" y="1644"/>
                    <a:pt x="6744" y="413"/>
                  </a:cubicBezTo>
                  <a:lnTo>
                    <a:pt x="6744" y="413"/>
                  </a:lnTo>
                  <a:cubicBezTo>
                    <a:pt x="6389" y="111"/>
                    <a:pt x="6045" y="0"/>
                    <a:pt x="5717" y="0"/>
                  </a:cubicBezTo>
                  <a:lnTo>
                    <a:pt x="5717" y="0"/>
                  </a:lnTo>
                  <a:cubicBezTo>
                    <a:pt x="5260" y="0"/>
                    <a:pt x="4833" y="213"/>
                    <a:pt x="4444" y="425"/>
                  </a:cubicBezTo>
                </a:path>
              </a:pathLst>
            </a:custGeom>
            <a:solidFill>
              <a:srgbClr val="8D5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6376906" y="1880219"/>
              <a:ext cx="545504" cy="401156"/>
            </a:xfrm>
            <a:custGeom>
              <a:rect b="b" l="l" r="r" t="t"/>
              <a:pathLst>
                <a:path extrusionOk="0" h="4655" w="6330">
                  <a:moveTo>
                    <a:pt x="1964" y="1"/>
                  </a:moveTo>
                  <a:cubicBezTo>
                    <a:pt x="1908" y="1"/>
                    <a:pt x="1856" y="9"/>
                    <a:pt x="1809" y="27"/>
                  </a:cubicBezTo>
                  <a:cubicBezTo>
                    <a:pt x="1197" y="264"/>
                    <a:pt x="1503" y="1026"/>
                    <a:pt x="1049" y="1057"/>
                  </a:cubicBezTo>
                  <a:cubicBezTo>
                    <a:pt x="1048" y="1057"/>
                    <a:pt x="1048" y="1057"/>
                    <a:pt x="1047" y="1057"/>
                  </a:cubicBezTo>
                  <a:cubicBezTo>
                    <a:pt x="934" y="1057"/>
                    <a:pt x="760" y="434"/>
                    <a:pt x="539" y="434"/>
                  </a:cubicBezTo>
                  <a:cubicBezTo>
                    <a:pt x="501" y="434"/>
                    <a:pt x="462" y="452"/>
                    <a:pt x="422" y="494"/>
                  </a:cubicBezTo>
                  <a:cubicBezTo>
                    <a:pt x="0" y="934"/>
                    <a:pt x="399" y="1653"/>
                    <a:pt x="1050" y="1825"/>
                  </a:cubicBezTo>
                  <a:cubicBezTo>
                    <a:pt x="1389" y="3505"/>
                    <a:pt x="2266" y="4654"/>
                    <a:pt x="3708" y="4654"/>
                  </a:cubicBezTo>
                  <a:cubicBezTo>
                    <a:pt x="5161" y="4654"/>
                    <a:pt x="6330" y="3078"/>
                    <a:pt x="6218" y="170"/>
                  </a:cubicBezTo>
                  <a:lnTo>
                    <a:pt x="6218" y="170"/>
                  </a:lnTo>
                  <a:cubicBezTo>
                    <a:pt x="6218" y="170"/>
                    <a:pt x="5774" y="771"/>
                    <a:pt x="4689" y="771"/>
                  </a:cubicBezTo>
                  <a:cubicBezTo>
                    <a:pt x="4318" y="771"/>
                    <a:pt x="3873" y="701"/>
                    <a:pt x="3344" y="512"/>
                  </a:cubicBezTo>
                  <a:cubicBezTo>
                    <a:pt x="2894" y="352"/>
                    <a:pt x="2336" y="1"/>
                    <a:pt x="1964" y="1"/>
                  </a:cubicBezTo>
                  <a:close/>
                </a:path>
              </a:pathLst>
            </a:custGeom>
            <a:solidFill>
              <a:srgbClr val="FF9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6717824" y="1984925"/>
              <a:ext cx="44985" cy="118063"/>
            </a:xfrm>
            <a:custGeom>
              <a:rect b="b" l="l" r="r" t="t"/>
              <a:pathLst>
                <a:path extrusionOk="0" fill="none" h="1370" w="522">
                  <a:moveTo>
                    <a:pt x="220" y="0"/>
                  </a:moveTo>
                  <a:cubicBezTo>
                    <a:pt x="220" y="0"/>
                    <a:pt x="522" y="1013"/>
                    <a:pt x="502" y="1164"/>
                  </a:cubicBezTo>
                  <a:cubicBezTo>
                    <a:pt x="476" y="1370"/>
                    <a:pt x="1" y="1339"/>
                    <a:pt x="1" y="1339"/>
                  </a:cubicBezTo>
                </a:path>
              </a:pathLst>
            </a:custGeom>
            <a:noFill/>
            <a:ln cap="rnd" cmpd="sng" w="9525">
              <a:solidFill>
                <a:schemeClr val="lt1"/>
              </a:solidFill>
              <a:prstDash val="solid"/>
              <a:miter lim="10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5964891" y="2854973"/>
              <a:ext cx="273958" cy="391246"/>
            </a:xfrm>
            <a:custGeom>
              <a:rect b="b" l="l" r="r" t="t"/>
              <a:pathLst>
                <a:path extrusionOk="0" fill="none" h="4540" w="3179">
                  <a:moveTo>
                    <a:pt x="1958" y="0"/>
                  </a:moveTo>
                  <a:cubicBezTo>
                    <a:pt x="1958" y="0"/>
                    <a:pt x="0" y="3402"/>
                    <a:pt x="363" y="4009"/>
                  </a:cubicBezTo>
                  <a:cubicBezTo>
                    <a:pt x="680" y="4539"/>
                    <a:pt x="3122" y="4060"/>
                    <a:pt x="3122" y="4060"/>
                  </a:cubicBezTo>
                  <a:lnTo>
                    <a:pt x="3179" y="4223"/>
                  </a:lnTo>
                </a:path>
              </a:pathLst>
            </a:custGeom>
            <a:noFill/>
            <a:ln cap="rnd" cmpd="sng" w="9525">
              <a:solidFill>
                <a:schemeClr val="lt1"/>
              </a:solidFill>
              <a:prstDash val="solid"/>
              <a:miter lim="10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5926629" y="3437705"/>
              <a:ext cx="393486" cy="135988"/>
            </a:xfrm>
            <a:custGeom>
              <a:rect b="b" l="l" r="r" t="t"/>
              <a:pathLst>
                <a:path extrusionOk="0" fill="none" h="1578" w="4566">
                  <a:moveTo>
                    <a:pt x="1" y="1578"/>
                  </a:moveTo>
                  <a:cubicBezTo>
                    <a:pt x="2355" y="1403"/>
                    <a:pt x="4566" y="149"/>
                    <a:pt x="4566" y="149"/>
                  </a:cubicBezTo>
                  <a:lnTo>
                    <a:pt x="4515" y="1"/>
                  </a:lnTo>
                </a:path>
              </a:pathLst>
            </a:custGeom>
            <a:noFill/>
            <a:ln cap="rnd" cmpd="sng" w="9525">
              <a:solidFill>
                <a:schemeClr val="lt1"/>
              </a:solidFill>
              <a:prstDash val="solid"/>
              <a:miter lim="10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7012810" y="3206147"/>
              <a:ext cx="376940" cy="379353"/>
            </a:xfrm>
            <a:custGeom>
              <a:rect b="b" l="l" r="r" t="t"/>
              <a:pathLst>
                <a:path extrusionOk="0" h="4402" w="4374">
                  <a:moveTo>
                    <a:pt x="921" y="164"/>
                  </a:moveTo>
                  <a:lnTo>
                    <a:pt x="53" y="2691"/>
                  </a:lnTo>
                  <a:lnTo>
                    <a:pt x="1" y="2838"/>
                  </a:lnTo>
                  <a:cubicBezTo>
                    <a:pt x="1" y="2838"/>
                    <a:pt x="2159" y="4351"/>
                    <a:pt x="4373" y="4401"/>
                  </a:cubicBezTo>
                  <a:lnTo>
                    <a:pt x="4373" y="4401"/>
                  </a:lnTo>
                  <a:lnTo>
                    <a:pt x="4054" y="83"/>
                  </a:lnTo>
                  <a:cubicBezTo>
                    <a:pt x="3773" y="352"/>
                    <a:pt x="979" y="1"/>
                    <a:pt x="979" y="1"/>
                  </a:cubicBezTo>
                  <a:lnTo>
                    <a:pt x="97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7092093" y="2854973"/>
              <a:ext cx="311963" cy="381508"/>
            </a:xfrm>
            <a:custGeom>
              <a:rect b="b" l="l" r="r" t="t"/>
              <a:pathLst>
                <a:path extrusionOk="0" fill="none" h="4427" w="3620">
                  <a:moveTo>
                    <a:pt x="1577" y="0"/>
                  </a:moveTo>
                  <a:cubicBezTo>
                    <a:pt x="1577" y="0"/>
                    <a:pt x="3620" y="3694"/>
                    <a:pt x="3134" y="4158"/>
                  </a:cubicBezTo>
                  <a:cubicBezTo>
                    <a:pt x="2853" y="4427"/>
                    <a:pt x="59" y="4076"/>
                    <a:pt x="59" y="4076"/>
                  </a:cubicBezTo>
                  <a:lnTo>
                    <a:pt x="1" y="4239"/>
                  </a:lnTo>
                </a:path>
              </a:pathLst>
            </a:custGeom>
            <a:noFill/>
            <a:ln cap="rnd" cmpd="sng" w="9525">
              <a:solidFill>
                <a:schemeClr val="lt1"/>
              </a:solidFill>
              <a:prstDash val="solid"/>
              <a:miter lim="10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7012810" y="3437964"/>
              <a:ext cx="376940" cy="147536"/>
            </a:xfrm>
            <a:custGeom>
              <a:rect b="b" l="l" r="r" t="t"/>
              <a:pathLst>
                <a:path extrusionOk="0" fill="none" h="1712" w="4374">
                  <a:moveTo>
                    <a:pt x="4373" y="1711"/>
                  </a:moveTo>
                  <a:cubicBezTo>
                    <a:pt x="2159" y="1661"/>
                    <a:pt x="1" y="148"/>
                    <a:pt x="1" y="148"/>
                  </a:cubicBezTo>
                  <a:lnTo>
                    <a:pt x="53" y="1"/>
                  </a:lnTo>
                </a:path>
              </a:pathLst>
            </a:custGeom>
            <a:noFill/>
            <a:ln cap="rnd" cmpd="sng" w="9525">
              <a:solidFill>
                <a:schemeClr val="lt1"/>
              </a:solidFill>
              <a:prstDash val="solid"/>
              <a:miter lim="10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13"/>
            <p:cNvGrpSpPr/>
            <p:nvPr/>
          </p:nvGrpSpPr>
          <p:grpSpPr>
            <a:xfrm rot="996945">
              <a:off x="4702190" y="1528500"/>
              <a:ext cx="545214" cy="277531"/>
              <a:chOff x="6181219" y="2189025"/>
              <a:chExt cx="396906" cy="234800"/>
            </a:xfrm>
          </p:grpSpPr>
          <p:sp>
            <p:nvSpPr>
              <p:cNvPr id="73" name="Google Shape;73;p13"/>
              <p:cNvSpPr/>
              <p:nvPr/>
            </p:nvSpPr>
            <p:spPr>
              <a:xfrm rot="67243">
                <a:off x="6182529" y="2192427"/>
                <a:ext cx="348853" cy="184912"/>
              </a:xfrm>
              <a:custGeom>
                <a:rect b="b" l="l" r="r" t="t"/>
                <a:pathLst>
                  <a:path extrusionOk="0" h="7412" w="13925">
                    <a:moveTo>
                      <a:pt x="12072" y="1853"/>
                    </a:moveTo>
                    <a:lnTo>
                      <a:pt x="12072" y="2780"/>
                    </a:lnTo>
                    <a:lnTo>
                      <a:pt x="10219" y="2780"/>
                    </a:lnTo>
                    <a:lnTo>
                      <a:pt x="10219" y="1853"/>
                    </a:lnTo>
                    <a:close/>
                    <a:moveTo>
                      <a:pt x="3736" y="4632"/>
                    </a:moveTo>
                    <a:lnTo>
                      <a:pt x="3736" y="5559"/>
                    </a:lnTo>
                    <a:lnTo>
                      <a:pt x="1884" y="5559"/>
                    </a:lnTo>
                    <a:lnTo>
                      <a:pt x="1884" y="4632"/>
                    </a:lnTo>
                    <a:close/>
                    <a:moveTo>
                      <a:pt x="6977" y="1853"/>
                    </a:moveTo>
                    <a:cubicBezTo>
                      <a:pt x="8364" y="1853"/>
                      <a:pt x="9293" y="2758"/>
                      <a:pt x="9293" y="3705"/>
                    </a:cubicBezTo>
                    <a:cubicBezTo>
                      <a:pt x="9293" y="4663"/>
                      <a:pt x="8350" y="5559"/>
                      <a:pt x="6977" y="5559"/>
                    </a:cubicBezTo>
                    <a:cubicBezTo>
                      <a:pt x="5591" y="5559"/>
                      <a:pt x="4663" y="4653"/>
                      <a:pt x="4663" y="3705"/>
                    </a:cubicBezTo>
                    <a:cubicBezTo>
                      <a:pt x="4663" y="2749"/>
                      <a:pt x="5605" y="1853"/>
                      <a:pt x="6977" y="1853"/>
                    </a:cubicBezTo>
                    <a:close/>
                    <a:moveTo>
                      <a:pt x="0" y="1"/>
                    </a:moveTo>
                    <a:lnTo>
                      <a:pt x="0" y="7411"/>
                    </a:lnTo>
                    <a:lnTo>
                      <a:pt x="13924" y="7411"/>
                    </a:lnTo>
                    <a:lnTo>
                      <a:pt x="139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6229975" y="2238550"/>
                <a:ext cx="348150" cy="185275"/>
              </a:xfrm>
              <a:custGeom>
                <a:rect b="b" l="l" r="r" t="t"/>
                <a:pathLst>
                  <a:path extrusionOk="0" h="7411" w="13926">
                    <a:moveTo>
                      <a:pt x="12968" y="0"/>
                    </a:moveTo>
                    <a:lnTo>
                      <a:pt x="12968" y="6484"/>
                    </a:lnTo>
                    <a:lnTo>
                      <a:pt x="1" y="6484"/>
                    </a:lnTo>
                    <a:lnTo>
                      <a:pt x="1" y="7410"/>
                    </a:lnTo>
                    <a:lnTo>
                      <a:pt x="13925" y="7410"/>
                    </a:lnTo>
                    <a:lnTo>
                      <a:pt x="139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3"/>
            <p:cNvSpPr/>
            <p:nvPr/>
          </p:nvSpPr>
          <p:spPr>
            <a:xfrm>
              <a:off x="4861992" y="1788958"/>
              <a:ext cx="226905" cy="135643"/>
            </a:xfrm>
            <a:custGeom>
              <a:rect b="b" l="l" r="r" t="t"/>
              <a:pathLst>
                <a:path extrusionOk="0" h="1574" w="2633">
                  <a:moveTo>
                    <a:pt x="2444" y="0"/>
                  </a:moveTo>
                  <a:cubicBezTo>
                    <a:pt x="2414" y="0"/>
                    <a:pt x="2385" y="7"/>
                    <a:pt x="2366" y="17"/>
                  </a:cubicBezTo>
                  <a:cubicBezTo>
                    <a:pt x="2198" y="106"/>
                    <a:pt x="1971" y="358"/>
                    <a:pt x="1888" y="643"/>
                  </a:cubicBezTo>
                  <a:lnTo>
                    <a:pt x="222" y="196"/>
                  </a:lnTo>
                  <a:cubicBezTo>
                    <a:pt x="222" y="196"/>
                    <a:pt x="46" y="789"/>
                    <a:pt x="0" y="1320"/>
                  </a:cubicBezTo>
                  <a:lnTo>
                    <a:pt x="2190" y="1573"/>
                  </a:lnTo>
                  <a:cubicBezTo>
                    <a:pt x="2190" y="1573"/>
                    <a:pt x="2297" y="916"/>
                    <a:pt x="2564" y="228"/>
                  </a:cubicBezTo>
                  <a:cubicBezTo>
                    <a:pt x="2632" y="54"/>
                    <a:pt x="2531" y="0"/>
                    <a:pt x="2444" y="0"/>
                  </a:cubicBezTo>
                  <a:close/>
                </a:path>
              </a:pathLst>
            </a:custGeom>
            <a:solidFill>
              <a:srgbClr val="FF9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6401649" y="2877707"/>
              <a:ext cx="545400" cy="514200"/>
            </a:xfrm>
            <a:prstGeom prst="hear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6671461" y="3123158"/>
              <a:ext cx="423304" cy="314893"/>
            </a:xfrm>
            <a:custGeom>
              <a:rect b="b" l="l" r="r" t="t"/>
              <a:pathLst>
                <a:path extrusionOk="0" h="3654" w="4912">
                  <a:moveTo>
                    <a:pt x="2395" y="1"/>
                  </a:moveTo>
                  <a:cubicBezTo>
                    <a:pt x="2382" y="1"/>
                    <a:pt x="2372" y="3"/>
                    <a:pt x="2363" y="8"/>
                  </a:cubicBezTo>
                  <a:cubicBezTo>
                    <a:pt x="2207" y="103"/>
                    <a:pt x="2597" y="646"/>
                    <a:pt x="2597" y="646"/>
                  </a:cubicBezTo>
                  <a:cubicBezTo>
                    <a:pt x="2592" y="648"/>
                    <a:pt x="2585" y="649"/>
                    <a:pt x="2577" y="649"/>
                  </a:cubicBezTo>
                  <a:cubicBezTo>
                    <a:pt x="2383" y="649"/>
                    <a:pt x="1287" y="18"/>
                    <a:pt x="959" y="18"/>
                  </a:cubicBezTo>
                  <a:cubicBezTo>
                    <a:pt x="915" y="18"/>
                    <a:pt x="884" y="29"/>
                    <a:pt x="872" y="56"/>
                  </a:cubicBezTo>
                  <a:cubicBezTo>
                    <a:pt x="799" y="213"/>
                    <a:pt x="1763" y="862"/>
                    <a:pt x="1763" y="862"/>
                  </a:cubicBezTo>
                  <a:cubicBezTo>
                    <a:pt x="1763" y="862"/>
                    <a:pt x="769" y="372"/>
                    <a:pt x="468" y="372"/>
                  </a:cubicBezTo>
                  <a:cubicBezTo>
                    <a:pt x="429" y="372"/>
                    <a:pt x="402" y="380"/>
                    <a:pt x="390" y="399"/>
                  </a:cubicBezTo>
                  <a:cubicBezTo>
                    <a:pt x="288" y="562"/>
                    <a:pt x="1515" y="1303"/>
                    <a:pt x="1515" y="1303"/>
                  </a:cubicBezTo>
                  <a:cubicBezTo>
                    <a:pt x="1515" y="1303"/>
                    <a:pt x="543" y="814"/>
                    <a:pt x="205" y="814"/>
                  </a:cubicBezTo>
                  <a:cubicBezTo>
                    <a:pt x="149" y="814"/>
                    <a:pt x="110" y="828"/>
                    <a:pt x="96" y="859"/>
                  </a:cubicBezTo>
                  <a:cubicBezTo>
                    <a:pt x="0" y="1081"/>
                    <a:pt x="1412" y="1892"/>
                    <a:pt x="1412" y="1892"/>
                  </a:cubicBezTo>
                  <a:cubicBezTo>
                    <a:pt x="1412" y="1892"/>
                    <a:pt x="803" y="1570"/>
                    <a:pt x="551" y="1570"/>
                  </a:cubicBezTo>
                  <a:cubicBezTo>
                    <a:pt x="487" y="1570"/>
                    <a:pt x="447" y="1590"/>
                    <a:pt x="443" y="1641"/>
                  </a:cubicBezTo>
                  <a:cubicBezTo>
                    <a:pt x="431" y="1811"/>
                    <a:pt x="1897" y="2804"/>
                    <a:pt x="4014" y="3654"/>
                  </a:cubicBezTo>
                  <a:lnTo>
                    <a:pt x="4912" y="1137"/>
                  </a:lnTo>
                  <a:cubicBezTo>
                    <a:pt x="3402" y="666"/>
                    <a:pt x="2607" y="1"/>
                    <a:pt x="2395" y="1"/>
                  </a:cubicBezTo>
                  <a:close/>
                </a:path>
              </a:pathLst>
            </a:custGeom>
            <a:solidFill>
              <a:srgbClr val="FF9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6241090" y="3124623"/>
              <a:ext cx="423218" cy="313169"/>
            </a:xfrm>
            <a:custGeom>
              <a:rect b="b" l="l" r="r" t="t"/>
              <a:pathLst>
                <a:path extrusionOk="0" h="3634" w="4911">
                  <a:moveTo>
                    <a:pt x="2528" y="1"/>
                  </a:moveTo>
                  <a:cubicBezTo>
                    <a:pt x="2315" y="1"/>
                    <a:pt x="1514" y="655"/>
                    <a:pt x="0" y="1108"/>
                  </a:cubicBezTo>
                  <a:lnTo>
                    <a:pt x="866" y="3634"/>
                  </a:lnTo>
                  <a:cubicBezTo>
                    <a:pt x="2993" y="2811"/>
                    <a:pt x="4472" y="1835"/>
                    <a:pt x="4462" y="1665"/>
                  </a:cubicBezTo>
                  <a:cubicBezTo>
                    <a:pt x="4459" y="1613"/>
                    <a:pt x="4417" y="1593"/>
                    <a:pt x="4352" y="1593"/>
                  </a:cubicBezTo>
                  <a:cubicBezTo>
                    <a:pt x="4097" y="1593"/>
                    <a:pt x="3490" y="1905"/>
                    <a:pt x="3490" y="1905"/>
                  </a:cubicBezTo>
                  <a:cubicBezTo>
                    <a:pt x="3490" y="1905"/>
                    <a:pt x="4911" y="1111"/>
                    <a:pt x="4818" y="888"/>
                  </a:cubicBezTo>
                  <a:cubicBezTo>
                    <a:pt x="4804" y="856"/>
                    <a:pt x="4763" y="842"/>
                    <a:pt x="4705" y="842"/>
                  </a:cubicBezTo>
                  <a:cubicBezTo>
                    <a:pt x="4362" y="842"/>
                    <a:pt x="3393" y="1315"/>
                    <a:pt x="3393" y="1315"/>
                  </a:cubicBezTo>
                  <a:cubicBezTo>
                    <a:pt x="3393" y="1315"/>
                    <a:pt x="4630" y="590"/>
                    <a:pt x="4530" y="424"/>
                  </a:cubicBezTo>
                  <a:cubicBezTo>
                    <a:pt x="4518" y="405"/>
                    <a:pt x="4490" y="396"/>
                    <a:pt x="4449" y="396"/>
                  </a:cubicBezTo>
                  <a:cubicBezTo>
                    <a:pt x="4144" y="396"/>
                    <a:pt x="3152" y="870"/>
                    <a:pt x="3152" y="870"/>
                  </a:cubicBezTo>
                  <a:cubicBezTo>
                    <a:pt x="3152" y="870"/>
                    <a:pt x="4123" y="233"/>
                    <a:pt x="4052" y="76"/>
                  </a:cubicBezTo>
                  <a:cubicBezTo>
                    <a:pt x="4040" y="48"/>
                    <a:pt x="4008" y="36"/>
                    <a:pt x="3962" y="36"/>
                  </a:cubicBezTo>
                  <a:cubicBezTo>
                    <a:pt x="3630" y="36"/>
                    <a:pt x="2537" y="648"/>
                    <a:pt x="2341" y="648"/>
                  </a:cubicBezTo>
                  <a:cubicBezTo>
                    <a:pt x="2332" y="648"/>
                    <a:pt x="2325" y="647"/>
                    <a:pt x="2320" y="644"/>
                  </a:cubicBezTo>
                  <a:cubicBezTo>
                    <a:pt x="2320" y="644"/>
                    <a:pt x="2717" y="105"/>
                    <a:pt x="2561" y="9"/>
                  </a:cubicBezTo>
                  <a:cubicBezTo>
                    <a:pt x="2553" y="3"/>
                    <a:pt x="2541" y="1"/>
                    <a:pt x="2528" y="1"/>
                  </a:cubicBezTo>
                  <a:close/>
                </a:path>
              </a:pathLst>
            </a:custGeom>
            <a:solidFill>
              <a:srgbClr val="FF9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2"/>
          <p:cNvSpPr txBox="1"/>
          <p:nvPr>
            <p:ph type="title"/>
          </p:nvPr>
        </p:nvSpPr>
        <p:spPr>
          <a:xfrm>
            <a:off x="457200" y="411475"/>
            <a:ext cx="8238900" cy="56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Looking Forward</a:t>
            </a:r>
            <a:endParaRPr/>
          </a:p>
        </p:txBody>
      </p:sp>
      <p:grpSp>
        <p:nvGrpSpPr>
          <p:cNvPr id="300" name="Google Shape;300;p22"/>
          <p:cNvGrpSpPr/>
          <p:nvPr/>
        </p:nvGrpSpPr>
        <p:grpSpPr>
          <a:xfrm>
            <a:off x="6182225" y="1926550"/>
            <a:ext cx="2505922" cy="2813400"/>
            <a:chOff x="6770447" y="1258050"/>
            <a:chExt cx="1917602" cy="2813400"/>
          </a:xfrm>
        </p:grpSpPr>
        <p:sp>
          <p:nvSpPr>
            <p:cNvPr id="301" name="Google Shape;301;p22"/>
            <p:cNvSpPr txBox="1"/>
            <p:nvPr/>
          </p:nvSpPr>
          <p:spPr>
            <a:xfrm>
              <a:off x="6770447" y="1695750"/>
              <a:ext cx="1917600" cy="237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00">
                  <a:solidFill>
                    <a:schemeClr val="dk1"/>
                  </a:solidFill>
                  <a:latin typeface="Roboto"/>
                  <a:ea typeface="Roboto"/>
                  <a:cs typeface="Roboto"/>
                  <a:sym typeface="Roboto"/>
                </a:rPr>
                <a:t>With additional time and resources, this experiment can be improved in the future with:</a:t>
              </a:r>
              <a:endParaRPr sz="1300">
                <a:solidFill>
                  <a:schemeClr val="dk1"/>
                </a:solidFill>
                <a:latin typeface="Roboto"/>
                <a:ea typeface="Roboto"/>
                <a:cs typeface="Roboto"/>
                <a:sym typeface="Roboto"/>
              </a:endParaRPr>
            </a:p>
            <a:p>
              <a:pPr indent="-311150" lvl="0" marL="457200" rtl="0" algn="l">
                <a:lnSpc>
                  <a:spcPct val="115000"/>
                </a:lnSpc>
                <a:spcBef>
                  <a:spcPts val="1000"/>
                </a:spcBef>
                <a:spcAft>
                  <a:spcPts val="0"/>
                </a:spcAft>
                <a:buClr>
                  <a:schemeClr val="dk1"/>
                </a:buClr>
                <a:buSzPts val="1300"/>
                <a:buFont typeface="Roboto"/>
                <a:buChar char="●"/>
              </a:pPr>
              <a:r>
                <a:rPr lang="en" sz="1300">
                  <a:solidFill>
                    <a:schemeClr val="dk1"/>
                  </a:solidFill>
                  <a:latin typeface="Roboto"/>
                  <a:ea typeface="Roboto"/>
                  <a:cs typeface="Roboto"/>
                  <a:sym typeface="Roboto"/>
                </a:rPr>
                <a:t>Larger sample size</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Broader, more reliable sample population</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Larger / more meaningful treatment dosage</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Subtler study intentions</a:t>
              </a:r>
              <a:endParaRPr sz="1300">
                <a:solidFill>
                  <a:schemeClr val="dk1"/>
                </a:solidFill>
                <a:latin typeface="Roboto"/>
                <a:ea typeface="Roboto"/>
                <a:cs typeface="Roboto"/>
                <a:sym typeface="Roboto"/>
              </a:endParaRPr>
            </a:p>
          </p:txBody>
        </p:sp>
        <p:sp>
          <p:nvSpPr>
            <p:cNvPr id="302" name="Google Shape;302;p22"/>
            <p:cNvSpPr txBox="1"/>
            <p:nvPr/>
          </p:nvSpPr>
          <p:spPr>
            <a:xfrm>
              <a:off x="6770448" y="1258050"/>
              <a:ext cx="1917600" cy="437700"/>
            </a:xfrm>
            <a:prstGeom prst="rect">
              <a:avLst/>
            </a:prstGeom>
            <a:solidFill>
              <a:schemeClr val="accen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Fira Sans Condensed"/>
                  <a:ea typeface="Fira Sans Condensed"/>
                  <a:cs typeface="Fira Sans Condensed"/>
                  <a:sym typeface="Fira Sans Condensed"/>
                </a:rPr>
                <a:t>Future Iterations</a:t>
              </a:r>
              <a:endParaRPr b="1" sz="1600">
                <a:solidFill>
                  <a:schemeClr val="dk1"/>
                </a:solidFill>
                <a:latin typeface="Fira Sans Condensed"/>
                <a:ea typeface="Fira Sans Condensed"/>
                <a:cs typeface="Fira Sans Condensed"/>
                <a:sym typeface="Fira Sans Condensed"/>
              </a:endParaRPr>
            </a:p>
          </p:txBody>
        </p:sp>
      </p:grpSp>
      <p:grpSp>
        <p:nvGrpSpPr>
          <p:cNvPr id="303" name="Google Shape;303;p22"/>
          <p:cNvGrpSpPr/>
          <p:nvPr/>
        </p:nvGrpSpPr>
        <p:grpSpPr>
          <a:xfrm>
            <a:off x="457188" y="1926550"/>
            <a:ext cx="2505932" cy="2436300"/>
            <a:chOff x="457198" y="1258050"/>
            <a:chExt cx="1917609" cy="2436300"/>
          </a:xfrm>
        </p:grpSpPr>
        <p:sp>
          <p:nvSpPr>
            <p:cNvPr id="304" name="Google Shape;304;p22"/>
            <p:cNvSpPr txBox="1"/>
            <p:nvPr/>
          </p:nvSpPr>
          <p:spPr>
            <a:xfrm>
              <a:off x="457208" y="1695750"/>
              <a:ext cx="1917600" cy="1998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00">
                  <a:solidFill>
                    <a:schemeClr val="dk1"/>
                  </a:solidFill>
                  <a:latin typeface="Roboto"/>
                  <a:ea typeface="Roboto"/>
                  <a:cs typeface="Roboto"/>
                  <a:sym typeface="Roboto"/>
                </a:rPr>
                <a:t>While the results of this study did not allow us to reject our null hypothesis, we believe, based on </a:t>
              </a:r>
              <a:r>
                <a:rPr b="1" lang="en" sz="1300">
                  <a:solidFill>
                    <a:srgbClr val="435D74"/>
                  </a:solidFill>
                  <a:latin typeface="Roboto"/>
                  <a:ea typeface="Roboto"/>
                  <a:cs typeface="Roboto"/>
                  <a:sym typeface="Roboto"/>
                </a:rPr>
                <a:t>grounding research</a:t>
              </a:r>
              <a:r>
                <a:rPr lang="en" sz="1300">
                  <a:solidFill>
                    <a:schemeClr val="dk1"/>
                  </a:solidFill>
                  <a:latin typeface="Roboto"/>
                  <a:ea typeface="Roboto"/>
                  <a:cs typeface="Roboto"/>
                  <a:sym typeface="Roboto"/>
                </a:rPr>
                <a:t> and </a:t>
              </a:r>
              <a:r>
                <a:rPr b="1" lang="en" sz="1300">
                  <a:solidFill>
                    <a:srgbClr val="435D74"/>
                  </a:solidFill>
                  <a:latin typeface="Roboto"/>
                  <a:ea typeface="Roboto"/>
                  <a:cs typeface="Roboto"/>
                  <a:sym typeface="Roboto"/>
                </a:rPr>
                <a:t>identified </a:t>
              </a:r>
              <a:r>
                <a:rPr b="1" lang="en" sz="1300">
                  <a:solidFill>
                    <a:srgbClr val="435D74"/>
                  </a:solidFill>
                  <a:latin typeface="Roboto"/>
                  <a:ea typeface="Roboto"/>
                  <a:cs typeface="Roboto"/>
                  <a:sym typeface="Roboto"/>
                </a:rPr>
                <a:t>limitations</a:t>
              </a:r>
              <a:r>
                <a:rPr lang="en" sz="1300">
                  <a:solidFill>
                    <a:schemeClr val="dk1"/>
                  </a:solidFill>
                  <a:latin typeface="Roboto"/>
                  <a:ea typeface="Roboto"/>
                  <a:cs typeface="Roboto"/>
                  <a:sym typeface="Roboto"/>
                </a:rPr>
                <a:t> of this experiment, that </a:t>
              </a:r>
              <a:r>
                <a:rPr lang="en" sz="1300">
                  <a:solidFill>
                    <a:schemeClr val="dk1"/>
                  </a:solidFill>
                  <a:latin typeface="Roboto"/>
                  <a:ea typeface="Roboto"/>
                  <a:cs typeface="Roboto"/>
                  <a:sym typeface="Roboto"/>
                </a:rPr>
                <a:t>future</a:t>
              </a:r>
              <a:r>
                <a:rPr lang="en" sz="1300">
                  <a:solidFill>
                    <a:schemeClr val="dk1"/>
                  </a:solidFill>
                  <a:latin typeface="Roboto"/>
                  <a:ea typeface="Roboto"/>
                  <a:cs typeface="Roboto"/>
                  <a:sym typeface="Roboto"/>
                </a:rPr>
                <a:t> iterations of this research may support the theory.</a:t>
              </a:r>
              <a:endParaRPr sz="1300">
                <a:solidFill>
                  <a:schemeClr val="dk1"/>
                </a:solidFill>
                <a:latin typeface="Roboto"/>
                <a:ea typeface="Roboto"/>
                <a:cs typeface="Roboto"/>
                <a:sym typeface="Roboto"/>
              </a:endParaRPr>
            </a:p>
          </p:txBody>
        </p:sp>
        <p:sp>
          <p:nvSpPr>
            <p:cNvPr id="305" name="Google Shape;305;p22"/>
            <p:cNvSpPr txBox="1"/>
            <p:nvPr/>
          </p:nvSpPr>
          <p:spPr>
            <a:xfrm>
              <a:off x="457198" y="1258050"/>
              <a:ext cx="1917600" cy="4377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Fira Sans Condensed"/>
                  <a:ea typeface="Fira Sans Condensed"/>
                  <a:cs typeface="Fira Sans Condensed"/>
                  <a:sym typeface="Fira Sans Condensed"/>
                </a:rPr>
                <a:t>This Iteration</a:t>
              </a:r>
              <a:endParaRPr b="1" sz="1600">
                <a:solidFill>
                  <a:schemeClr val="dk1"/>
                </a:solidFill>
                <a:latin typeface="Fira Sans Condensed"/>
                <a:ea typeface="Fira Sans Condensed"/>
                <a:cs typeface="Fira Sans Condensed"/>
                <a:sym typeface="Fira Sans Condensed"/>
              </a:endParaRPr>
            </a:p>
          </p:txBody>
        </p:sp>
      </p:grpSp>
      <p:sp>
        <p:nvSpPr>
          <p:cNvPr id="306" name="Google Shape;306;p22"/>
          <p:cNvSpPr txBox="1"/>
          <p:nvPr/>
        </p:nvSpPr>
        <p:spPr>
          <a:xfrm>
            <a:off x="457234" y="1184400"/>
            <a:ext cx="8238900" cy="437700"/>
          </a:xfrm>
          <a:prstGeom prst="rect">
            <a:avLst/>
          </a:prstGeom>
          <a:solidFill>
            <a:schemeClr val="accent6"/>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Condensed"/>
                <a:ea typeface="Fira Sans Condensed"/>
                <a:cs typeface="Fira Sans Condensed"/>
                <a:sym typeface="Fira Sans Condensed"/>
              </a:rPr>
              <a:t>How might we improve future iterations of this study with more time and resources?</a:t>
            </a:r>
            <a:endParaRPr b="1" sz="1600">
              <a:solidFill>
                <a:schemeClr val="lt1"/>
              </a:solidFill>
              <a:latin typeface="Fira Sans Condensed"/>
              <a:ea typeface="Fira Sans Condensed"/>
              <a:cs typeface="Fira Sans Condensed"/>
              <a:sym typeface="Fira Sans Condensed"/>
            </a:endParaRPr>
          </a:p>
        </p:txBody>
      </p:sp>
      <p:grpSp>
        <p:nvGrpSpPr>
          <p:cNvPr id="307" name="Google Shape;307;p22"/>
          <p:cNvGrpSpPr/>
          <p:nvPr/>
        </p:nvGrpSpPr>
        <p:grpSpPr>
          <a:xfrm>
            <a:off x="3483849" y="2002750"/>
            <a:ext cx="2177613" cy="2600827"/>
            <a:chOff x="3483824" y="2002750"/>
            <a:chExt cx="2177613" cy="2600827"/>
          </a:xfrm>
        </p:grpSpPr>
        <p:sp>
          <p:nvSpPr>
            <p:cNvPr id="308" name="Google Shape;308;p22"/>
            <p:cNvSpPr/>
            <p:nvPr/>
          </p:nvSpPr>
          <p:spPr>
            <a:xfrm>
              <a:off x="4547871" y="2074550"/>
              <a:ext cx="448548" cy="362799"/>
            </a:xfrm>
            <a:custGeom>
              <a:rect b="b" l="l" r="r" t="t"/>
              <a:pathLst>
                <a:path extrusionOk="0" h="20448" w="25281">
                  <a:moveTo>
                    <a:pt x="21579" y="0"/>
                  </a:moveTo>
                  <a:cubicBezTo>
                    <a:pt x="20535" y="0"/>
                    <a:pt x="19651" y="569"/>
                    <a:pt x="19651" y="569"/>
                  </a:cubicBezTo>
                  <a:cubicBezTo>
                    <a:pt x="18644" y="219"/>
                    <a:pt x="17870" y="73"/>
                    <a:pt x="17239" y="73"/>
                  </a:cubicBezTo>
                  <a:cubicBezTo>
                    <a:pt x="14613" y="73"/>
                    <a:pt x="14436" y="2593"/>
                    <a:pt x="10113" y="3419"/>
                  </a:cubicBezTo>
                  <a:cubicBezTo>
                    <a:pt x="4850" y="4424"/>
                    <a:pt x="609" y="5220"/>
                    <a:pt x="316" y="10809"/>
                  </a:cubicBezTo>
                  <a:cubicBezTo>
                    <a:pt x="1" y="16817"/>
                    <a:pt x="5576" y="20447"/>
                    <a:pt x="11099" y="20447"/>
                  </a:cubicBezTo>
                  <a:cubicBezTo>
                    <a:pt x="12965" y="20447"/>
                    <a:pt x="14825" y="20033"/>
                    <a:pt x="16450" y="19156"/>
                  </a:cubicBezTo>
                  <a:cubicBezTo>
                    <a:pt x="21874" y="16229"/>
                    <a:pt x="25281" y="12806"/>
                    <a:pt x="24891" y="5679"/>
                  </a:cubicBezTo>
                  <a:cubicBezTo>
                    <a:pt x="24635" y="1004"/>
                    <a:pt x="22966" y="0"/>
                    <a:pt x="215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4876834" y="2147734"/>
              <a:ext cx="428304" cy="273944"/>
            </a:xfrm>
            <a:custGeom>
              <a:rect b="b" l="l" r="r" t="t"/>
              <a:pathLst>
                <a:path extrusionOk="0" h="15440" w="24140">
                  <a:moveTo>
                    <a:pt x="22893" y="1"/>
                  </a:moveTo>
                  <a:cubicBezTo>
                    <a:pt x="22491" y="1"/>
                    <a:pt x="22094" y="208"/>
                    <a:pt x="21912" y="681"/>
                  </a:cubicBezTo>
                  <a:cubicBezTo>
                    <a:pt x="21070" y="2500"/>
                    <a:pt x="20083" y="4278"/>
                    <a:pt x="18888" y="5883"/>
                  </a:cubicBezTo>
                  <a:cubicBezTo>
                    <a:pt x="16649" y="9210"/>
                    <a:pt x="13505" y="10503"/>
                    <a:pt x="10080" y="10503"/>
                  </a:cubicBezTo>
                  <a:cubicBezTo>
                    <a:pt x="8298" y="10503"/>
                    <a:pt x="6439" y="10153"/>
                    <a:pt x="4592" y="9557"/>
                  </a:cubicBezTo>
                  <a:lnTo>
                    <a:pt x="4592" y="9557"/>
                  </a:lnTo>
                  <a:cubicBezTo>
                    <a:pt x="4231" y="9415"/>
                    <a:pt x="3887" y="9352"/>
                    <a:pt x="3567" y="9352"/>
                  </a:cubicBezTo>
                  <a:cubicBezTo>
                    <a:pt x="1085" y="9352"/>
                    <a:pt x="0" y="13176"/>
                    <a:pt x="2811" y="14232"/>
                  </a:cubicBezTo>
                  <a:cubicBezTo>
                    <a:pt x="4819" y="15017"/>
                    <a:pt x="7009" y="15439"/>
                    <a:pt x="9192" y="15439"/>
                  </a:cubicBezTo>
                  <a:cubicBezTo>
                    <a:pt x="11977" y="15439"/>
                    <a:pt x="14748" y="14752"/>
                    <a:pt x="17113" y="13256"/>
                  </a:cubicBezTo>
                  <a:cubicBezTo>
                    <a:pt x="21099" y="10565"/>
                    <a:pt x="23138" y="5829"/>
                    <a:pt x="24002" y="1258"/>
                  </a:cubicBezTo>
                  <a:cubicBezTo>
                    <a:pt x="24139" y="492"/>
                    <a:pt x="23512" y="1"/>
                    <a:pt x="22893" y="1"/>
                  </a:cubicBezTo>
                  <a:close/>
                </a:path>
              </a:pathLst>
            </a:custGeom>
            <a:solidFill>
              <a:srgbClr val="F993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4926262" y="2208126"/>
              <a:ext cx="401832" cy="254108"/>
            </a:xfrm>
            <a:custGeom>
              <a:rect b="b" l="l" r="r" t="t"/>
              <a:pathLst>
                <a:path extrusionOk="0" h="14322" w="22648">
                  <a:moveTo>
                    <a:pt x="17368" y="1"/>
                  </a:moveTo>
                  <a:cubicBezTo>
                    <a:pt x="16925" y="1"/>
                    <a:pt x="16530" y="512"/>
                    <a:pt x="15250" y="2461"/>
                  </a:cubicBezTo>
                  <a:cubicBezTo>
                    <a:pt x="13215" y="5153"/>
                    <a:pt x="9949" y="6411"/>
                    <a:pt x="6728" y="6411"/>
                  </a:cubicBezTo>
                  <a:cubicBezTo>
                    <a:pt x="5245" y="6411"/>
                    <a:pt x="3772" y="6144"/>
                    <a:pt x="2433" y="5629"/>
                  </a:cubicBezTo>
                  <a:cubicBezTo>
                    <a:pt x="2028" y="5466"/>
                    <a:pt x="1623" y="5411"/>
                    <a:pt x="1262" y="5411"/>
                  </a:cubicBezTo>
                  <a:cubicBezTo>
                    <a:pt x="542" y="5411"/>
                    <a:pt x="0" y="5629"/>
                    <a:pt x="0" y="5629"/>
                  </a:cubicBezTo>
                  <a:lnTo>
                    <a:pt x="1743" y="14013"/>
                  </a:lnTo>
                  <a:cubicBezTo>
                    <a:pt x="2838" y="14224"/>
                    <a:pt x="3928" y="14322"/>
                    <a:pt x="5000" y="14322"/>
                  </a:cubicBezTo>
                  <a:cubicBezTo>
                    <a:pt x="14528" y="14322"/>
                    <a:pt x="22648" y="6547"/>
                    <a:pt x="20561" y="616"/>
                  </a:cubicBezTo>
                  <a:lnTo>
                    <a:pt x="20561" y="616"/>
                  </a:lnTo>
                  <a:cubicBezTo>
                    <a:pt x="20455" y="620"/>
                    <a:pt x="20353" y="621"/>
                    <a:pt x="20255" y="621"/>
                  </a:cubicBezTo>
                  <a:cubicBezTo>
                    <a:pt x="18402" y="621"/>
                    <a:pt x="17856" y="1"/>
                    <a:pt x="173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5024727" y="2042349"/>
              <a:ext cx="609473" cy="138054"/>
            </a:xfrm>
            <a:custGeom>
              <a:rect b="b" l="l" r="r" t="t"/>
              <a:pathLst>
                <a:path extrusionOk="0" h="7781" w="34351">
                  <a:moveTo>
                    <a:pt x="33674" y="0"/>
                  </a:moveTo>
                  <a:lnTo>
                    <a:pt x="561" y="5785"/>
                  </a:lnTo>
                  <a:cubicBezTo>
                    <a:pt x="552" y="5785"/>
                    <a:pt x="543" y="5784"/>
                    <a:pt x="534" y="5784"/>
                  </a:cubicBezTo>
                  <a:cubicBezTo>
                    <a:pt x="529" y="5784"/>
                    <a:pt x="525" y="5784"/>
                    <a:pt x="520" y="5785"/>
                  </a:cubicBezTo>
                  <a:cubicBezTo>
                    <a:pt x="213" y="5813"/>
                    <a:pt x="0" y="6281"/>
                    <a:pt x="50" y="6832"/>
                  </a:cubicBezTo>
                  <a:cubicBezTo>
                    <a:pt x="98" y="7365"/>
                    <a:pt x="371" y="7781"/>
                    <a:pt x="667" y="7781"/>
                  </a:cubicBezTo>
                  <a:cubicBezTo>
                    <a:pt x="677" y="7781"/>
                    <a:pt x="686" y="7780"/>
                    <a:pt x="696" y="7779"/>
                  </a:cubicBezTo>
                  <a:cubicBezTo>
                    <a:pt x="709" y="7778"/>
                    <a:pt x="722" y="7776"/>
                    <a:pt x="737" y="7772"/>
                  </a:cubicBezTo>
                  <a:lnTo>
                    <a:pt x="34351" y="7684"/>
                  </a:lnTo>
                  <a:lnTo>
                    <a:pt x="336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5594478" y="2042243"/>
              <a:ext cx="66960" cy="136529"/>
            </a:xfrm>
            <a:custGeom>
              <a:rect b="b" l="l" r="r" t="t"/>
              <a:pathLst>
                <a:path extrusionOk="0" h="7695" w="3774">
                  <a:moveTo>
                    <a:pt x="1616" y="0"/>
                  </a:moveTo>
                  <a:cubicBezTo>
                    <a:pt x="1593" y="0"/>
                    <a:pt x="1571" y="1"/>
                    <a:pt x="1549" y="3"/>
                  </a:cubicBezTo>
                  <a:cubicBezTo>
                    <a:pt x="610" y="87"/>
                    <a:pt x="1" y="1875"/>
                    <a:pt x="188" y="3997"/>
                  </a:cubicBezTo>
                  <a:cubicBezTo>
                    <a:pt x="371" y="6070"/>
                    <a:pt x="1245" y="7695"/>
                    <a:pt x="2158" y="7695"/>
                  </a:cubicBezTo>
                  <a:cubicBezTo>
                    <a:pt x="2181" y="7695"/>
                    <a:pt x="2203" y="7694"/>
                    <a:pt x="2225" y="7692"/>
                  </a:cubicBezTo>
                  <a:cubicBezTo>
                    <a:pt x="3164" y="7608"/>
                    <a:pt x="3773" y="5822"/>
                    <a:pt x="3587" y="3698"/>
                  </a:cubicBezTo>
                  <a:cubicBezTo>
                    <a:pt x="3404" y="1625"/>
                    <a:pt x="2530" y="0"/>
                    <a:pt x="1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5603011" y="2059221"/>
              <a:ext cx="50318" cy="102569"/>
            </a:xfrm>
            <a:custGeom>
              <a:rect b="b" l="l" r="r" t="t"/>
              <a:pathLst>
                <a:path extrusionOk="0" h="5781" w="2836">
                  <a:moveTo>
                    <a:pt x="1215" y="0"/>
                  </a:moveTo>
                  <a:cubicBezTo>
                    <a:pt x="1198" y="0"/>
                    <a:pt x="1181" y="1"/>
                    <a:pt x="1164" y="2"/>
                  </a:cubicBezTo>
                  <a:cubicBezTo>
                    <a:pt x="457" y="65"/>
                    <a:pt x="0" y="1408"/>
                    <a:pt x="141" y="3003"/>
                  </a:cubicBezTo>
                  <a:cubicBezTo>
                    <a:pt x="278" y="4560"/>
                    <a:pt x="934" y="5781"/>
                    <a:pt x="1622" y="5781"/>
                  </a:cubicBezTo>
                  <a:cubicBezTo>
                    <a:pt x="1639" y="5781"/>
                    <a:pt x="1656" y="5780"/>
                    <a:pt x="1672" y="5778"/>
                  </a:cubicBezTo>
                  <a:cubicBezTo>
                    <a:pt x="2377" y="5715"/>
                    <a:pt x="2835" y="4372"/>
                    <a:pt x="2696" y="2778"/>
                  </a:cubicBezTo>
                  <a:cubicBezTo>
                    <a:pt x="2559" y="1221"/>
                    <a:pt x="1902" y="0"/>
                    <a:pt x="12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4864486" y="2274781"/>
              <a:ext cx="64068" cy="49608"/>
            </a:xfrm>
            <a:custGeom>
              <a:rect b="b" l="l" r="r" t="t"/>
              <a:pathLst>
                <a:path extrusionOk="0" h="2796" w="3611">
                  <a:moveTo>
                    <a:pt x="268" y="0"/>
                  </a:moveTo>
                  <a:cubicBezTo>
                    <a:pt x="224" y="497"/>
                    <a:pt x="1" y="1553"/>
                    <a:pt x="1" y="1553"/>
                  </a:cubicBezTo>
                  <a:cubicBezTo>
                    <a:pt x="263" y="2026"/>
                    <a:pt x="1375" y="2795"/>
                    <a:pt x="2289" y="2795"/>
                  </a:cubicBezTo>
                  <a:cubicBezTo>
                    <a:pt x="2801" y="2795"/>
                    <a:pt x="3250" y="2555"/>
                    <a:pt x="3456" y="1888"/>
                  </a:cubicBezTo>
                  <a:lnTo>
                    <a:pt x="3611" y="773"/>
                  </a:lnTo>
                  <a:lnTo>
                    <a:pt x="268" y="0"/>
                  </a:lnTo>
                  <a:close/>
                </a:path>
              </a:pathLst>
            </a:custGeom>
            <a:solidFill>
              <a:srgbClr val="F993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4435958" y="3299552"/>
              <a:ext cx="185941" cy="236401"/>
            </a:xfrm>
            <a:custGeom>
              <a:rect b="b" l="l" r="r" t="t"/>
              <a:pathLst>
                <a:path extrusionOk="0" h="13324" w="10480">
                  <a:moveTo>
                    <a:pt x="7505" y="1"/>
                  </a:moveTo>
                  <a:cubicBezTo>
                    <a:pt x="7065" y="424"/>
                    <a:pt x="2928" y="4637"/>
                    <a:pt x="2557" y="4901"/>
                  </a:cubicBezTo>
                  <a:cubicBezTo>
                    <a:pt x="2042" y="5424"/>
                    <a:pt x="249" y="6362"/>
                    <a:pt x="0" y="6747"/>
                  </a:cubicBezTo>
                  <a:lnTo>
                    <a:pt x="5183" y="13105"/>
                  </a:lnTo>
                  <a:cubicBezTo>
                    <a:pt x="5303" y="13254"/>
                    <a:pt x="5471" y="13323"/>
                    <a:pt x="5638" y="13323"/>
                  </a:cubicBezTo>
                  <a:cubicBezTo>
                    <a:pt x="5878" y="13323"/>
                    <a:pt x="6115" y="13179"/>
                    <a:pt x="6202" y="12917"/>
                  </a:cubicBezTo>
                  <a:cubicBezTo>
                    <a:pt x="6514" y="11415"/>
                    <a:pt x="5205" y="10255"/>
                    <a:pt x="4695" y="8717"/>
                  </a:cubicBezTo>
                  <a:cubicBezTo>
                    <a:pt x="4436" y="8041"/>
                    <a:pt x="4691" y="7276"/>
                    <a:pt x="5303" y="6891"/>
                  </a:cubicBezTo>
                  <a:lnTo>
                    <a:pt x="10480" y="3652"/>
                  </a:lnTo>
                  <a:lnTo>
                    <a:pt x="7505" y="1"/>
                  </a:lnTo>
                  <a:close/>
                </a:path>
              </a:pathLst>
            </a:custGeom>
            <a:solidFill>
              <a:srgbClr val="F993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4435958" y="3386521"/>
              <a:ext cx="123843" cy="150385"/>
            </a:xfrm>
            <a:custGeom>
              <a:rect b="b" l="l" r="r" t="t"/>
              <a:pathLst>
                <a:path extrusionOk="0" h="8476" w="6980">
                  <a:moveTo>
                    <a:pt x="2560" y="0"/>
                  </a:moveTo>
                  <a:cubicBezTo>
                    <a:pt x="2557" y="0"/>
                    <a:pt x="1238" y="338"/>
                    <a:pt x="454" y="1154"/>
                  </a:cubicBezTo>
                  <a:cubicBezTo>
                    <a:pt x="261" y="1356"/>
                    <a:pt x="101" y="1585"/>
                    <a:pt x="0" y="1847"/>
                  </a:cubicBezTo>
                  <a:lnTo>
                    <a:pt x="5227" y="8257"/>
                  </a:lnTo>
                  <a:cubicBezTo>
                    <a:pt x="5346" y="8403"/>
                    <a:pt x="5518" y="8476"/>
                    <a:pt x="5688" y="8476"/>
                  </a:cubicBezTo>
                  <a:cubicBezTo>
                    <a:pt x="5881" y="8476"/>
                    <a:pt x="6071" y="8384"/>
                    <a:pt x="6182" y="8201"/>
                  </a:cubicBezTo>
                  <a:cubicBezTo>
                    <a:pt x="6671" y="7397"/>
                    <a:pt x="6980" y="5738"/>
                    <a:pt x="4727" y="2658"/>
                  </a:cubicBezTo>
                  <a:cubicBezTo>
                    <a:pt x="4727" y="2658"/>
                    <a:pt x="3609" y="1897"/>
                    <a:pt x="25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4435958" y="3406995"/>
              <a:ext cx="109791" cy="129893"/>
            </a:xfrm>
            <a:custGeom>
              <a:rect b="b" l="l" r="r" t="t"/>
              <a:pathLst>
                <a:path extrusionOk="0" h="7321" w="6188">
                  <a:moveTo>
                    <a:pt x="454" y="0"/>
                  </a:moveTo>
                  <a:cubicBezTo>
                    <a:pt x="261" y="202"/>
                    <a:pt x="101" y="431"/>
                    <a:pt x="0" y="693"/>
                  </a:cubicBezTo>
                  <a:lnTo>
                    <a:pt x="5227" y="7103"/>
                  </a:lnTo>
                  <a:cubicBezTo>
                    <a:pt x="5345" y="7249"/>
                    <a:pt x="5515" y="7321"/>
                    <a:pt x="5684" y="7321"/>
                  </a:cubicBezTo>
                  <a:cubicBezTo>
                    <a:pt x="5881" y="7321"/>
                    <a:pt x="6077" y="7224"/>
                    <a:pt x="6187" y="7034"/>
                  </a:cubicBezTo>
                  <a:lnTo>
                    <a:pt x="454" y="0"/>
                  </a:lnTo>
                  <a:close/>
                </a:path>
              </a:pathLst>
            </a:custGeom>
            <a:solidFill>
              <a:srgbClr val="000000">
                <a:alpha val="2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4833757" y="3374581"/>
              <a:ext cx="161350" cy="180228"/>
            </a:xfrm>
            <a:custGeom>
              <a:rect b="b" l="l" r="r" t="t"/>
              <a:pathLst>
                <a:path extrusionOk="0" h="10158" w="9094">
                  <a:moveTo>
                    <a:pt x="860" y="1"/>
                  </a:moveTo>
                  <a:lnTo>
                    <a:pt x="247" y="4623"/>
                  </a:lnTo>
                  <a:cubicBezTo>
                    <a:pt x="276" y="4929"/>
                    <a:pt x="355" y="6615"/>
                    <a:pt x="356" y="6922"/>
                  </a:cubicBezTo>
                  <a:cubicBezTo>
                    <a:pt x="425" y="7653"/>
                    <a:pt x="1" y="9630"/>
                    <a:pt x="137" y="10068"/>
                  </a:cubicBezTo>
                  <a:lnTo>
                    <a:pt x="8329" y="10157"/>
                  </a:lnTo>
                  <a:cubicBezTo>
                    <a:pt x="8332" y="10157"/>
                    <a:pt x="8334" y="10157"/>
                    <a:pt x="8337" y="10157"/>
                  </a:cubicBezTo>
                  <a:cubicBezTo>
                    <a:pt x="8804" y="10157"/>
                    <a:pt x="9093" y="9642"/>
                    <a:pt x="8844" y="9248"/>
                  </a:cubicBezTo>
                  <a:cubicBezTo>
                    <a:pt x="7881" y="8058"/>
                    <a:pt x="6163" y="8318"/>
                    <a:pt x="4658" y="7726"/>
                  </a:cubicBezTo>
                  <a:cubicBezTo>
                    <a:pt x="3971" y="7493"/>
                    <a:pt x="3545" y="6809"/>
                    <a:pt x="3644" y="6092"/>
                  </a:cubicBezTo>
                  <a:lnTo>
                    <a:pt x="4472" y="41"/>
                  </a:lnTo>
                  <a:lnTo>
                    <a:pt x="860" y="1"/>
                  </a:lnTo>
                  <a:close/>
                </a:path>
              </a:pathLst>
            </a:custGeom>
            <a:solidFill>
              <a:srgbClr val="F993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4829712" y="3497388"/>
              <a:ext cx="165608" cy="57432"/>
            </a:xfrm>
            <a:custGeom>
              <a:rect b="b" l="l" r="r" t="t"/>
              <a:pathLst>
                <a:path extrusionOk="0" h="3237" w="9334">
                  <a:moveTo>
                    <a:pt x="584" y="0"/>
                  </a:moveTo>
                  <a:cubicBezTo>
                    <a:pt x="584" y="0"/>
                    <a:pt x="0" y="1230"/>
                    <a:pt x="125" y="2355"/>
                  </a:cubicBezTo>
                  <a:cubicBezTo>
                    <a:pt x="155" y="2632"/>
                    <a:pt x="229" y="2903"/>
                    <a:pt x="365" y="3146"/>
                  </a:cubicBezTo>
                  <a:lnTo>
                    <a:pt x="8638" y="3237"/>
                  </a:lnTo>
                  <a:cubicBezTo>
                    <a:pt x="8640" y="3237"/>
                    <a:pt x="8642" y="3237"/>
                    <a:pt x="8644" y="3237"/>
                  </a:cubicBezTo>
                  <a:cubicBezTo>
                    <a:pt x="9043" y="3237"/>
                    <a:pt x="9334" y="2846"/>
                    <a:pt x="9206" y="2468"/>
                  </a:cubicBezTo>
                  <a:cubicBezTo>
                    <a:pt x="8903" y="1579"/>
                    <a:pt x="7826" y="278"/>
                    <a:pt x="4014" y="40"/>
                  </a:cubicBezTo>
                  <a:cubicBezTo>
                    <a:pt x="4014" y="40"/>
                    <a:pt x="3475" y="193"/>
                    <a:pt x="2522" y="193"/>
                  </a:cubicBezTo>
                  <a:cubicBezTo>
                    <a:pt x="1996" y="193"/>
                    <a:pt x="1342" y="146"/>
                    <a:pt x="5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4831912" y="3539152"/>
              <a:ext cx="163550" cy="15667"/>
            </a:xfrm>
            <a:custGeom>
              <a:rect b="b" l="l" r="r" t="t"/>
              <a:pathLst>
                <a:path extrusionOk="0" h="883" w="9218">
                  <a:moveTo>
                    <a:pt x="1" y="1"/>
                  </a:moveTo>
                  <a:lnTo>
                    <a:pt x="1" y="1"/>
                  </a:lnTo>
                  <a:cubicBezTo>
                    <a:pt x="31" y="278"/>
                    <a:pt x="105" y="549"/>
                    <a:pt x="241" y="792"/>
                  </a:cubicBezTo>
                  <a:lnTo>
                    <a:pt x="8514" y="883"/>
                  </a:lnTo>
                  <a:cubicBezTo>
                    <a:pt x="8516" y="883"/>
                    <a:pt x="8518" y="883"/>
                    <a:pt x="8520" y="883"/>
                  </a:cubicBezTo>
                  <a:cubicBezTo>
                    <a:pt x="8924" y="883"/>
                    <a:pt x="9217" y="481"/>
                    <a:pt x="9077" y="99"/>
                  </a:cubicBezTo>
                  <a:lnTo>
                    <a:pt x="1" y="1"/>
                  </a:lnTo>
                  <a:close/>
                </a:path>
              </a:pathLst>
            </a:custGeom>
            <a:solidFill>
              <a:srgbClr val="000000">
                <a:alpha val="2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4868566" y="2182383"/>
              <a:ext cx="64565" cy="111033"/>
            </a:xfrm>
            <a:custGeom>
              <a:rect b="b" l="l" r="r" t="t"/>
              <a:pathLst>
                <a:path extrusionOk="0" h="6258" w="3639">
                  <a:moveTo>
                    <a:pt x="1855" y="1"/>
                  </a:moveTo>
                  <a:cubicBezTo>
                    <a:pt x="977" y="1"/>
                    <a:pt x="87" y="596"/>
                    <a:pt x="122" y="1683"/>
                  </a:cubicBezTo>
                  <a:cubicBezTo>
                    <a:pt x="124" y="1743"/>
                    <a:pt x="127" y="1803"/>
                    <a:pt x="133" y="1862"/>
                  </a:cubicBezTo>
                  <a:cubicBezTo>
                    <a:pt x="134" y="1862"/>
                    <a:pt x="134" y="1861"/>
                    <a:pt x="135" y="1861"/>
                  </a:cubicBezTo>
                  <a:lnTo>
                    <a:pt x="135" y="1861"/>
                  </a:lnTo>
                  <a:cubicBezTo>
                    <a:pt x="217" y="1861"/>
                    <a:pt x="182" y="3995"/>
                    <a:pt x="1" y="5529"/>
                  </a:cubicBezTo>
                  <a:cubicBezTo>
                    <a:pt x="1038" y="6158"/>
                    <a:pt x="2235" y="6258"/>
                    <a:pt x="2892" y="6258"/>
                  </a:cubicBezTo>
                  <a:cubicBezTo>
                    <a:pt x="3108" y="6258"/>
                    <a:pt x="3265" y="6247"/>
                    <a:pt x="3340" y="6241"/>
                  </a:cubicBezTo>
                  <a:cubicBezTo>
                    <a:pt x="3605" y="4283"/>
                    <a:pt x="3639" y="2474"/>
                    <a:pt x="3485" y="1317"/>
                  </a:cubicBezTo>
                  <a:cubicBezTo>
                    <a:pt x="3319" y="419"/>
                    <a:pt x="2591" y="1"/>
                    <a:pt x="1855" y="1"/>
                  </a:cubicBezTo>
                  <a:close/>
                </a:path>
              </a:pathLst>
            </a:custGeom>
            <a:solidFill>
              <a:srgbClr val="E57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4826838" y="2085284"/>
              <a:ext cx="202885" cy="197048"/>
            </a:xfrm>
            <a:custGeom>
              <a:rect b="b" l="l" r="r" t="t"/>
              <a:pathLst>
                <a:path extrusionOk="0" h="11106" w="11435">
                  <a:moveTo>
                    <a:pt x="4269" y="1"/>
                  </a:moveTo>
                  <a:cubicBezTo>
                    <a:pt x="3309" y="1"/>
                    <a:pt x="2328" y="384"/>
                    <a:pt x="1646" y="1085"/>
                  </a:cubicBezTo>
                  <a:cubicBezTo>
                    <a:pt x="405" y="2360"/>
                    <a:pt x="1" y="4096"/>
                    <a:pt x="247" y="5973"/>
                  </a:cubicBezTo>
                  <a:cubicBezTo>
                    <a:pt x="514" y="7496"/>
                    <a:pt x="1055" y="9209"/>
                    <a:pt x="2277" y="10204"/>
                  </a:cubicBezTo>
                  <a:lnTo>
                    <a:pt x="2278" y="10204"/>
                  </a:lnTo>
                  <a:cubicBezTo>
                    <a:pt x="2770" y="10601"/>
                    <a:pt x="3369" y="10850"/>
                    <a:pt x="4000" y="10965"/>
                  </a:cubicBezTo>
                  <a:cubicBezTo>
                    <a:pt x="4350" y="11061"/>
                    <a:pt x="4706" y="11106"/>
                    <a:pt x="5061" y="11106"/>
                  </a:cubicBezTo>
                  <a:cubicBezTo>
                    <a:pt x="8300" y="11106"/>
                    <a:pt x="11435" y="7381"/>
                    <a:pt x="8873" y="4730"/>
                  </a:cubicBezTo>
                  <a:cubicBezTo>
                    <a:pt x="7848" y="3808"/>
                    <a:pt x="7607" y="2157"/>
                    <a:pt x="6787" y="1237"/>
                  </a:cubicBezTo>
                  <a:cubicBezTo>
                    <a:pt x="6186" y="390"/>
                    <a:pt x="5238" y="1"/>
                    <a:pt x="4269" y="1"/>
                  </a:cubicBezTo>
                  <a:close/>
                </a:path>
              </a:pathLst>
            </a:custGeom>
            <a:solidFill>
              <a:srgbClr val="F993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4485651" y="2614940"/>
              <a:ext cx="617670" cy="863545"/>
            </a:xfrm>
            <a:custGeom>
              <a:rect b="b" l="l" r="r" t="t"/>
              <a:pathLst>
                <a:path extrusionOk="0" h="48671" w="34813">
                  <a:moveTo>
                    <a:pt x="16427" y="1"/>
                  </a:moveTo>
                  <a:cubicBezTo>
                    <a:pt x="14135" y="1"/>
                    <a:pt x="12186" y="730"/>
                    <a:pt x="11243" y="2490"/>
                  </a:cubicBezTo>
                  <a:cubicBezTo>
                    <a:pt x="6315" y="11679"/>
                    <a:pt x="11766" y="26542"/>
                    <a:pt x="986" y="40418"/>
                  </a:cubicBezTo>
                  <a:cubicBezTo>
                    <a:pt x="671" y="40822"/>
                    <a:pt x="342" y="41228"/>
                    <a:pt x="1" y="41630"/>
                  </a:cubicBezTo>
                  <a:cubicBezTo>
                    <a:pt x="1" y="41630"/>
                    <a:pt x="2038" y="45252"/>
                    <a:pt x="4234" y="45741"/>
                  </a:cubicBezTo>
                  <a:cubicBezTo>
                    <a:pt x="4669" y="45376"/>
                    <a:pt x="5093" y="45013"/>
                    <a:pt x="5503" y="44644"/>
                  </a:cubicBezTo>
                  <a:cubicBezTo>
                    <a:pt x="15250" y="35922"/>
                    <a:pt x="17948" y="26022"/>
                    <a:pt x="19083" y="15922"/>
                  </a:cubicBezTo>
                  <a:cubicBezTo>
                    <a:pt x="19083" y="15922"/>
                    <a:pt x="24454" y="26198"/>
                    <a:pt x="19324" y="45741"/>
                  </a:cubicBezTo>
                  <a:lnTo>
                    <a:pt x="19321" y="45741"/>
                  </a:lnTo>
                  <a:cubicBezTo>
                    <a:pt x="19173" y="46314"/>
                    <a:pt x="19020" y="46877"/>
                    <a:pt x="18853" y="47453"/>
                  </a:cubicBezTo>
                  <a:cubicBezTo>
                    <a:pt x="18853" y="47453"/>
                    <a:pt x="20342" y="48670"/>
                    <a:pt x="22532" y="48670"/>
                  </a:cubicBezTo>
                  <a:cubicBezTo>
                    <a:pt x="22890" y="48670"/>
                    <a:pt x="23268" y="48638"/>
                    <a:pt x="23661" y="48562"/>
                  </a:cubicBezTo>
                  <a:cubicBezTo>
                    <a:pt x="27137" y="41953"/>
                    <a:pt x="34812" y="26043"/>
                    <a:pt x="28189" y="5231"/>
                  </a:cubicBezTo>
                  <a:cubicBezTo>
                    <a:pt x="25662" y="2307"/>
                    <a:pt x="20501" y="1"/>
                    <a:pt x="164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4820664" y="2084681"/>
              <a:ext cx="125723" cy="181648"/>
            </a:xfrm>
            <a:custGeom>
              <a:rect b="b" l="l" r="r" t="t"/>
              <a:pathLst>
                <a:path extrusionOk="0" h="10238" w="7086">
                  <a:moveTo>
                    <a:pt x="4527" y="0"/>
                  </a:moveTo>
                  <a:cubicBezTo>
                    <a:pt x="1972" y="0"/>
                    <a:pt x="0" y="3231"/>
                    <a:pt x="595" y="6007"/>
                  </a:cubicBezTo>
                  <a:cubicBezTo>
                    <a:pt x="862" y="7530"/>
                    <a:pt x="1403" y="9243"/>
                    <a:pt x="2625" y="10238"/>
                  </a:cubicBezTo>
                  <a:lnTo>
                    <a:pt x="2626" y="10238"/>
                  </a:lnTo>
                  <a:cubicBezTo>
                    <a:pt x="1945" y="9418"/>
                    <a:pt x="1503" y="7567"/>
                    <a:pt x="1503" y="7567"/>
                  </a:cubicBezTo>
                  <a:lnTo>
                    <a:pt x="1806" y="6735"/>
                  </a:lnTo>
                  <a:cubicBezTo>
                    <a:pt x="7086" y="4947"/>
                    <a:pt x="6570" y="697"/>
                    <a:pt x="6570" y="697"/>
                  </a:cubicBezTo>
                  <a:cubicBezTo>
                    <a:pt x="5873" y="212"/>
                    <a:pt x="5181" y="0"/>
                    <a:pt x="4527" y="0"/>
                  </a:cubicBezTo>
                  <a:close/>
                </a:path>
              </a:pathLst>
            </a:custGeom>
            <a:solidFill>
              <a:srgbClr val="E57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4797884" y="2073752"/>
              <a:ext cx="137877" cy="122867"/>
            </a:xfrm>
            <a:custGeom>
              <a:rect b="b" l="l" r="r" t="t"/>
              <a:pathLst>
                <a:path extrusionOk="0" h="6925" w="7771">
                  <a:moveTo>
                    <a:pt x="4451" y="1"/>
                  </a:moveTo>
                  <a:cubicBezTo>
                    <a:pt x="1493" y="1"/>
                    <a:pt x="1" y="3489"/>
                    <a:pt x="1333" y="6009"/>
                  </a:cubicBezTo>
                  <a:lnTo>
                    <a:pt x="3051" y="6925"/>
                  </a:lnTo>
                  <a:cubicBezTo>
                    <a:pt x="7771" y="5134"/>
                    <a:pt x="7284" y="941"/>
                    <a:pt x="7284" y="941"/>
                  </a:cubicBezTo>
                  <a:cubicBezTo>
                    <a:pt x="6243" y="280"/>
                    <a:pt x="5288" y="1"/>
                    <a:pt x="44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4817843" y="2002750"/>
              <a:ext cx="105799" cy="109170"/>
            </a:xfrm>
            <a:custGeom>
              <a:rect b="b" l="l" r="r" t="t"/>
              <a:pathLst>
                <a:path extrusionOk="0" h="6153" w="5963">
                  <a:moveTo>
                    <a:pt x="2728" y="0"/>
                  </a:moveTo>
                  <a:cubicBezTo>
                    <a:pt x="1301" y="0"/>
                    <a:pt x="1" y="1405"/>
                    <a:pt x="602" y="3729"/>
                  </a:cubicBezTo>
                  <a:cubicBezTo>
                    <a:pt x="1090" y="5407"/>
                    <a:pt x="2196" y="6152"/>
                    <a:pt x="3235" y="6152"/>
                  </a:cubicBezTo>
                  <a:cubicBezTo>
                    <a:pt x="4662" y="6152"/>
                    <a:pt x="5962" y="4747"/>
                    <a:pt x="5361" y="2424"/>
                  </a:cubicBezTo>
                  <a:cubicBezTo>
                    <a:pt x="4873" y="745"/>
                    <a:pt x="3767" y="0"/>
                    <a:pt x="27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4810055" y="2177575"/>
              <a:ext cx="46060" cy="46663"/>
            </a:xfrm>
            <a:custGeom>
              <a:rect b="b" l="l" r="r" t="t"/>
              <a:pathLst>
                <a:path extrusionOk="0" h="2630" w="2596">
                  <a:moveTo>
                    <a:pt x="1235" y="0"/>
                  </a:moveTo>
                  <a:cubicBezTo>
                    <a:pt x="604" y="0"/>
                    <a:pt x="0" y="580"/>
                    <a:pt x="232" y="1556"/>
                  </a:cubicBezTo>
                  <a:cubicBezTo>
                    <a:pt x="392" y="2298"/>
                    <a:pt x="885" y="2630"/>
                    <a:pt x="1362" y="2630"/>
                  </a:cubicBezTo>
                  <a:cubicBezTo>
                    <a:pt x="1993" y="2630"/>
                    <a:pt x="2596" y="2050"/>
                    <a:pt x="2363" y="1073"/>
                  </a:cubicBezTo>
                  <a:cubicBezTo>
                    <a:pt x="2204" y="331"/>
                    <a:pt x="1712" y="0"/>
                    <a:pt x="1235" y="0"/>
                  </a:cubicBezTo>
                  <a:close/>
                </a:path>
              </a:pathLst>
            </a:custGeom>
            <a:solidFill>
              <a:srgbClr val="F993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4820097" y="3426457"/>
              <a:ext cx="99553" cy="52003"/>
            </a:xfrm>
            <a:custGeom>
              <a:rect b="b" l="l" r="r" t="t"/>
              <a:pathLst>
                <a:path extrusionOk="0" h="2931" w="5611">
                  <a:moveTo>
                    <a:pt x="467" y="0"/>
                  </a:moveTo>
                  <a:cubicBezTo>
                    <a:pt x="322" y="562"/>
                    <a:pt x="167" y="1132"/>
                    <a:pt x="0" y="1712"/>
                  </a:cubicBezTo>
                  <a:cubicBezTo>
                    <a:pt x="0" y="1712"/>
                    <a:pt x="1491" y="2930"/>
                    <a:pt x="3682" y="2930"/>
                  </a:cubicBezTo>
                  <a:cubicBezTo>
                    <a:pt x="4040" y="2930"/>
                    <a:pt x="4416" y="2898"/>
                    <a:pt x="4808" y="2822"/>
                  </a:cubicBezTo>
                  <a:cubicBezTo>
                    <a:pt x="4808" y="2822"/>
                    <a:pt x="5119" y="2311"/>
                    <a:pt x="5611" y="1361"/>
                  </a:cubicBezTo>
                  <a:lnTo>
                    <a:pt x="5611" y="1361"/>
                  </a:lnTo>
                  <a:cubicBezTo>
                    <a:pt x="5611" y="1361"/>
                    <a:pt x="5361" y="1384"/>
                    <a:pt x="4961" y="1384"/>
                  </a:cubicBezTo>
                  <a:cubicBezTo>
                    <a:pt x="3897" y="1384"/>
                    <a:pt x="1772" y="1218"/>
                    <a:pt x="4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4634574" y="2293339"/>
              <a:ext cx="381712" cy="427683"/>
            </a:xfrm>
            <a:custGeom>
              <a:rect b="b" l="l" r="r" t="t"/>
              <a:pathLst>
                <a:path extrusionOk="0" h="24105" w="21514">
                  <a:moveTo>
                    <a:pt x="12450" y="0"/>
                  </a:moveTo>
                  <a:cubicBezTo>
                    <a:pt x="9941" y="0"/>
                    <a:pt x="5733" y="532"/>
                    <a:pt x="3716" y="13928"/>
                  </a:cubicBezTo>
                  <a:cubicBezTo>
                    <a:pt x="3513" y="15292"/>
                    <a:pt x="1" y="19271"/>
                    <a:pt x="2573" y="21365"/>
                  </a:cubicBezTo>
                  <a:cubicBezTo>
                    <a:pt x="5719" y="22871"/>
                    <a:pt x="10336" y="24105"/>
                    <a:pt x="14622" y="24105"/>
                  </a:cubicBezTo>
                  <a:cubicBezTo>
                    <a:pt x="16451" y="24105"/>
                    <a:pt x="18220" y="23880"/>
                    <a:pt x="19789" y="23357"/>
                  </a:cubicBezTo>
                  <a:cubicBezTo>
                    <a:pt x="19789" y="23357"/>
                    <a:pt x="20337" y="22932"/>
                    <a:pt x="20186" y="21812"/>
                  </a:cubicBezTo>
                  <a:cubicBezTo>
                    <a:pt x="18825" y="17601"/>
                    <a:pt x="19925" y="15371"/>
                    <a:pt x="20650" y="13246"/>
                  </a:cubicBezTo>
                  <a:cubicBezTo>
                    <a:pt x="21514" y="10847"/>
                    <a:pt x="21307" y="9046"/>
                    <a:pt x="19727" y="6542"/>
                  </a:cubicBezTo>
                  <a:cubicBezTo>
                    <a:pt x="18834" y="5139"/>
                    <a:pt x="19844" y="1316"/>
                    <a:pt x="16440" y="827"/>
                  </a:cubicBezTo>
                  <a:cubicBezTo>
                    <a:pt x="16230" y="1328"/>
                    <a:pt x="15893" y="1521"/>
                    <a:pt x="15505" y="1521"/>
                  </a:cubicBezTo>
                  <a:cubicBezTo>
                    <a:pt x="14668" y="1521"/>
                    <a:pt x="13594" y="625"/>
                    <a:pt x="13058" y="4"/>
                  </a:cubicBezTo>
                  <a:cubicBezTo>
                    <a:pt x="12870" y="4"/>
                    <a:pt x="12666" y="0"/>
                    <a:pt x="1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4759793" y="2197215"/>
              <a:ext cx="409763" cy="278806"/>
            </a:xfrm>
            <a:custGeom>
              <a:rect b="b" l="l" r="r" t="t"/>
              <a:pathLst>
                <a:path extrusionOk="0" h="15714" w="23095">
                  <a:moveTo>
                    <a:pt x="21961" y="1"/>
                  </a:moveTo>
                  <a:cubicBezTo>
                    <a:pt x="20696" y="14"/>
                    <a:pt x="20838" y="1530"/>
                    <a:pt x="20503" y="2394"/>
                  </a:cubicBezTo>
                  <a:cubicBezTo>
                    <a:pt x="18713" y="8011"/>
                    <a:pt x="16754" y="10515"/>
                    <a:pt x="13763" y="10515"/>
                  </a:cubicBezTo>
                  <a:cubicBezTo>
                    <a:pt x="11748" y="10515"/>
                    <a:pt x="9265" y="9379"/>
                    <a:pt x="6051" y="7292"/>
                  </a:cubicBezTo>
                  <a:cubicBezTo>
                    <a:pt x="5494" y="6945"/>
                    <a:pt x="4941" y="6794"/>
                    <a:pt x="4421" y="6794"/>
                  </a:cubicBezTo>
                  <a:cubicBezTo>
                    <a:pt x="1788" y="6794"/>
                    <a:pt x="1" y="10662"/>
                    <a:pt x="2806" y="12446"/>
                  </a:cubicBezTo>
                  <a:cubicBezTo>
                    <a:pt x="5928" y="14121"/>
                    <a:pt x="9391" y="15713"/>
                    <a:pt x="13010" y="15713"/>
                  </a:cubicBezTo>
                  <a:cubicBezTo>
                    <a:pt x="13496" y="15713"/>
                    <a:pt x="13984" y="15685"/>
                    <a:pt x="14475" y="15624"/>
                  </a:cubicBezTo>
                  <a:cubicBezTo>
                    <a:pt x="20645" y="14454"/>
                    <a:pt x="22796" y="7474"/>
                    <a:pt x="23010" y="1976"/>
                  </a:cubicBezTo>
                  <a:cubicBezTo>
                    <a:pt x="23095" y="1120"/>
                    <a:pt x="23079" y="51"/>
                    <a:pt x="21961" y="1"/>
                  </a:cubicBezTo>
                  <a:close/>
                </a:path>
              </a:pathLst>
            </a:custGeom>
            <a:solidFill>
              <a:srgbClr val="F993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a:off x="5114836" y="2088601"/>
              <a:ext cx="110323" cy="137398"/>
            </a:xfrm>
            <a:custGeom>
              <a:rect b="b" l="l" r="r" t="t"/>
              <a:pathLst>
                <a:path extrusionOk="0" h="7744" w="6218">
                  <a:moveTo>
                    <a:pt x="3787" y="1"/>
                  </a:moveTo>
                  <a:cubicBezTo>
                    <a:pt x="3714" y="1"/>
                    <a:pt x="3615" y="61"/>
                    <a:pt x="3486" y="198"/>
                  </a:cubicBezTo>
                  <a:cubicBezTo>
                    <a:pt x="3303" y="1192"/>
                    <a:pt x="3035" y="2169"/>
                    <a:pt x="2717" y="3126"/>
                  </a:cubicBezTo>
                  <a:cubicBezTo>
                    <a:pt x="2711" y="3125"/>
                    <a:pt x="2708" y="3122"/>
                    <a:pt x="2702" y="3122"/>
                  </a:cubicBezTo>
                  <a:cubicBezTo>
                    <a:pt x="2654" y="2813"/>
                    <a:pt x="2732" y="68"/>
                    <a:pt x="2283" y="68"/>
                  </a:cubicBezTo>
                  <a:cubicBezTo>
                    <a:pt x="2207" y="68"/>
                    <a:pt x="2116" y="146"/>
                    <a:pt x="2006" y="328"/>
                  </a:cubicBezTo>
                  <a:cubicBezTo>
                    <a:pt x="1993" y="1292"/>
                    <a:pt x="1939" y="2255"/>
                    <a:pt x="1832" y="3213"/>
                  </a:cubicBezTo>
                  <a:cubicBezTo>
                    <a:pt x="1826" y="3214"/>
                    <a:pt x="1591" y="3996"/>
                    <a:pt x="1170" y="4650"/>
                  </a:cubicBezTo>
                  <a:cubicBezTo>
                    <a:pt x="894" y="4312"/>
                    <a:pt x="981" y="3199"/>
                    <a:pt x="524" y="3199"/>
                  </a:cubicBezTo>
                  <a:cubicBezTo>
                    <a:pt x="517" y="3199"/>
                    <a:pt x="509" y="3199"/>
                    <a:pt x="501" y="3200"/>
                  </a:cubicBezTo>
                  <a:cubicBezTo>
                    <a:pt x="0" y="3498"/>
                    <a:pt x="526" y="4838"/>
                    <a:pt x="647" y="5329"/>
                  </a:cubicBezTo>
                  <a:cubicBezTo>
                    <a:pt x="669" y="5582"/>
                    <a:pt x="710" y="6291"/>
                    <a:pt x="876" y="6783"/>
                  </a:cubicBezTo>
                  <a:cubicBezTo>
                    <a:pt x="1019" y="7199"/>
                    <a:pt x="1926" y="7743"/>
                    <a:pt x="2485" y="7743"/>
                  </a:cubicBezTo>
                  <a:cubicBezTo>
                    <a:pt x="2632" y="7743"/>
                    <a:pt x="2755" y="7706"/>
                    <a:pt x="2834" y="7618"/>
                  </a:cubicBezTo>
                  <a:cubicBezTo>
                    <a:pt x="3985" y="6337"/>
                    <a:pt x="4675" y="5102"/>
                    <a:pt x="4708" y="4828"/>
                  </a:cubicBezTo>
                  <a:cubicBezTo>
                    <a:pt x="4885" y="4565"/>
                    <a:pt x="6217" y="1944"/>
                    <a:pt x="5638" y="1944"/>
                  </a:cubicBezTo>
                  <a:cubicBezTo>
                    <a:pt x="5567" y="1944"/>
                    <a:pt x="5468" y="1983"/>
                    <a:pt x="5334" y="2071"/>
                  </a:cubicBezTo>
                  <a:cubicBezTo>
                    <a:pt x="4997" y="2756"/>
                    <a:pt x="4623" y="3430"/>
                    <a:pt x="4171" y="4048"/>
                  </a:cubicBezTo>
                  <a:cubicBezTo>
                    <a:pt x="4169" y="4043"/>
                    <a:pt x="4167" y="4042"/>
                    <a:pt x="4164" y="4037"/>
                  </a:cubicBezTo>
                  <a:cubicBezTo>
                    <a:pt x="4322" y="3733"/>
                    <a:pt x="5399" y="587"/>
                    <a:pt x="4830" y="587"/>
                  </a:cubicBezTo>
                  <a:cubicBezTo>
                    <a:pt x="4757" y="587"/>
                    <a:pt x="4656" y="639"/>
                    <a:pt x="4522" y="757"/>
                  </a:cubicBezTo>
                  <a:cubicBezTo>
                    <a:pt x="4276" y="1690"/>
                    <a:pt x="3926" y="2595"/>
                    <a:pt x="3474" y="3447"/>
                  </a:cubicBezTo>
                  <a:cubicBezTo>
                    <a:pt x="3472" y="3444"/>
                    <a:pt x="3471" y="3444"/>
                    <a:pt x="3469" y="3443"/>
                  </a:cubicBezTo>
                  <a:cubicBezTo>
                    <a:pt x="3520" y="3110"/>
                    <a:pt x="4312" y="1"/>
                    <a:pt x="3787" y="1"/>
                  </a:cubicBezTo>
                  <a:close/>
                </a:path>
              </a:pathLst>
            </a:custGeom>
            <a:solidFill>
              <a:srgbClr val="F993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5125091" y="2215613"/>
              <a:ext cx="46521" cy="24449"/>
            </a:xfrm>
            <a:custGeom>
              <a:rect b="b" l="l" r="r" t="t"/>
              <a:pathLst>
                <a:path extrusionOk="0" h="1378" w="2622">
                  <a:moveTo>
                    <a:pt x="241" y="1"/>
                  </a:moveTo>
                  <a:cubicBezTo>
                    <a:pt x="241" y="1"/>
                    <a:pt x="1" y="304"/>
                    <a:pt x="96" y="670"/>
                  </a:cubicBezTo>
                  <a:cubicBezTo>
                    <a:pt x="96" y="670"/>
                    <a:pt x="742" y="1378"/>
                    <a:pt x="1885" y="1378"/>
                  </a:cubicBezTo>
                  <a:cubicBezTo>
                    <a:pt x="2065" y="1378"/>
                    <a:pt x="2256" y="1360"/>
                    <a:pt x="2459" y="1320"/>
                  </a:cubicBezTo>
                  <a:cubicBezTo>
                    <a:pt x="2457" y="1319"/>
                    <a:pt x="2622" y="1049"/>
                    <a:pt x="2483" y="661"/>
                  </a:cubicBezTo>
                  <a:lnTo>
                    <a:pt x="2483" y="661"/>
                  </a:lnTo>
                  <a:cubicBezTo>
                    <a:pt x="2483" y="661"/>
                    <a:pt x="2319" y="714"/>
                    <a:pt x="2044" y="714"/>
                  </a:cubicBezTo>
                  <a:cubicBezTo>
                    <a:pt x="1633" y="714"/>
                    <a:pt x="972" y="595"/>
                    <a:pt x="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4807465" y="2450795"/>
              <a:ext cx="203879" cy="79469"/>
            </a:xfrm>
            <a:custGeom>
              <a:rect b="b" l="l" r="r" t="t"/>
              <a:pathLst>
                <a:path extrusionOk="0" h="4479" w="11491">
                  <a:moveTo>
                    <a:pt x="0" y="1"/>
                  </a:moveTo>
                  <a:cubicBezTo>
                    <a:pt x="1" y="1"/>
                    <a:pt x="2647" y="4479"/>
                    <a:pt x="9123" y="4479"/>
                  </a:cubicBezTo>
                  <a:cubicBezTo>
                    <a:pt x="9688" y="4479"/>
                    <a:pt x="10281" y="4445"/>
                    <a:pt x="10905" y="4371"/>
                  </a:cubicBezTo>
                  <a:cubicBezTo>
                    <a:pt x="11236" y="3400"/>
                    <a:pt x="11491" y="2451"/>
                    <a:pt x="11394" y="1341"/>
                  </a:cubicBez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4691825" y="2261156"/>
              <a:ext cx="511942" cy="254516"/>
            </a:xfrm>
            <a:custGeom>
              <a:rect b="b" l="l" r="r" t="t"/>
              <a:pathLst>
                <a:path extrusionOk="0" h="14345" w="28854">
                  <a:moveTo>
                    <a:pt x="23710" y="0"/>
                  </a:moveTo>
                  <a:cubicBezTo>
                    <a:pt x="23082" y="0"/>
                    <a:pt x="22585" y="608"/>
                    <a:pt x="21151" y="3422"/>
                  </a:cubicBezTo>
                  <a:cubicBezTo>
                    <a:pt x="20226" y="5329"/>
                    <a:pt x="18520" y="6053"/>
                    <a:pt x="16806" y="6245"/>
                  </a:cubicBezTo>
                  <a:cubicBezTo>
                    <a:pt x="16670" y="6261"/>
                    <a:pt x="16535" y="6268"/>
                    <a:pt x="16399" y="6268"/>
                  </a:cubicBezTo>
                  <a:cubicBezTo>
                    <a:pt x="14827" y="6268"/>
                    <a:pt x="13298" y="5284"/>
                    <a:pt x="12086" y="4254"/>
                  </a:cubicBezTo>
                  <a:cubicBezTo>
                    <a:pt x="10773" y="3135"/>
                    <a:pt x="8774" y="2167"/>
                    <a:pt x="8774" y="2167"/>
                  </a:cubicBezTo>
                  <a:lnTo>
                    <a:pt x="8774" y="2167"/>
                  </a:lnTo>
                  <a:cubicBezTo>
                    <a:pt x="0" y="2542"/>
                    <a:pt x="6114" y="13888"/>
                    <a:pt x="13214" y="14243"/>
                  </a:cubicBezTo>
                  <a:cubicBezTo>
                    <a:pt x="13626" y="14308"/>
                    <a:pt x="14125" y="14345"/>
                    <a:pt x="14684" y="14345"/>
                  </a:cubicBezTo>
                  <a:cubicBezTo>
                    <a:pt x="18200" y="14345"/>
                    <a:pt x="24134" y="12884"/>
                    <a:pt x="26320" y="7711"/>
                  </a:cubicBezTo>
                  <a:cubicBezTo>
                    <a:pt x="28853" y="1717"/>
                    <a:pt x="26690" y="289"/>
                    <a:pt x="26690" y="289"/>
                  </a:cubicBezTo>
                  <a:lnTo>
                    <a:pt x="26690" y="289"/>
                  </a:lnTo>
                  <a:cubicBezTo>
                    <a:pt x="26376" y="334"/>
                    <a:pt x="26096" y="353"/>
                    <a:pt x="25845" y="353"/>
                  </a:cubicBezTo>
                  <a:cubicBezTo>
                    <a:pt x="24743" y="353"/>
                    <a:pt x="24189" y="0"/>
                    <a:pt x="237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4485598" y="3332001"/>
              <a:ext cx="97672" cy="94479"/>
            </a:xfrm>
            <a:custGeom>
              <a:rect b="b" l="l" r="r" t="t"/>
              <a:pathLst>
                <a:path extrusionOk="0" h="5325" w="5505">
                  <a:moveTo>
                    <a:pt x="988" y="1"/>
                  </a:moveTo>
                  <a:cubicBezTo>
                    <a:pt x="988" y="1"/>
                    <a:pt x="988" y="1"/>
                    <a:pt x="988" y="1"/>
                  </a:cubicBezTo>
                  <a:lnTo>
                    <a:pt x="988" y="1"/>
                  </a:lnTo>
                  <a:cubicBezTo>
                    <a:pt x="988" y="1"/>
                    <a:pt x="988" y="1"/>
                    <a:pt x="988" y="1"/>
                  </a:cubicBezTo>
                  <a:cubicBezTo>
                    <a:pt x="988" y="1"/>
                    <a:pt x="988" y="1"/>
                    <a:pt x="988" y="1"/>
                  </a:cubicBezTo>
                  <a:close/>
                  <a:moveTo>
                    <a:pt x="988" y="1"/>
                  </a:moveTo>
                  <a:cubicBezTo>
                    <a:pt x="673" y="405"/>
                    <a:pt x="343" y="811"/>
                    <a:pt x="1" y="1213"/>
                  </a:cubicBezTo>
                  <a:cubicBezTo>
                    <a:pt x="1" y="1213"/>
                    <a:pt x="2039" y="4835"/>
                    <a:pt x="4236" y="5324"/>
                  </a:cubicBezTo>
                  <a:cubicBezTo>
                    <a:pt x="4671" y="4959"/>
                    <a:pt x="5094" y="4596"/>
                    <a:pt x="5504" y="4227"/>
                  </a:cubicBezTo>
                  <a:cubicBezTo>
                    <a:pt x="2777" y="3340"/>
                    <a:pt x="988" y="3"/>
                    <a:pt x="9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5134334" y="2277017"/>
              <a:ext cx="53813" cy="160179"/>
            </a:xfrm>
            <a:custGeom>
              <a:rect b="b" l="l" r="r" t="t"/>
              <a:pathLst>
                <a:path extrusionOk="0" h="9028" w="3033">
                  <a:moveTo>
                    <a:pt x="2277" y="0"/>
                  </a:moveTo>
                  <a:cubicBezTo>
                    <a:pt x="2257" y="0"/>
                    <a:pt x="2236" y="6"/>
                    <a:pt x="2218" y="18"/>
                  </a:cubicBezTo>
                  <a:cubicBezTo>
                    <a:pt x="2168" y="48"/>
                    <a:pt x="2154" y="116"/>
                    <a:pt x="2184" y="166"/>
                  </a:cubicBezTo>
                  <a:cubicBezTo>
                    <a:pt x="2192" y="174"/>
                    <a:pt x="2802" y="1172"/>
                    <a:pt x="2344" y="3431"/>
                  </a:cubicBezTo>
                  <a:cubicBezTo>
                    <a:pt x="1675" y="6737"/>
                    <a:pt x="54" y="8831"/>
                    <a:pt x="38" y="8851"/>
                  </a:cubicBezTo>
                  <a:cubicBezTo>
                    <a:pt x="1" y="8900"/>
                    <a:pt x="8" y="8967"/>
                    <a:pt x="57" y="9004"/>
                  </a:cubicBezTo>
                  <a:cubicBezTo>
                    <a:pt x="74" y="9020"/>
                    <a:pt x="98" y="9027"/>
                    <a:pt x="123" y="9027"/>
                  </a:cubicBezTo>
                  <a:cubicBezTo>
                    <a:pt x="153" y="9027"/>
                    <a:pt x="184" y="9012"/>
                    <a:pt x="207" y="8988"/>
                  </a:cubicBezTo>
                  <a:cubicBezTo>
                    <a:pt x="224" y="8964"/>
                    <a:pt x="1874" y="6835"/>
                    <a:pt x="2555" y="3475"/>
                  </a:cubicBezTo>
                  <a:cubicBezTo>
                    <a:pt x="3032" y="1119"/>
                    <a:pt x="2394" y="92"/>
                    <a:pt x="2366" y="50"/>
                  </a:cubicBezTo>
                  <a:cubicBezTo>
                    <a:pt x="2347" y="17"/>
                    <a:pt x="2312" y="0"/>
                    <a:pt x="22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4904120" y="2322506"/>
              <a:ext cx="163887" cy="52039"/>
            </a:xfrm>
            <a:custGeom>
              <a:rect b="b" l="l" r="r" t="t"/>
              <a:pathLst>
                <a:path extrusionOk="0" h="2933" w="9237">
                  <a:moveTo>
                    <a:pt x="9114" y="0"/>
                  </a:moveTo>
                  <a:cubicBezTo>
                    <a:pt x="9075" y="0"/>
                    <a:pt x="9037" y="22"/>
                    <a:pt x="9017" y="60"/>
                  </a:cubicBezTo>
                  <a:cubicBezTo>
                    <a:pt x="7823" y="2430"/>
                    <a:pt x="5568" y="2715"/>
                    <a:pt x="4558" y="2715"/>
                  </a:cubicBezTo>
                  <a:cubicBezTo>
                    <a:pt x="4247" y="2715"/>
                    <a:pt x="4053" y="2688"/>
                    <a:pt x="4045" y="2686"/>
                  </a:cubicBezTo>
                  <a:cubicBezTo>
                    <a:pt x="4042" y="2685"/>
                    <a:pt x="4038" y="2685"/>
                    <a:pt x="4035" y="2685"/>
                  </a:cubicBezTo>
                  <a:cubicBezTo>
                    <a:pt x="2538" y="2616"/>
                    <a:pt x="214" y="731"/>
                    <a:pt x="191" y="714"/>
                  </a:cubicBezTo>
                  <a:cubicBezTo>
                    <a:pt x="170" y="697"/>
                    <a:pt x="146" y="689"/>
                    <a:pt x="122" y="689"/>
                  </a:cubicBezTo>
                  <a:cubicBezTo>
                    <a:pt x="91" y="689"/>
                    <a:pt x="60" y="703"/>
                    <a:pt x="38" y="728"/>
                  </a:cubicBezTo>
                  <a:cubicBezTo>
                    <a:pt x="0" y="774"/>
                    <a:pt x="8" y="841"/>
                    <a:pt x="53" y="881"/>
                  </a:cubicBezTo>
                  <a:cubicBezTo>
                    <a:pt x="150" y="958"/>
                    <a:pt x="2450" y="2821"/>
                    <a:pt x="4017" y="2899"/>
                  </a:cubicBezTo>
                  <a:cubicBezTo>
                    <a:pt x="4058" y="2904"/>
                    <a:pt x="4265" y="2932"/>
                    <a:pt x="4580" y="2932"/>
                  </a:cubicBezTo>
                  <a:cubicBezTo>
                    <a:pt x="4937" y="2932"/>
                    <a:pt x="5436" y="2897"/>
                    <a:pt x="5991" y="2758"/>
                  </a:cubicBezTo>
                  <a:cubicBezTo>
                    <a:pt x="6989" y="2508"/>
                    <a:pt x="8357" y="1850"/>
                    <a:pt x="9209" y="157"/>
                  </a:cubicBezTo>
                  <a:cubicBezTo>
                    <a:pt x="9237" y="104"/>
                    <a:pt x="9215" y="40"/>
                    <a:pt x="9162" y="12"/>
                  </a:cubicBezTo>
                  <a:cubicBezTo>
                    <a:pt x="9146" y="4"/>
                    <a:pt x="9130" y="0"/>
                    <a:pt x="91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3483824" y="3551553"/>
              <a:ext cx="1643293" cy="1052024"/>
            </a:xfrm>
            <a:custGeom>
              <a:rect b="b" l="l" r="r" t="t"/>
              <a:pathLst>
                <a:path extrusionOk="0" h="59294" w="92619">
                  <a:moveTo>
                    <a:pt x="92619" y="0"/>
                  </a:moveTo>
                  <a:lnTo>
                    <a:pt x="52739" y="50"/>
                  </a:lnTo>
                  <a:lnTo>
                    <a:pt x="60593" y="9643"/>
                  </a:lnTo>
                  <a:lnTo>
                    <a:pt x="3259" y="56623"/>
                  </a:lnTo>
                  <a:lnTo>
                    <a:pt x="0" y="59294"/>
                  </a:lnTo>
                  <a:lnTo>
                    <a:pt x="20202" y="59294"/>
                  </a:lnTo>
                  <a:lnTo>
                    <a:pt x="23462" y="56623"/>
                  </a:lnTo>
                  <a:lnTo>
                    <a:pt x="926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3842238" y="3551553"/>
              <a:ext cx="1284859" cy="1052024"/>
            </a:xfrm>
            <a:custGeom>
              <a:rect b="b" l="l" r="r" t="t"/>
              <a:pathLst>
                <a:path extrusionOk="0" h="59294" w="72417">
                  <a:moveTo>
                    <a:pt x="72417" y="0"/>
                  </a:moveTo>
                  <a:lnTo>
                    <a:pt x="3260" y="56623"/>
                  </a:lnTo>
                  <a:lnTo>
                    <a:pt x="0" y="59294"/>
                  </a:lnTo>
                  <a:lnTo>
                    <a:pt x="20682" y="59294"/>
                  </a:lnTo>
                  <a:lnTo>
                    <a:pt x="23904" y="56623"/>
                  </a:lnTo>
                  <a:lnTo>
                    <a:pt x="56645" y="29495"/>
                  </a:lnTo>
                  <a:lnTo>
                    <a:pt x="59637" y="33152"/>
                  </a:lnTo>
                  <a:lnTo>
                    <a:pt x="62705" y="36896"/>
                  </a:lnTo>
                  <a:lnTo>
                    <a:pt x="64497" y="39087"/>
                  </a:lnTo>
                  <a:lnTo>
                    <a:pt x="65388" y="34699"/>
                  </a:lnTo>
                  <a:lnTo>
                    <a:pt x="66906" y="27191"/>
                  </a:lnTo>
                  <a:lnTo>
                    <a:pt x="7241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4357127" y="3965783"/>
              <a:ext cx="1062705" cy="637772"/>
            </a:xfrm>
            <a:custGeom>
              <a:rect b="b" l="l" r="r" t="t"/>
              <a:pathLst>
                <a:path extrusionOk="0" h="35946" w="59896">
                  <a:moveTo>
                    <a:pt x="59896" y="0"/>
                  </a:moveTo>
                  <a:lnTo>
                    <a:pt x="54586" y="8"/>
                  </a:lnTo>
                  <a:lnTo>
                    <a:pt x="30469" y="37"/>
                  </a:lnTo>
                  <a:lnTo>
                    <a:pt x="29041" y="40"/>
                  </a:lnTo>
                  <a:lnTo>
                    <a:pt x="28342" y="40"/>
                  </a:lnTo>
                  <a:lnTo>
                    <a:pt x="28622" y="383"/>
                  </a:lnTo>
                  <a:lnTo>
                    <a:pt x="29195" y="1080"/>
                  </a:lnTo>
                  <a:lnTo>
                    <a:pt x="34556" y="7629"/>
                  </a:lnTo>
                  <a:lnTo>
                    <a:pt x="3259" y="33275"/>
                  </a:lnTo>
                  <a:lnTo>
                    <a:pt x="1" y="35946"/>
                  </a:lnTo>
                  <a:lnTo>
                    <a:pt x="15994" y="35946"/>
                  </a:lnTo>
                  <a:lnTo>
                    <a:pt x="19257" y="33275"/>
                  </a:lnTo>
                  <a:lnTo>
                    <a:pt x="59896"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4640867" y="3965783"/>
              <a:ext cx="778949" cy="637772"/>
            </a:xfrm>
            <a:custGeom>
              <a:rect b="b" l="l" r="r" t="t"/>
              <a:pathLst>
                <a:path extrusionOk="0" h="35946" w="43903">
                  <a:moveTo>
                    <a:pt x="43903" y="0"/>
                  </a:moveTo>
                  <a:lnTo>
                    <a:pt x="3264" y="33275"/>
                  </a:lnTo>
                  <a:lnTo>
                    <a:pt x="1" y="35946"/>
                  </a:lnTo>
                  <a:lnTo>
                    <a:pt x="16205" y="35946"/>
                  </a:lnTo>
                  <a:lnTo>
                    <a:pt x="19430" y="33275"/>
                  </a:lnTo>
                  <a:lnTo>
                    <a:pt x="31424" y="23337"/>
                  </a:lnTo>
                  <a:lnTo>
                    <a:pt x="37638" y="30926"/>
                  </a:lnTo>
                  <a:lnTo>
                    <a:pt x="41394" y="12382"/>
                  </a:lnTo>
                  <a:lnTo>
                    <a:pt x="43903"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3279325" y="1654219"/>
            <a:ext cx="2719200" cy="75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900">
                <a:solidFill>
                  <a:schemeClr val="accent1"/>
                </a:solidFill>
              </a:rPr>
              <a:t>Questions?</a:t>
            </a:r>
            <a:endParaRPr sz="3900">
              <a:solidFill>
                <a:schemeClr val="accent1"/>
              </a:solidFill>
            </a:endParaRPr>
          </a:p>
        </p:txBody>
      </p:sp>
      <p:sp>
        <p:nvSpPr>
          <p:cNvPr id="347" name="Google Shape;347;p23"/>
          <p:cNvSpPr/>
          <p:nvPr/>
        </p:nvSpPr>
        <p:spPr>
          <a:xfrm>
            <a:off x="5932844" y="2179579"/>
            <a:ext cx="776138" cy="388551"/>
          </a:xfrm>
          <a:custGeom>
            <a:rect b="b" l="l" r="r" t="t"/>
            <a:pathLst>
              <a:path extrusionOk="0" h="4841" w="9670">
                <a:moveTo>
                  <a:pt x="877" y="0"/>
                </a:moveTo>
                <a:cubicBezTo>
                  <a:pt x="857" y="0"/>
                  <a:pt x="842" y="6"/>
                  <a:pt x="832" y="19"/>
                </a:cubicBezTo>
                <a:cubicBezTo>
                  <a:pt x="752" y="129"/>
                  <a:pt x="1345" y="655"/>
                  <a:pt x="1345" y="655"/>
                </a:cubicBezTo>
                <a:cubicBezTo>
                  <a:pt x="1345" y="655"/>
                  <a:pt x="654" y="195"/>
                  <a:pt x="451" y="195"/>
                </a:cubicBezTo>
                <a:cubicBezTo>
                  <a:pt x="431" y="195"/>
                  <a:pt x="416" y="200"/>
                  <a:pt x="406" y="210"/>
                </a:cubicBezTo>
                <a:cubicBezTo>
                  <a:pt x="303" y="321"/>
                  <a:pt x="1082" y="1033"/>
                  <a:pt x="1082" y="1033"/>
                </a:cubicBezTo>
                <a:cubicBezTo>
                  <a:pt x="1082" y="1033"/>
                  <a:pt x="389" y="497"/>
                  <a:pt x="166" y="497"/>
                </a:cubicBezTo>
                <a:cubicBezTo>
                  <a:pt x="140" y="497"/>
                  <a:pt x="120" y="505"/>
                  <a:pt x="109" y="521"/>
                </a:cubicBezTo>
                <a:cubicBezTo>
                  <a:pt x="0" y="678"/>
                  <a:pt x="919" y="1481"/>
                  <a:pt x="919" y="1481"/>
                </a:cubicBezTo>
                <a:cubicBezTo>
                  <a:pt x="919" y="1481"/>
                  <a:pt x="492" y="1134"/>
                  <a:pt x="321" y="1134"/>
                </a:cubicBezTo>
                <a:cubicBezTo>
                  <a:pt x="288" y="1134"/>
                  <a:pt x="265" y="1147"/>
                  <a:pt x="257" y="1179"/>
                </a:cubicBezTo>
                <a:cubicBezTo>
                  <a:pt x="204" y="1372"/>
                  <a:pt x="2245" y="2943"/>
                  <a:pt x="4471" y="3736"/>
                </a:cubicBezTo>
                <a:cubicBezTo>
                  <a:pt x="7536" y="4826"/>
                  <a:pt x="9054" y="4841"/>
                  <a:pt x="9133" y="4841"/>
                </a:cubicBezTo>
                <a:cubicBezTo>
                  <a:pt x="9135" y="4841"/>
                  <a:pt x="9136" y="4841"/>
                  <a:pt x="9136" y="4841"/>
                </a:cubicBezTo>
                <a:lnTo>
                  <a:pt x="9669" y="1509"/>
                </a:lnTo>
                <a:lnTo>
                  <a:pt x="9669" y="1509"/>
                </a:lnTo>
                <a:cubicBezTo>
                  <a:pt x="9669" y="1509"/>
                  <a:pt x="9253" y="1544"/>
                  <a:pt x="8521" y="1544"/>
                </a:cubicBezTo>
                <a:cubicBezTo>
                  <a:pt x="7331" y="1544"/>
                  <a:pt x="5309" y="1451"/>
                  <a:pt x="2887" y="964"/>
                </a:cubicBezTo>
                <a:cubicBezTo>
                  <a:pt x="2428" y="872"/>
                  <a:pt x="2141" y="209"/>
                  <a:pt x="2006" y="209"/>
                </a:cubicBezTo>
                <a:cubicBezTo>
                  <a:pt x="2002" y="209"/>
                  <a:pt x="1998" y="210"/>
                  <a:pt x="1994" y="211"/>
                </a:cubicBezTo>
                <a:cubicBezTo>
                  <a:pt x="1857" y="260"/>
                  <a:pt x="2076" y="741"/>
                  <a:pt x="2076" y="741"/>
                </a:cubicBezTo>
                <a:cubicBezTo>
                  <a:pt x="2074" y="741"/>
                  <a:pt x="2072" y="741"/>
                  <a:pt x="2069" y="741"/>
                </a:cubicBezTo>
                <a:cubicBezTo>
                  <a:pt x="1940" y="741"/>
                  <a:pt x="1103" y="0"/>
                  <a:pt x="877" y="0"/>
                </a:cubicBezTo>
                <a:close/>
              </a:path>
            </a:pathLst>
          </a:custGeom>
          <a:solidFill>
            <a:srgbClr val="A359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3"/>
          <p:cNvSpPr/>
          <p:nvPr/>
        </p:nvSpPr>
        <p:spPr>
          <a:xfrm>
            <a:off x="6611464" y="2289458"/>
            <a:ext cx="645712" cy="368726"/>
          </a:xfrm>
          <a:custGeom>
            <a:rect b="b" l="l" r="r" t="t"/>
            <a:pathLst>
              <a:path extrusionOk="0" h="4594" w="8045">
                <a:moveTo>
                  <a:pt x="373" y="3551"/>
                </a:moveTo>
                <a:cubicBezTo>
                  <a:pt x="373" y="3551"/>
                  <a:pt x="5673" y="4533"/>
                  <a:pt x="8020" y="4594"/>
                </a:cubicBezTo>
                <a:lnTo>
                  <a:pt x="8020" y="4594"/>
                </a:lnTo>
                <a:lnTo>
                  <a:pt x="8045" y="135"/>
                </a:lnTo>
                <a:cubicBezTo>
                  <a:pt x="8045" y="135"/>
                  <a:pt x="5315" y="343"/>
                  <a:pt x="699" y="0"/>
                </a:cubicBezTo>
                <a:lnTo>
                  <a:pt x="699" y="0"/>
                </a:lnTo>
                <a:cubicBezTo>
                  <a:pt x="699" y="0"/>
                  <a:pt x="1" y="1718"/>
                  <a:pt x="373" y="3551"/>
                </a:cubicBezTo>
              </a:path>
            </a:pathLst>
          </a:custGeom>
          <a:solidFill>
            <a:srgbClr val="638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3"/>
          <p:cNvSpPr/>
          <p:nvPr/>
        </p:nvSpPr>
        <p:spPr>
          <a:xfrm>
            <a:off x="6483445" y="4780645"/>
            <a:ext cx="226982" cy="227705"/>
          </a:xfrm>
          <a:custGeom>
            <a:rect b="b" l="l" r="r" t="t"/>
            <a:pathLst>
              <a:path extrusionOk="0" h="2837" w="2828">
                <a:moveTo>
                  <a:pt x="441" y="1"/>
                </a:moveTo>
                <a:cubicBezTo>
                  <a:pt x="441" y="1"/>
                  <a:pt x="56" y="1579"/>
                  <a:pt x="0" y="2119"/>
                </a:cubicBezTo>
                <a:cubicBezTo>
                  <a:pt x="0" y="2119"/>
                  <a:pt x="863" y="2837"/>
                  <a:pt x="1664" y="2837"/>
                </a:cubicBezTo>
                <a:cubicBezTo>
                  <a:pt x="1946" y="2837"/>
                  <a:pt x="2220" y="2748"/>
                  <a:pt x="2446" y="2506"/>
                </a:cubicBezTo>
                <a:cubicBezTo>
                  <a:pt x="2446" y="2506"/>
                  <a:pt x="2506" y="1684"/>
                  <a:pt x="2828" y="804"/>
                </a:cubicBezTo>
                <a:lnTo>
                  <a:pt x="441" y="1"/>
                </a:lnTo>
                <a:close/>
              </a:path>
            </a:pathLst>
          </a:custGeom>
          <a:solidFill>
            <a:srgbClr val="A359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
          <p:cNvSpPr/>
          <p:nvPr/>
        </p:nvSpPr>
        <p:spPr>
          <a:xfrm>
            <a:off x="6220987" y="4920142"/>
            <a:ext cx="475796" cy="242955"/>
          </a:xfrm>
          <a:custGeom>
            <a:rect b="b" l="l" r="r" t="t"/>
            <a:pathLst>
              <a:path extrusionOk="0" h="3027" w="5928">
                <a:moveTo>
                  <a:pt x="29" y="1267"/>
                </a:moveTo>
                <a:cubicBezTo>
                  <a:pt x="0" y="1635"/>
                  <a:pt x="5225" y="3027"/>
                  <a:pt x="5545" y="2559"/>
                </a:cubicBezTo>
                <a:lnTo>
                  <a:pt x="5545" y="2559"/>
                </a:lnTo>
                <a:cubicBezTo>
                  <a:pt x="5785" y="2209"/>
                  <a:pt x="5927" y="828"/>
                  <a:pt x="5778" y="680"/>
                </a:cubicBezTo>
                <a:lnTo>
                  <a:pt x="5778" y="680"/>
                </a:lnTo>
                <a:cubicBezTo>
                  <a:pt x="5717" y="621"/>
                  <a:pt x="5629" y="672"/>
                  <a:pt x="5479" y="722"/>
                </a:cubicBezTo>
                <a:lnTo>
                  <a:pt x="5479" y="722"/>
                </a:lnTo>
                <a:cubicBezTo>
                  <a:pt x="5306" y="782"/>
                  <a:pt x="5051" y="840"/>
                  <a:pt x="4663" y="730"/>
                </a:cubicBezTo>
                <a:lnTo>
                  <a:pt x="4663" y="730"/>
                </a:lnTo>
                <a:cubicBezTo>
                  <a:pt x="4139" y="582"/>
                  <a:pt x="3470" y="73"/>
                  <a:pt x="3355" y="12"/>
                </a:cubicBezTo>
                <a:lnTo>
                  <a:pt x="3355" y="12"/>
                </a:lnTo>
                <a:cubicBezTo>
                  <a:pt x="3340" y="5"/>
                  <a:pt x="3313" y="1"/>
                  <a:pt x="3278" y="1"/>
                </a:cubicBezTo>
                <a:lnTo>
                  <a:pt x="3278" y="1"/>
                </a:lnTo>
                <a:cubicBezTo>
                  <a:pt x="2739" y="1"/>
                  <a:pt x="60" y="868"/>
                  <a:pt x="29" y="1267"/>
                </a:cubicBezTo>
              </a:path>
            </a:pathLst>
          </a:custGeom>
          <a:solidFill>
            <a:srgbClr val="638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3"/>
          <p:cNvSpPr/>
          <p:nvPr/>
        </p:nvSpPr>
        <p:spPr>
          <a:xfrm>
            <a:off x="7875759" y="4115992"/>
            <a:ext cx="274819" cy="226421"/>
          </a:xfrm>
          <a:custGeom>
            <a:rect b="b" l="l" r="r" t="t"/>
            <a:pathLst>
              <a:path extrusionOk="0" h="2821" w="3424">
                <a:moveTo>
                  <a:pt x="790" y="1"/>
                </a:moveTo>
                <a:lnTo>
                  <a:pt x="0" y="2391"/>
                </a:lnTo>
                <a:cubicBezTo>
                  <a:pt x="0" y="2391"/>
                  <a:pt x="1580" y="2767"/>
                  <a:pt x="2121" y="2820"/>
                </a:cubicBezTo>
                <a:cubicBezTo>
                  <a:pt x="2121" y="2820"/>
                  <a:pt x="3424" y="1234"/>
                  <a:pt x="2494" y="371"/>
                </a:cubicBezTo>
                <a:cubicBezTo>
                  <a:pt x="2494" y="371"/>
                  <a:pt x="1670" y="317"/>
                  <a:pt x="790" y="1"/>
                </a:cubicBezTo>
                <a:close/>
              </a:path>
            </a:pathLst>
          </a:custGeom>
          <a:solidFill>
            <a:srgbClr val="A359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3"/>
          <p:cNvSpPr/>
          <p:nvPr/>
        </p:nvSpPr>
        <p:spPr>
          <a:xfrm>
            <a:off x="8006105" y="4135816"/>
            <a:ext cx="251302" cy="468492"/>
          </a:xfrm>
          <a:custGeom>
            <a:rect b="b" l="l" r="r" t="t"/>
            <a:pathLst>
              <a:path extrusionOk="0" h="5837" w="3131">
                <a:moveTo>
                  <a:pt x="781" y="64"/>
                </a:moveTo>
                <a:cubicBezTo>
                  <a:pt x="654" y="195"/>
                  <a:pt x="1040" y="451"/>
                  <a:pt x="838" y="1178"/>
                </a:cubicBezTo>
                <a:lnTo>
                  <a:pt x="838" y="1178"/>
                </a:lnTo>
                <a:cubicBezTo>
                  <a:pt x="692" y="1702"/>
                  <a:pt x="187" y="2374"/>
                  <a:pt x="129" y="2490"/>
                </a:cubicBezTo>
                <a:lnTo>
                  <a:pt x="129" y="2490"/>
                </a:lnTo>
                <a:cubicBezTo>
                  <a:pt x="0" y="2740"/>
                  <a:pt x="976" y="5779"/>
                  <a:pt x="1402" y="5809"/>
                </a:cubicBezTo>
                <a:lnTo>
                  <a:pt x="1402" y="5809"/>
                </a:lnTo>
                <a:cubicBezTo>
                  <a:pt x="1770" y="5836"/>
                  <a:pt x="3131" y="603"/>
                  <a:pt x="2661" y="285"/>
                </a:cubicBezTo>
                <a:lnTo>
                  <a:pt x="2661" y="285"/>
                </a:lnTo>
                <a:cubicBezTo>
                  <a:pt x="2411" y="117"/>
                  <a:pt x="1645" y="0"/>
                  <a:pt x="1167" y="0"/>
                </a:cubicBezTo>
                <a:lnTo>
                  <a:pt x="1167" y="0"/>
                </a:lnTo>
                <a:cubicBezTo>
                  <a:pt x="971" y="0"/>
                  <a:pt x="824" y="21"/>
                  <a:pt x="781" y="64"/>
                </a:cubicBezTo>
              </a:path>
            </a:pathLst>
          </a:custGeom>
          <a:solidFill>
            <a:srgbClr val="638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3"/>
          <p:cNvSpPr/>
          <p:nvPr/>
        </p:nvSpPr>
        <p:spPr>
          <a:xfrm>
            <a:off x="6463700" y="3129806"/>
            <a:ext cx="1560624" cy="1765534"/>
          </a:xfrm>
          <a:custGeom>
            <a:rect b="b" l="l" r="r" t="t"/>
            <a:pathLst>
              <a:path extrusionOk="0" h="21997" w="19444">
                <a:moveTo>
                  <a:pt x="4034" y="1882"/>
                </a:moveTo>
                <a:cubicBezTo>
                  <a:pt x="4034" y="1882"/>
                  <a:pt x="447" y="12169"/>
                  <a:pt x="1" y="21020"/>
                </a:cubicBezTo>
                <a:lnTo>
                  <a:pt x="1" y="21020"/>
                </a:lnTo>
                <a:cubicBezTo>
                  <a:pt x="1" y="21020"/>
                  <a:pt x="1941" y="21996"/>
                  <a:pt x="3401" y="21550"/>
                </a:cubicBezTo>
                <a:lnTo>
                  <a:pt x="3401" y="21550"/>
                </a:lnTo>
                <a:cubicBezTo>
                  <a:pt x="3401" y="21550"/>
                  <a:pt x="6763" y="13372"/>
                  <a:pt x="8468" y="7262"/>
                </a:cubicBezTo>
                <a:lnTo>
                  <a:pt x="8468" y="7262"/>
                </a:lnTo>
                <a:cubicBezTo>
                  <a:pt x="8468" y="7262"/>
                  <a:pt x="7834" y="10762"/>
                  <a:pt x="9349" y="12800"/>
                </a:cubicBezTo>
                <a:lnTo>
                  <a:pt x="9349" y="12800"/>
                </a:lnTo>
                <a:cubicBezTo>
                  <a:pt x="11651" y="15897"/>
                  <a:pt x="18621" y="15093"/>
                  <a:pt x="18621" y="15093"/>
                </a:cubicBezTo>
                <a:lnTo>
                  <a:pt x="18621" y="15093"/>
                </a:lnTo>
                <a:cubicBezTo>
                  <a:pt x="18621" y="15093"/>
                  <a:pt x="19443" y="13773"/>
                  <a:pt x="19033" y="12208"/>
                </a:cubicBezTo>
                <a:lnTo>
                  <a:pt x="19033" y="12208"/>
                </a:lnTo>
                <a:cubicBezTo>
                  <a:pt x="19033" y="12208"/>
                  <a:pt x="14348" y="10013"/>
                  <a:pt x="14080" y="9604"/>
                </a:cubicBezTo>
                <a:lnTo>
                  <a:pt x="14080" y="9604"/>
                </a:lnTo>
                <a:cubicBezTo>
                  <a:pt x="13792" y="9163"/>
                  <a:pt x="14990" y="4052"/>
                  <a:pt x="12594" y="0"/>
                </a:cubicBezTo>
                <a:lnTo>
                  <a:pt x="12594" y="0"/>
                </a:lnTo>
                <a:close/>
              </a:path>
            </a:pathLst>
          </a:custGeom>
          <a:solidFill>
            <a:srgbClr val="FFA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3"/>
          <p:cNvSpPr/>
          <p:nvPr/>
        </p:nvSpPr>
        <p:spPr>
          <a:xfrm>
            <a:off x="6892703" y="1987109"/>
            <a:ext cx="332046" cy="442648"/>
          </a:xfrm>
          <a:custGeom>
            <a:rect b="b" l="l" r="r" t="t"/>
            <a:pathLst>
              <a:path extrusionOk="0" h="5515" w="4137">
                <a:moveTo>
                  <a:pt x="1796" y="0"/>
                </a:moveTo>
                <a:cubicBezTo>
                  <a:pt x="1446" y="0"/>
                  <a:pt x="1089" y="76"/>
                  <a:pt x="760" y="254"/>
                </a:cubicBezTo>
                <a:cubicBezTo>
                  <a:pt x="760" y="254"/>
                  <a:pt x="506" y="1131"/>
                  <a:pt x="424" y="1582"/>
                </a:cubicBezTo>
                <a:cubicBezTo>
                  <a:pt x="424" y="1582"/>
                  <a:pt x="154" y="1769"/>
                  <a:pt x="77" y="1981"/>
                </a:cubicBezTo>
                <a:cubicBezTo>
                  <a:pt x="0" y="2195"/>
                  <a:pt x="402" y="2308"/>
                  <a:pt x="402" y="2308"/>
                </a:cubicBezTo>
                <a:cubicBezTo>
                  <a:pt x="402" y="2308"/>
                  <a:pt x="244" y="2985"/>
                  <a:pt x="518" y="3359"/>
                </a:cubicBezTo>
                <a:cubicBezTo>
                  <a:pt x="736" y="3660"/>
                  <a:pt x="1632" y="3730"/>
                  <a:pt x="1632" y="3730"/>
                </a:cubicBezTo>
                <a:cubicBezTo>
                  <a:pt x="1632" y="3730"/>
                  <a:pt x="1675" y="5057"/>
                  <a:pt x="1697" y="5460"/>
                </a:cubicBezTo>
                <a:cubicBezTo>
                  <a:pt x="1697" y="5460"/>
                  <a:pt x="1959" y="5515"/>
                  <a:pt x="2318" y="5515"/>
                </a:cubicBezTo>
                <a:cubicBezTo>
                  <a:pt x="2909" y="5515"/>
                  <a:pt x="3763" y="5367"/>
                  <a:pt x="4136" y="4582"/>
                </a:cubicBezTo>
                <a:lnTo>
                  <a:pt x="3868" y="2370"/>
                </a:lnTo>
                <a:cubicBezTo>
                  <a:pt x="3868" y="2370"/>
                  <a:pt x="4057" y="1374"/>
                  <a:pt x="3545" y="744"/>
                </a:cubicBezTo>
                <a:cubicBezTo>
                  <a:pt x="3201" y="321"/>
                  <a:pt x="2514" y="0"/>
                  <a:pt x="1796" y="0"/>
                </a:cubicBezTo>
                <a:close/>
              </a:path>
            </a:pathLst>
          </a:custGeom>
          <a:solidFill>
            <a:srgbClr val="A359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3"/>
          <p:cNvSpPr/>
          <p:nvPr/>
        </p:nvSpPr>
        <p:spPr>
          <a:xfrm>
            <a:off x="6822634" y="1873939"/>
            <a:ext cx="418729" cy="342641"/>
          </a:xfrm>
          <a:custGeom>
            <a:rect b="b" l="l" r="r" t="t"/>
            <a:pathLst>
              <a:path extrusionOk="0" h="4269" w="5217">
                <a:moveTo>
                  <a:pt x="2399" y="170"/>
                </a:moveTo>
                <a:cubicBezTo>
                  <a:pt x="2101" y="385"/>
                  <a:pt x="2497" y="709"/>
                  <a:pt x="2497" y="709"/>
                </a:cubicBezTo>
                <a:lnTo>
                  <a:pt x="2497" y="709"/>
                </a:lnTo>
                <a:cubicBezTo>
                  <a:pt x="2497" y="709"/>
                  <a:pt x="927" y="0"/>
                  <a:pt x="524" y="587"/>
                </a:cubicBezTo>
                <a:lnTo>
                  <a:pt x="524" y="587"/>
                </a:lnTo>
                <a:cubicBezTo>
                  <a:pt x="0" y="1348"/>
                  <a:pt x="1129" y="2123"/>
                  <a:pt x="1491" y="2295"/>
                </a:cubicBezTo>
                <a:lnTo>
                  <a:pt x="1491" y="2295"/>
                </a:lnTo>
                <a:cubicBezTo>
                  <a:pt x="2474" y="2764"/>
                  <a:pt x="2831" y="2826"/>
                  <a:pt x="2831" y="2826"/>
                </a:cubicBezTo>
                <a:lnTo>
                  <a:pt x="2831" y="2826"/>
                </a:lnTo>
                <a:cubicBezTo>
                  <a:pt x="2831" y="2826"/>
                  <a:pt x="2815" y="3246"/>
                  <a:pt x="2897" y="3299"/>
                </a:cubicBezTo>
                <a:lnTo>
                  <a:pt x="2897" y="3299"/>
                </a:lnTo>
                <a:cubicBezTo>
                  <a:pt x="3021" y="3378"/>
                  <a:pt x="3311" y="2941"/>
                  <a:pt x="3311" y="2941"/>
                </a:cubicBezTo>
                <a:lnTo>
                  <a:pt x="3311" y="2941"/>
                </a:lnTo>
                <a:cubicBezTo>
                  <a:pt x="3311" y="2941"/>
                  <a:pt x="3615" y="3024"/>
                  <a:pt x="3545" y="3280"/>
                </a:cubicBezTo>
                <a:lnTo>
                  <a:pt x="3545" y="3280"/>
                </a:lnTo>
                <a:cubicBezTo>
                  <a:pt x="3418" y="3746"/>
                  <a:pt x="3798" y="4076"/>
                  <a:pt x="4046" y="4167"/>
                </a:cubicBezTo>
                <a:lnTo>
                  <a:pt x="4046" y="4167"/>
                </a:lnTo>
                <a:cubicBezTo>
                  <a:pt x="4321" y="4268"/>
                  <a:pt x="4642" y="4223"/>
                  <a:pt x="4836" y="4031"/>
                </a:cubicBezTo>
                <a:lnTo>
                  <a:pt x="4836" y="4031"/>
                </a:lnTo>
                <a:cubicBezTo>
                  <a:pt x="4836" y="4031"/>
                  <a:pt x="5217" y="3317"/>
                  <a:pt x="5120" y="2203"/>
                </a:cubicBezTo>
                <a:lnTo>
                  <a:pt x="5120" y="2203"/>
                </a:lnTo>
                <a:cubicBezTo>
                  <a:pt x="5045" y="1350"/>
                  <a:pt x="4156" y="270"/>
                  <a:pt x="3848" y="382"/>
                </a:cubicBezTo>
                <a:lnTo>
                  <a:pt x="3848" y="382"/>
                </a:lnTo>
                <a:cubicBezTo>
                  <a:pt x="3541" y="494"/>
                  <a:pt x="3778" y="843"/>
                  <a:pt x="3778" y="843"/>
                </a:cubicBezTo>
                <a:lnTo>
                  <a:pt x="3778" y="843"/>
                </a:lnTo>
                <a:cubicBezTo>
                  <a:pt x="3778" y="843"/>
                  <a:pt x="2918" y="138"/>
                  <a:pt x="2521" y="138"/>
                </a:cubicBezTo>
                <a:lnTo>
                  <a:pt x="2521" y="138"/>
                </a:lnTo>
                <a:cubicBezTo>
                  <a:pt x="2473" y="138"/>
                  <a:pt x="2432" y="148"/>
                  <a:pt x="2399" y="170"/>
                </a:cubicBezTo>
                <a:close/>
              </a:path>
            </a:pathLst>
          </a:custGeom>
          <a:solidFill>
            <a:srgbClr val="FFA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3"/>
          <p:cNvSpPr/>
          <p:nvPr/>
        </p:nvSpPr>
        <p:spPr>
          <a:xfrm>
            <a:off x="5843030" y="2415871"/>
            <a:ext cx="779028" cy="325304"/>
          </a:xfrm>
          <a:custGeom>
            <a:rect b="b" l="l" r="r" t="t"/>
            <a:pathLst>
              <a:path extrusionOk="0" h="4053" w="9706">
                <a:moveTo>
                  <a:pt x="820" y="0"/>
                </a:moveTo>
                <a:cubicBezTo>
                  <a:pt x="794" y="0"/>
                  <a:pt x="775" y="8"/>
                  <a:pt x="765" y="24"/>
                </a:cubicBezTo>
                <a:cubicBezTo>
                  <a:pt x="696" y="141"/>
                  <a:pt x="1337" y="609"/>
                  <a:pt x="1337" y="609"/>
                </a:cubicBezTo>
                <a:cubicBezTo>
                  <a:pt x="1337" y="609"/>
                  <a:pt x="641" y="236"/>
                  <a:pt x="419" y="236"/>
                </a:cubicBezTo>
                <a:cubicBezTo>
                  <a:pt x="391" y="236"/>
                  <a:pt x="370" y="242"/>
                  <a:pt x="360" y="256"/>
                </a:cubicBezTo>
                <a:cubicBezTo>
                  <a:pt x="267" y="376"/>
                  <a:pt x="1112" y="1009"/>
                  <a:pt x="1112" y="1009"/>
                </a:cubicBezTo>
                <a:cubicBezTo>
                  <a:pt x="1112" y="1009"/>
                  <a:pt x="404" y="565"/>
                  <a:pt x="165" y="565"/>
                </a:cubicBezTo>
                <a:cubicBezTo>
                  <a:pt x="130" y="565"/>
                  <a:pt x="106" y="574"/>
                  <a:pt x="94" y="595"/>
                </a:cubicBezTo>
                <a:cubicBezTo>
                  <a:pt x="1" y="761"/>
                  <a:pt x="993" y="1472"/>
                  <a:pt x="993" y="1472"/>
                </a:cubicBezTo>
                <a:cubicBezTo>
                  <a:pt x="993" y="1472"/>
                  <a:pt x="558" y="1183"/>
                  <a:pt x="379" y="1183"/>
                </a:cubicBezTo>
                <a:cubicBezTo>
                  <a:pt x="338" y="1183"/>
                  <a:pt x="311" y="1198"/>
                  <a:pt x="304" y="1235"/>
                </a:cubicBezTo>
                <a:cubicBezTo>
                  <a:pt x="272" y="1432"/>
                  <a:pt x="2454" y="2798"/>
                  <a:pt x="4746" y="3372"/>
                </a:cubicBezTo>
                <a:cubicBezTo>
                  <a:pt x="7159" y="3975"/>
                  <a:pt x="8611" y="4052"/>
                  <a:pt x="9196" y="4052"/>
                </a:cubicBezTo>
                <a:cubicBezTo>
                  <a:pt x="9398" y="4052"/>
                  <a:pt x="9497" y="4043"/>
                  <a:pt x="9497" y="4043"/>
                </a:cubicBezTo>
                <a:lnTo>
                  <a:pt x="9706" y="676"/>
                </a:lnTo>
                <a:lnTo>
                  <a:pt x="9706" y="676"/>
                </a:lnTo>
                <a:cubicBezTo>
                  <a:pt x="9706" y="676"/>
                  <a:pt x="8276" y="926"/>
                  <a:pt x="6026" y="926"/>
                </a:cubicBezTo>
                <a:cubicBezTo>
                  <a:pt x="5107" y="926"/>
                  <a:pt x="4052" y="884"/>
                  <a:pt x="2902" y="767"/>
                </a:cubicBezTo>
                <a:cubicBezTo>
                  <a:pt x="2441" y="720"/>
                  <a:pt x="2093" y="99"/>
                  <a:pt x="1956" y="99"/>
                </a:cubicBezTo>
                <a:cubicBezTo>
                  <a:pt x="1950" y="99"/>
                  <a:pt x="1945" y="101"/>
                  <a:pt x="1940" y="103"/>
                </a:cubicBezTo>
                <a:cubicBezTo>
                  <a:pt x="1810" y="166"/>
                  <a:pt x="2072" y="622"/>
                  <a:pt x="2072" y="622"/>
                </a:cubicBezTo>
                <a:cubicBezTo>
                  <a:pt x="2069" y="623"/>
                  <a:pt x="2066" y="624"/>
                  <a:pt x="2062" y="624"/>
                </a:cubicBezTo>
                <a:cubicBezTo>
                  <a:pt x="1922" y="624"/>
                  <a:pt x="1060" y="0"/>
                  <a:pt x="820" y="0"/>
                </a:cubicBezTo>
                <a:close/>
              </a:path>
            </a:pathLst>
          </a:custGeom>
          <a:solidFill>
            <a:srgbClr val="A359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
          <p:cNvSpPr/>
          <p:nvPr/>
        </p:nvSpPr>
        <p:spPr>
          <a:xfrm>
            <a:off x="6549902" y="2300053"/>
            <a:ext cx="992285" cy="1037313"/>
          </a:xfrm>
          <a:custGeom>
            <a:rect b="b" l="l" r="r" t="t"/>
            <a:pathLst>
              <a:path extrusionOk="0" h="12924" w="12363">
                <a:moveTo>
                  <a:pt x="289" y="1992"/>
                </a:moveTo>
                <a:cubicBezTo>
                  <a:pt x="289" y="1992"/>
                  <a:pt x="0" y="3857"/>
                  <a:pt x="394" y="5649"/>
                </a:cubicBezTo>
                <a:lnTo>
                  <a:pt x="394" y="5649"/>
                </a:lnTo>
                <a:cubicBezTo>
                  <a:pt x="394" y="5649"/>
                  <a:pt x="1787" y="5866"/>
                  <a:pt x="3060" y="5876"/>
                </a:cubicBezTo>
                <a:lnTo>
                  <a:pt x="3060" y="5876"/>
                </a:lnTo>
                <a:cubicBezTo>
                  <a:pt x="3362" y="5838"/>
                  <a:pt x="2565" y="12031"/>
                  <a:pt x="2876" y="12354"/>
                </a:cubicBezTo>
                <a:lnTo>
                  <a:pt x="2876" y="12354"/>
                </a:lnTo>
                <a:cubicBezTo>
                  <a:pt x="3445" y="12924"/>
                  <a:pt x="10683" y="12582"/>
                  <a:pt x="11925" y="11343"/>
                </a:cubicBezTo>
                <a:lnTo>
                  <a:pt x="11925" y="11343"/>
                </a:lnTo>
                <a:cubicBezTo>
                  <a:pt x="12363" y="10234"/>
                  <a:pt x="10888" y="781"/>
                  <a:pt x="9187" y="59"/>
                </a:cubicBezTo>
                <a:lnTo>
                  <a:pt x="9187" y="59"/>
                </a:lnTo>
                <a:cubicBezTo>
                  <a:pt x="9093" y="19"/>
                  <a:pt x="8992" y="1"/>
                  <a:pt x="8879" y="1"/>
                </a:cubicBezTo>
                <a:lnTo>
                  <a:pt x="8879" y="1"/>
                </a:lnTo>
                <a:cubicBezTo>
                  <a:pt x="7939" y="1"/>
                  <a:pt x="6153" y="1278"/>
                  <a:pt x="289" y="1992"/>
                </a:cubicBezTo>
                <a:close/>
              </a:path>
            </a:pathLst>
          </a:custGeom>
          <a:solidFill>
            <a:srgbClr val="638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3"/>
          <p:cNvSpPr/>
          <p:nvPr/>
        </p:nvSpPr>
        <p:spPr>
          <a:xfrm>
            <a:off x="2196958" y="4680289"/>
            <a:ext cx="252666" cy="226822"/>
          </a:xfrm>
          <a:custGeom>
            <a:rect b="b" l="l" r="r" t="t"/>
            <a:pathLst>
              <a:path extrusionOk="0" h="2826" w="3148">
                <a:moveTo>
                  <a:pt x="804" y="0"/>
                </a:moveTo>
                <a:cubicBezTo>
                  <a:pt x="485" y="881"/>
                  <a:pt x="1" y="1549"/>
                  <a:pt x="1" y="1549"/>
                </a:cubicBezTo>
                <a:cubicBezTo>
                  <a:pt x="69" y="2815"/>
                  <a:pt x="2123" y="2826"/>
                  <a:pt x="2123" y="2826"/>
                </a:cubicBezTo>
                <a:cubicBezTo>
                  <a:pt x="2427" y="2376"/>
                  <a:pt x="3147" y="921"/>
                  <a:pt x="3147" y="921"/>
                </a:cubicBezTo>
                <a:lnTo>
                  <a:pt x="804" y="0"/>
                </a:lnTo>
                <a:close/>
              </a:path>
            </a:pathLst>
          </a:custGeom>
          <a:solidFill>
            <a:srgbClr val="A3D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3"/>
          <p:cNvSpPr/>
          <p:nvPr/>
        </p:nvSpPr>
        <p:spPr>
          <a:xfrm>
            <a:off x="2110595" y="4795867"/>
            <a:ext cx="430207" cy="357168"/>
          </a:xfrm>
          <a:custGeom>
            <a:rect b="b" l="l" r="r" t="t"/>
            <a:pathLst>
              <a:path extrusionOk="0" h="4450" w="5360">
                <a:moveTo>
                  <a:pt x="1087" y="2"/>
                </a:moveTo>
                <a:cubicBezTo>
                  <a:pt x="877" y="18"/>
                  <a:pt x="98" y="1167"/>
                  <a:pt x="57" y="1589"/>
                </a:cubicBezTo>
                <a:lnTo>
                  <a:pt x="57" y="1589"/>
                </a:lnTo>
                <a:cubicBezTo>
                  <a:pt x="0" y="2154"/>
                  <a:pt x="4896" y="4450"/>
                  <a:pt x="5111" y="4149"/>
                </a:cubicBezTo>
                <a:lnTo>
                  <a:pt x="5111" y="4149"/>
                </a:lnTo>
                <a:cubicBezTo>
                  <a:pt x="5359" y="3801"/>
                  <a:pt x="3644" y="1110"/>
                  <a:pt x="3371" y="1048"/>
                </a:cubicBezTo>
                <a:lnTo>
                  <a:pt x="3371" y="1048"/>
                </a:lnTo>
                <a:cubicBezTo>
                  <a:pt x="3244" y="1021"/>
                  <a:pt x="2404" y="980"/>
                  <a:pt x="1907" y="757"/>
                </a:cubicBezTo>
                <a:lnTo>
                  <a:pt x="1907" y="757"/>
                </a:lnTo>
                <a:cubicBezTo>
                  <a:pt x="1231" y="452"/>
                  <a:pt x="1267" y="1"/>
                  <a:pt x="1095" y="1"/>
                </a:cubicBezTo>
                <a:lnTo>
                  <a:pt x="1095" y="1"/>
                </a:lnTo>
                <a:cubicBezTo>
                  <a:pt x="1092" y="1"/>
                  <a:pt x="1090" y="1"/>
                  <a:pt x="1087" y="2"/>
                </a:cubicBezTo>
              </a:path>
            </a:pathLst>
          </a:custGeom>
          <a:solidFill>
            <a:srgbClr val="FFA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3"/>
          <p:cNvSpPr/>
          <p:nvPr/>
        </p:nvSpPr>
        <p:spPr>
          <a:xfrm>
            <a:off x="1051532" y="3835767"/>
            <a:ext cx="233564" cy="232360"/>
          </a:xfrm>
          <a:custGeom>
            <a:rect b="b" l="l" r="r" t="t"/>
            <a:pathLst>
              <a:path extrusionOk="0" h="2895" w="2910">
                <a:moveTo>
                  <a:pt x="1211" y="0"/>
                </a:moveTo>
                <a:cubicBezTo>
                  <a:pt x="1" y="380"/>
                  <a:pt x="496" y="2373"/>
                  <a:pt x="496" y="2373"/>
                </a:cubicBezTo>
                <a:cubicBezTo>
                  <a:pt x="1008" y="2556"/>
                  <a:pt x="2595" y="2895"/>
                  <a:pt x="2595" y="2895"/>
                </a:cubicBezTo>
                <a:lnTo>
                  <a:pt x="2909" y="397"/>
                </a:lnTo>
                <a:cubicBezTo>
                  <a:pt x="1978" y="305"/>
                  <a:pt x="1211" y="0"/>
                  <a:pt x="1211" y="0"/>
                </a:cubicBezTo>
                <a:close/>
              </a:path>
            </a:pathLst>
          </a:custGeom>
          <a:solidFill>
            <a:srgbClr val="A3D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3"/>
          <p:cNvSpPr/>
          <p:nvPr/>
        </p:nvSpPr>
        <p:spPr>
          <a:xfrm>
            <a:off x="886592" y="3785282"/>
            <a:ext cx="275461" cy="456774"/>
          </a:xfrm>
          <a:custGeom>
            <a:rect b="b" l="l" r="r" t="t"/>
            <a:pathLst>
              <a:path extrusionOk="0" h="5691" w="3432">
                <a:moveTo>
                  <a:pt x="1580" y="6"/>
                </a:moveTo>
                <a:cubicBezTo>
                  <a:pt x="1018" y="91"/>
                  <a:pt x="0" y="5401"/>
                  <a:pt x="344" y="5535"/>
                </a:cubicBezTo>
                <a:lnTo>
                  <a:pt x="344" y="5535"/>
                </a:lnTo>
                <a:cubicBezTo>
                  <a:pt x="742" y="5691"/>
                  <a:pt x="2929" y="3365"/>
                  <a:pt x="2921" y="3085"/>
                </a:cubicBezTo>
                <a:lnTo>
                  <a:pt x="2921" y="3085"/>
                </a:lnTo>
                <a:cubicBezTo>
                  <a:pt x="2916" y="2954"/>
                  <a:pt x="2749" y="2131"/>
                  <a:pt x="2843" y="1594"/>
                </a:cubicBezTo>
                <a:lnTo>
                  <a:pt x="2843" y="1594"/>
                </a:lnTo>
                <a:cubicBezTo>
                  <a:pt x="2972" y="852"/>
                  <a:pt x="3432" y="786"/>
                  <a:pt x="3372" y="613"/>
                </a:cubicBezTo>
                <a:lnTo>
                  <a:pt x="3372" y="613"/>
                </a:lnTo>
                <a:cubicBezTo>
                  <a:pt x="3308" y="426"/>
                  <a:pt x="2156" y="0"/>
                  <a:pt x="1668" y="0"/>
                </a:cubicBezTo>
                <a:lnTo>
                  <a:pt x="1668" y="0"/>
                </a:lnTo>
                <a:cubicBezTo>
                  <a:pt x="1635" y="0"/>
                  <a:pt x="1605" y="2"/>
                  <a:pt x="1580" y="6"/>
                </a:cubicBezTo>
                <a:close/>
              </a:path>
            </a:pathLst>
          </a:custGeom>
          <a:solidFill>
            <a:srgbClr val="FFA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
          <p:cNvSpPr/>
          <p:nvPr/>
        </p:nvSpPr>
        <p:spPr>
          <a:xfrm>
            <a:off x="1148489" y="3219833"/>
            <a:ext cx="1937376" cy="1601237"/>
          </a:xfrm>
          <a:custGeom>
            <a:rect b="b" l="l" r="r" t="t"/>
            <a:pathLst>
              <a:path extrusionOk="0" h="19950" w="24138">
                <a:moveTo>
                  <a:pt x="7119" y="7794"/>
                </a:moveTo>
                <a:cubicBezTo>
                  <a:pt x="6497" y="8250"/>
                  <a:pt x="993" y="7859"/>
                  <a:pt x="993" y="7859"/>
                </a:cubicBezTo>
                <a:lnTo>
                  <a:pt x="993" y="7859"/>
                </a:lnTo>
                <a:cubicBezTo>
                  <a:pt x="0" y="9431"/>
                  <a:pt x="249" y="10880"/>
                  <a:pt x="249" y="10880"/>
                </a:cubicBezTo>
                <a:lnTo>
                  <a:pt x="249" y="10880"/>
                </a:lnTo>
                <a:cubicBezTo>
                  <a:pt x="692" y="11253"/>
                  <a:pt x="6949" y="13245"/>
                  <a:pt x="10074" y="11755"/>
                </a:cubicBezTo>
                <a:lnTo>
                  <a:pt x="10074" y="11755"/>
                </a:lnTo>
                <a:cubicBezTo>
                  <a:pt x="13631" y="10058"/>
                  <a:pt x="13719" y="5524"/>
                  <a:pt x="13719" y="5524"/>
                </a:cubicBezTo>
                <a:lnTo>
                  <a:pt x="13719" y="5524"/>
                </a:lnTo>
                <a:cubicBezTo>
                  <a:pt x="17156" y="10683"/>
                  <a:pt x="13451" y="18808"/>
                  <a:pt x="13451" y="18808"/>
                </a:cubicBezTo>
                <a:lnTo>
                  <a:pt x="13451" y="18808"/>
                </a:lnTo>
                <a:cubicBezTo>
                  <a:pt x="14443" y="19638"/>
                  <a:pt x="16679" y="19950"/>
                  <a:pt x="16679" y="19950"/>
                </a:cubicBezTo>
                <a:lnTo>
                  <a:pt x="16679" y="19950"/>
                </a:lnTo>
                <a:cubicBezTo>
                  <a:pt x="24138" y="10225"/>
                  <a:pt x="18230" y="1306"/>
                  <a:pt x="18230" y="1306"/>
                </a:cubicBezTo>
                <a:lnTo>
                  <a:pt x="18230" y="1306"/>
                </a:lnTo>
                <a:lnTo>
                  <a:pt x="8938" y="1"/>
                </a:lnTo>
                <a:cubicBezTo>
                  <a:pt x="6555" y="2458"/>
                  <a:pt x="7976" y="7168"/>
                  <a:pt x="7119" y="7794"/>
                </a:cubicBezTo>
                <a:close/>
              </a:path>
            </a:pathLst>
          </a:custGeom>
          <a:solidFill>
            <a:srgbClr val="638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p:nvPr/>
        </p:nvSpPr>
        <p:spPr>
          <a:xfrm>
            <a:off x="1272494" y="2444497"/>
            <a:ext cx="617861" cy="787295"/>
          </a:xfrm>
          <a:custGeom>
            <a:rect b="b" l="l" r="r" t="t"/>
            <a:pathLst>
              <a:path extrusionOk="0" h="9809" w="7698">
                <a:moveTo>
                  <a:pt x="6458" y="1"/>
                </a:moveTo>
                <a:cubicBezTo>
                  <a:pt x="6458" y="1"/>
                  <a:pt x="3734" y="1269"/>
                  <a:pt x="1456" y="5616"/>
                </a:cubicBezTo>
                <a:cubicBezTo>
                  <a:pt x="690" y="7077"/>
                  <a:pt x="0" y="9013"/>
                  <a:pt x="88" y="9100"/>
                </a:cubicBezTo>
                <a:cubicBezTo>
                  <a:pt x="99" y="9112"/>
                  <a:pt x="112" y="9118"/>
                  <a:pt x="125" y="9118"/>
                </a:cubicBezTo>
                <a:cubicBezTo>
                  <a:pt x="261" y="9118"/>
                  <a:pt x="481" y="8561"/>
                  <a:pt x="481" y="8561"/>
                </a:cubicBezTo>
                <a:lnTo>
                  <a:pt x="481" y="8561"/>
                </a:lnTo>
                <a:cubicBezTo>
                  <a:pt x="480" y="8561"/>
                  <a:pt x="108" y="9617"/>
                  <a:pt x="266" y="9693"/>
                </a:cubicBezTo>
                <a:cubicBezTo>
                  <a:pt x="272" y="9696"/>
                  <a:pt x="279" y="9697"/>
                  <a:pt x="286" y="9697"/>
                </a:cubicBezTo>
                <a:cubicBezTo>
                  <a:pt x="453" y="9697"/>
                  <a:pt x="813" y="8846"/>
                  <a:pt x="813" y="8846"/>
                </a:cubicBezTo>
                <a:lnTo>
                  <a:pt x="813" y="8846"/>
                </a:lnTo>
                <a:cubicBezTo>
                  <a:pt x="813" y="8846"/>
                  <a:pt x="510" y="9765"/>
                  <a:pt x="644" y="9807"/>
                </a:cubicBezTo>
                <a:cubicBezTo>
                  <a:pt x="647" y="9808"/>
                  <a:pt x="651" y="9809"/>
                  <a:pt x="654" y="9809"/>
                </a:cubicBezTo>
                <a:cubicBezTo>
                  <a:pt x="798" y="9809"/>
                  <a:pt x="1193" y="9029"/>
                  <a:pt x="1193" y="9029"/>
                </a:cubicBezTo>
                <a:lnTo>
                  <a:pt x="1193" y="9029"/>
                </a:lnTo>
                <a:cubicBezTo>
                  <a:pt x="1193" y="9029"/>
                  <a:pt x="957" y="9716"/>
                  <a:pt x="1071" y="9768"/>
                </a:cubicBezTo>
                <a:cubicBezTo>
                  <a:pt x="1076" y="9771"/>
                  <a:pt x="1081" y="9772"/>
                  <a:pt x="1086" y="9772"/>
                </a:cubicBezTo>
                <a:cubicBezTo>
                  <a:pt x="1261" y="9772"/>
                  <a:pt x="1637" y="8655"/>
                  <a:pt x="1739" y="8632"/>
                </a:cubicBezTo>
                <a:cubicBezTo>
                  <a:pt x="1739" y="8632"/>
                  <a:pt x="1779" y="9092"/>
                  <a:pt x="1902" y="9092"/>
                </a:cubicBezTo>
                <a:cubicBezTo>
                  <a:pt x="1905" y="9092"/>
                  <a:pt x="1908" y="9092"/>
                  <a:pt x="1911" y="9091"/>
                </a:cubicBezTo>
                <a:cubicBezTo>
                  <a:pt x="2035" y="9071"/>
                  <a:pt x="2143" y="8106"/>
                  <a:pt x="3656" y="6280"/>
                </a:cubicBezTo>
                <a:cubicBezTo>
                  <a:pt x="5601" y="3931"/>
                  <a:pt x="7698" y="3189"/>
                  <a:pt x="7698" y="3189"/>
                </a:cubicBezTo>
                <a:lnTo>
                  <a:pt x="6458" y="1"/>
                </a:lnTo>
                <a:close/>
              </a:path>
            </a:pathLst>
          </a:custGeom>
          <a:solidFill>
            <a:srgbClr val="A3D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3"/>
          <p:cNvSpPr/>
          <p:nvPr/>
        </p:nvSpPr>
        <p:spPr>
          <a:xfrm>
            <a:off x="2646508" y="2359900"/>
            <a:ext cx="886178" cy="389353"/>
          </a:xfrm>
          <a:custGeom>
            <a:rect b="b" l="l" r="r" t="t"/>
            <a:pathLst>
              <a:path extrusionOk="0" h="4851" w="11041">
                <a:moveTo>
                  <a:pt x="10303" y="0"/>
                </a:moveTo>
                <a:cubicBezTo>
                  <a:pt x="10078" y="0"/>
                  <a:pt x="9286" y="543"/>
                  <a:pt x="9155" y="543"/>
                </a:cubicBezTo>
                <a:cubicBezTo>
                  <a:pt x="9151" y="543"/>
                  <a:pt x="9148" y="543"/>
                  <a:pt x="9145" y="542"/>
                </a:cubicBezTo>
                <a:cubicBezTo>
                  <a:pt x="9145" y="542"/>
                  <a:pt x="9396" y="129"/>
                  <a:pt x="9278" y="70"/>
                </a:cubicBezTo>
                <a:cubicBezTo>
                  <a:pt x="9273" y="67"/>
                  <a:pt x="9268" y="66"/>
                  <a:pt x="9261" y="66"/>
                </a:cubicBezTo>
                <a:cubicBezTo>
                  <a:pt x="9106" y="66"/>
                  <a:pt x="8391" y="678"/>
                  <a:pt x="6187" y="1227"/>
                </a:cubicBezTo>
                <a:cubicBezTo>
                  <a:pt x="4872" y="1554"/>
                  <a:pt x="3681" y="1645"/>
                  <a:pt x="2763" y="1645"/>
                </a:cubicBezTo>
                <a:cubicBezTo>
                  <a:pt x="1615" y="1645"/>
                  <a:pt x="894" y="1503"/>
                  <a:pt x="894" y="1503"/>
                </a:cubicBezTo>
                <a:lnTo>
                  <a:pt x="1" y="4805"/>
                </a:lnTo>
                <a:cubicBezTo>
                  <a:pt x="1" y="4805"/>
                  <a:pt x="303" y="4851"/>
                  <a:pt x="851" y="4851"/>
                </a:cubicBezTo>
                <a:cubicBezTo>
                  <a:pt x="2078" y="4851"/>
                  <a:pt x="4533" y="4621"/>
                  <a:pt x="7583" y="3136"/>
                </a:cubicBezTo>
                <a:cubicBezTo>
                  <a:pt x="9067" y="2415"/>
                  <a:pt x="10770" y="1266"/>
                  <a:pt x="10752" y="1143"/>
                </a:cubicBezTo>
                <a:cubicBezTo>
                  <a:pt x="10747" y="1108"/>
                  <a:pt x="10721" y="1094"/>
                  <a:pt x="10681" y="1094"/>
                </a:cubicBezTo>
                <a:cubicBezTo>
                  <a:pt x="10515" y="1094"/>
                  <a:pt x="10115" y="1345"/>
                  <a:pt x="10115" y="1345"/>
                </a:cubicBezTo>
                <a:cubicBezTo>
                  <a:pt x="10115" y="1345"/>
                  <a:pt x="11041" y="715"/>
                  <a:pt x="10960" y="561"/>
                </a:cubicBezTo>
                <a:cubicBezTo>
                  <a:pt x="10949" y="541"/>
                  <a:pt x="10925" y="532"/>
                  <a:pt x="10891" y="532"/>
                </a:cubicBezTo>
                <a:cubicBezTo>
                  <a:pt x="10666" y="532"/>
                  <a:pt x="10017" y="918"/>
                  <a:pt x="10017" y="918"/>
                </a:cubicBezTo>
                <a:cubicBezTo>
                  <a:pt x="10017" y="918"/>
                  <a:pt x="10806" y="357"/>
                  <a:pt x="10724" y="244"/>
                </a:cubicBezTo>
                <a:cubicBezTo>
                  <a:pt x="10714" y="231"/>
                  <a:pt x="10693" y="225"/>
                  <a:pt x="10665" y="225"/>
                </a:cubicBezTo>
                <a:cubicBezTo>
                  <a:pt x="10455" y="225"/>
                  <a:pt x="9819" y="546"/>
                  <a:pt x="9819" y="546"/>
                </a:cubicBezTo>
                <a:cubicBezTo>
                  <a:pt x="9819" y="546"/>
                  <a:pt x="10417" y="132"/>
                  <a:pt x="10356" y="23"/>
                </a:cubicBezTo>
                <a:cubicBezTo>
                  <a:pt x="10347" y="7"/>
                  <a:pt x="10329" y="0"/>
                  <a:pt x="10303" y="0"/>
                </a:cubicBezTo>
                <a:close/>
              </a:path>
            </a:pathLst>
          </a:custGeom>
          <a:solidFill>
            <a:srgbClr val="A3D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3"/>
          <p:cNvSpPr/>
          <p:nvPr/>
        </p:nvSpPr>
        <p:spPr>
          <a:xfrm>
            <a:off x="1747568" y="2376113"/>
            <a:ext cx="1130578" cy="1021742"/>
          </a:xfrm>
          <a:custGeom>
            <a:rect b="b" l="l" r="r" t="t"/>
            <a:pathLst>
              <a:path extrusionOk="0" h="12730" w="14086">
                <a:moveTo>
                  <a:pt x="3038" y="69"/>
                </a:moveTo>
                <a:cubicBezTo>
                  <a:pt x="1653" y="198"/>
                  <a:pt x="1" y="968"/>
                  <a:pt x="1" y="968"/>
                </a:cubicBezTo>
                <a:lnTo>
                  <a:pt x="1" y="968"/>
                </a:lnTo>
                <a:cubicBezTo>
                  <a:pt x="508" y="2650"/>
                  <a:pt x="1230" y="3828"/>
                  <a:pt x="1586" y="4387"/>
                </a:cubicBezTo>
                <a:lnTo>
                  <a:pt x="1586" y="4387"/>
                </a:lnTo>
                <a:cubicBezTo>
                  <a:pt x="1891" y="4262"/>
                  <a:pt x="2235" y="4139"/>
                  <a:pt x="2577" y="4028"/>
                </a:cubicBezTo>
                <a:lnTo>
                  <a:pt x="2577" y="4028"/>
                </a:lnTo>
                <a:cubicBezTo>
                  <a:pt x="2577" y="4028"/>
                  <a:pt x="2505" y="7342"/>
                  <a:pt x="1194" y="10603"/>
                </a:cubicBezTo>
                <a:lnTo>
                  <a:pt x="1194" y="10603"/>
                </a:lnTo>
                <a:cubicBezTo>
                  <a:pt x="4714" y="12730"/>
                  <a:pt x="10238" y="12586"/>
                  <a:pt x="10890" y="12021"/>
                </a:cubicBezTo>
                <a:lnTo>
                  <a:pt x="10890" y="12021"/>
                </a:lnTo>
                <a:cubicBezTo>
                  <a:pt x="11308" y="8477"/>
                  <a:pt x="11155" y="5064"/>
                  <a:pt x="11155" y="5064"/>
                </a:cubicBezTo>
                <a:lnTo>
                  <a:pt x="11155" y="5064"/>
                </a:lnTo>
                <a:cubicBezTo>
                  <a:pt x="11999" y="5036"/>
                  <a:pt x="12831" y="4927"/>
                  <a:pt x="13630" y="4767"/>
                </a:cubicBezTo>
                <a:lnTo>
                  <a:pt x="13630" y="4767"/>
                </a:lnTo>
                <a:cubicBezTo>
                  <a:pt x="14086" y="3068"/>
                  <a:pt x="13578" y="968"/>
                  <a:pt x="13578" y="968"/>
                </a:cubicBezTo>
                <a:lnTo>
                  <a:pt x="13578" y="968"/>
                </a:lnTo>
                <a:cubicBezTo>
                  <a:pt x="13578" y="968"/>
                  <a:pt x="12389" y="984"/>
                  <a:pt x="11301" y="853"/>
                </a:cubicBezTo>
                <a:lnTo>
                  <a:pt x="11301" y="853"/>
                </a:lnTo>
                <a:cubicBezTo>
                  <a:pt x="7653" y="410"/>
                  <a:pt x="6296" y="0"/>
                  <a:pt x="4434" y="0"/>
                </a:cubicBezTo>
                <a:lnTo>
                  <a:pt x="4434" y="0"/>
                </a:lnTo>
                <a:cubicBezTo>
                  <a:pt x="4006" y="0"/>
                  <a:pt x="3552" y="22"/>
                  <a:pt x="3038" y="69"/>
                </a:cubicBezTo>
              </a:path>
            </a:pathLst>
          </a:custGeom>
          <a:solidFill>
            <a:srgbClr val="FFA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3"/>
          <p:cNvSpPr/>
          <p:nvPr/>
        </p:nvSpPr>
        <p:spPr>
          <a:xfrm>
            <a:off x="2263175" y="2096800"/>
            <a:ext cx="326347" cy="415439"/>
          </a:xfrm>
          <a:custGeom>
            <a:rect b="b" l="l" r="r" t="t"/>
            <a:pathLst>
              <a:path extrusionOk="0" h="5176" w="4066">
                <a:moveTo>
                  <a:pt x="2764" y="1"/>
                </a:moveTo>
                <a:cubicBezTo>
                  <a:pt x="2265" y="1"/>
                  <a:pt x="1667" y="97"/>
                  <a:pt x="1213" y="467"/>
                </a:cubicBezTo>
                <a:cubicBezTo>
                  <a:pt x="268" y="1237"/>
                  <a:pt x="618" y="2705"/>
                  <a:pt x="618" y="2705"/>
                </a:cubicBezTo>
                <a:cubicBezTo>
                  <a:pt x="618" y="2705"/>
                  <a:pt x="197" y="3539"/>
                  <a:pt x="1" y="4067"/>
                </a:cubicBezTo>
                <a:cubicBezTo>
                  <a:pt x="1" y="4067"/>
                  <a:pt x="496" y="5176"/>
                  <a:pt x="1319" y="5176"/>
                </a:cubicBezTo>
                <a:cubicBezTo>
                  <a:pt x="1667" y="5176"/>
                  <a:pt x="2074" y="4977"/>
                  <a:pt x="2527" y="4411"/>
                </a:cubicBezTo>
                <a:lnTo>
                  <a:pt x="2609" y="3128"/>
                </a:lnTo>
                <a:cubicBezTo>
                  <a:pt x="2880" y="3098"/>
                  <a:pt x="3271" y="3069"/>
                  <a:pt x="3513" y="2870"/>
                </a:cubicBezTo>
                <a:cubicBezTo>
                  <a:pt x="3773" y="2654"/>
                  <a:pt x="3824" y="1645"/>
                  <a:pt x="3824" y="1645"/>
                </a:cubicBezTo>
                <a:cubicBezTo>
                  <a:pt x="3824" y="1645"/>
                  <a:pt x="4043" y="1439"/>
                  <a:pt x="4054" y="1355"/>
                </a:cubicBezTo>
                <a:cubicBezTo>
                  <a:pt x="4066" y="1274"/>
                  <a:pt x="3795" y="1161"/>
                  <a:pt x="3795" y="1161"/>
                </a:cubicBezTo>
                <a:cubicBezTo>
                  <a:pt x="3795" y="723"/>
                  <a:pt x="3730" y="114"/>
                  <a:pt x="3730" y="114"/>
                </a:cubicBezTo>
                <a:cubicBezTo>
                  <a:pt x="3730" y="114"/>
                  <a:pt x="3305" y="1"/>
                  <a:pt x="2764" y="1"/>
                </a:cubicBezTo>
                <a:close/>
              </a:path>
            </a:pathLst>
          </a:custGeom>
          <a:solidFill>
            <a:srgbClr val="A3D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p:nvPr/>
        </p:nvSpPr>
        <p:spPr>
          <a:xfrm>
            <a:off x="1722526" y="1952327"/>
            <a:ext cx="572111" cy="326989"/>
          </a:xfrm>
          <a:custGeom>
            <a:rect b="b" l="l" r="r" t="t"/>
            <a:pathLst>
              <a:path extrusionOk="0" h="4074" w="7128">
                <a:moveTo>
                  <a:pt x="4514" y="520"/>
                </a:moveTo>
                <a:cubicBezTo>
                  <a:pt x="4253" y="847"/>
                  <a:pt x="4026" y="1172"/>
                  <a:pt x="3417" y="987"/>
                </a:cubicBezTo>
                <a:lnTo>
                  <a:pt x="3417" y="987"/>
                </a:lnTo>
                <a:cubicBezTo>
                  <a:pt x="2249" y="632"/>
                  <a:pt x="149" y="419"/>
                  <a:pt x="76" y="1705"/>
                </a:cubicBezTo>
                <a:lnTo>
                  <a:pt x="76" y="1705"/>
                </a:lnTo>
                <a:cubicBezTo>
                  <a:pt x="1" y="2992"/>
                  <a:pt x="1931" y="4073"/>
                  <a:pt x="3639" y="3391"/>
                </a:cubicBezTo>
                <a:lnTo>
                  <a:pt x="3639" y="3391"/>
                </a:lnTo>
                <a:cubicBezTo>
                  <a:pt x="4970" y="2859"/>
                  <a:pt x="5295" y="1335"/>
                  <a:pt x="6819" y="2164"/>
                </a:cubicBezTo>
                <a:lnTo>
                  <a:pt x="6819" y="2164"/>
                </a:lnTo>
                <a:cubicBezTo>
                  <a:pt x="6819" y="2164"/>
                  <a:pt x="7127" y="2017"/>
                  <a:pt x="7070" y="1705"/>
                </a:cubicBezTo>
                <a:lnTo>
                  <a:pt x="7070" y="1705"/>
                </a:lnTo>
                <a:cubicBezTo>
                  <a:pt x="7070" y="1705"/>
                  <a:pt x="6952" y="226"/>
                  <a:pt x="5650" y="20"/>
                </a:cubicBezTo>
                <a:lnTo>
                  <a:pt x="5650" y="20"/>
                </a:lnTo>
                <a:cubicBezTo>
                  <a:pt x="5567" y="6"/>
                  <a:pt x="5491" y="0"/>
                  <a:pt x="5419" y="0"/>
                </a:cubicBezTo>
                <a:lnTo>
                  <a:pt x="5419" y="0"/>
                </a:lnTo>
                <a:cubicBezTo>
                  <a:pt x="4954" y="0"/>
                  <a:pt x="4724" y="260"/>
                  <a:pt x="4514" y="520"/>
                </a:cubicBezTo>
                <a:close/>
              </a:path>
            </a:pathLst>
          </a:custGeom>
          <a:solidFill>
            <a:srgbClr val="638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3"/>
          <p:cNvSpPr/>
          <p:nvPr/>
        </p:nvSpPr>
        <p:spPr>
          <a:xfrm>
            <a:off x="2195272" y="2007066"/>
            <a:ext cx="375307" cy="354359"/>
          </a:xfrm>
          <a:custGeom>
            <a:rect b="b" l="l" r="r" t="t"/>
            <a:pathLst>
              <a:path extrusionOk="0" h="4415" w="4676">
                <a:moveTo>
                  <a:pt x="2653" y="0"/>
                </a:moveTo>
                <a:cubicBezTo>
                  <a:pt x="1653" y="13"/>
                  <a:pt x="680" y="470"/>
                  <a:pt x="288" y="1751"/>
                </a:cubicBezTo>
                <a:lnTo>
                  <a:pt x="288" y="1751"/>
                </a:lnTo>
                <a:cubicBezTo>
                  <a:pt x="0" y="2694"/>
                  <a:pt x="541" y="4414"/>
                  <a:pt x="1503" y="4246"/>
                </a:cubicBezTo>
                <a:lnTo>
                  <a:pt x="1503" y="4246"/>
                </a:lnTo>
                <a:cubicBezTo>
                  <a:pt x="2360" y="4097"/>
                  <a:pt x="2365" y="2912"/>
                  <a:pt x="2365" y="2912"/>
                </a:cubicBezTo>
                <a:lnTo>
                  <a:pt x="2365" y="2912"/>
                </a:lnTo>
                <a:cubicBezTo>
                  <a:pt x="2365" y="2912"/>
                  <a:pt x="2045" y="2574"/>
                  <a:pt x="2188" y="2268"/>
                </a:cubicBezTo>
                <a:lnTo>
                  <a:pt x="2188" y="2268"/>
                </a:lnTo>
                <a:cubicBezTo>
                  <a:pt x="2373" y="1868"/>
                  <a:pt x="2690" y="2095"/>
                  <a:pt x="2690" y="2095"/>
                </a:cubicBezTo>
                <a:lnTo>
                  <a:pt x="2690" y="2095"/>
                </a:lnTo>
                <a:cubicBezTo>
                  <a:pt x="2690" y="2095"/>
                  <a:pt x="2672" y="2602"/>
                  <a:pt x="3108" y="2501"/>
                </a:cubicBezTo>
                <a:lnTo>
                  <a:pt x="3108" y="2501"/>
                </a:lnTo>
                <a:cubicBezTo>
                  <a:pt x="4018" y="2287"/>
                  <a:pt x="4676" y="1462"/>
                  <a:pt x="4637" y="1091"/>
                </a:cubicBezTo>
                <a:lnTo>
                  <a:pt x="4637" y="1091"/>
                </a:lnTo>
                <a:cubicBezTo>
                  <a:pt x="4574" y="505"/>
                  <a:pt x="3888" y="0"/>
                  <a:pt x="2704" y="0"/>
                </a:cubicBezTo>
                <a:lnTo>
                  <a:pt x="2704" y="0"/>
                </a:lnTo>
                <a:cubicBezTo>
                  <a:pt x="2687" y="0"/>
                  <a:pt x="2670" y="0"/>
                  <a:pt x="2653" y="0"/>
                </a:cubicBezTo>
                <a:close/>
              </a:path>
            </a:pathLst>
          </a:custGeom>
          <a:solidFill>
            <a:srgbClr val="638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4"/>
          <p:cNvSpPr txBox="1"/>
          <p:nvPr>
            <p:ph type="title"/>
          </p:nvPr>
        </p:nvSpPr>
        <p:spPr>
          <a:xfrm>
            <a:off x="3279325" y="2196000"/>
            <a:ext cx="2719200" cy="75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900"/>
              <a:t>Appendix</a:t>
            </a:r>
            <a:endParaRPr sz="3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5"/>
          <p:cNvSpPr txBox="1"/>
          <p:nvPr/>
        </p:nvSpPr>
        <p:spPr>
          <a:xfrm>
            <a:off x="175925" y="196625"/>
            <a:ext cx="21837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435D74"/>
                </a:solidFill>
                <a:latin typeface="Roboto"/>
                <a:ea typeface="Roboto"/>
                <a:cs typeface="Roboto"/>
                <a:sym typeface="Roboto"/>
              </a:rPr>
              <a:t>LM with questions answered</a:t>
            </a:r>
            <a:endParaRPr b="1" sz="1200">
              <a:solidFill>
                <a:srgbClr val="435D74"/>
              </a:solidFill>
              <a:latin typeface="Roboto"/>
              <a:ea typeface="Roboto"/>
              <a:cs typeface="Roboto"/>
              <a:sym typeface="Roboto"/>
            </a:endParaRPr>
          </a:p>
          <a:p>
            <a:pPr indent="0" lvl="0" marL="0" rtl="0" algn="l">
              <a:lnSpc>
                <a:spcPct val="115000"/>
              </a:lnSpc>
              <a:spcBef>
                <a:spcPts val="0"/>
              </a:spcBef>
              <a:spcAft>
                <a:spcPts val="0"/>
              </a:spcAft>
              <a:buNone/>
            </a:pPr>
            <a:r>
              <a:rPr b="1" lang="en" sz="1200">
                <a:solidFill>
                  <a:srgbClr val="435D74"/>
                </a:solidFill>
                <a:latin typeface="Roboto"/>
                <a:ea typeface="Roboto"/>
                <a:cs typeface="Roboto"/>
                <a:sym typeface="Roboto"/>
              </a:rPr>
              <a:t>All covariates</a:t>
            </a:r>
            <a:endParaRPr b="1" sz="1200">
              <a:solidFill>
                <a:srgbClr val="435D74"/>
              </a:solidFill>
              <a:latin typeface="Roboto"/>
              <a:ea typeface="Roboto"/>
              <a:cs typeface="Roboto"/>
              <a:sym typeface="Roboto"/>
            </a:endParaRPr>
          </a:p>
        </p:txBody>
      </p:sp>
      <p:pic>
        <p:nvPicPr>
          <p:cNvPr id="379" name="Google Shape;379;p25"/>
          <p:cNvPicPr preferRelativeResize="0"/>
          <p:nvPr/>
        </p:nvPicPr>
        <p:blipFill>
          <a:blip r:embed="rId3">
            <a:alphaModFix/>
          </a:blip>
          <a:stretch>
            <a:fillRect/>
          </a:stretch>
        </p:blipFill>
        <p:spPr>
          <a:xfrm>
            <a:off x="175925" y="778325"/>
            <a:ext cx="4098251" cy="679050"/>
          </a:xfrm>
          <a:prstGeom prst="rect">
            <a:avLst/>
          </a:prstGeom>
          <a:noFill/>
          <a:ln>
            <a:noFill/>
          </a:ln>
        </p:spPr>
      </p:pic>
      <p:pic>
        <p:nvPicPr>
          <p:cNvPr id="380" name="Google Shape;380;p25"/>
          <p:cNvPicPr preferRelativeResize="0"/>
          <p:nvPr/>
        </p:nvPicPr>
        <p:blipFill>
          <a:blip r:embed="rId4">
            <a:alphaModFix/>
          </a:blip>
          <a:stretch>
            <a:fillRect/>
          </a:stretch>
        </p:blipFill>
        <p:spPr>
          <a:xfrm>
            <a:off x="4478784" y="0"/>
            <a:ext cx="3596591" cy="5143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6"/>
          <p:cNvSpPr txBox="1"/>
          <p:nvPr/>
        </p:nvSpPr>
        <p:spPr>
          <a:xfrm>
            <a:off x="175925" y="196625"/>
            <a:ext cx="21837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435D74"/>
                </a:solidFill>
                <a:latin typeface="Roboto"/>
                <a:ea typeface="Roboto"/>
                <a:cs typeface="Roboto"/>
                <a:sym typeface="Roboto"/>
              </a:rPr>
              <a:t>LM with duration</a:t>
            </a:r>
            <a:endParaRPr b="1" sz="1200">
              <a:solidFill>
                <a:srgbClr val="435D74"/>
              </a:solidFill>
              <a:latin typeface="Roboto"/>
              <a:ea typeface="Roboto"/>
              <a:cs typeface="Roboto"/>
              <a:sym typeface="Roboto"/>
            </a:endParaRPr>
          </a:p>
          <a:p>
            <a:pPr indent="0" lvl="0" marL="0" rtl="0" algn="l">
              <a:lnSpc>
                <a:spcPct val="115000"/>
              </a:lnSpc>
              <a:spcBef>
                <a:spcPts val="0"/>
              </a:spcBef>
              <a:spcAft>
                <a:spcPts val="0"/>
              </a:spcAft>
              <a:buNone/>
            </a:pPr>
            <a:r>
              <a:rPr b="1" lang="en" sz="1200">
                <a:solidFill>
                  <a:srgbClr val="435D74"/>
                </a:solidFill>
                <a:latin typeface="Roboto"/>
                <a:ea typeface="Roboto"/>
                <a:cs typeface="Roboto"/>
                <a:sym typeface="Roboto"/>
              </a:rPr>
              <a:t>All covariates</a:t>
            </a:r>
            <a:endParaRPr b="1" sz="1200">
              <a:solidFill>
                <a:srgbClr val="435D74"/>
              </a:solidFill>
              <a:latin typeface="Roboto"/>
              <a:ea typeface="Roboto"/>
              <a:cs typeface="Roboto"/>
              <a:sym typeface="Roboto"/>
            </a:endParaRPr>
          </a:p>
        </p:txBody>
      </p:sp>
      <p:pic>
        <p:nvPicPr>
          <p:cNvPr id="386" name="Google Shape;386;p26"/>
          <p:cNvPicPr preferRelativeResize="0"/>
          <p:nvPr/>
        </p:nvPicPr>
        <p:blipFill>
          <a:blip r:embed="rId3">
            <a:alphaModFix/>
          </a:blip>
          <a:stretch>
            <a:fillRect/>
          </a:stretch>
        </p:blipFill>
        <p:spPr>
          <a:xfrm>
            <a:off x="175925" y="778325"/>
            <a:ext cx="3932173" cy="679050"/>
          </a:xfrm>
          <a:prstGeom prst="rect">
            <a:avLst/>
          </a:prstGeom>
          <a:noFill/>
          <a:ln>
            <a:noFill/>
          </a:ln>
        </p:spPr>
      </p:pic>
      <p:pic>
        <p:nvPicPr>
          <p:cNvPr id="387" name="Google Shape;387;p26"/>
          <p:cNvPicPr preferRelativeResize="0"/>
          <p:nvPr/>
        </p:nvPicPr>
        <p:blipFill>
          <a:blip r:embed="rId4">
            <a:alphaModFix/>
          </a:blip>
          <a:stretch>
            <a:fillRect/>
          </a:stretch>
        </p:blipFill>
        <p:spPr>
          <a:xfrm>
            <a:off x="4412900" y="0"/>
            <a:ext cx="3324933"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27"/>
          <p:cNvPicPr preferRelativeResize="0"/>
          <p:nvPr/>
        </p:nvPicPr>
        <p:blipFill>
          <a:blip r:embed="rId3">
            <a:alphaModFix/>
          </a:blip>
          <a:stretch>
            <a:fillRect/>
          </a:stretch>
        </p:blipFill>
        <p:spPr>
          <a:xfrm>
            <a:off x="4909000" y="152400"/>
            <a:ext cx="3858900" cy="4838699"/>
          </a:xfrm>
          <a:prstGeom prst="rect">
            <a:avLst/>
          </a:prstGeom>
          <a:noFill/>
          <a:ln>
            <a:noFill/>
          </a:ln>
        </p:spPr>
      </p:pic>
      <p:sp>
        <p:nvSpPr>
          <p:cNvPr id="393" name="Google Shape;393;p27"/>
          <p:cNvSpPr txBox="1"/>
          <p:nvPr/>
        </p:nvSpPr>
        <p:spPr>
          <a:xfrm>
            <a:off x="175925" y="196625"/>
            <a:ext cx="21837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435D74"/>
                </a:solidFill>
                <a:latin typeface="Roboto"/>
                <a:ea typeface="Roboto"/>
                <a:cs typeface="Roboto"/>
                <a:sym typeface="Roboto"/>
              </a:rPr>
              <a:t>LM with log duration</a:t>
            </a:r>
            <a:endParaRPr b="1" sz="1200">
              <a:solidFill>
                <a:srgbClr val="435D74"/>
              </a:solidFill>
              <a:latin typeface="Roboto"/>
              <a:ea typeface="Roboto"/>
              <a:cs typeface="Roboto"/>
              <a:sym typeface="Roboto"/>
            </a:endParaRPr>
          </a:p>
          <a:p>
            <a:pPr indent="0" lvl="0" marL="0" rtl="0" algn="l">
              <a:lnSpc>
                <a:spcPct val="115000"/>
              </a:lnSpc>
              <a:spcBef>
                <a:spcPts val="0"/>
              </a:spcBef>
              <a:spcAft>
                <a:spcPts val="0"/>
              </a:spcAft>
              <a:buNone/>
            </a:pPr>
            <a:r>
              <a:rPr b="1" lang="en" sz="1200">
                <a:solidFill>
                  <a:srgbClr val="435D74"/>
                </a:solidFill>
                <a:latin typeface="Roboto"/>
                <a:ea typeface="Roboto"/>
                <a:cs typeface="Roboto"/>
                <a:sym typeface="Roboto"/>
              </a:rPr>
              <a:t>All covariates</a:t>
            </a:r>
            <a:endParaRPr b="1" sz="1200">
              <a:solidFill>
                <a:srgbClr val="435D74"/>
              </a:solidFill>
              <a:latin typeface="Roboto"/>
              <a:ea typeface="Roboto"/>
              <a:cs typeface="Roboto"/>
              <a:sym typeface="Roboto"/>
            </a:endParaRPr>
          </a:p>
        </p:txBody>
      </p:sp>
      <p:pic>
        <p:nvPicPr>
          <p:cNvPr id="394" name="Google Shape;394;p27"/>
          <p:cNvPicPr preferRelativeResize="0"/>
          <p:nvPr/>
        </p:nvPicPr>
        <p:blipFill rotWithShape="1">
          <a:blip r:embed="rId4">
            <a:alphaModFix/>
          </a:blip>
          <a:srcRect b="0" l="0" r="4021" t="0"/>
          <a:stretch/>
        </p:blipFill>
        <p:spPr>
          <a:xfrm>
            <a:off x="175925" y="778325"/>
            <a:ext cx="4346624" cy="581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8"/>
          <p:cNvSpPr txBox="1"/>
          <p:nvPr/>
        </p:nvSpPr>
        <p:spPr>
          <a:xfrm>
            <a:off x="175925" y="196625"/>
            <a:ext cx="27321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435D74"/>
                </a:solidFill>
                <a:latin typeface="Roboto"/>
                <a:ea typeface="Roboto"/>
                <a:cs typeface="Roboto"/>
                <a:sym typeface="Roboto"/>
              </a:rPr>
              <a:t>Poisson</a:t>
            </a:r>
            <a:r>
              <a:rPr b="1" lang="en" sz="1200">
                <a:solidFill>
                  <a:srgbClr val="435D74"/>
                </a:solidFill>
                <a:latin typeface="Roboto"/>
                <a:ea typeface="Roboto"/>
                <a:cs typeface="Roboto"/>
                <a:sym typeface="Roboto"/>
              </a:rPr>
              <a:t> with questions answered</a:t>
            </a:r>
            <a:endParaRPr b="1" sz="1200">
              <a:solidFill>
                <a:srgbClr val="435D74"/>
              </a:solidFill>
              <a:latin typeface="Roboto"/>
              <a:ea typeface="Roboto"/>
              <a:cs typeface="Roboto"/>
              <a:sym typeface="Roboto"/>
            </a:endParaRPr>
          </a:p>
          <a:p>
            <a:pPr indent="0" lvl="0" marL="0" rtl="0" algn="l">
              <a:lnSpc>
                <a:spcPct val="115000"/>
              </a:lnSpc>
              <a:spcBef>
                <a:spcPts val="0"/>
              </a:spcBef>
              <a:spcAft>
                <a:spcPts val="0"/>
              </a:spcAft>
              <a:buNone/>
            </a:pPr>
            <a:r>
              <a:rPr b="1" lang="en" sz="1200">
                <a:solidFill>
                  <a:srgbClr val="435D74"/>
                </a:solidFill>
                <a:latin typeface="Roboto"/>
                <a:ea typeface="Roboto"/>
                <a:cs typeface="Roboto"/>
                <a:sym typeface="Roboto"/>
              </a:rPr>
              <a:t>All covariates</a:t>
            </a:r>
            <a:endParaRPr b="1" sz="1200">
              <a:solidFill>
                <a:srgbClr val="435D74"/>
              </a:solidFill>
              <a:latin typeface="Roboto"/>
              <a:ea typeface="Roboto"/>
              <a:cs typeface="Roboto"/>
              <a:sym typeface="Roboto"/>
            </a:endParaRPr>
          </a:p>
        </p:txBody>
      </p:sp>
      <p:pic>
        <p:nvPicPr>
          <p:cNvPr id="400" name="Google Shape;400;p28"/>
          <p:cNvPicPr preferRelativeResize="0"/>
          <p:nvPr/>
        </p:nvPicPr>
        <p:blipFill>
          <a:blip r:embed="rId3">
            <a:alphaModFix/>
          </a:blip>
          <a:stretch>
            <a:fillRect/>
          </a:stretch>
        </p:blipFill>
        <p:spPr>
          <a:xfrm>
            <a:off x="21575" y="778325"/>
            <a:ext cx="2879483" cy="4319225"/>
          </a:xfrm>
          <a:prstGeom prst="rect">
            <a:avLst/>
          </a:prstGeom>
          <a:noFill/>
          <a:ln>
            <a:noFill/>
          </a:ln>
        </p:spPr>
      </p:pic>
      <p:pic>
        <p:nvPicPr>
          <p:cNvPr id="401" name="Google Shape;401;p28"/>
          <p:cNvPicPr preferRelativeResize="0"/>
          <p:nvPr/>
        </p:nvPicPr>
        <p:blipFill>
          <a:blip r:embed="rId4">
            <a:alphaModFix/>
          </a:blip>
          <a:stretch>
            <a:fillRect/>
          </a:stretch>
        </p:blipFill>
        <p:spPr>
          <a:xfrm>
            <a:off x="3037075" y="778314"/>
            <a:ext cx="2851350" cy="4319237"/>
          </a:xfrm>
          <a:prstGeom prst="rect">
            <a:avLst/>
          </a:prstGeom>
          <a:noFill/>
          <a:ln>
            <a:noFill/>
          </a:ln>
        </p:spPr>
      </p:pic>
      <p:pic>
        <p:nvPicPr>
          <p:cNvPr id="402" name="Google Shape;402;p28"/>
          <p:cNvPicPr preferRelativeResize="0"/>
          <p:nvPr/>
        </p:nvPicPr>
        <p:blipFill>
          <a:blip r:embed="rId5">
            <a:alphaModFix/>
          </a:blip>
          <a:stretch>
            <a:fillRect/>
          </a:stretch>
        </p:blipFill>
        <p:spPr>
          <a:xfrm>
            <a:off x="5836897" y="778322"/>
            <a:ext cx="3191850" cy="1034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9"/>
          <p:cNvSpPr txBox="1"/>
          <p:nvPr/>
        </p:nvSpPr>
        <p:spPr>
          <a:xfrm>
            <a:off x="351095" y="335588"/>
            <a:ext cx="10212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Control</a:t>
            </a:r>
            <a:endParaRPr sz="1200">
              <a:solidFill>
                <a:schemeClr val="dk1"/>
              </a:solidFill>
              <a:latin typeface="Roboto"/>
              <a:ea typeface="Roboto"/>
              <a:cs typeface="Roboto"/>
              <a:sym typeface="Roboto"/>
            </a:endParaRPr>
          </a:p>
        </p:txBody>
      </p:sp>
      <p:sp>
        <p:nvSpPr>
          <p:cNvPr id="408" name="Google Shape;408;p29"/>
          <p:cNvSpPr txBox="1"/>
          <p:nvPr/>
        </p:nvSpPr>
        <p:spPr>
          <a:xfrm>
            <a:off x="1223020" y="335592"/>
            <a:ext cx="10212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Financial</a:t>
            </a:r>
            <a:endParaRPr sz="1200">
              <a:solidFill>
                <a:schemeClr val="dk1"/>
              </a:solidFill>
              <a:latin typeface="Roboto"/>
              <a:ea typeface="Roboto"/>
              <a:cs typeface="Roboto"/>
              <a:sym typeface="Roboto"/>
            </a:endParaRPr>
          </a:p>
        </p:txBody>
      </p:sp>
      <p:sp>
        <p:nvSpPr>
          <p:cNvPr id="409" name="Google Shape;409;p29"/>
          <p:cNvSpPr txBox="1"/>
          <p:nvPr>
            <p:ph type="title"/>
          </p:nvPr>
        </p:nvSpPr>
        <p:spPr>
          <a:xfrm>
            <a:off x="457200" y="411475"/>
            <a:ext cx="8238900" cy="56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Outcomes</a:t>
            </a:r>
            <a:endParaRPr/>
          </a:p>
        </p:txBody>
      </p:sp>
      <p:sp>
        <p:nvSpPr>
          <p:cNvPr id="410" name="Google Shape;410;p29"/>
          <p:cNvSpPr/>
          <p:nvPr/>
        </p:nvSpPr>
        <p:spPr>
          <a:xfrm>
            <a:off x="145176" y="116450"/>
            <a:ext cx="2988300" cy="606900"/>
          </a:xfrm>
          <a:prstGeom prst="rect">
            <a:avLst/>
          </a:prstGeom>
          <a:noFill/>
          <a:ln cap="flat" cmpd="sng" w="9525">
            <a:solidFill>
              <a:schemeClr val="accent6"/>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238926" y="459028"/>
            <a:ext cx="133200" cy="133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1110851" y="446719"/>
            <a:ext cx="133200" cy="133200"/>
          </a:xfrm>
          <a:prstGeom prst="rect">
            <a:avLst/>
          </a:prstGeom>
          <a:solidFill>
            <a:srgbClr val="A19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2031761" y="453228"/>
            <a:ext cx="133200" cy="133200"/>
          </a:xfrm>
          <a:prstGeom prst="rect">
            <a:avLst/>
          </a:prstGeom>
          <a:solidFill>
            <a:srgbClr val="4EB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txBox="1"/>
          <p:nvPr/>
        </p:nvSpPr>
        <p:spPr>
          <a:xfrm>
            <a:off x="2143936" y="341420"/>
            <a:ext cx="12330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Social Good</a:t>
            </a:r>
            <a:endParaRPr sz="1200">
              <a:solidFill>
                <a:schemeClr val="dk1"/>
              </a:solidFill>
              <a:latin typeface="Roboto"/>
              <a:ea typeface="Roboto"/>
              <a:cs typeface="Roboto"/>
              <a:sym typeface="Roboto"/>
            </a:endParaRPr>
          </a:p>
        </p:txBody>
      </p:sp>
      <p:sp>
        <p:nvSpPr>
          <p:cNvPr id="415" name="Google Shape;415;p29"/>
          <p:cNvSpPr txBox="1"/>
          <p:nvPr/>
        </p:nvSpPr>
        <p:spPr>
          <a:xfrm>
            <a:off x="145175" y="74473"/>
            <a:ext cx="16335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Fira Sans Condensed"/>
                <a:ea typeface="Fira Sans Condensed"/>
                <a:cs typeface="Fira Sans Condensed"/>
                <a:sym typeface="Fira Sans Condensed"/>
              </a:rPr>
              <a:t>Incentive Type</a:t>
            </a:r>
            <a:endParaRPr b="1" sz="1300">
              <a:solidFill>
                <a:schemeClr val="dk1"/>
              </a:solidFill>
              <a:latin typeface="Fira Sans Condensed"/>
              <a:ea typeface="Fira Sans Condensed"/>
              <a:cs typeface="Fira Sans Condensed"/>
              <a:sym typeface="Fira Sans Condensed"/>
            </a:endParaRPr>
          </a:p>
        </p:txBody>
      </p:sp>
      <p:graphicFrame>
        <p:nvGraphicFramePr>
          <p:cNvPr id="416" name="Google Shape;416;p29"/>
          <p:cNvGraphicFramePr/>
          <p:nvPr/>
        </p:nvGraphicFramePr>
        <p:xfrm>
          <a:off x="1725925" y="3890536"/>
          <a:ext cx="3000000" cy="3000000"/>
        </p:xfrm>
        <a:graphic>
          <a:graphicData uri="http://schemas.openxmlformats.org/drawingml/2006/table">
            <a:tbl>
              <a:tblPr>
                <a:noFill/>
                <a:tableStyleId>{3850E799-DF94-4CF6-8C38-FBE3BE054409}</a:tableStyleId>
              </a:tblPr>
              <a:tblGrid>
                <a:gridCol w="1500375"/>
                <a:gridCol w="2240200"/>
                <a:gridCol w="1960850"/>
              </a:tblGrid>
              <a:tr h="377175">
                <a:tc>
                  <a:txBody>
                    <a:bodyPr/>
                    <a:lstStyle/>
                    <a:p>
                      <a:pPr indent="0" lvl="0" marL="0" rtl="0" algn="l">
                        <a:lnSpc>
                          <a:spcPct val="115000"/>
                        </a:lnSpc>
                        <a:spcBef>
                          <a:spcPts val="0"/>
                        </a:spcBef>
                        <a:spcAft>
                          <a:spcPts val="0"/>
                        </a:spcAft>
                        <a:buNone/>
                      </a:pPr>
                      <a:r>
                        <a:rPr b="1" lang="en">
                          <a:solidFill>
                            <a:schemeClr val="dk1"/>
                          </a:solidFill>
                          <a:latin typeface="Roboto"/>
                          <a:ea typeface="Roboto"/>
                          <a:cs typeface="Roboto"/>
                          <a:sym typeface="Roboto"/>
                        </a:rPr>
                        <a:t>Treatment</a:t>
                      </a:r>
                      <a:endParaRPr b="1">
                        <a:solidFill>
                          <a:schemeClr val="dk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F1F9"/>
                    </a:solidFill>
                  </a:tcPr>
                </a:tc>
                <a:tc>
                  <a:txBody>
                    <a:bodyPr/>
                    <a:lstStyle/>
                    <a:p>
                      <a:pPr indent="0" lvl="0" marL="0" rtl="0" algn="r">
                        <a:lnSpc>
                          <a:spcPct val="115000"/>
                        </a:lnSpc>
                        <a:spcBef>
                          <a:spcPts val="0"/>
                        </a:spcBef>
                        <a:spcAft>
                          <a:spcPts val="0"/>
                        </a:spcAft>
                        <a:buNone/>
                      </a:pPr>
                      <a:r>
                        <a:rPr b="1" lang="en">
                          <a:solidFill>
                            <a:schemeClr val="dk1"/>
                          </a:solidFill>
                          <a:latin typeface="Roboto"/>
                          <a:ea typeface="Roboto"/>
                          <a:cs typeface="Roboto"/>
                          <a:sym typeface="Roboto"/>
                        </a:rPr>
                        <a:t>ATE Questions Answered</a:t>
                      </a:r>
                      <a:endParaRPr b="1">
                        <a:solidFill>
                          <a:schemeClr val="dk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F1F9"/>
                    </a:solidFill>
                  </a:tcPr>
                </a:tc>
                <a:tc>
                  <a:txBody>
                    <a:bodyPr/>
                    <a:lstStyle/>
                    <a:p>
                      <a:pPr indent="0" lvl="0" marL="0" rtl="0" algn="r">
                        <a:lnSpc>
                          <a:spcPct val="115000"/>
                        </a:lnSpc>
                        <a:spcBef>
                          <a:spcPts val="0"/>
                        </a:spcBef>
                        <a:spcAft>
                          <a:spcPts val="0"/>
                        </a:spcAft>
                        <a:buNone/>
                      </a:pPr>
                      <a:r>
                        <a:rPr b="1" lang="en">
                          <a:solidFill>
                            <a:schemeClr val="dk1"/>
                          </a:solidFill>
                          <a:latin typeface="Roboto"/>
                          <a:ea typeface="Roboto"/>
                          <a:cs typeface="Roboto"/>
                          <a:sym typeface="Roboto"/>
                        </a:rPr>
                        <a:t>ATE Time (min)</a:t>
                      </a:r>
                      <a:endParaRPr b="1">
                        <a:solidFill>
                          <a:schemeClr val="dk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F1F9"/>
                    </a:solidFill>
                  </a:tcPr>
                </a:tc>
              </a:tr>
              <a:tr h="266925">
                <a:tc>
                  <a:txBody>
                    <a:bodyPr/>
                    <a:lstStyle/>
                    <a:p>
                      <a:pPr indent="0" lvl="0" marL="0" rtl="0" algn="l">
                        <a:lnSpc>
                          <a:spcPct val="115000"/>
                        </a:lnSpc>
                        <a:spcBef>
                          <a:spcPts val="0"/>
                        </a:spcBef>
                        <a:spcAft>
                          <a:spcPts val="0"/>
                        </a:spcAft>
                        <a:buNone/>
                      </a:pPr>
                      <a:r>
                        <a:rPr lang="en">
                          <a:latin typeface="Roboto"/>
                          <a:ea typeface="Roboto"/>
                          <a:cs typeface="Roboto"/>
                          <a:sym typeface="Roboto"/>
                        </a:rPr>
                        <a:t>Financial</a:t>
                      </a:r>
                      <a:endParaRPr>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Roboto"/>
                          <a:ea typeface="Roboto"/>
                          <a:cs typeface="Roboto"/>
                          <a:sym typeface="Roboto"/>
                        </a:rPr>
                        <a:t>-7.8133 (37.8151)</a:t>
                      </a:r>
                      <a:endParaRPr>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Roboto"/>
                          <a:ea typeface="Roboto"/>
                          <a:cs typeface="Roboto"/>
                          <a:sym typeface="Roboto"/>
                        </a:rPr>
                        <a:t>6.1654 (39.7792)</a:t>
                      </a:r>
                      <a:endParaRPr>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6925">
                <a:tc>
                  <a:txBody>
                    <a:bodyPr/>
                    <a:lstStyle/>
                    <a:p>
                      <a:pPr indent="0" lvl="0" marL="0" rtl="0" algn="l">
                        <a:lnSpc>
                          <a:spcPct val="115000"/>
                        </a:lnSpc>
                        <a:spcBef>
                          <a:spcPts val="0"/>
                        </a:spcBef>
                        <a:spcAft>
                          <a:spcPts val="0"/>
                        </a:spcAft>
                        <a:buNone/>
                      </a:pPr>
                      <a:r>
                        <a:rPr lang="en">
                          <a:latin typeface="Roboto"/>
                          <a:ea typeface="Roboto"/>
                          <a:cs typeface="Roboto"/>
                          <a:sym typeface="Roboto"/>
                        </a:rPr>
                        <a:t>Social Good</a:t>
                      </a:r>
                      <a:endParaRPr>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Roboto"/>
                          <a:ea typeface="Roboto"/>
                          <a:cs typeface="Roboto"/>
                          <a:sym typeface="Roboto"/>
                        </a:rPr>
                        <a:t>0.8658 (32.6529)</a:t>
                      </a:r>
                      <a:endParaRPr>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Roboto"/>
                          <a:ea typeface="Roboto"/>
                          <a:cs typeface="Roboto"/>
                          <a:sym typeface="Roboto"/>
                        </a:rPr>
                        <a:t>4.4722 (36.8782)</a:t>
                      </a:r>
                      <a:endParaRPr>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417" name="Google Shape;417;p29"/>
          <p:cNvSpPr txBox="1"/>
          <p:nvPr/>
        </p:nvSpPr>
        <p:spPr>
          <a:xfrm>
            <a:off x="1832750" y="3353100"/>
            <a:ext cx="1076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Group</a:t>
            </a:r>
            <a:endParaRPr sz="1200">
              <a:latin typeface="Roboto"/>
              <a:ea typeface="Roboto"/>
              <a:cs typeface="Roboto"/>
              <a:sym typeface="Roboto"/>
            </a:endParaRPr>
          </a:p>
        </p:txBody>
      </p:sp>
      <p:sp>
        <p:nvSpPr>
          <p:cNvPr id="418" name="Google Shape;418;p29"/>
          <p:cNvSpPr txBox="1"/>
          <p:nvPr/>
        </p:nvSpPr>
        <p:spPr>
          <a:xfrm>
            <a:off x="517550" y="1150475"/>
            <a:ext cx="387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Number of </a:t>
            </a:r>
            <a:r>
              <a:rPr lang="en" sz="1200">
                <a:latin typeface="Roboto"/>
                <a:ea typeface="Roboto"/>
                <a:cs typeface="Roboto"/>
                <a:sym typeface="Roboto"/>
              </a:rPr>
              <a:t>Questions Answered by Group</a:t>
            </a:r>
            <a:endParaRPr sz="1200">
              <a:latin typeface="Roboto"/>
              <a:ea typeface="Roboto"/>
              <a:cs typeface="Roboto"/>
              <a:sym typeface="Roboto"/>
            </a:endParaRPr>
          </a:p>
        </p:txBody>
      </p:sp>
      <p:pic>
        <p:nvPicPr>
          <p:cNvPr id="419" name="Google Shape;419;p29"/>
          <p:cNvPicPr preferRelativeResize="0"/>
          <p:nvPr/>
        </p:nvPicPr>
        <p:blipFill rotWithShape="1">
          <a:blip r:embed="rId3">
            <a:alphaModFix/>
          </a:blip>
          <a:srcRect b="0" l="0" r="0" t="8617"/>
          <a:stretch/>
        </p:blipFill>
        <p:spPr>
          <a:xfrm>
            <a:off x="228600" y="1503125"/>
            <a:ext cx="4396600" cy="1898900"/>
          </a:xfrm>
          <a:prstGeom prst="rect">
            <a:avLst/>
          </a:prstGeom>
          <a:noFill/>
          <a:ln>
            <a:noFill/>
          </a:ln>
        </p:spPr>
      </p:pic>
      <p:pic>
        <p:nvPicPr>
          <p:cNvPr id="420" name="Google Shape;420;p29"/>
          <p:cNvPicPr preferRelativeResize="0"/>
          <p:nvPr/>
        </p:nvPicPr>
        <p:blipFill rotWithShape="1">
          <a:blip r:embed="rId4">
            <a:alphaModFix/>
          </a:blip>
          <a:srcRect b="5727" l="0" r="5177" t="8780"/>
          <a:stretch/>
        </p:blipFill>
        <p:spPr>
          <a:xfrm>
            <a:off x="4856325" y="1454200"/>
            <a:ext cx="4241524" cy="1898900"/>
          </a:xfrm>
          <a:prstGeom prst="rect">
            <a:avLst/>
          </a:prstGeom>
          <a:noFill/>
          <a:ln>
            <a:noFill/>
          </a:ln>
        </p:spPr>
      </p:pic>
      <p:sp>
        <p:nvSpPr>
          <p:cNvPr id="421" name="Google Shape;421;p29"/>
          <p:cNvSpPr txBox="1"/>
          <p:nvPr/>
        </p:nvSpPr>
        <p:spPr>
          <a:xfrm>
            <a:off x="4938375" y="1150475"/>
            <a:ext cx="387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Time</a:t>
            </a:r>
            <a:r>
              <a:rPr lang="en" sz="1200">
                <a:latin typeface="Roboto"/>
                <a:ea typeface="Roboto"/>
                <a:cs typeface="Roboto"/>
                <a:sym typeface="Roboto"/>
              </a:rPr>
              <a:t> by Group</a:t>
            </a:r>
            <a:endParaRPr sz="1200">
              <a:latin typeface="Roboto"/>
              <a:ea typeface="Roboto"/>
              <a:cs typeface="Roboto"/>
              <a:sym typeface="Roboto"/>
            </a:endParaRPr>
          </a:p>
        </p:txBody>
      </p:sp>
      <p:sp>
        <p:nvSpPr>
          <p:cNvPr id="422" name="Google Shape;422;p29"/>
          <p:cNvSpPr txBox="1"/>
          <p:nvPr/>
        </p:nvSpPr>
        <p:spPr>
          <a:xfrm rot="-5400000">
            <a:off x="-685650" y="2188763"/>
            <a:ext cx="1740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Questions Answered</a:t>
            </a:r>
            <a:endParaRPr sz="1200">
              <a:latin typeface="Roboto"/>
              <a:ea typeface="Roboto"/>
              <a:cs typeface="Roboto"/>
              <a:sym typeface="Roboto"/>
            </a:endParaRPr>
          </a:p>
        </p:txBody>
      </p:sp>
      <p:sp>
        <p:nvSpPr>
          <p:cNvPr id="423" name="Google Shape;423;p29"/>
          <p:cNvSpPr txBox="1"/>
          <p:nvPr/>
        </p:nvSpPr>
        <p:spPr>
          <a:xfrm rot="-5400000">
            <a:off x="3906517" y="2121513"/>
            <a:ext cx="1740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Time (min)</a:t>
            </a:r>
            <a:endParaRPr sz="1200">
              <a:latin typeface="Roboto"/>
              <a:ea typeface="Roboto"/>
              <a:cs typeface="Roboto"/>
              <a:sym typeface="Roboto"/>
            </a:endParaRPr>
          </a:p>
        </p:txBody>
      </p:sp>
      <p:sp>
        <p:nvSpPr>
          <p:cNvPr id="424" name="Google Shape;424;p29"/>
          <p:cNvSpPr txBox="1"/>
          <p:nvPr/>
        </p:nvSpPr>
        <p:spPr>
          <a:xfrm>
            <a:off x="6438888" y="3295700"/>
            <a:ext cx="1076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Group</a:t>
            </a:r>
            <a:endParaRPr sz="1200">
              <a:latin typeface="Roboto"/>
              <a:ea typeface="Roboto"/>
              <a:cs typeface="Roboto"/>
              <a:sym typeface="Roboto"/>
            </a:endParaRPr>
          </a:p>
        </p:txBody>
      </p:sp>
      <p:sp>
        <p:nvSpPr>
          <p:cNvPr id="425" name="Google Shape;425;p29"/>
          <p:cNvSpPr txBox="1"/>
          <p:nvPr/>
        </p:nvSpPr>
        <p:spPr>
          <a:xfrm>
            <a:off x="7371225" y="74473"/>
            <a:ext cx="1633500" cy="314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300">
                <a:solidFill>
                  <a:schemeClr val="dk1"/>
                </a:solidFill>
                <a:latin typeface="Fira Sans Condensed"/>
                <a:ea typeface="Fira Sans Condensed"/>
                <a:cs typeface="Fira Sans Condensed"/>
                <a:sym typeface="Fira Sans Condensed"/>
              </a:rPr>
              <a:t>With outliers</a:t>
            </a:r>
            <a:endParaRPr b="1" sz="1300">
              <a:solidFill>
                <a:schemeClr val="dk1"/>
              </a:solidFill>
              <a:latin typeface="Fira Sans Condensed"/>
              <a:ea typeface="Fira Sans Condensed"/>
              <a:cs typeface="Fira Sans Condensed"/>
              <a:sym typeface="Fira Sans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nvSpPr>
        <p:spPr>
          <a:xfrm>
            <a:off x="2098500" y="390400"/>
            <a:ext cx="4947000" cy="522000"/>
          </a:xfrm>
          <a:prstGeom prst="rect">
            <a:avLst/>
          </a:prstGeom>
          <a:solidFill>
            <a:schemeClr val="accent6"/>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Fira Sans Condensed"/>
                <a:ea typeface="Fira Sans Condensed"/>
                <a:cs typeface="Fira Sans Condensed"/>
                <a:sym typeface="Fira Sans Condensed"/>
              </a:rPr>
              <a:t>Table of Contents</a:t>
            </a:r>
            <a:endParaRPr b="1" sz="2000">
              <a:solidFill>
                <a:schemeClr val="lt1"/>
              </a:solidFill>
              <a:latin typeface="Fira Sans Condensed"/>
              <a:ea typeface="Fira Sans Condensed"/>
              <a:cs typeface="Fira Sans Condensed"/>
              <a:sym typeface="Fira Sans Condensed"/>
            </a:endParaRPr>
          </a:p>
        </p:txBody>
      </p:sp>
      <p:sp>
        <p:nvSpPr>
          <p:cNvPr id="84" name="Google Shape;84;p14"/>
          <p:cNvSpPr txBox="1"/>
          <p:nvPr/>
        </p:nvSpPr>
        <p:spPr>
          <a:xfrm>
            <a:off x="2098500" y="1094300"/>
            <a:ext cx="1619700" cy="4377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Fira Sans Condensed"/>
                <a:ea typeface="Fira Sans Condensed"/>
                <a:cs typeface="Fira Sans Condensed"/>
                <a:sym typeface="Fira Sans Condensed"/>
              </a:rPr>
              <a:t>Introduction</a:t>
            </a:r>
            <a:endParaRPr b="1" sz="1600">
              <a:solidFill>
                <a:schemeClr val="dk1"/>
              </a:solidFill>
              <a:latin typeface="Fira Sans Condensed"/>
              <a:ea typeface="Fira Sans Condensed"/>
              <a:cs typeface="Fira Sans Condensed"/>
              <a:sym typeface="Fira Sans Condensed"/>
            </a:endParaRPr>
          </a:p>
        </p:txBody>
      </p:sp>
      <p:sp>
        <p:nvSpPr>
          <p:cNvPr id="85" name="Google Shape;85;p14"/>
          <p:cNvSpPr txBox="1"/>
          <p:nvPr/>
        </p:nvSpPr>
        <p:spPr>
          <a:xfrm>
            <a:off x="3801475" y="1119245"/>
            <a:ext cx="36372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Fira Sans Condensed"/>
                <a:ea typeface="Fira Sans Condensed"/>
                <a:cs typeface="Fira Sans Condensed"/>
                <a:sym typeface="Fira Sans Condensed"/>
              </a:rPr>
              <a:t>Research Question, Motivation, Hypothesis</a:t>
            </a:r>
            <a:endParaRPr sz="1300">
              <a:solidFill>
                <a:schemeClr val="dk1"/>
              </a:solidFill>
              <a:latin typeface="Fira Sans Condensed"/>
              <a:ea typeface="Fira Sans Condensed"/>
              <a:cs typeface="Fira Sans Condensed"/>
              <a:sym typeface="Fira Sans Condensed"/>
            </a:endParaRPr>
          </a:p>
        </p:txBody>
      </p:sp>
      <p:sp>
        <p:nvSpPr>
          <p:cNvPr id="86" name="Google Shape;86;p14"/>
          <p:cNvSpPr txBox="1"/>
          <p:nvPr/>
        </p:nvSpPr>
        <p:spPr>
          <a:xfrm>
            <a:off x="2098500" y="1713906"/>
            <a:ext cx="1619700" cy="4377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Fira Sans Condensed"/>
                <a:ea typeface="Fira Sans Condensed"/>
                <a:cs typeface="Fira Sans Condensed"/>
                <a:sym typeface="Fira Sans Condensed"/>
              </a:rPr>
              <a:t>Setup</a:t>
            </a:r>
            <a:endParaRPr b="1" sz="1600">
              <a:solidFill>
                <a:schemeClr val="dk1"/>
              </a:solidFill>
              <a:latin typeface="Fira Sans Condensed"/>
              <a:ea typeface="Fira Sans Condensed"/>
              <a:cs typeface="Fira Sans Condensed"/>
              <a:sym typeface="Fira Sans Condensed"/>
            </a:endParaRPr>
          </a:p>
        </p:txBody>
      </p:sp>
      <p:sp>
        <p:nvSpPr>
          <p:cNvPr id="87" name="Google Shape;87;p14"/>
          <p:cNvSpPr txBox="1"/>
          <p:nvPr/>
        </p:nvSpPr>
        <p:spPr>
          <a:xfrm>
            <a:off x="3801475" y="1749687"/>
            <a:ext cx="38820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Fira Sans Condensed"/>
                <a:ea typeface="Fira Sans Condensed"/>
                <a:cs typeface="Fira Sans Condensed"/>
                <a:sym typeface="Fira Sans Condensed"/>
              </a:rPr>
              <a:t>Treatment, Outcome Measure, Randomization</a:t>
            </a:r>
            <a:endParaRPr sz="1300">
              <a:solidFill>
                <a:schemeClr val="dk1"/>
              </a:solidFill>
              <a:latin typeface="Fira Sans Condensed"/>
              <a:ea typeface="Fira Sans Condensed"/>
              <a:cs typeface="Fira Sans Condensed"/>
              <a:sym typeface="Fira Sans Condensed"/>
            </a:endParaRPr>
          </a:p>
        </p:txBody>
      </p:sp>
      <p:sp>
        <p:nvSpPr>
          <p:cNvPr id="88" name="Google Shape;88;p14"/>
          <p:cNvSpPr txBox="1"/>
          <p:nvPr/>
        </p:nvSpPr>
        <p:spPr>
          <a:xfrm>
            <a:off x="2098500" y="2333513"/>
            <a:ext cx="1619700" cy="437700"/>
          </a:xfrm>
          <a:prstGeom prst="rect">
            <a:avLst/>
          </a:prstGeom>
          <a:solidFill>
            <a:schemeClr val="accen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Fira Sans Condensed"/>
                <a:ea typeface="Fira Sans Condensed"/>
                <a:cs typeface="Fira Sans Condensed"/>
                <a:sym typeface="Fira Sans Condensed"/>
              </a:rPr>
              <a:t>Flow &amp; ROXO</a:t>
            </a:r>
            <a:endParaRPr b="1" sz="1600">
              <a:solidFill>
                <a:schemeClr val="dk1"/>
              </a:solidFill>
              <a:latin typeface="Fira Sans Condensed"/>
              <a:ea typeface="Fira Sans Condensed"/>
              <a:cs typeface="Fira Sans Condensed"/>
              <a:sym typeface="Fira Sans Condensed"/>
            </a:endParaRPr>
          </a:p>
        </p:txBody>
      </p:sp>
      <p:sp>
        <p:nvSpPr>
          <p:cNvPr id="89" name="Google Shape;89;p14"/>
          <p:cNvSpPr txBox="1"/>
          <p:nvPr/>
        </p:nvSpPr>
        <p:spPr>
          <a:xfrm>
            <a:off x="3801475" y="2369295"/>
            <a:ext cx="38820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Fira Sans Condensed"/>
                <a:ea typeface="Fira Sans Condensed"/>
                <a:cs typeface="Fira Sans Condensed"/>
                <a:sym typeface="Fira Sans Condensed"/>
              </a:rPr>
              <a:t>Experiment Flow and ROXO Notation</a:t>
            </a:r>
            <a:endParaRPr sz="1300">
              <a:solidFill>
                <a:schemeClr val="dk1"/>
              </a:solidFill>
              <a:latin typeface="Fira Sans Condensed"/>
              <a:ea typeface="Fira Sans Condensed"/>
              <a:cs typeface="Fira Sans Condensed"/>
              <a:sym typeface="Fira Sans Condensed"/>
            </a:endParaRPr>
          </a:p>
        </p:txBody>
      </p:sp>
      <p:sp>
        <p:nvSpPr>
          <p:cNvPr id="90" name="Google Shape;90;p14"/>
          <p:cNvSpPr txBox="1"/>
          <p:nvPr/>
        </p:nvSpPr>
        <p:spPr>
          <a:xfrm>
            <a:off x="2098500" y="2953119"/>
            <a:ext cx="1619700" cy="4377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Fira Sans Condensed"/>
                <a:ea typeface="Fira Sans Condensed"/>
                <a:cs typeface="Fira Sans Condensed"/>
                <a:sym typeface="Fira Sans Condensed"/>
              </a:rPr>
              <a:t>Outcomes</a:t>
            </a:r>
            <a:endParaRPr b="1" sz="1600">
              <a:solidFill>
                <a:schemeClr val="dk1"/>
              </a:solidFill>
              <a:latin typeface="Fira Sans Condensed"/>
              <a:ea typeface="Fira Sans Condensed"/>
              <a:cs typeface="Fira Sans Condensed"/>
              <a:sym typeface="Fira Sans Condensed"/>
            </a:endParaRPr>
          </a:p>
        </p:txBody>
      </p:sp>
      <p:sp>
        <p:nvSpPr>
          <p:cNvPr id="91" name="Google Shape;91;p14"/>
          <p:cNvSpPr txBox="1"/>
          <p:nvPr/>
        </p:nvSpPr>
        <p:spPr>
          <a:xfrm>
            <a:off x="3801475" y="2988904"/>
            <a:ext cx="38820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Fira Sans Condensed"/>
                <a:ea typeface="Fira Sans Condensed"/>
                <a:cs typeface="Fira Sans Condensed"/>
                <a:sym typeface="Fira Sans Condensed"/>
              </a:rPr>
              <a:t>Distribution of Outcomes</a:t>
            </a:r>
            <a:endParaRPr sz="1300">
              <a:solidFill>
                <a:schemeClr val="dk1"/>
              </a:solidFill>
              <a:latin typeface="Fira Sans Condensed"/>
              <a:ea typeface="Fira Sans Condensed"/>
              <a:cs typeface="Fira Sans Condensed"/>
              <a:sym typeface="Fira Sans Condensed"/>
            </a:endParaRPr>
          </a:p>
        </p:txBody>
      </p:sp>
      <p:sp>
        <p:nvSpPr>
          <p:cNvPr id="92" name="Google Shape;92;p14"/>
          <p:cNvSpPr txBox="1"/>
          <p:nvPr/>
        </p:nvSpPr>
        <p:spPr>
          <a:xfrm>
            <a:off x="2098500" y="3572725"/>
            <a:ext cx="1619700" cy="4377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Fira Sans Condensed"/>
                <a:ea typeface="Fira Sans Condensed"/>
                <a:cs typeface="Fira Sans Condensed"/>
                <a:sym typeface="Fira Sans Condensed"/>
              </a:rPr>
              <a:t>Results</a:t>
            </a:r>
            <a:endParaRPr b="1" sz="1600">
              <a:solidFill>
                <a:schemeClr val="dk1"/>
              </a:solidFill>
              <a:latin typeface="Fira Sans Condensed"/>
              <a:ea typeface="Fira Sans Condensed"/>
              <a:cs typeface="Fira Sans Condensed"/>
              <a:sym typeface="Fira Sans Condensed"/>
            </a:endParaRPr>
          </a:p>
        </p:txBody>
      </p:sp>
      <p:sp>
        <p:nvSpPr>
          <p:cNvPr id="93" name="Google Shape;93;p14"/>
          <p:cNvSpPr txBox="1"/>
          <p:nvPr/>
        </p:nvSpPr>
        <p:spPr>
          <a:xfrm>
            <a:off x="3801475" y="3608513"/>
            <a:ext cx="38820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Fira Sans Condensed"/>
                <a:ea typeface="Fira Sans Condensed"/>
                <a:cs typeface="Fira Sans Condensed"/>
                <a:sym typeface="Fira Sans Condensed"/>
              </a:rPr>
              <a:t>Analysis, Discussion, Looking Forward</a:t>
            </a:r>
            <a:endParaRPr sz="1300">
              <a:solidFill>
                <a:schemeClr val="dk1"/>
              </a:solidFill>
              <a:latin typeface="Fira Sans Condensed"/>
              <a:ea typeface="Fira Sans Condensed"/>
              <a:cs typeface="Fira Sans Condensed"/>
              <a:sym typeface="Fira Sans Condensed"/>
            </a:endParaRPr>
          </a:p>
        </p:txBody>
      </p:sp>
      <p:sp>
        <p:nvSpPr>
          <p:cNvPr id="94" name="Google Shape;94;p14"/>
          <p:cNvSpPr txBox="1"/>
          <p:nvPr/>
        </p:nvSpPr>
        <p:spPr>
          <a:xfrm>
            <a:off x="2098500" y="4247550"/>
            <a:ext cx="1619700" cy="437700"/>
          </a:xfrm>
          <a:prstGeom prst="rect">
            <a:avLst/>
          </a:prstGeom>
          <a:solidFill>
            <a:srgbClr val="FFC7A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Fira Sans Condensed"/>
                <a:ea typeface="Fira Sans Condensed"/>
                <a:cs typeface="Fira Sans Condensed"/>
                <a:sym typeface="Fira Sans Condensed"/>
              </a:rPr>
              <a:t>Questions</a:t>
            </a:r>
            <a:endParaRPr b="1" sz="1600">
              <a:solidFill>
                <a:schemeClr val="dk1"/>
              </a:solidFill>
              <a:latin typeface="Fira Sans Condensed"/>
              <a:ea typeface="Fira Sans Condensed"/>
              <a:cs typeface="Fira Sans Condensed"/>
              <a:sym typeface="Fira Sans Condensed"/>
            </a:endParaRPr>
          </a:p>
        </p:txBody>
      </p:sp>
      <p:sp>
        <p:nvSpPr>
          <p:cNvPr id="95" name="Google Shape;95;p14"/>
          <p:cNvSpPr txBox="1"/>
          <p:nvPr/>
        </p:nvSpPr>
        <p:spPr>
          <a:xfrm>
            <a:off x="3801475" y="4283340"/>
            <a:ext cx="38820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Fira Sans Condensed"/>
                <a:ea typeface="Fira Sans Condensed"/>
                <a:cs typeface="Fira Sans Condensed"/>
                <a:sym typeface="Fira Sans Condensed"/>
              </a:rPr>
              <a:t>Hearing from You!</a:t>
            </a:r>
            <a:endParaRPr sz="1300">
              <a:solidFill>
                <a:schemeClr val="dk1"/>
              </a:solidFill>
              <a:latin typeface="Fira Sans Condensed"/>
              <a:ea typeface="Fira Sans Condensed"/>
              <a:cs typeface="Fira Sans Condensed"/>
              <a:sym typeface="Fira Sans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411475"/>
            <a:ext cx="8238900" cy="56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101" name="Google Shape;101;p15"/>
          <p:cNvSpPr/>
          <p:nvPr/>
        </p:nvSpPr>
        <p:spPr>
          <a:xfrm>
            <a:off x="5324449" y="2683025"/>
            <a:ext cx="983700" cy="471300"/>
          </a:xfrm>
          <a:prstGeom prst="rect">
            <a:avLst/>
          </a:prstGeom>
          <a:noFill/>
          <a:ln cap="flat" cmpd="sng" w="9525">
            <a:solidFill>
              <a:srgbClr val="15304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chemeClr val="dk1"/>
                </a:solidFill>
                <a:latin typeface="Fira Sans Condensed"/>
                <a:ea typeface="Fira Sans Condensed"/>
                <a:cs typeface="Fira Sans Condensed"/>
                <a:sym typeface="Fira Sans Condensed"/>
              </a:rPr>
              <a:t>Financial</a:t>
            </a:r>
            <a:endParaRPr sz="900">
              <a:solidFill>
                <a:schemeClr val="dk1"/>
              </a:solidFill>
            </a:endParaRPr>
          </a:p>
        </p:txBody>
      </p:sp>
      <p:sp>
        <p:nvSpPr>
          <p:cNvPr id="102" name="Google Shape;102;p15"/>
          <p:cNvSpPr/>
          <p:nvPr/>
        </p:nvSpPr>
        <p:spPr>
          <a:xfrm>
            <a:off x="457250" y="4078150"/>
            <a:ext cx="8238900" cy="919800"/>
          </a:xfrm>
          <a:prstGeom prst="rect">
            <a:avLst/>
          </a:prstGeom>
          <a:noFill/>
          <a:ln cap="flat" cmpd="sng" w="9525">
            <a:solidFill>
              <a:srgbClr val="15304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6"/>
                </a:solidFill>
                <a:latin typeface="Fira Sans Condensed"/>
                <a:ea typeface="Fira Sans Condensed"/>
                <a:cs typeface="Fira Sans Condensed"/>
                <a:sym typeface="Fira Sans Condensed"/>
              </a:rPr>
              <a:t>Hypothesis:</a:t>
            </a:r>
            <a:r>
              <a:rPr b="1" lang="en" sz="1600">
                <a:solidFill>
                  <a:schemeClr val="accent5"/>
                </a:solidFill>
                <a:latin typeface="Fira Sans Condensed"/>
                <a:ea typeface="Fira Sans Condensed"/>
                <a:cs typeface="Fira Sans Condensed"/>
                <a:sym typeface="Fira Sans Condensed"/>
              </a:rPr>
              <a:t> </a:t>
            </a:r>
            <a:r>
              <a:rPr lang="en" sz="1600">
                <a:solidFill>
                  <a:schemeClr val="dk1"/>
                </a:solidFill>
                <a:latin typeface="Fira Sans Condensed"/>
                <a:ea typeface="Fira Sans Condensed"/>
                <a:cs typeface="Fira Sans Condensed"/>
                <a:sym typeface="Fira Sans Condensed"/>
              </a:rPr>
              <a:t>Financial and social good incentives have a positive treatment effect on the amount of time taken and number of questions answered by people responding to surveys. </a:t>
            </a:r>
            <a:endParaRPr sz="1600">
              <a:solidFill>
                <a:schemeClr val="dk1"/>
              </a:solidFill>
              <a:latin typeface="Fira Sans Condensed"/>
              <a:ea typeface="Fira Sans Condensed"/>
              <a:cs typeface="Fira Sans Condensed"/>
              <a:sym typeface="Fira Sans Condensed"/>
            </a:endParaRPr>
          </a:p>
        </p:txBody>
      </p:sp>
      <p:sp>
        <p:nvSpPr>
          <p:cNvPr id="103" name="Google Shape;103;p15"/>
          <p:cNvSpPr txBox="1"/>
          <p:nvPr/>
        </p:nvSpPr>
        <p:spPr>
          <a:xfrm>
            <a:off x="407600" y="1237900"/>
            <a:ext cx="3371700" cy="570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Fira Sans Condensed"/>
                <a:ea typeface="Fira Sans Condensed"/>
                <a:cs typeface="Fira Sans Condensed"/>
                <a:sym typeface="Fira Sans Condensed"/>
              </a:rPr>
              <a:t>Background</a:t>
            </a:r>
            <a:endParaRPr b="1" sz="1600">
              <a:solidFill>
                <a:schemeClr val="dk1"/>
              </a:solidFill>
              <a:latin typeface="Fira Sans Condensed"/>
              <a:ea typeface="Fira Sans Condensed"/>
              <a:cs typeface="Fira Sans Condensed"/>
              <a:sym typeface="Fira Sans Condensed"/>
            </a:endParaRPr>
          </a:p>
        </p:txBody>
      </p:sp>
      <p:sp>
        <p:nvSpPr>
          <p:cNvPr id="104" name="Google Shape;104;p15"/>
          <p:cNvSpPr txBox="1"/>
          <p:nvPr/>
        </p:nvSpPr>
        <p:spPr>
          <a:xfrm>
            <a:off x="407600" y="1871675"/>
            <a:ext cx="3371700" cy="195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300">
                <a:solidFill>
                  <a:schemeClr val="dk1"/>
                </a:solidFill>
                <a:latin typeface="Fira Sans Condensed"/>
                <a:ea typeface="Fira Sans Condensed"/>
                <a:cs typeface="Fira Sans Condensed"/>
                <a:sym typeface="Fira Sans Condensed"/>
              </a:rPr>
              <a:t>Surveys are a </a:t>
            </a:r>
            <a:r>
              <a:rPr b="1" lang="en" sz="1300">
                <a:solidFill>
                  <a:schemeClr val="accent6"/>
                </a:solidFill>
                <a:latin typeface="Fira Sans Condensed"/>
                <a:ea typeface="Fira Sans Condensed"/>
                <a:cs typeface="Fira Sans Condensed"/>
                <a:sym typeface="Fira Sans Condensed"/>
              </a:rPr>
              <a:t>crucial research tool</a:t>
            </a:r>
            <a:r>
              <a:rPr lang="en" sz="1300">
                <a:solidFill>
                  <a:schemeClr val="dk1"/>
                </a:solidFill>
                <a:latin typeface="Fira Sans Condensed"/>
                <a:ea typeface="Fira Sans Condensed"/>
                <a:cs typeface="Fira Sans Condensed"/>
                <a:sym typeface="Fira Sans Condensed"/>
              </a:rPr>
              <a:t>, critical to the </a:t>
            </a:r>
            <a:r>
              <a:rPr lang="en" sz="1300">
                <a:solidFill>
                  <a:schemeClr val="dk1"/>
                </a:solidFill>
                <a:latin typeface="Fira Sans Condensed"/>
                <a:ea typeface="Fira Sans Condensed"/>
                <a:cs typeface="Fira Sans Condensed"/>
                <a:sym typeface="Fira Sans Condensed"/>
              </a:rPr>
              <a:t>success of many studies. Understanding </a:t>
            </a:r>
            <a:r>
              <a:rPr b="1" lang="en" sz="1300">
                <a:solidFill>
                  <a:schemeClr val="accent6"/>
                </a:solidFill>
                <a:latin typeface="Fira Sans Condensed"/>
                <a:ea typeface="Fira Sans Condensed"/>
                <a:cs typeface="Fira Sans Condensed"/>
                <a:sym typeface="Fira Sans Condensed"/>
              </a:rPr>
              <a:t>what drives an increase in survey participation </a:t>
            </a:r>
            <a:r>
              <a:rPr lang="en" sz="1300">
                <a:solidFill>
                  <a:schemeClr val="dk1"/>
                </a:solidFill>
                <a:latin typeface="Fira Sans Condensed"/>
                <a:ea typeface="Fira Sans Condensed"/>
                <a:cs typeface="Fira Sans Condensed"/>
                <a:sym typeface="Fira Sans Condensed"/>
              </a:rPr>
              <a:t>rates will benefit future research. </a:t>
            </a:r>
            <a:endParaRPr sz="1300">
              <a:solidFill>
                <a:schemeClr val="dk1"/>
              </a:solidFill>
              <a:latin typeface="Fira Sans Condensed"/>
              <a:ea typeface="Fira Sans Condensed"/>
              <a:cs typeface="Fira Sans Condensed"/>
              <a:sym typeface="Fira Sans Condensed"/>
            </a:endParaRPr>
          </a:p>
          <a:p>
            <a:pPr indent="0" lvl="0" marL="0" rtl="0" algn="ctr">
              <a:lnSpc>
                <a:spcPct val="115000"/>
              </a:lnSpc>
              <a:spcBef>
                <a:spcPts val="0"/>
              </a:spcBef>
              <a:spcAft>
                <a:spcPts val="0"/>
              </a:spcAft>
              <a:buClr>
                <a:schemeClr val="dk1"/>
              </a:buClr>
              <a:buSzPts val="1100"/>
              <a:buFont typeface="Arial"/>
              <a:buNone/>
            </a:pPr>
            <a:r>
              <a:t/>
            </a:r>
            <a:endParaRPr sz="1300">
              <a:solidFill>
                <a:schemeClr val="dk1"/>
              </a:solidFill>
              <a:latin typeface="Fira Sans Condensed"/>
              <a:ea typeface="Fira Sans Condensed"/>
              <a:cs typeface="Fira Sans Condensed"/>
              <a:sym typeface="Fira Sans Condensed"/>
            </a:endParaRPr>
          </a:p>
          <a:p>
            <a:pPr indent="0" lvl="0" marL="0" rtl="0" algn="ctr">
              <a:lnSpc>
                <a:spcPct val="115000"/>
              </a:lnSpc>
              <a:spcBef>
                <a:spcPts val="0"/>
              </a:spcBef>
              <a:spcAft>
                <a:spcPts val="0"/>
              </a:spcAft>
              <a:buClr>
                <a:schemeClr val="dk1"/>
              </a:buClr>
              <a:buSzPts val="1100"/>
              <a:buFont typeface="Arial"/>
              <a:buNone/>
            </a:pPr>
            <a:r>
              <a:rPr lang="en" sz="1300">
                <a:solidFill>
                  <a:schemeClr val="dk1"/>
                </a:solidFill>
                <a:latin typeface="Fira Sans Condensed"/>
                <a:ea typeface="Fira Sans Condensed"/>
                <a:cs typeface="Fira Sans Condensed"/>
                <a:sym typeface="Fira Sans Condensed"/>
              </a:rPr>
              <a:t>In this study, we aim to test the effectiveness of two common survey incentives: </a:t>
            </a:r>
            <a:r>
              <a:rPr b="1" lang="en" sz="1300">
                <a:solidFill>
                  <a:schemeClr val="accent6"/>
                </a:solidFill>
                <a:latin typeface="Fira Sans Condensed"/>
                <a:ea typeface="Fira Sans Condensed"/>
                <a:cs typeface="Fira Sans Condensed"/>
                <a:sym typeface="Fira Sans Condensed"/>
              </a:rPr>
              <a:t>social good </a:t>
            </a:r>
            <a:r>
              <a:rPr lang="en" sz="1300">
                <a:solidFill>
                  <a:schemeClr val="dk1"/>
                </a:solidFill>
                <a:latin typeface="Fira Sans Condensed"/>
                <a:ea typeface="Fira Sans Condensed"/>
                <a:cs typeface="Fira Sans Condensed"/>
                <a:sym typeface="Fira Sans Condensed"/>
              </a:rPr>
              <a:t>and</a:t>
            </a:r>
            <a:r>
              <a:rPr b="1" lang="en" sz="1300">
                <a:solidFill>
                  <a:schemeClr val="accent6"/>
                </a:solidFill>
                <a:latin typeface="Fira Sans Condensed"/>
                <a:ea typeface="Fira Sans Condensed"/>
                <a:cs typeface="Fira Sans Condensed"/>
                <a:sym typeface="Fira Sans Condensed"/>
              </a:rPr>
              <a:t> financial</a:t>
            </a:r>
            <a:r>
              <a:rPr lang="en" sz="1300">
                <a:solidFill>
                  <a:schemeClr val="dk1"/>
                </a:solidFill>
                <a:latin typeface="Fira Sans Condensed"/>
                <a:ea typeface="Fira Sans Condensed"/>
                <a:cs typeface="Fira Sans Condensed"/>
                <a:sym typeface="Fira Sans Condensed"/>
              </a:rPr>
              <a:t>.</a:t>
            </a:r>
            <a:endParaRPr sz="1300">
              <a:solidFill>
                <a:schemeClr val="dk1"/>
              </a:solidFill>
              <a:latin typeface="Fira Sans Condensed"/>
              <a:ea typeface="Fira Sans Condensed"/>
              <a:cs typeface="Fira Sans Condensed"/>
              <a:sym typeface="Fira Sans Condensed"/>
            </a:endParaRPr>
          </a:p>
        </p:txBody>
      </p:sp>
      <p:sp>
        <p:nvSpPr>
          <p:cNvPr id="105" name="Google Shape;105;p15"/>
          <p:cNvSpPr txBox="1"/>
          <p:nvPr/>
        </p:nvSpPr>
        <p:spPr>
          <a:xfrm>
            <a:off x="5324450" y="1237900"/>
            <a:ext cx="3371700" cy="570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Fira Sans Condensed"/>
                <a:ea typeface="Fira Sans Condensed"/>
                <a:cs typeface="Fira Sans Condensed"/>
                <a:sym typeface="Fira Sans Condensed"/>
              </a:rPr>
              <a:t>Research</a:t>
            </a:r>
            <a:r>
              <a:rPr b="1" lang="en" sz="1600">
                <a:solidFill>
                  <a:schemeClr val="dk1"/>
                </a:solidFill>
                <a:latin typeface="Fira Sans Condensed"/>
                <a:ea typeface="Fira Sans Condensed"/>
                <a:cs typeface="Fira Sans Condensed"/>
                <a:sym typeface="Fira Sans Condensed"/>
              </a:rPr>
              <a:t> Question</a:t>
            </a:r>
            <a:endParaRPr b="1" sz="1600">
              <a:solidFill>
                <a:schemeClr val="dk1"/>
              </a:solidFill>
              <a:latin typeface="Fira Sans Condensed"/>
              <a:ea typeface="Fira Sans Condensed"/>
              <a:cs typeface="Fira Sans Condensed"/>
              <a:sym typeface="Fira Sans Condensed"/>
            </a:endParaRPr>
          </a:p>
        </p:txBody>
      </p:sp>
      <p:cxnSp>
        <p:nvCxnSpPr>
          <p:cNvPr id="106" name="Google Shape;106;p15"/>
          <p:cNvCxnSpPr>
            <a:stCxn id="103" idx="3"/>
            <a:endCxn id="105" idx="1"/>
          </p:cNvCxnSpPr>
          <p:nvPr/>
        </p:nvCxnSpPr>
        <p:spPr>
          <a:xfrm>
            <a:off x="3779300" y="1523200"/>
            <a:ext cx="1545300" cy="0"/>
          </a:xfrm>
          <a:prstGeom prst="straightConnector1">
            <a:avLst/>
          </a:prstGeom>
          <a:noFill/>
          <a:ln cap="flat" cmpd="sng" w="9525">
            <a:solidFill>
              <a:schemeClr val="accent6"/>
            </a:solidFill>
            <a:prstDash val="solid"/>
            <a:round/>
            <a:headEnd len="med" w="med" type="none"/>
            <a:tailEnd len="med" w="med" type="stealth"/>
          </a:ln>
        </p:spPr>
      </p:cxnSp>
      <p:sp>
        <p:nvSpPr>
          <p:cNvPr id="107" name="Google Shape;107;p15"/>
          <p:cNvSpPr/>
          <p:nvPr/>
        </p:nvSpPr>
        <p:spPr>
          <a:xfrm>
            <a:off x="6518449" y="2683025"/>
            <a:ext cx="983700" cy="471300"/>
          </a:xfrm>
          <a:prstGeom prst="rect">
            <a:avLst/>
          </a:prstGeom>
          <a:noFill/>
          <a:ln cap="flat" cmpd="sng" w="9525">
            <a:solidFill>
              <a:srgbClr val="15304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Fira Sans Condensed"/>
                <a:ea typeface="Fira Sans Condensed"/>
                <a:cs typeface="Fira Sans Condensed"/>
                <a:sym typeface="Fira Sans Condensed"/>
              </a:rPr>
              <a:t>Social Good</a:t>
            </a:r>
            <a:endParaRPr sz="900">
              <a:solidFill>
                <a:schemeClr val="dk1"/>
              </a:solidFill>
            </a:endParaRPr>
          </a:p>
        </p:txBody>
      </p:sp>
      <p:sp>
        <p:nvSpPr>
          <p:cNvPr id="108" name="Google Shape;108;p15"/>
          <p:cNvSpPr/>
          <p:nvPr/>
        </p:nvSpPr>
        <p:spPr>
          <a:xfrm>
            <a:off x="7712449" y="2683025"/>
            <a:ext cx="983700" cy="471300"/>
          </a:xfrm>
          <a:prstGeom prst="rect">
            <a:avLst/>
          </a:prstGeom>
          <a:noFill/>
          <a:ln cap="flat" cmpd="sng" w="9525">
            <a:solidFill>
              <a:srgbClr val="15304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Fira Sans Condensed"/>
                <a:ea typeface="Fira Sans Condensed"/>
                <a:cs typeface="Fira Sans Condensed"/>
                <a:sym typeface="Fira Sans Condensed"/>
              </a:rPr>
              <a:t>None</a:t>
            </a:r>
            <a:endParaRPr b="1" sz="900">
              <a:solidFill>
                <a:schemeClr val="dk1"/>
              </a:solidFill>
            </a:endParaRPr>
          </a:p>
        </p:txBody>
      </p:sp>
      <p:cxnSp>
        <p:nvCxnSpPr>
          <p:cNvPr id="109" name="Google Shape;109;p15"/>
          <p:cNvCxnSpPr>
            <a:endCxn id="101" idx="0"/>
          </p:cNvCxnSpPr>
          <p:nvPr/>
        </p:nvCxnSpPr>
        <p:spPr>
          <a:xfrm flipH="1">
            <a:off x="5816299" y="2374625"/>
            <a:ext cx="1190400" cy="308400"/>
          </a:xfrm>
          <a:prstGeom prst="straightConnector1">
            <a:avLst/>
          </a:prstGeom>
          <a:noFill/>
          <a:ln cap="flat" cmpd="sng" w="9525">
            <a:solidFill>
              <a:schemeClr val="accent6"/>
            </a:solidFill>
            <a:prstDash val="solid"/>
            <a:round/>
            <a:headEnd len="med" w="med" type="none"/>
            <a:tailEnd len="med" w="med" type="stealth"/>
          </a:ln>
        </p:spPr>
      </p:cxnSp>
      <p:cxnSp>
        <p:nvCxnSpPr>
          <p:cNvPr id="110" name="Google Shape;110;p15"/>
          <p:cNvCxnSpPr>
            <a:endCxn id="108" idx="0"/>
          </p:cNvCxnSpPr>
          <p:nvPr/>
        </p:nvCxnSpPr>
        <p:spPr>
          <a:xfrm>
            <a:off x="7016599" y="2374625"/>
            <a:ext cx="1187700" cy="308400"/>
          </a:xfrm>
          <a:prstGeom prst="straightConnector1">
            <a:avLst/>
          </a:prstGeom>
          <a:noFill/>
          <a:ln cap="flat" cmpd="sng" w="9525">
            <a:solidFill>
              <a:schemeClr val="accent6"/>
            </a:solidFill>
            <a:prstDash val="solid"/>
            <a:round/>
            <a:headEnd len="med" w="med" type="none"/>
            <a:tailEnd len="med" w="med" type="stealth"/>
          </a:ln>
        </p:spPr>
      </p:cxnSp>
      <p:sp>
        <p:nvSpPr>
          <p:cNvPr id="111" name="Google Shape;111;p15"/>
          <p:cNvSpPr txBox="1"/>
          <p:nvPr/>
        </p:nvSpPr>
        <p:spPr>
          <a:xfrm>
            <a:off x="5324450" y="3262775"/>
            <a:ext cx="3371700" cy="56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200">
                <a:solidFill>
                  <a:schemeClr val="dk1"/>
                </a:solidFill>
                <a:latin typeface="Fira Sans Condensed"/>
                <a:ea typeface="Fira Sans Condensed"/>
                <a:cs typeface="Fira Sans Condensed"/>
                <a:sym typeface="Fira Sans Condensed"/>
              </a:rPr>
              <a:t>Do social good or monetary incentives impact survey taking behavior (time spent and number of questions answered)?</a:t>
            </a:r>
            <a:endParaRPr i="1" sz="1200">
              <a:solidFill>
                <a:schemeClr val="dk1"/>
              </a:solidFill>
              <a:latin typeface="Fira Sans Condensed"/>
              <a:ea typeface="Fira Sans Condensed"/>
              <a:cs typeface="Fira Sans Condensed"/>
              <a:sym typeface="Fira Sans Condensed"/>
            </a:endParaRPr>
          </a:p>
        </p:txBody>
      </p:sp>
      <p:cxnSp>
        <p:nvCxnSpPr>
          <p:cNvPr id="112" name="Google Shape;112;p15"/>
          <p:cNvCxnSpPr>
            <a:stCxn id="105" idx="2"/>
            <a:endCxn id="107" idx="0"/>
          </p:cNvCxnSpPr>
          <p:nvPr/>
        </p:nvCxnSpPr>
        <p:spPr>
          <a:xfrm>
            <a:off x="7010300" y="1808500"/>
            <a:ext cx="0" cy="874500"/>
          </a:xfrm>
          <a:prstGeom prst="straightConnector1">
            <a:avLst/>
          </a:prstGeom>
          <a:noFill/>
          <a:ln cap="flat" cmpd="sng" w="9525">
            <a:solidFill>
              <a:schemeClr val="accent6"/>
            </a:solidFill>
            <a:prstDash val="solid"/>
            <a:round/>
            <a:headEnd len="med" w="med" type="none"/>
            <a:tailEnd len="med" w="med" type="stealth"/>
          </a:ln>
        </p:spPr>
      </p:cxnSp>
      <p:sp>
        <p:nvSpPr>
          <p:cNvPr id="113" name="Google Shape;113;p15"/>
          <p:cNvSpPr/>
          <p:nvPr/>
        </p:nvSpPr>
        <p:spPr>
          <a:xfrm>
            <a:off x="6518450" y="1979075"/>
            <a:ext cx="983700" cy="22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Fira Sans Condensed"/>
                <a:ea typeface="Fira Sans Condensed"/>
                <a:cs typeface="Fira Sans Condensed"/>
                <a:sym typeface="Fira Sans Condensed"/>
              </a:rPr>
              <a:t>Incentive?</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p:nvPr/>
        </p:nvSpPr>
        <p:spPr>
          <a:xfrm>
            <a:off x="136250" y="1357450"/>
            <a:ext cx="5579400" cy="3737400"/>
          </a:xfrm>
          <a:prstGeom prst="rect">
            <a:avLst/>
          </a:prstGeom>
          <a:solidFill>
            <a:srgbClr val="E7F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Fira Sans Condensed"/>
              <a:ea typeface="Fira Sans Condensed"/>
              <a:cs typeface="Fira Sans Condensed"/>
              <a:sym typeface="Fira Sans Condensed"/>
            </a:endParaRPr>
          </a:p>
        </p:txBody>
      </p:sp>
      <p:sp>
        <p:nvSpPr>
          <p:cNvPr id="119" name="Google Shape;119;p16"/>
          <p:cNvSpPr txBox="1"/>
          <p:nvPr>
            <p:ph type="title"/>
          </p:nvPr>
        </p:nvSpPr>
        <p:spPr>
          <a:xfrm>
            <a:off x="452550" y="167550"/>
            <a:ext cx="8238900" cy="56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Experimental Design</a:t>
            </a:r>
            <a:endParaRPr/>
          </a:p>
        </p:txBody>
      </p:sp>
      <p:sp>
        <p:nvSpPr>
          <p:cNvPr id="120" name="Google Shape;120;p16"/>
          <p:cNvSpPr txBox="1"/>
          <p:nvPr/>
        </p:nvSpPr>
        <p:spPr>
          <a:xfrm>
            <a:off x="212442" y="1555225"/>
            <a:ext cx="1715100" cy="372600"/>
          </a:xfrm>
          <a:prstGeom prst="rect">
            <a:avLst/>
          </a:prstGeom>
          <a:solidFill>
            <a:schemeClr val="dk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Fira Sans Condensed"/>
                <a:ea typeface="Fira Sans Condensed"/>
                <a:cs typeface="Fira Sans Condensed"/>
                <a:sym typeface="Fira Sans Condensed"/>
              </a:rPr>
              <a:t>Financial Incentive</a:t>
            </a:r>
            <a:endParaRPr b="1">
              <a:solidFill>
                <a:schemeClr val="dk1"/>
              </a:solidFill>
              <a:latin typeface="Fira Sans Condensed"/>
              <a:ea typeface="Fira Sans Condensed"/>
              <a:cs typeface="Fira Sans Condensed"/>
              <a:sym typeface="Fira Sans Condensed"/>
            </a:endParaRPr>
          </a:p>
        </p:txBody>
      </p:sp>
      <p:cxnSp>
        <p:nvCxnSpPr>
          <p:cNvPr id="121" name="Google Shape;121;p16"/>
          <p:cNvCxnSpPr>
            <a:stCxn id="120" idx="2"/>
          </p:cNvCxnSpPr>
          <p:nvPr/>
        </p:nvCxnSpPr>
        <p:spPr>
          <a:xfrm flipH="1" rot="-5400000">
            <a:off x="130992" y="2866825"/>
            <a:ext cx="1891800" cy="13800"/>
          </a:xfrm>
          <a:prstGeom prst="bentConnector3">
            <a:avLst>
              <a:gd fmla="val 91801" name="adj1"/>
            </a:avLst>
          </a:prstGeom>
          <a:noFill/>
          <a:ln cap="flat" cmpd="sng" w="9525">
            <a:solidFill>
              <a:schemeClr val="accent6"/>
            </a:solidFill>
            <a:prstDash val="solid"/>
            <a:round/>
            <a:headEnd len="med" w="med" type="none"/>
            <a:tailEnd len="med" w="med" type="none"/>
          </a:ln>
        </p:spPr>
      </p:cxnSp>
      <p:grpSp>
        <p:nvGrpSpPr>
          <p:cNvPr id="122" name="Google Shape;122;p16"/>
          <p:cNvGrpSpPr/>
          <p:nvPr/>
        </p:nvGrpSpPr>
        <p:grpSpPr>
          <a:xfrm>
            <a:off x="1981185" y="1555454"/>
            <a:ext cx="372469" cy="372469"/>
            <a:chOff x="2467644" y="4176419"/>
            <a:chExt cx="309000" cy="309000"/>
          </a:xfrm>
        </p:grpSpPr>
        <p:sp>
          <p:nvSpPr>
            <p:cNvPr id="123" name="Google Shape;123;p16"/>
            <p:cNvSpPr/>
            <p:nvPr/>
          </p:nvSpPr>
          <p:spPr>
            <a:xfrm>
              <a:off x="2467644" y="4176419"/>
              <a:ext cx="309000" cy="309000"/>
            </a:xfrm>
            <a:prstGeom prst="rect">
              <a:avLst/>
            </a:prstGeom>
            <a:solidFill>
              <a:schemeClr val="lt1"/>
            </a:solidFill>
            <a:ln cap="flat" cmpd="sng" w="9525">
              <a:solidFill>
                <a:schemeClr val="accent6"/>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16"/>
            <p:cNvGrpSpPr/>
            <p:nvPr/>
          </p:nvGrpSpPr>
          <p:grpSpPr>
            <a:xfrm rot="-90585">
              <a:off x="2493465" y="4270993"/>
              <a:ext cx="259111" cy="131901"/>
              <a:chOff x="6181219" y="2189025"/>
              <a:chExt cx="396906" cy="234800"/>
            </a:xfrm>
          </p:grpSpPr>
          <p:sp>
            <p:nvSpPr>
              <p:cNvPr id="125" name="Google Shape;125;p16"/>
              <p:cNvSpPr/>
              <p:nvPr/>
            </p:nvSpPr>
            <p:spPr>
              <a:xfrm rot="67243">
                <a:off x="6182529" y="2192427"/>
                <a:ext cx="348853" cy="184912"/>
              </a:xfrm>
              <a:custGeom>
                <a:rect b="b" l="l" r="r" t="t"/>
                <a:pathLst>
                  <a:path extrusionOk="0" h="7412" w="13925">
                    <a:moveTo>
                      <a:pt x="12072" y="1853"/>
                    </a:moveTo>
                    <a:lnTo>
                      <a:pt x="12072" y="2780"/>
                    </a:lnTo>
                    <a:lnTo>
                      <a:pt x="10219" y="2780"/>
                    </a:lnTo>
                    <a:lnTo>
                      <a:pt x="10219" y="1853"/>
                    </a:lnTo>
                    <a:close/>
                    <a:moveTo>
                      <a:pt x="3736" y="4632"/>
                    </a:moveTo>
                    <a:lnTo>
                      <a:pt x="3736" y="5559"/>
                    </a:lnTo>
                    <a:lnTo>
                      <a:pt x="1884" y="5559"/>
                    </a:lnTo>
                    <a:lnTo>
                      <a:pt x="1884" y="4632"/>
                    </a:lnTo>
                    <a:close/>
                    <a:moveTo>
                      <a:pt x="6977" y="1853"/>
                    </a:moveTo>
                    <a:cubicBezTo>
                      <a:pt x="8364" y="1853"/>
                      <a:pt x="9293" y="2758"/>
                      <a:pt x="9293" y="3705"/>
                    </a:cubicBezTo>
                    <a:cubicBezTo>
                      <a:pt x="9293" y="4663"/>
                      <a:pt x="8350" y="5559"/>
                      <a:pt x="6977" y="5559"/>
                    </a:cubicBezTo>
                    <a:cubicBezTo>
                      <a:pt x="5591" y="5559"/>
                      <a:pt x="4663" y="4653"/>
                      <a:pt x="4663" y="3705"/>
                    </a:cubicBezTo>
                    <a:cubicBezTo>
                      <a:pt x="4663" y="2749"/>
                      <a:pt x="5605" y="1853"/>
                      <a:pt x="6977" y="1853"/>
                    </a:cubicBezTo>
                    <a:close/>
                    <a:moveTo>
                      <a:pt x="0" y="1"/>
                    </a:moveTo>
                    <a:lnTo>
                      <a:pt x="0" y="7411"/>
                    </a:lnTo>
                    <a:lnTo>
                      <a:pt x="13924" y="7411"/>
                    </a:lnTo>
                    <a:lnTo>
                      <a:pt x="139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6229975" y="2238550"/>
                <a:ext cx="348150" cy="185275"/>
              </a:xfrm>
              <a:custGeom>
                <a:rect b="b" l="l" r="r" t="t"/>
                <a:pathLst>
                  <a:path extrusionOk="0" h="7411" w="13926">
                    <a:moveTo>
                      <a:pt x="12968" y="0"/>
                    </a:moveTo>
                    <a:lnTo>
                      <a:pt x="12968" y="6484"/>
                    </a:lnTo>
                    <a:lnTo>
                      <a:pt x="1" y="6484"/>
                    </a:lnTo>
                    <a:lnTo>
                      <a:pt x="1" y="7410"/>
                    </a:lnTo>
                    <a:lnTo>
                      <a:pt x="13925" y="7410"/>
                    </a:lnTo>
                    <a:lnTo>
                      <a:pt x="139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7" name="Google Shape;127;p16"/>
          <p:cNvGrpSpPr/>
          <p:nvPr/>
        </p:nvGrpSpPr>
        <p:grpSpPr>
          <a:xfrm>
            <a:off x="3439369" y="2101370"/>
            <a:ext cx="372469" cy="372469"/>
            <a:chOff x="5236627" y="2838894"/>
            <a:chExt cx="309000" cy="309000"/>
          </a:xfrm>
        </p:grpSpPr>
        <p:sp>
          <p:nvSpPr>
            <p:cNvPr id="128" name="Google Shape;128;p16"/>
            <p:cNvSpPr/>
            <p:nvPr/>
          </p:nvSpPr>
          <p:spPr>
            <a:xfrm>
              <a:off x="5236627" y="2838894"/>
              <a:ext cx="309000" cy="309000"/>
            </a:xfrm>
            <a:prstGeom prst="rect">
              <a:avLst/>
            </a:prstGeom>
            <a:solidFill>
              <a:schemeClr val="lt1"/>
            </a:solidFill>
            <a:ln cap="flat" cmpd="sng" w="9525">
              <a:solidFill>
                <a:schemeClr val="accent6"/>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5279224" y="2890740"/>
              <a:ext cx="223800" cy="202800"/>
            </a:xfrm>
            <a:prstGeom prst="hear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16"/>
          <p:cNvGrpSpPr/>
          <p:nvPr/>
        </p:nvGrpSpPr>
        <p:grpSpPr>
          <a:xfrm>
            <a:off x="5284984" y="2686321"/>
            <a:ext cx="372469" cy="372469"/>
            <a:chOff x="5901956" y="3318432"/>
            <a:chExt cx="309000" cy="309000"/>
          </a:xfrm>
        </p:grpSpPr>
        <p:sp>
          <p:nvSpPr>
            <p:cNvPr id="131" name="Google Shape;131;p16"/>
            <p:cNvSpPr/>
            <p:nvPr/>
          </p:nvSpPr>
          <p:spPr>
            <a:xfrm>
              <a:off x="5901956" y="3318432"/>
              <a:ext cx="309000" cy="309000"/>
            </a:xfrm>
            <a:prstGeom prst="rect">
              <a:avLst/>
            </a:prstGeom>
            <a:solidFill>
              <a:schemeClr val="lt1"/>
            </a:solidFill>
            <a:ln cap="flat" cmpd="sng" w="9525">
              <a:solidFill>
                <a:schemeClr val="accent6"/>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16"/>
            <p:cNvGrpSpPr/>
            <p:nvPr/>
          </p:nvGrpSpPr>
          <p:grpSpPr>
            <a:xfrm>
              <a:off x="5976189" y="3354039"/>
              <a:ext cx="154666" cy="235605"/>
              <a:chOff x="757470" y="1356779"/>
              <a:chExt cx="197555" cy="300900"/>
            </a:xfrm>
          </p:grpSpPr>
          <p:sp>
            <p:nvSpPr>
              <p:cNvPr id="133" name="Google Shape;133;p16"/>
              <p:cNvSpPr/>
              <p:nvPr/>
            </p:nvSpPr>
            <p:spPr>
              <a:xfrm>
                <a:off x="759725" y="1411175"/>
                <a:ext cx="195300" cy="195300"/>
              </a:xfrm>
              <a:prstGeom prst="donut">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rot="1864742">
                <a:off x="842335" y="1339271"/>
                <a:ext cx="25570" cy="335915"/>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 name="Google Shape;135;p16"/>
          <p:cNvSpPr txBox="1"/>
          <p:nvPr/>
        </p:nvSpPr>
        <p:spPr>
          <a:xfrm>
            <a:off x="1666637" y="2101183"/>
            <a:ext cx="1715100" cy="372600"/>
          </a:xfrm>
          <a:prstGeom prst="rect">
            <a:avLst/>
          </a:prstGeom>
          <a:solidFill>
            <a:schemeClr val="accen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Fira Sans Condensed"/>
                <a:ea typeface="Fira Sans Condensed"/>
                <a:cs typeface="Fira Sans Condensed"/>
                <a:sym typeface="Fira Sans Condensed"/>
              </a:rPr>
              <a:t>Social</a:t>
            </a:r>
            <a:r>
              <a:rPr b="1" lang="en">
                <a:solidFill>
                  <a:schemeClr val="dk1"/>
                </a:solidFill>
                <a:latin typeface="Fira Sans Condensed"/>
                <a:ea typeface="Fira Sans Condensed"/>
                <a:cs typeface="Fira Sans Condensed"/>
                <a:sym typeface="Fira Sans Condensed"/>
              </a:rPr>
              <a:t> Incentive</a:t>
            </a:r>
            <a:endParaRPr b="1">
              <a:solidFill>
                <a:schemeClr val="dk1"/>
              </a:solidFill>
              <a:latin typeface="Fira Sans Condensed"/>
              <a:ea typeface="Fira Sans Condensed"/>
              <a:cs typeface="Fira Sans Condensed"/>
              <a:sym typeface="Fira Sans Condensed"/>
            </a:endParaRPr>
          </a:p>
        </p:txBody>
      </p:sp>
      <p:sp>
        <p:nvSpPr>
          <p:cNvPr id="136" name="Google Shape;136;p16"/>
          <p:cNvSpPr txBox="1"/>
          <p:nvPr/>
        </p:nvSpPr>
        <p:spPr>
          <a:xfrm>
            <a:off x="3523397" y="2686119"/>
            <a:ext cx="1715100" cy="3726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Fira Sans Condensed"/>
                <a:ea typeface="Fira Sans Condensed"/>
                <a:cs typeface="Fira Sans Condensed"/>
                <a:sym typeface="Fira Sans Condensed"/>
              </a:rPr>
              <a:t>No</a:t>
            </a:r>
            <a:r>
              <a:rPr b="1" lang="en">
                <a:solidFill>
                  <a:schemeClr val="dk1"/>
                </a:solidFill>
                <a:latin typeface="Fira Sans Condensed"/>
                <a:ea typeface="Fira Sans Condensed"/>
                <a:cs typeface="Fira Sans Condensed"/>
                <a:sym typeface="Fira Sans Condensed"/>
              </a:rPr>
              <a:t> Incentive</a:t>
            </a:r>
            <a:endParaRPr b="1">
              <a:solidFill>
                <a:schemeClr val="dk1"/>
              </a:solidFill>
              <a:latin typeface="Fira Sans Condensed"/>
              <a:ea typeface="Fira Sans Condensed"/>
              <a:cs typeface="Fira Sans Condensed"/>
              <a:sym typeface="Fira Sans Condensed"/>
            </a:endParaRPr>
          </a:p>
        </p:txBody>
      </p:sp>
      <p:cxnSp>
        <p:nvCxnSpPr>
          <p:cNvPr id="137" name="Google Shape;137;p16"/>
          <p:cNvCxnSpPr>
            <a:stCxn id="135" idx="2"/>
          </p:cNvCxnSpPr>
          <p:nvPr/>
        </p:nvCxnSpPr>
        <p:spPr>
          <a:xfrm rot="5400000">
            <a:off x="2125337" y="2865733"/>
            <a:ext cx="790800" cy="6900"/>
          </a:xfrm>
          <a:prstGeom prst="bentConnector3">
            <a:avLst>
              <a:gd fmla="val 75478" name="adj1"/>
            </a:avLst>
          </a:prstGeom>
          <a:noFill/>
          <a:ln cap="flat" cmpd="sng" w="9525">
            <a:solidFill>
              <a:schemeClr val="accent6"/>
            </a:solidFill>
            <a:prstDash val="solid"/>
            <a:round/>
            <a:headEnd len="med" w="med" type="none"/>
            <a:tailEnd len="med" w="med" type="none"/>
          </a:ln>
        </p:spPr>
      </p:cxnSp>
      <p:cxnSp>
        <p:nvCxnSpPr>
          <p:cNvPr id="138" name="Google Shape;138;p16"/>
          <p:cNvCxnSpPr>
            <a:stCxn id="136" idx="2"/>
          </p:cNvCxnSpPr>
          <p:nvPr/>
        </p:nvCxnSpPr>
        <p:spPr>
          <a:xfrm flipH="1" rot="-5400000">
            <a:off x="3856247" y="3583419"/>
            <a:ext cx="1061400" cy="12000"/>
          </a:xfrm>
          <a:prstGeom prst="bentConnector3">
            <a:avLst>
              <a:gd fmla="val 97035" name="adj1"/>
            </a:avLst>
          </a:prstGeom>
          <a:noFill/>
          <a:ln cap="flat" cmpd="sng" w="9525">
            <a:solidFill>
              <a:schemeClr val="accent6"/>
            </a:solidFill>
            <a:prstDash val="solid"/>
            <a:round/>
            <a:headEnd len="med" w="med" type="none"/>
            <a:tailEnd len="med" w="med" type="none"/>
          </a:ln>
        </p:spPr>
      </p:cxnSp>
      <p:grpSp>
        <p:nvGrpSpPr>
          <p:cNvPr id="139" name="Google Shape;139;p16"/>
          <p:cNvGrpSpPr/>
          <p:nvPr/>
        </p:nvGrpSpPr>
        <p:grpSpPr>
          <a:xfrm>
            <a:off x="328958" y="2877178"/>
            <a:ext cx="4384869" cy="2174964"/>
            <a:chOff x="2295958" y="2556486"/>
            <a:chExt cx="4561395" cy="2262523"/>
          </a:xfrm>
        </p:grpSpPr>
        <p:sp>
          <p:nvSpPr>
            <p:cNvPr id="140" name="Google Shape;140;p16"/>
            <p:cNvSpPr/>
            <p:nvPr/>
          </p:nvSpPr>
          <p:spPr>
            <a:xfrm>
              <a:off x="4011299" y="3351400"/>
              <a:ext cx="1146442" cy="1146477"/>
            </a:xfrm>
            <a:custGeom>
              <a:rect b="b" l="l" r="r" t="t"/>
              <a:pathLst>
                <a:path extrusionOk="0" h="32423" w="32422">
                  <a:moveTo>
                    <a:pt x="0" y="16212"/>
                  </a:moveTo>
                  <a:cubicBezTo>
                    <a:pt x="0" y="25165"/>
                    <a:pt x="7259" y="32423"/>
                    <a:pt x="16212" y="32423"/>
                  </a:cubicBezTo>
                  <a:lnTo>
                    <a:pt x="16212" y="32423"/>
                  </a:lnTo>
                  <a:cubicBezTo>
                    <a:pt x="25165" y="32423"/>
                    <a:pt x="32422" y="25165"/>
                    <a:pt x="32422" y="16212"/>
                  </a:cubicBezTo>
                  <a:lnTo>
                    <a:pt x="32422" y="16212"/>
                  </a:lnTo>
                  <a:cubicBezTo>
                    <a:pt x="32422" y="7259"/>
                    <a:pt x="25165" y="0"/>
                    <a:pt x="16212" y="0"/>
                  </a:cubicBezTo>
                  <a:lnTo>
                    <a:pt x="16212" y="0"/>
                  </a:lnTo>
                  <a:cubicBezTo>
                    <a:pt x="7259" y="0"/>
                    <a:pt x="0" y="7259"/>
                    <a:pt x="0" y="1621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4659439" y="4368943"/>
              <a:ext cx="573292" cy="308481"/>
            </a:xfrm>
            <a:custGeom>
              <a:rect b="b" l="l" r="r" t="t"/>
              <a:pathLst>
                <a:path extrusionOk="0" h="8724" w="16213">
                  <a:moveTo>
                    <a:pt x="2785" y="0"/>
                  </a:moveTo>
                  <a:cubicBezTo>
                    <a:pt x="2057" y="1851"/>
                    <a:pt x="0" y="8724"/>
                    <a:pt x="0" y="8724"/>
                  </a:cubicBezTo>
                  <a:lnTo>
                    <a:pt x="16213" y="8724"/>
                  </a:lnTo>
                  <a:cubicBezTo>
                    <a:pt x="15605" y="5918"/>
                    <a:pt x="13665" y="292"/>
                    <a:pt x="13665" y="292"/>
                  </a:cubicBezTo>
                  <a:lnTo>
                    <a:pt x="27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5121801" y="3834730"/>
              <a:ext cx="271812" cy="345043"/>
            </a:xfrm>
            <a:custGeom>
              <a:rect b="b" l="l" r="r" t="t"/>
              <a:pathLst>
                <a:path extrusionOk="0" h="9758" w="7687">
                  <a:moveTo>
                    <a:pt x="6352" y="0"/>
                  </a:moveTo>
                  <a:cubicBezTo>
                    <a:pt x="6351" y="0"/>
                    <a:pt x="6351" y="0"/>
                    <a:pt x="6350" y="0"/>
                  </a:cubicBezTo>
                  <a:cubicBezTo>
                    <a:pt x="6141" y="4"/>
                    <a:pt x="6407" y="1165"/>
                    <a:pt x="6407" y="1165"/>
                  </a:cubicBezTo>
                  <a:cubicBezTo>
                    <a:pt x="6407" y="1165"/>
                    <a:pt x="6059" y="83"/>
                    <a:pt x="5892" y="83"/>
                  </a:cubicBezTo>
                  <a:cubicBezTo>
                    <a:pt x="5890" y="83"/>
                    <a:pt x="5888" y="83"/>
                    <a:pt x="5885" y="83"/>
                  </a:cubicBezTo>
                  <a:cubicBezTo>
                    <a:pt x="5721" y="111"/>
                    <a:pt x="5903" y="1177"/>
                    <a:pt x="5903" y="1177"/>
                  </a:cubicBezTo>
                  <a:cubicBezTo>
                    <a:pt x="5903" y="1177"/>
                    <a:pt x="5605" y="357"/>
                    <a:pt x="5455" y="357"/>
                  </a:cubicBezTo>
                  <a:cubicBezTo>
                    <a:pt x="5455" y="357"/>
                    <a:pt x="5454" y="357"/>
                    <a:pt x="5454" y="357"/>
                  </a:cubicBezTo>
                  <a:cubicBezTo>
                    <a:pt x="5235" y="368"/>
                    <a:pt x="5635" y="1813"/>
                    <a:pt x="5539" y="1896"/>
                  </a:cubicBezTo>
                  <a:cubicBezTo>
                    <a:pt x="5539" y="1896"/>
                    <a:pt x="5285" y="1491"/>
                    <a:pt x="5139" y="1491"/>
                  </a:cubicBezTo>
                  <a:cubicBezTo>
                    <a:pt x="5127" y="1491"/>
                    <a:pt x="5115" y="1494"/>
                    <a:pt x="5105" y="1500"/>
                  </a:cubicBezTo>
                  <a:cubicBezTo>
                    <a:pt x="4985" y="1570"/>
                    <a:pt x="5180" y="1863"/>
                    <a:pt x="5154" y="2597"/>
                  </a:cubicBezTo>
                  <a:cubicBezTo>
                    <a:pt x="5114" y="3728"/>
                    <a:pt x="4802" y="5368"/>
                    <a:pt x="4311" y="5706"/>
                  </a:cubicBezTo>
                  <a:cubicBezTo>
                    <a:pt x="4284" y="5724"/>
                    <a:pt x="4252" y="5732"/>
                    <a:pt x="4215" y="5732"/>
                  </a:cubicBezTo>
                  <a:cubicBezTo>
                    <a:pt x="3832" y="5732"/>
                    <a:pt x="2947" y="4845"/>
                    <a:pt x="2947" y="4845"/>
                  </a:cubicBezTo>
                  <a:lnTo>
                    <a:pt x="0" y="7924"/>
                  </a:lnTo>
                  <a:cubicBezTo>
                    <a:pt x="0" y="7924"/>
                    <a:pt x="2608" y="9758"/>
                    <a:pt x="4666" y="9758"/>
                  </a:cubicBezTo>
                  <a:cubicBezTo>
                    <a:pt x="4954" y="9758"/>
                    <a:pt x="5231" y="9722"/>
                    <a:pt x="5489" y="9640"/>
                  </a:cubicBezTo>
                  <a:cubicBezTo>
                    <a:pt x="7319" y="9058"/>
                    <a:pt x="7645" y="6863"/>
                    <a:pt x="7666" y="4879"/>
                  </a:cubicBezTo>
                  <a:cubicBezTo>
                    <a:pt x="7686" y="2906"/>
                    <a:pt x="7181" y="545"/>
                    <a:pt x="7041" y="499"/>
                  </a:cubicBezTo>
                  <a:cubicBezTo>
                    <a:pt x="7033" y="496"/>
                    <a:pt x="7025" y="495"/>
                    <a:pt x="7018" y="495"/>
                  </a:cubicBezTo>
                  <a:cubicBezTo>
                    <a:pt x="6839" y="495"/>
                    <a:pt x="6917" y="1287"/>
                    <a:pt x="6917" y="1287"/>
                  </a:cubicBezTo>
                  <a:cubicBezTo>
                    <a:pt x="6917" y="1287"/>
                    <a:pt x="6561" y="0"/>
                    <a:pt x="6352" y="0"/>
                  </a:cubicBezTo>
                  <a:close/>
                </a:path>
              </a:pathLst>
            </a:custGeom>
            <a:solidFill>
              <a:srgbClr val="B55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4638931" y="3890245"/>
              <a:ext cx="612364" cy="559360"/>
            </a:xfrm>
            <a:custGeom>
              <a:rect b="b" l="l" r="r" t="t"/>
              <a:pathLst>
                <a:path extrusionOk="0" h="15819" w="17318">
                  <a:moveTo>
                    <a:pt x="3112" y="1239"/>
                  </a:moveTo>
                  <a:cubicBezTo>
                    <a:pt x="773" y="2369"/>
                    <a:pt x="1" y="4961"/>
                    <a:pt x="1" y="4961"/>
                  </a:cubicBezTo>
                  <a:lnTo>
                    <a:pt x="1" y="4961"/>
                  </a:lnTo>
                  <a:cubicBezTo>
                    <a:pt x="696" y="6552"/>
                    <a:pt x="2963" y="7242"/>
                    <a:pt x="3730" y="7434"/>
                  </a:cubicBezTo>
                  <a:lnTo>
                    <a:pt x="3730" y="7434"/>
                  </a:lnTo>
                  <a:cubicBezTo>
                    <a:pt x="3738" y="8959"/>
                    <a:pt x="3615" y="11356"/>
                    <a:pt x="2959" y="13794"/>
                  </a:cubicBezTo>
                  <a:lnTo>
                    <a:pt x="2959" y="13794"/>
                  </a:lnTo>
                  <a:cubicBezTo>
                    <a:pt x="7440" y="15818"/>
                    <a:pt x="13976" y="14861"/>
                    <a:pt x="14670" y="14097"/>
                  </a:cubicBezTo>
                  <a:lnTo>
                    <a:pt x="14670" y="14097"/>
                  </a:lnTo>
                  <a:cubicBezTo>
                    <a:pt x="14663" y="9830"/>
                    <a:pt x="14160" y="6948"/>
                    <a:pt x="14160" y="6948"/>
                  </a:cubicBezTo>
                  <a:lnTo>
                    <a:pt x="14160" y="6948"/>
                  </a:lnTo>
                  <a:cubicBezTo>
                    <a:pt x="14363" y="7145"/>
                    <a:pt x="14525" y="7266"/>
                    <a:pt x="14525" y="7266"/>
                  </a:cubicBezTo>
                  <a:lnTo>
                    <a:pt x="14525" y="7266"/>
                  </a:lnTo>
                  <a:cubicBezTo>
                    <a:pt x="15963" y="6164"/>
                    <a:pt x="17317" y="3601"/>
                    <a:pt x="17317" y="3601"/>
                  </a:cubicBezTo>
                  <a:lnTo>
                    <a:pt x="17317" y="3601"/>
                  </a:lnTo>
                  <a:cubicBezTo>
                    <a:pt x="17317" y="3601"/>
                    <a:pt x="16089" y="2111"/>
                    <a:pt x="13500" y="1035"/>
                  </a:cubicBezTo>
                  <a:lnTo>
                    <a:pt x="13500" y="1035"/>
                  </a:lnTo>
                  <a:cubicBezTo>
                    <a:pt x="11766" y="315"/>
                    <a:pt x="10075" y="0"/>
                    <a:pt x="8474" y="0"/>
                  </a:cubicBezTo>
                  <a:lnTo>
                    <a:pt x="8474" y="0"/>
                  </a:lnTo>
                  <a:cubicBezTo>
                    <a:pt x="6526" y="0"/>
                    <a:pt x="4711" y="466"/>
                    <a:pt x="3112" y="1239"/>
                  </a:cubicBez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4897409" y="3826350"/>
              <a:ext cx="97523" cy="134262"/>
            </a:xfrm>
            <a:custGeom>
              <a:rect b="b" l="l" r="r" t="t"/>
              <a:pathLst>
                <a:path extrusionOk="0" h="3797" w="2758">
                  <a:moveTo>
                    <a:pt x="0" y="1862"/>
                  </a:moveTo>
                  <a:cubicBezTo>
                    <a:pt x="0" y="1862"/>
                    <a:pt x="1409" y="3796"/>
                    <a:pt x="2757" y="1896"/>
                  </a:cubicBezTo>
                  <a:lnTo>
                    <a:pt x="2757" y="1896"/>
                  </a:lnTo>
                  <a:lnTo>
                    <a:pt x="2506" y="68"/>
                  </a:lnTo>
                  <a:lnTo>
                    <a:pt x="309" y="0"/>
                  </a:lnTo>
                  <a:close/>
                </a:path>
              </a:pathLst>
            </a:custGeom>
            <a:solidFill>
              <a:srgbClr val="6342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4840869" y="3654325"/>
              <a:ext cx="185074" cy="151341"/>
            </a:xfrm>
            <a:custGeom>
              <a:rect b="b" l="l" r="r" t="t"/>
              <a:pathLst>
                <a:path extrusionOk="0" h="4280" w="5234">
                  <a:moveTo>
                    <a:pt x="3291" y="0"/>
                  </a:moveTo>
                  <a:cubicBezTo>
                    <a:pt x="3242" y="0"/>
                    <a:pt x="3202" y="10"/>
                    <a:pt x="3173" y="30"/>
                  </a:cubicBezTo>
                  <a:cubicBezTo>
                    <a:pt x="2950" y="181"/>
                    <a:pt x="2998" y="776"/>
                    <a:pt x="2998" y="776"/>
                  </a:cubicBezTo>
                  <a:cubicBezTo>
                    <a:pt x="2998" y="776"/>
                    <a:pt x="2479" y="262"/>
                    <a:pt x="2105" y="262"/>
                  </a:cubicBezTo>
                  <a:cubicBezTo>
                    <a:pt x="2074" y="262"/>
                    <a:pt x="2044" y="266"/>
                    <a:pt x="2015" y="274"/>
                  </a:cubicBezTo>
                  <a:cubicBezTo>
                    <a:pt x="1816" y="327"/>
                    <a:pt x="1693" y="1080"/>
                    <a:pt x="1693" y="1080"/>
                  </a:cubicBezTo>
                  <a:cubicBezTo>
                    <a:pt x="1693" y="1080"/>
                    <a:pt x="1270" y="760"/>
                    <a:pt x="1044" y="760"/>
                  </a:cubicBezTo>
                  <a:cubicBezTo>
                    <a:pt x="1017" y="760"/>
                    <a:pt x="993" y="764"/>
                    <a:pt x="972" y="774"/>
                  </a:cubicBezTo>
                  <a:cubicBezTo>
                    <a:pt x="781" y="870"/>
                    <a:pt x="671" y="1571"/>
                    <a:pt x="671" y="1571"/>
                  </a:cubicBezTo>
                  <a:cubicBezTo>
                    <a:pt x="613" y="1521"/>
                    <a:pt x="431" y="1459"/>
                    <a:pt x="273" y="1459"/>
                  </a:cubicBezTo>
                  <a:cubicBezTo>
                    <a:pt x="126" y="1459"/>
                    <a:pt x="0" y="1514"/>
                    <a:pt x="21" y="1686"/>
                  </a:cubicBezTo>
                  <a:cubicBezTo>
                    <a:pt x="154" y="2768"/>
                    <a:pt x="793" y="4181"/>
                    <a:pt x="1293" y="4267"/>
                  </a:cubicBezTo>
                  <a:cubicBezTo>
                    <a:pt x="1344" y="4276"/>
                    <a:pt x="1403" y="4280"/>
                    <a:pt x="1468" y="4280"/>
                  </a:cubicBezTo>
                  <a:cubicBezTo>
                    <a:pt x="2430" y="4280"/>
                    <a:pt x="4874" y="3408"/>
                    <a:pt x="4874" y="3408"/>
                  </a:cubicBezTo>
                  <a:cubicBezTo>
                    <a:pt x="4874" y="3408"/>
                    <a:pt x="5233" y="2140"/>
                    <a:pt x="4705" y="1162"/>
                  </a:cubicBezTo>
                  <a:cubicBezTo>
                    <a:pt x="4306" y="427"/>
                    <a:pt x="3612" y="0"/>
                    <a:pt x="32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4858585" y="3754570"/>
              <a:ext cx="164353" cy="120259"/>
            </a:xfrm>
            <a:custGeom>
              <a:rect b="b" l="l" r="r" t="t"/>
              <a:pathLst>
                <a:path extrusionOk="0" h="3401" w="4648">
                  <a:moveTo>
                    <a:pt x="4300" y="1"/>
                  </a:moveTo>
                  <a:lnTo>
                    <a:pt x="4300" y="1"/>
                  </a:lnTo>
                  <a:cubicBezTo>
                    <a:pt x="3460" y="306"/>
                    <a:pt x="2736" y="382"/>
                    <a:pt x="2195" y="382"/>
                  </a:cubicBezTo>
                  <a:cubicBezTo>
                    <a:pt x="1656" y="382"/>
                    <a:pt x="1299" y="306"/>
                    <a:pt x="1192" y="306"/>
                  </a:cubicBezTo>
                  <a:cubicBezTo>
                    <a:pt x="1190" y="306"/>
                    <a:pt x="1189" y="306"/>
                    <a:pt x="1187" y="306"/>
                  </a:cubicBezTo>
                  <a:cubicBezTo>
                    <a:pt x="723" y="315"/>
                    <a:pt x="1065" y="1036"/>
                    <a:pt x="748" y="1101"/>
                  </a:cubicBezTo>
                  <a:cubicBezTo>
                    <a:pt x="747" y="1101"/>
                    <a:pt x="745" y="1101"/>
                    <a:pt x="744" y="1101"/>
                  </a:cubicBezTo>
                  <a:cubicBezTo>
                    <a:pt x="666" y="1101"/>
                    <a:pt x="495" y="709"/>
                    <a:pt x="343" y="709"/>
                  </a:cubicBezTo>
                  <a:cubicBezTo>
                    <a:pt x="313" y="709"/>
                    <a:pt x="284" y="724"/>
                    <a:pt x="256" y="762"/>
                  </a:cubicBezTo>
                  <a:cubicBezTo>
                    <a:pt x="0" y="1110"/>
                    <a:pt x="346" y="1580"/>
                    <a:pt x="819" y="1640"/>
                  </a:cubicBezTo>
                  <a:cubicBezTo>
                    <a:pt x="1181" y="2699"/>
                    <a:pt x="1824" y="3400"/>
                    <a:pt x="2716" y="3400"/>
                  </a:cubicBezTo>
                  <a:cubicBezTo>
                    <a:pt x="2793" y="3400"/>
                    <a:pt x="2870" y="3395"/>
                    <a:pt x="2950" y="3385"/>
                  </a:cubicBezTo>
                  <a:cubicBezTo>
                    <a:pt x="3971" y="3250"/>
                    <a:pt x="4647" y="2034"/>
                    <a:pt x="4300" y="1"/>
                  </a:cubicBezTo>
                  <a:close/>
                </a:path>
              </a:pathLst>
            </a:custGeom>
            <a:solidFill>
              <a:srgbClr val="B55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4957697" y="3787207"/>
              <a:ext cx="18705" cy="35395"/>
            </a:xfrm>
            <a:custGeom>
              <a:rect b="b" l="l" r="r" t="t"/>
              <a:pathLst>
                <a:path extrusionOk="0" fill="none" h="1001" w="529">
                  <a:moveTo>
                    <a:pt x="158" y="0"/>
                  </a:moveTo>
                  <a:cubicBezTo>
                    <a:pt x="158" y="0"/>
                    <a:pt x="529" y="593"/>
                    <a:pt x="447" y="777"/>
                  </a:cubicBezTo>
                  <a:cubicBezTo>
                    <a:pt x="347" y="1000"/>
                    <a:pt x="0" y="888"/>
                    <a:pt x="0" y="888"/>
                  </a:cubicBezTo>
                </a:path>
              </a:pathLst>
            </a:custGeom>
            <a:noFill/>
            <a:ln cap="rnd" cmpd="sng" w="9525">
              <a:solidFill>
                <a:schemeClr val="lt1"/>
              </a:solidFill>
              <a:prstDash val="solid"/>
              <a:miter lim="10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5293719" y="3877621"/>
              <a:ext cx="25459" cy="28076"/>
            </a:xfrm>
            <a:custGeom>
              <a:rect b="b" l="l" r="r" t="t"/>
              <a:pathLst>
                <a:path extrusionOk="0" h="794" w="720">
                  <a:moveTo>
                    <a:pt x="177" y="1"/>
                  </a:moveTo>
                  <a:cubicBezTo>
                    <a:pt x="93" y="1"/>
                    <a:pt x="1" y="55"/>
                    <a:pt x="83" y="229"/>
                  </a:cubicBezTo>
                  <a:cubicBezTo>
                    <a:pt x="192" y="462"/>
                    <a:pt x="264" y="793"/>
                    <a:pt x="264" y="793"/>
                  </a:cubicBezTo>
                  <a:lnTo>
                    <a:pt x="720" y="777"/>
                  </a:lnTo>
                  <a:cubicBezTo>
                    <a:pt x="720" y="523"/>
                    <a:pt x="424" y="108"/>
                    <a:pt x="253" y="17"/>
                  </a:cubicBezTo>
                  <a:cubicBezTo>
                    <a:pt x="234" y="7"/>
                    <a:pt x="206" y="1"/>
                    <a:pt x="177" y="1"/>
                  </a:cubicBezTo>
                  <a:close/>
                </a:path>
              </a:pathLst>
            </a:custGeom>
            <a:solidFill>
              <a:srgbClr val="B55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4115963" y="3676460"/>
              <a:ext cx="352327" cy="335920"/>
            </a:xfrm>
            <a:custGeom>
              <a:rect b="b" l="l" r="r" t="t"/>
              <a:pathLst>
                <a:path extrusionOk="0" h="9500" w="9964">
                  <a:moveTo>
                    <a:pt x="2319" y="0"/>
                  </a:moveTo>
                  <a:cubicBezTo>
                    <a:pt x="1434" y="0"/>
                    <a:pt x="473" y="471"/>
                    <a:pt x="272" y="1251"/>
                  </a:cubicBezTo>
                  <a:cubicBezTo>
                    <a:pt x="1" y="2309"/>
                    <a:pt x="287" y="2948"/>
                    <a:pt x="287" y="2948"/>
                  </a:cubicBezTo>
                  <a:cubicBezTo>
                    <a:pt x="287" y="2948"/>
                    <a:pt x="2677" y="3901"/>
                    <a:pt x="3632" y="3901"/>
                  </a:cubicBezTo>
                  <a:cubicBezTo>
                    <a:pt x="3704" y="3901"/>
                    <a:pt x="3768" y="3896"/>
                    <a:pt x="3823" y="3884"/>
                  </a:cubicBezTo>
                  <a:lnTo>
                    <a:pt x="3823" y="3884"/>
                  </a:lnTo>
                  <a:cubicBezTo>
                    <a:pt x="2201" y="5112"/>
                    <a:pt x="2449" y="7354"/>
                    <a:pt x="2449" y="7354"/>
                  </a:cubicBezTo>
                  <a:cubicBezTo>
                    <a:pt x="2449" y="7354"/>
                    <a:pt x="5782" y="9500"/>
                    <a:pt x="7754" y="9500"/>
                  </a:cubicBezTo>
                  <a:cubicBezTo>
                    <a:pt x="8243" y="9500"/>
                    <a:pt x="8649" y="9367"/>
                    <a:pt x="8899" y="9038"/>
                  </a:cubicBezTo>
                  <a:cubicBezTo>
                    <a:pt x="9963" y="7635"/>
                    <a:pt x="8953" y="6895"/>
                    <a:pt x="8351" y="6503"/>
                  </a:cubicBezTo>
                  <a:cubicBezTo>
                    <a:pt x="7511" y="5955"/>
                    <a:pt x="8673" y="5290"/>
                    <a:pt x="7985" y="4339"/>
                  </a:cubicBezTo>
                  <a:cubicBezTo>
                    <a:pt x="7320" y="3419"/>
                    <a:pt x="6599" y="4143"/>
                    <a:pt x="6550" y="3110"/>
                  </a:cubicBezTo>
                  <a:cubicBezTo>
                    <a:pt x="6492" y="1930"/>
                    <a:pt x="6390" y="1609"/>
                    <a:pt x="5534" y="1191"/>
                  </a:cubicBezTo>
                  <a:cubicBezTo>
                    <a:pt x="4945" y="903"/>
                    <a:pt x="4040" y="1105"/>
                    <a:pt x="3697" y="607"/>
                  </a:cubicBezTo>
                  <a:cubicBezTo>
                    <a:pt x="3410" y="189"/>
                    <a:pt x="2880" y="0"/>
                    <a:pt x="23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3934144" y="4359077"/>
              <a:ext cx="581495" cy="313572"/>
            </a:xfrm>
            <a:custGeom>
              <a:rect b="b" l="l" r="r" t="t"/>
              <a:pathLst>
                <a:path extrusionOk="0" h="8868" w="16445">
                  <a:moveTo>
                    <a:pt x="2533" y="738"/>
                  </a:moveTo>
                  <a:cubicBezTo>
                    <a:pt x="2533" y="738"/>
                    <a:pt x="755" y="5899"/>
                    <a:pt x="0" y="8867"/>
                  </a:cubicBezTo>
                  <a:lnTo>
                    <a:pt x="0" y="8867"/>
                  </a:lnTo>
                  <a:lnTo>
                    <a:pt x="16444" y="8867"/>
                  </a:lnTo>
                  <a:cubicBezTo>
                    <a:pt x="16444" y="8867"/>
                    <a:pt x="13988" y="1786"/>
                    <a:pt x="13195" y="0"/>
                  </a:cubicBezTo>
                  <a:lnTo>
                    <a:pt x="131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3800909" y="3803543"/>
              <a:ext cx="727391" cy="640617"/>
            </a:xfrm>
            <a:custGeom>
              <a:rect b="b" l="l" r="r" t="t"/>
              <a:pathLst>
                <a:path extrusionOk="0" h="18117" w="20571">
                  <a:moveTo>
                    <a:pt x="1046" y="17"/>
                  </a:moveTo>
                  <a:cubicBezTo>
                    <a:pt x="745" y="1546"/>
                    <a:pt x="1" y="6782"/>
                    <a:pt x="986" y="7639"/>
                  </a:cubicBezTo>
                  <a:lnTo>
                    <a:pt x="986" y="7639"/>
                  </a:lnTo>
                  <a:cubicBezTo>
                    <a:pt x="2011" y="8530"/>
                    <a:pt x="6263" y="8402"/>
                    <a:pt x="6263" y="8402"/>
                  </a:cubicBezTo>
                  <a:lnTo>
                    <a:pt x="6263" y="8402"/>
                  </a:lnTo>
                  <a:cubicBezTo>
                    <a:pt x="6263" y="8402"/>
                    <a:pt x="5727" y="12542"/>
                    <a:pt x="5896" y="16728"/>
                  </a:cubicBezTo>
                  <a:lnTo>
                    <a:pt x="5896" y="16728"/>
                  </a:lnTo>
                  <a:cubicBezTo>
                    <a:pt x="6608" y="17448"/>
                    <a:pt x="13061" y="18116"/>
                    <a:pt x="17373" y="15945"/>
                  </a:cubicBezTo>
                  <a:lnTo>
                    <a:pt x="17373" y="15945"/>
                  </a:lnTo>
                  <a:cubicBezTo>
                    <a:pt x="16134" y="12012"/>
                    <a:pt x="16349" y="8126"/>
                    <a:pt x="16349" y="8126"/>
                  </a:cubicBezTo>
                  <a:lnTo>
                    <a:pt x="16349" y="8126"/>
                  </a:lnTo>
                  <a:lnTo>
                    <a:pt x="16352" y="9738"/>
                  </a:lnTo>
                  <a:cubicBezTo>
                    <a:pt x="16352" y="9738"/>
                    <a:pt x="19824" y="9502"/>
                    <a:pt x="20570" y="7577"/>
                  </a:cubicBezTo>
                  <a:lnTo>
                    <a:pt x="20570" y="7577"/>
                  </a:lnTo>
                  <a:cubicBezTo>
                    <a:pt x="20570" y="7577"/>
                    <a:pt x="17950" y="4556"/>
                    <a:pt x="16688" y="3729"/>
                  </a:cubicBezTo>
                  <a:lnTo>
                    <a:pt x="16688" y="3729"/>
                  </a:lnTo>
                  <a:cubicBezTo>
                    <a:pt x="14305" y="2168"/>
                    <a:pt x="8843" y="2840"/>
                    <a:pt x="7178" y="3313"/>
                  </a:cubicBezTo>
                  <a:lnTo>
                    <a:pt x="7178" y="3313"/>
                  </a:lnTo>
                  <a:cubicBezTo>
                    <a:pt x="5039" y="3920"/>
                    <a:pt x="3976" y="3940"/>
                    <a:pt x="3976" y="3940"/>
                  </a:cubicBezTo>
                  <a:lnTo>
                    <a:pt x="3976" y="3940"/>
                  </a:lnTo>
                  <a:cubicBezTo>
                    <a:pt x="3976" y="3940"/>
                    <a:pt x="3726" y="807"/>
                    <a:pt x="3658" y="285"/>
                  </a:cubicBezTo>
                  <a:lnTo>
                    <a:pt x="3658" y="285"/>
                  </a:lnTo>
                  <a:cubicBezTo>
                    <a:pt x="2827" y="46"/>
                    <a:pt x="2009" y="1"/>
                    <a:pt x="1517" y="1"/>
                  </a:cubicBezTo>
                  <a:lnTo>
                    <a:pt x="1517" y="1"/>
                  </a:lnTo>
                  <a:cubicBezTo>
                    <a:pt x="1225" y="1"/>
                    <a:pt x="1046" y="17"/>
                    <a:pt x="1046" y="1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4148388" y="3835437"/>
              <a:ext cx="94942" cy="194339"/>
            </a:xfrm>
            <a:custGeom>
              <a:rect b="b" l="l" r="r" t="t"/>
              <a:pathLst>
                <a:path extrusionOk="0" h="5496" w="2685">
                  <a:moveTo>
                    <a:pt x="175" y="158"/>
                  </a:moveTo>
                  <a:lnTo>
                    <a:pt x="1" y="1965"/>
                  </a:lnTo>
                  <a:cubicBezTo>
                    <a:pt x="1428" y="5495"/>
                    <a:pt x="2685" y="1860"/>
                    <a:pt x="2685" y="1860"/>
                  </a:cubicBezTo>
                  <a:lnTo>
                    <a:pt x="2685" y="1860"/>
                  </a:lnTo>
                  <a:lnTo>
                    <a:pt x="2328" y="1"/>
                  </a:lnTo>
                  <a:close/>
                </a:path>
              </a:pathLst>
            </a:custGeom>
            <a:solidFill>
              <a:srgbClr val="876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4117413" y="3762809"/>
              <a:ext cx="160747" cy="122169"/>
            </a:xfrm>
            <a:custGeom>
              <a:rect b="b" l="l" r="r" t="t"/>
              <a:pathLst>
                <a:path extrusionOk="0" h="3455" w="4546">
                  <a:moveTo>
                    <a:pt x="298" y="1"/>
                  </a:moveTo>
                  <a:lnTo>
                    <a:pt x="298" y="1"/>
                  </a:lnTo>
                  <a:cubicBezTo>
                    <a:pt x="1" y="2181"/>
                    <a:pt x="738" y="3359"/>
                    <a:pt x="1746" y="3447"/>
                  </a:cubicBezTo>
                  <a:cubicBezTo>
                    <a:pt x="1800" y="3452"/>
                    <a:pt x="1853" y="3454"/>
                    <a:pt x="1905" y="3454"/>
                  </a:cubicBezTo>
                  <a:cubicBezTo>
                    <a:pt x="2818" y="3454"/>
                    <a:pt x="3444" y="2731"/>
                    <a:pt x="3763" y="1647"/>
                  </a:cubicBezTo>
                  <a:cubicBezTo>
                    <a:pt x="4225" y="1568"/>
                    <a:pt x="4546" y="1094"/>
                    <a:pt x="4280" y="763"/>
                  </a:cubicBezTo>
                  <a:cubicBezTo>
                    <a:pt x="4237" y="709"/>
                    <a:pt x="4191" y="687"/>
                    <a:pt x="4145" y="687"/>
                  </a:cubicBezTo>
                  <a:cubicBezTo>
                    <a:pt x="4004" y="687"/>
                    <a:pt x="3853" y="888"/>
                    <a:pt x="3720" y="992"/>
                  </a:cubicBezTo>
                  <a:cubicBezTo>
                    <a:pt x="3555" y="1121"/>
                    <a:pt x="3342" y="1174"/>
                    <a:pt x="3103" y="1174"/>
                  </a:cubicBezTo>
                  <a:cubicBezTo>
                    <a:pt x="1984" y="1174"/>
                    <a:pt x="298" y="1"/>
                    <a:pt x="298" y="1"/>
                  </a:cubicBezTo>
                  <a:close/>
                </a:path>
              </a:pathLst>
            </a:custGeom>
            <a:solidFill>
              <a:srgbClr val="FF9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4159491" y="3804144"/>
              <a:ext cx="13189" cy="26555"/>
            </a:xfrm>
            <a:custGeom>
              <a:rect b="b" l="l" r="r" t="t"/>
              <a:pathLst>
                <a:path extrusionOk="0" fill="none" h="751" w="373">
                  <a:moveTo>
                    <a:pt x="339" y="0"/>
                  </a:moveTo>
                  <a:cubicBezTo>
                    <a:pt x="247" y="471"/>
                    <a:pt x="1" y="609"/>
                    <a:pt x="16" y="647"/>
                  </a:cubicBezTo>
                  <a:cubicBezTo>
                    <a:pt x="59" y="750"/>
                    <a:pt x="372" y="725"/>
                    <a:pt x="372" y="725"/>
                  </a:cubicBezTo>
                </a:path>
              </a:pathLst>
            </a:custGeom>
            <a:noFill/>
            <a:ln cap="rnd" cmpd="sng" w="9525">
              <a:solidFill>
                <a:schemeClr val="lt1"/>
              </a:solidFill>
              <a:prstDash val="solid"/>
              <a:miter lim="10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6"/>
            <p:cNvGrpSpPr/>
            <p:nvPr/>
          </p:nvGrpSpPr>
          <p:grpSpPr>
            <a:xfrm>
              <a:off x="2295958" y="2556486"/>
              <a:ext cx="4561395" cy="2262523"/>
              <a:chOff x="2295958" y="2556486"/>
              <a:chExt cx="4561395" cy="2262523"/>
            </a:xfrm>
          </p:grpSpPr>
          <p:sp>
            <p:nvSpPr>
              <p:cNvPr id="156" name="Google Shape;156;p16"/>
              <p:cNvSpPr/>
              <p:nvPr/>
            </p:nvSpPr>
            <p:spPr>
              <a:xfrm>
                <a:off x="6130860" y="3811465"/>
                <a:ext cx="726493" cy="915416"/>
              </a:xfrm>
              <a:custGeom>
                <a:rect b="b" l="l" r="r" t="t"/>
                <a:pathLst>
                  <a:path extrusionOk="0" h="57312" w="45484">
                    <a:moveTo>
                      <a:pt x="30704" y="0"/>
                    </a:moveTo>
                    <a:lnTo>
                      <a:pt x="0" y="13745"/>
                    </a:lnTo>
                    <a:cubicBezTo>
                      <a:pt x="6979" y="27270"/>
                      <a:pt x="11042" y="42111"/>
                      <a:pt x="11917" y="57311"/>
                    </a:cubicBezTo>
                    <a:lnTo>
                      <a:pt x="45484" y="57311"/>
                    </a:lnTo>
                    <a:cubicBezTo>
                      <a:pt x="44594" y="37118"/>
                      <a:pt x="39525" y="17683"/>
                      <a:pt x="307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4568294" y="2556486"/>
                <a:ext cx="1211402" cy="796006"/>
              </a:xfrm>
              <a:custGeom>
                <a:rect b="b" l="l" r="r" t="t"/>
                <a:pathLst>
                  <a:path extrusionOk="0" h="49836" w="75843">
                    <a:moveTo>
                      <a:pt x="0" y="0"/>
                    </a:moveTo>
                    <a:lnTo>
                      <a:pt x="0" y="33518"/>
                    </a:lnTo>
                    <a:cubicBezTo>
                      <a:pt x="20987" y="33552"/>
                      <a:pt x="40615" y="39518"/>
                      <a:pt x="57270" y="49835"/>
                    </a:cubicBezTo>
                    <a:lnTo>
                      <a:pt x="75843" y="21828"/>
                    </a:lnTo>
                    <a:cubicBezTo>
                      <a:pt x="53339" y="7641"/>
                      <a:pt x="27256" y="28"/>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16"/>
              <p:cNvGrpSpPr/>
              <p:nvPr/>
            </p:nvGrpSpPr>
            <p:grpSpPr>
              <a:xfrm>
                <a:off x="2295958" y="2556486"/>
                <a:ext cx="4325321" cy="2262523"/>
                <a:chOff x="2295958" y="2556486"/>
                <a:chExt cx="4325321" cy="2262523"/>
              </a:xfrm>
            </p:grpSpPr>
            <p:sp>
              <p:nvSpPr>
                <p:cNvPr id="159" name="Google Shape;159;p16"/>
                <p:cNvSpPr/>
                <p:nvPr/>
              </p:nvSpPr>
              <p:spPr>
                <a:xfrm>
                  <a:off x="2295958" y="3820198"/>
                  <a:ext cx="727052" cy="916294"/>
                </a:xfrm>
                <a:custGeom>
                  <a:rect b="b" l="l" r="r" t="t"/>
                  <a:pathLst>
                    <a:path extrusionOk="0" h="57367" w="45519">
                      <a:moveTo>
                        <a:pt x="14814" y="0"/>
                      </a:moveTo>
                      <a:cubicBezTo>
                        <a:pt x="5966" y="17697"/>
                        <a:pt x="890" y="37152"/>
                        <a:pt x="0" y="57366"/>
                      </a:cubicBezTo>
                      <a:lnTo>
                        <a:pt x="33566" y="57366"/>
                      </a:lnTo>
                      <a:cubicBezTo>
                        <a:pt x="34442" y="42152"/>
                        <a:pt x="38511" y="27283"/>
                        <a:pt x="45518" y="13745"/>
                      </a:cubicBezTo>
                      <a:lnTo>
                        <a:pt x="148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16"/>
                <p:cNvGrpSpPr/>
                <p:nvPr/>
              </p:nvGrpSpPr>
              <p:grpSpPr>
                <a:xfrm>
                  <a:off x="2532575" y="2556486"/>
                  <a:ext cx="4088704" cy="2262523"/>
                  <a:chOff x="2532575" y="2556486"/>
                  <a:chExt cx="4088704" cy="2262523"/>
                </a:xfrm>
              </p:grpSpPr>
              <p:sp>
                <p:nvSpPr>
                  <p:cNvPr id="161" name="Google Shape;161;p16"/>
                  <p:cNvSpPr/>
                  <p:nvPr/>
                </p:nvSpPr>
                <p:spPr>
                  <a:xfrm>
                    <a:off x="3374194" y="2556486"/>
                    <a:ext cx="1214948" cy="794903"/>
                  </a:xfrm>
                  <a:custGeom>
                    <a:rect b="b" l="l" r="r" t="t"/>
                    <a:pathLst>
                      <a:path extrusionOk="0" h="49767" w="76065">
                        <a:moveTo>
                          <a:pt x="75892" y="0"/>
                        </a:moveTo>
                        <a:cubicBezTo>
                          <a:pt x="48629" y="0"/>
                          <a:pt x="22525" y="7579"/>
                          <a:pt x="1" y="21745"/>
                        </a:cubicBezTo>
                        <a:lnTo>
                          <a:pt x="18574" y="49766"/>
                        </a:lnTo>
                        <a:cubicBezTo>
                          <a:pt x="35250" y="39463"/>
                          <a:pt x="54898" y="33518"/>
                          <a:pt x="75892" y="33518"/>
                        </a:cubicBezTo>
                        <a:lnTo>
                          <a:pt x="76064" y="33518"/>
                        </a:lnTo>
                        <a:lnTo>
                          <a:pt x="760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5494148" y="2905118"/>
                    <a:ext cx="1127131" cy="1135629"/>
                  </a:xfrm>
                  <a:custGeom>
                    <a:rect b="b" l="l" r="r" t="t"/>
                    <a:pathLst>
                      <a:path extrusionOk="0" h="71099" w="70567">
                        <a:moveTo>
                          <a:pt x="18573" y="1"/>
                        </a:moveTo>
                        <a:lnTo>
                          <a:pt x="0" y="28008"/>
                        </a:lnTo>
                        <a:cubicBezTo>
                          <a:pt x="16938" y="38505"/>
                          <a:pt x="30711" y="53395"/>
                          <a:pt x="39863" y="71098"/>
                        </a:cubicBezTo>
                        <a:lnTo>
                          <a:pt x="70567" y="57353"/>
                        </a:lnTo>
                        <a:cubicBezTo>
                          <a:pt x="63753" y="43719"/>
                          <a:pt x="54712" y="31125"/>
                          <a:pt x="43629" y="20042"/>
                        </a:cubicBezTo>
                        <a:cubicBezTo>
                          <a:pt x="36049" y="12449"/>
                          <a:pt x="27642" y="5725"/>
                          <a:pt x="185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2532575" y="2903808"/>
                    <a:ext cx="1128569" cy="1136060"/>
                  </a:xfrm>
                  <a:custGeom>
                    <a:rect b="b" l="l" r="r" t="t"/>
                    <a:pathLst>
                      <a:path extrusionOk="0" h="71126" w="70657">
                        <a:moveTo>
                          <a:pt x="52084" y="0"/>
                        </a:moveTo>
                        <a:cubicBezTo>
                          <a:pt x="42959" y="5745"/>
                          <a:pt x="34518" y="12490"/>
                          <a:pt x="26904" y="20124"/>
                        </a:cubicBezTo>
                        <a:cubicBezTo>
                          <a:pt x="15828" y="31194"/>
                          <a:pt x="6800" y="43759"/>
                          <a:pt x="0" y="57373"/>
                        </a:cubicBezTo>
                        <a:lnTo>
                          <a:pt x="30704" y="71125"/>
                        </a:lnTo>
                        <a:cubicBezTo>
                          <a:pt x="39870" y="53401"/>
                          <a:pt x="53677" y="38504"/>
                          <a:pt x="70657" y="28021"/>
                        </a:cubicBezTo>
                        <a:lnTo>
                          <a:pt x="520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4032302" y="3983806"/>
                    <a:ext cx="1086719" cy="835203"/>
                  </a:xfrm>
                  <a:custGeom>
                    <a:rect b="b" l="l" r="r" t="t"/>
                    <a:pathLst>
                      <a:path extrusionOk="0" h="23620" w="30733">
                        <a:moveTo>
                          <a:pt x="8315" y="1461"/>
                        </a:moveTo>
                        <a:cubicBezTo>
                          <a:pt x="5475" y="2835"/>
                          <a:pt x="2445" y="7064"/>
                          <a:pt x="1661" y="9689"/>
                        </a:cubicBezTo>
                        <a:lnTo>
                          <a:pt x="1661" y="9689"/>
                        </a:lnTo>
                        <a:cubicBezTo>
                          <a:pt x="1" y="15251"/>
                          <a:pt x="7067" y="14494"/>
                          <a:pt x="7067" y="14494"/>
                        </a:cubicBezTo>
                        <a:lnTo>
                          <a:pt x="7067" y="14494"/>
                        </a:lnTo>
                        <a:cubicBezTo>
                          <a:pt x="6562" y="17159"/>
                          <a:pt x="6249" y="23619"/>
                          <a:pt x="6249" y="23619"/>
                        </a:cubicBezTo>
                        <a:lnTo>
                          <a:pt x="6249" y="23619"/>
                        </a:lnTo>
                        <a:lnTo>
                          <a:pt x="24444" y="23619"/>
                        </a:lnTo>
                        <a:cubicBezTo>
                          <a:pt x="24155" y="21746"/>
                          <a:pt x="24043" y="14630"/>
                          <a:pt x="24043" y="14630"/>
                        </a:cubicBezTo>
                        <a:lnTo>
                          <a:pt x="24043" y="14630"/>
                        </a:lnTo>
                        <a:cubicBezTo>
                          <a:pt x="29914" y="14610"/>
                          <a:pt x="30732" y="11241"/>
                          <a:pt x="28507" y="7032"/>
                        </a:cubicBezTo>
                        <a:lnTo>
                          <a:pt x="28507" y="7032"/>
                        </a:lnTo>
                        <a:cubicBezTo>
                          <a:pt x="27274" y="4701"/>
                          <a:pt x="25389" y="2492"/>
                          <a:pt x="23211" y="1461"/>
                        </a:cubicBezTo>
                        <a:lnTo>
                          <a:pt x="23211" y="1461"/>
                        </a:lnTo>
                        <a:cubicBezTo>
                          <a:pt x="21242" y="529"/>
                          <a:pt x="18464" y="0"/>
                          <a:pt x="15645" y="0"/>
                        </a:cubicBezTo>
                        <a:lnTo>
                          <a:pt x="15645" y="0"/>
                        </a:lnTo>
                        <a:cubicBezTo>
                          <a:pt x="13032" y="0"/>
                          <a:pt x="10384" y="455"/>
                          <a:pt x="8315" y="1461"/>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65" name="Google Shape;165;p16"/>
            <p:cNvSpPr/>
            <p:nvPr/>
          </p:nvSpPr>
          <p:spPr>
            <a:xfrm>
              <a:off x="4528255" y="3898413"/>
              <a:ext cx="129029" cy="185392"/>
            </a:xfrm>
            <a:custGeom>
              <a:rect b="b" l="l" r="r" t="t"/>
              <a:pathLst>
                <a:path extrusionOk="0" h="5243" w="3649">
                  <a:moveTo>
                    <a:pt x="332" y="1"/>
                  </a:moveTo>
                  <a:lnTo>
                    <a:pt x="0" y="2475"/>
                  </a:lnTo>
                  <a:cubicBezTo>
                    <a:pt x="0" y="2475"/>
                    <a:pt x="1831" y="5243"/>
                    <a:pt x="3649" y="2506"/>
                  </a:cubicBezTo>
                  <a:lnTo>
                    <a:pt x="3649" y="2506"/>
                  </a:lnTo>
                  <a:lnTo>
                    <a:pt x="3432" y="1"/>
                  </a:lnTo>
                  <a:close/>
                </a:path>
              </a:pathLst>
            </a:custGeom>
            <a:solidFill>
              <a:srgbClr val="876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4457678" y="3669212"/>
              <a:ext cx="289775" cy="198157"/>
            </a:xfrm>
            <a:custGeom>
              <a:rect b="b" l="l" r="r" t="t"/>
              <a:pathLst>
                <a:path extrusionOk="0" h="5604" w="8195">
                  <a:moveTo>
                    <a:pt x="4444" y="425"/>
                  </a:moveTo>
                  <a:cubicBezTo>
                    <a:pt x="4045" y="643"/>
                    <a:pt x="3686" y="859"/>
                    <a:pt x="3377" y="849"/>
                  </a:cubicBezTo>
                  <a:lnTo>
                    <a:pt x="3377" y="849"/>
                  </a:lnTo>
                  <a:cubicBezTo>
                    <a:pt x="2426" y="817"/>
                    <a:pt x="1414" y="977"/>
                    <a:pt x="815" y="1699"/>
                  </a:cubicBezTo>
                  <a:lnTo>
                    <a:pt x="815" y="1699"/>
                  </a:lnTo>
                  <a:cubicBezTo>
                    <a:pt x="1" y="2682"/>
                    <a:pt x="626" y="5057"/>
                    <a:pt x="1310" y="5268"/>
                  </a:cubicBezTo>
                  <a:lnTo>
                    <a:pt x="1310" y="5268"/>
                  </a:lnTo>
                  <a:cubicBezTo>
                    <a:pt x="2394" y="5604"/>
                    <a:pt x="6476" y="4724"/>
                    <a:pt x="6476" y="4724"/>
                  </a:cubicBezTo>
                  <a:lnTo>
                    <a:pt x="6476" y="4724"/>
                  </a:lnTo>
                  <a:cubicBezTo>
                    <a:pt x="6476" y="4724"/>
                    <a:pt x="8195" y="1644"/>
                    <a:pt x="6744" y="413"/>
                  </a:cubicBezTo>
                  <a:lnTo>
                    <a:pt x="6744" y="413"/>
                  </a:lnTo>
                  <a:cubicBezTo>
                    <a:pt x="6389" y="111"/>
                    <a:pt x="6045" y="0"/>
                    <a:pt x="5717" y="0"/>
                  </a:cubicBezTo>
                  <a:lnTo>
                    <a:pt x="5717" y="0"/>
                  </a:lnTo>
                  <a:cubicBezTo>
                    <a:pt x="5260" y="0"/>
                    <a:pt x="4833" y="213"/>
                    <a:pt x="4444" y="425"/>
                  </a:cubicBezTo>
                </a:path>
              </a:pathLst>
            </a:custGeom>
            <a:solidFill>
              <a:srgbClr val="8D5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4466907" y="3801457"/>
              <a:ext cx="223829" cy="164601"/>
            </a:xfrm>
            <a:custGeom>
              <a:rect b="b" l="l" r="r" t="t"/>
              <a:pathLst>
                <a:path extrusionOk="0" h="4655" w="6330">
                  <a:moveTo>
                    <a:pt x="1964" y="1"/>
                  </a:moveTo>
                  <a:cubicBezTo>
                    <a:pt x="1908" y="1"/>
                    <a:pt x="1856" y="9"/>
                    <a:pt x="1809" y="27"/>
                  </a:cubicBezTo>
                  <a:cubicBezTo>
                    <a:pt x="1197" y="264"/>
                    <a:pt x="1503" y="1026"/>
                    <a:pt x="1049" y="1057"/>
                  </a:cubicBezTo>
                  <a:cubicBezTo>
                    <a:pt x="1048" y="1057"/>
                    <a:pt x="1048" y="1057"/>
                    <a:pt x="1047" y="1057"/>
                  </a:cubicBezTo>
                  <a:cubicBezTo>
                    <a:pt x="934" y="1057"/>
                    <a:pt x="760" y="434"/>
                    <a:pt x="539" y="434"/>
                  </a:cubicBezTo>
                  <a:cubicBezTo>
                    <a:pt x="501" y="434"/>
                    <a:pt x="462" y="452"/>
                    <a:pt x="422" y="494"/>
                  </a:cubicBezTo>
                  <a:cubicBezTo>
                    <a:pt x="0" y="934"/>
                    <a:pt x="399" y="1653"/>
                    <a:pt x="1050" y="1825"/>
                  </a:cubicBezTo>
                  <a:cubicBezTo>
                    <a:pt x="1389" y="3505"/>
                    <a:pt x="2266" y="4654"/>
                    <a:pt x="3708" y="4654"/>
                  </a:cubicBezTo>
                  <a:cubicBezTo>
                    <a:pt x="5161" y="4654"/>
                    <a:pt x="6330" y="3078"/>
                    <a:pt x="6218" y="170"/>
                  </a:cubicBezTo>
                  <a:lnTo>
                    <a:pt x="6218" y="170"/>
                  </a:lnTo>
                  <a:cubicBezTo>
                    <a:pt x="6218" y="170"/>
                    <a:pt x="5774" y="771"/>
                    <a:pt x="4689" y="771"/>
                  </a:cubicBezTo>
                  <a:cubicBezTo>
                    <a:pt x="4318" y="771"/>
                    <a:pt x="3873" y="701"/>
                    <a:pt x="3344" y="512"/>
                  </a:cubicBezTo>
                  <a:cubicBezTo>
                    <a:pt x="2894" y="352"/>
                    <a:pt x="2336" y="1"/>
                    <a:pt x="1964" y="1"/>
                  </a:cubicBezTo>
                  <a:close/>
                </a:path>
              </a:pathLst>
            </a:custGeom>
            <a:solidFill>
              <a:srgbClr val="FF9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4606789" y="3844418"/>
              <a:ext cx="18458" cy="48443"/>
            </a:xfrm>
            <a:custGeom>
              <a:rect b="b" l="l" r="r" t="t"/>
              <a:pathLst>
                <a:path extrusionOk="0" fill="none" h="1370" w="522">
                  <a:moveTo>
                    <a:pt x="220" y="0"/>
                  </a:moveTo>
                  <a:cubicBezTo>
                    <a:pt x="220" y="0"/>
                    <a:pt x="522" y="1013"/>
                    <a:pt x="502" y="1164"/>
                  </a:cubicBezTo>
                  <a:cubicBezTo>
                    <a:pt x="476" y="1370"/>
                    <a:pt x="1" y="1339"/>
                    <a:pt x="1" y="1339"/>
                  </a:cubicBezTo>
                </a:path>
              </a:pathLst>
            </a:custGeom>
            <a:noFill/>
            <a:ln cap="rnd" cmpd="sng" w="9525">
              <a:solidFill>
                <a:schemeClr val="lt1"/>
              </a:solidFill>
              <a:prstDash val="solid"/>
              <a:miter lim="10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4297853" y="4201409"/>
              <a:ext cx="112409" cy="160534"/>
            </a:xfrm>
            <a:custGeom>
              <a:rect b="b" l="l" r="r" t="t"/>
              <a:pathLst>
                <a:path extrusionOk="0" fill="none" h="4540" w="3179">
                  <a:moveTo>
                    <a:pt x="1958" y="0"/>
                  </a:moveTo>
                  <a:cubicBezTo>
                    <a:pt x="1958" y="0"/>
                    <a:pt x="0" y="3402"/>
                    <a:pt x="363" y="4009"/>
                  </a:cubicBezTo>
                  <a:cubicBezTo>
                    <a:pt x="680" y="4539"/>
                    <a:pt x="3122" y="4060"/>
                    <a:pt x="3122" y="4060"/>
                  </a:cubicBezTo>
                  <a:lnTo>
                    <a:pt x="3179" y="4223"/>
                  </a:lnTo>
                </a:path>
              </a:pathLst>
            </a:custGeom>
            <a:noFill/>
            <a:ln cap="rnd" cmpd="sng" w="9525">
              <a:solidFill>
                <a:schemeClr val="lt1"/>
              </a:solidFill>
              <a:prstDash val="solid"/>
              <a:miter lim="10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4282153" y="4440511"/>
              <a:ext cx="161454" cy="55798"/>
            </a:xfrm>
            <a:custGeom>
              <a:rect b="b" l="l" r="r" t="t"/>
              <a:pathLst>
                <a:path extrusionOk="0" fill="none" h="1578" w="4566">
                  <a:moveTo>
                    <a:pt x="1" y="1578"/>
                  </a:moveTo>
                  <a:cubicBezTo>
                    <a:pt x="2355" y="1403"/>
                    <a:pt x="4566" y="149"/>
                    <a:pt x="4566" y="149"/>
                  </a:cubicBezTo>
                  <a:lnTo>
                    <a:pt x="4515" y="1"/>
                  </a:lnTo>
                </a:path>
              </a:pathLst>
            </a:custGeom>
            <a:noFill/>
            <a:ln cap="rnd" cmpd="sng" w="9525">
              <a:solidFill>
                <a:schemeClr val="lt1"/>
              </a:solidFill>
              <a:prstDash val="solid"/>
              <a:miter lim="10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4727825" y="4345499"/>
              <a:ext cx="154665" cy="155655"/>
            </a:xfrm>
            <a:custGeom>
              <a:rect b="b" l="l" r="r" t="t"/>
              <a:pathLst>
                <a:path extrusionOk="0" h="4402" w="4374">
                  <a:moveTo>
                    <a:pt x="921" y="164"/>
                  </a:moveTo>
                  <a:lnTo>
                    <a:pt x="53" y="2691"/>
                  </a:lnTo>
                  <a:lnTo>
                    <a:pt x="1" y="2838"/>
                  </a:lnTo>
                  <a:cubicBezTo>
                    <a:pt x="1" y="2838"/>
                    <a:pt x="2159" y="4351"/>
                    <a:pt x="4373" y="4401"/>
                  </a:cubicBezTo>
                  <a:lnTo>
                    <a:pt x="4373" y="4401"/>
                  </a:lnTo>
                  <a:lnTo>
                    <a:pt x="4054" y="83"/>
                  </a:lnTo>
                  <a:cubicBezTo>
                    <a:pt x="3773" y="352"/>
                    <a:pt x="979" y="1"/>
                    <a:pt x="979" y="1"/>
                  </a:cubicBezTo>
                  <a:lnTo>
                    <a:pt x="97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4760356" y="4201409"/>
              <a:ext cx="128003" cy="156539"/>
            </a:xfrm>
            <a:custGeom>
              <a:rect b="b" l="l" r="r" t="t"/>
              <a:pathLst>
                <a:path extrusionOk="0" fill="none" h="4427" w="3620">
                  <a:moveTo>
                    <a:pt x="1577" y="0"/>
                  </a:moveTo>
                  <a:cubicBezTo>
                    <a:pt x="1577" y="0"/>
                    <a:pt x="3620" y="3694"/>
                    <a:pt x="3134" y="4158"/>
                  </a:cubicBezTo>
                  <a:cubicBezTo>
                    <a:pt x="2853" y="4427"/>
                    <a:pt x="59" y="4076"/>
                    <a:pt x="59" y="4076"/>
                  </a:cubicBezTo>
                  <a:lnTo>
                    <a:pt x="1" y="4239"/>
                  </a:lnTo>
                </a:path>
              </a:pathLst>
            </a:custGeom>
            <a:noFill/>
            <a:ln cap="rnd" cmpd="sng" w="9525">
              <a:solidFill>
                <a:schemeClr val="lt1"/>
              </a:solidFill>
              <a:prstDash val="solid"/>
              <a:miter lim="10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4727825" y="4440617"/>
              <a:ext cx="154665" cy="60536"/>
            </a:xfrm>
            <a:custGeom>
              <a:rect b="b" l="l" r="r" t="t"/>
              <a:pathLst>
                <a:path extrusionOk="0" fill="none" h="1712" w="4374">
                  <a:moveTo>
                    <a:pt x="4373" y="1711"/>
                  </a:moveTo>
                  <a:cubicBezTo>
                    <a:pt x="2159" y="1661"/>
                    <a:pt x="1" y="148"/>
                    <a:pt x="1" y="148"/>
                  </a:cubicBezTo>
                  <a:lnTo>
                    <a:pt x="53" y="1"/>
                  </a:lnTo>
                </a:path>
              </a:pathLst>
            </a:custGeom>
            <a:noFill/>
            <a:ln cap="rnd" cmpd="sng" w="9525">
              <a:solidFill>
                <a:schemeClr val="lt1"/>
              </a:solidFill>
              <a:prstDash val="solid"/>
              <a:miter lim="102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6"/>
            <p:cNvGrpSpPr/>
            <p:nvPr/>
          </p:nvGrpSpPr>
          <p:grpSpPr>
            <a:xfrm rot="997106">
              <a:off x="3779888" y="3657378"/>
              <a:ext cx="223714" cy="113875"/>
              <a:chOff x="6181219" y="2189025"/>
              <a:chExt cx="396906" cy="234800"/>
            </a:xfrm>
          </p:grpSpPr>
          <p:sp>
            <p:nvSpPr>
              <p:cNvPr id="175" name="Google Shape;175;p16"/>
              <p:cNvSpPr/>
              <p:nvPr/>
            </p:nvSpPr>
            <p:spPr>
              <a:xfrm rot="67243">
                <a:off x="6182529" y="2192427"/>
                <a:ext cx="348853" cy="184912"/>
              </a:xfrm>
              <a:custGeom>
                <a:rect b="b" l="l" r="r" t="t"/>
                <a:pathLst>
                  <a:path extrusionOk="0" h="7412" w="13925">
                    <a:moveTo>
                      <a:pt x="12072" y="1853"/>
                    </a:moveTo>
                    <a:lnTo>
                      <a:pt x="12072" y="2780"/>
                    </a:lnTo>
                    <a:lnTo>
                      <a:pt x="10219" y="2780"/>
                    </a:lnTo>
                    <a:lnTo>
                      <a:pt x="10219" y="1853"/>
                    </a:lnTo>
                    <a:close/>
                    <a:moveTo>
                      <a:pt x="3736" y="4632"/>
                    </a:moveTo>
                    <a:lnTo>
                      <a:pt x="3736" y="5559"/>
                    </a:lnTo>
                    <a:lnTo>
                      <a:pt x="1884" y="5559"/>
                    </a:lnTo>
                    <a:lnTo>
                      <a:pt x="1884" y="4632"/>
                    </a:lnTo>
                    <a:close/>
                    <a:moveTo>
                      <a:pt x="6977" y="1853"/>
                    </a:moveTo>
                    <a:cubicBezTo>
                      <a:pt x="8364" y="1853"/>
                      <a:pt x="9293" y="2758"/>
                      <a:pt x="9293" y="3705"/>
                    </a:cubicBezTo>
                    <a:cubicBezTo>
                      <a:pt x="9293" y="4663"/>
                      <a:pt x="8350" y="5559"/>
                      <a:pt x="6977" y="5559"/>
                    </a:cubicBezTo>
                    <a:cubicBezTo>
                      <a:pt x="5591" y="5559"/>
                      <a:pt x="4663" y="4653"/>
                      <a:pt x="4663" y="3705"/>
                    </a:cubicBezTo>
                    <a:cubicBezTo>
                      <a:pt x="4663" y="2749"/>
                      <a:pt x="5605" y="1853"/>
                      <a:pt x="6977" y="1853"/>
                    </a:cubicBezTo>
                    <a:close/>
                    <a:moveTo>
                      <a:pt x="0" y="1"/>
                    </a:moveTo>
                    <a:lnTo>
                      <a:pt x="0" y="7411"/>
                    </a:lnTo>
                    <a:lnTo>
                      <a:pt x="13924" y="7411"/>
                    </a:lnTo>
                    <a:lnTo>
                      <a:pt x="139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6229975" y="2238550"/>
                <a:ext cx="348150" cy="185275"/>
              </a:xfrm>
              <a:custGeom>
                <a:rect b="b" l="l" r="r" t="t"/>
                <a:pathLst>
                  <a:path extrusionOk="0" h="7411" w="13926">
                    <a:moveTo>
                      <a:pt x="12968" y="0"/>
                    </a:moveTo>
                    <a:lnTo>
                      <a:pt x="12968" y="6484"/>
                    </a:lnTo>
                    <a:lnTo>
                      <a:pt x="1" y="6484"/>
                    </a:lnTo>
                    <a:lnTo>
                      <a:pt x="1" y="7410"/>
                    </a:lnTo>
                    <a:lnTo>
                      <a:pt x="13925" y="7410"/>
                    </a:lnTo>
                    <a:lnTo>
                      <a:pt x="139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16"/>
            <p:cNvSpPr/>
            <p:nvPr/>
          </p:nvSpPr>
          <p:spPr>
            <a:xfrm>
              <a:off x="3845321" y="3764011"/>
              <a:ext cx="93103" cy="55657"/>
            </a:xfrm>
            <a:custGeom>
              <a:rect b="b" l="l" r="r" t="t"/>
              <a:pathLst>
                <a:path extrusionOk="0" h="1574" w="2633">
                  <a:moveTo>
                    <a:pt x="2444" y="0"/>
                  </a:moveTo>
                  <a:cubicBezTo>
                    <a:pt x="2414" y="0"/>
                    <a:pt x="2385" y="7"/>
                    <a:pt x="2366" y="17"/>
                  </a:cubicBezTo>
                  <a:cubicBezTo>
                    <a:pt x="2198" y="106"/>
                    <a:pt x="1971" y="358"/>
                    <a:pt x="1888" y="643"/>
                  </a:cubicBezTo>
                  <a:lnTo>
                    <a:pt x="222" y="196"/>
                  </a:lnTo>
                  <a:cubicBezTo>
                    <a:pt x="222" y="196"/>
                    <a:pt x="46" y="789"/>
                    <a:pt x="0" y="1320"/>
                  </a:cubicBezTo>
                  <a:lnTo>
                    <a:pt x="2190" y="1573"/>
                  </a:lnTo>
                  <a:cubicBezTo>
                    <a:pt x="2190" y="1573"/>
                    <a:pt x="2297" y="916"/>
                    <a:pt x="2564" y="228"/>
                  </a:cubicBezTo>
                  <a:cubicBezTo>
                    <a:pt x="2632" y="54"/>
                    <a:pt x="2531" y="0"/>
                    <a:pt x="2444" y="0"/>
                  </a:cubicBezTo>
                  <a:close/>
                </a:path>
              </a:pathLst>
            </a:custGeom>
            <a:solidFill>
              <a:srgbClr val="FF9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4477059" y="4210737"/>
              <a:ext cx="223800" cy="210900"/>
            </a:xfrm>
            <a:prstGeom prst="hear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4587766" y="4311448"/>
              <a:ext cx="173688" cy="129205"/>
            </a:xfrm>
            <a:custGeom>
              <a:rect b="b" l="l" r="r" t="t"/>
              <a:pathLst>
                <a:path extrusionOk="0" h="3654" w="4912">
                  <a:moveTo>
                    <a:pt x="2395" y="1"/>
                  </a:moveTo>
                  <a:cubicBezTo>
                    <a:pt x="2382" y="1"/>
                    <a:pt x="2372" y="3"/>
                    <a:pt x="2363" y="8"/>
                  </a:cubicBezTo>
                  <a:cubicBezTo>
                    <a:pt x="2207" y="103"/>
                    <a:pt x="2597" y="646"/>
                    <a:pt x="2597" y="646"/>
                  </a:cubicBezTo>
                  <a:cubicBezTo>
                    <a:pt x="2592" y="648"/>
                    <a:pt x="2585" y="649"/>
                    <a:pt x="2577" y="649"/>
                  </a:cubicBezTo>
                  <a:cubicBezTo>
                    <a:pt x="2383" y="649"/>
                    <a:pt x="1287" y="18"/>
                    <a:pt x="959" y="18"/>
                  </a:cubicBezTo>
                  <a:cubicBezTo>
                    <a:pt x="915" y="18"/>
                    <a:pt x="884" y="29"/>
                    <a:pt x="872" y="56"/>
                  </a:cubicBezTo>
                  <a:cubicBezTo>
                    <a:pt x="799" y="213"/>
                    <a:pt x="1763" y="862"/>
                    <a:pt x="1763" y="862"/>
                  </a:cubicBezTo>
                  <a:cubicBezTo>
                    <a:pt x="1763" y="862"/>
                    <a:pt x="769" y="372"/>
                    <a:pt x="468" y="372"/>
                  </a:cubicBezTo>
                  <a:cubicBezTo>
                    <a:pt x="429" y="372"/>
                    <a:pt x="402" y="380"/>
                    <a:pt x="390" y="399"/>
                  </a:cubicBezTo>
                  <a:cubicBezTo>
                    <a:pt x="288" y="562"/>
                    <a:pt x="1515" y="1303"/>
                    <a:pt x="1515" y="1303"/>
                  </a:cubicBezTo>
                  <a:cubicBezTo>
                    <a:pt x="1515" y="1303"/>
                    <a:pt x="543" y="814"/>
                    <a:pt x="205" y="814"/>
                  </a:cubicBezTo>
                  <a:cubicBezTo>
                    <a:pt x="149" y="814"/>
                    <a:pt x="110" y="828"/>
                    <a:pt x="96" y="859"/>
                  </a:cubicBezTo>
                  <a:cubicBezTo>
                    <a:pt x="0" y="1081"/>
                    <a:pt x="1412" y="1892"/>
                    <a:pt x="1412" y="1892"/>
                  </a:cubicBezTo>
                  <a:cubicBezTo>
                    <a:pt x="1412" y="1892"/>
                    <a:pt x="803" y="1570"/>
                    <a:pt x="551" y="1570"/>
                  </a:cubicBezTo>
                  <a:cubicBezTo>
                    <a:pt x="487" y="1570"/>
                    <a:pt x="447" y="1590"/>
                    <a:pt x="443" y="1641"/>
                  </a:cubicBezTo>
                  <a:cubicBezTo>
                    <a:pt x="431" y="1811"/>
                    <a:pt x="1897" y="2804"/>
                    <a:pt x="4014" y="3654"/>
                  </a:cubicBezTo>
                  <a:lnTo>
                    <a:pt x="4912" y="1137"/>
                  </a:lnTo>
                  <a:cubicBezTo>
                    <a:pt x="3402" y="666"/>
                    <a:pt x="2607" y="1"/>
                    <a:pt x="2395" y="1"/>
                  </a:cubicBezTo>
                  <a:close/>
                </a:path>
              </a:pathLst>
            </a:custGeom>
            <a:solidFill>
              <a:srgbClr val="FF9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4411180" y="4312049"/>
              <a:ext cx="173653" cy="128498"/>
            </a:xfrm>
            <a:custGeom>
              <a:rect b="b" l="l" r="r" t="t"/>
              <a:pathLst>
                <a:path extrusionOk="0" h="3634" w="4911">
                  <a:moveTo>
                    <a:pt x="2528" y="1"/>
                  </a:moveTo>
                  <a:cubicBezTo>
                    <a:pt x="2315" y="1"/>
                    <a:pt x="1514" y="655"/>
                    <a:pt x="0" y="1108"/>
                  </a:cubicBezTo>
                  <a:lnTo>
                    <a:pt x="866" y="3634"/>
                  </a:lnTo>
                  <a:cubicBezTo>
                    <a:pt x="2993" y="2811"/>
                    <a:pt x="4472" y="1835"/>
                    <a:pt x="4462" y="1665"/>
                  </a:cubicBezTo>
                  <a:cubicBezTo>
                    <a:pt x="4459" y="1613"/>
                    <a:pt x="4417" y="1593"/>
                    <a:pt x="4352" y="1593"/>
                  </a:cubicBezTo>
                  <a:cubicBezTo>
                    <a:pt x="4097" y="1593"/>
                    <a:pt x="3490" y="1905"/>
                    <a:pt x="3490" y="1905"/>
                  </a:cubicBezTo>
                  <a:cubicBezTo>
                    <a:pt x="3490" y="1905"/>
                    <a:pt x="4911" y="1111"/>
                    <a:pt x="4818" y="888"/>
                  </a:cubicBezTo>
                  <a:cubicBezTo>
                    <a:pt x="4804" y="856"/>
                    <a:pt x="4763" y="842"/>
                    <a:pt x="4705" y="842"/>
                  </a:cubicBezTo>
                  <a:cubicBezTo>
                    <a:pt x="4362" y="842"/>
                    <a:pt x="3393" y="1315"/>
                    <a:pt x="3393" y="1315"/>
                  </a:cubicBezTo>
                  <a:cubicBezTo>
                    <a:pt x="3393" y="1315"/>
                    <a:pt x="4630" y="590"/>
                    <a:pt x="4530" y="424"/>
                  </a:cubicBezTo>
                  <a:cubicBezTo>
                    <a:pt x="4518" y="405"/>
                    <a:pt x="4490" y="396"/>
                    <a:pt x="4449" y="396"/>
                  </a:cubicBezTo>
                  <a:cubicBezTo>
                    <a:pt x="4144" y="396"/>
                    <a:pt x="3152" y="870"/>
                    <a:pt x="3152" y="870"/>
                  </a:cubicBezTo>
                  <a:cubicBezTo>
                    <a:pt x="3152" y="870"/>
                    <a:pt x="4123" y="233"/>
                    <a:pt x="4052" y="76"/>
                  </a:cubicBezTo>
                  <a:cubicBezTo>
                    <a:pt x="4040" y="48"/>
                    <a:pt x="4008" y="36"/>
                    <a:pt x="3962" y="36"/>
                  </a:cubicBezTo>
                  <a:cubicBezTo>
                    <a:pt x="3630" y="36"/>
                    <a:pt x="2537" y="648"/>
                    <a:pt x="2341" y="648"/>
                  </a:cubicBezTo>
                  <a:cubicBezTo>
                    <a:pt x="2332" y="648"/>
                    <a:pt x="2325" y="647"/>
                    <a:pt x="2320" y="644"/>
                  </a:cubicBezTo>
                  <a:cubicBezTo>
                    <a:pt x="2320" y="644"/>
                    <a:pt x="2717" y="105"/>
                    <a:pt x="2561" y="9"/>
                  </a:cubicBezTo>
                  <a:cubicBezTo>
                    <a:pt x="2553" y="3"/>
                    <a:pt x="2541" y="1"/>
                    <a:pt x="2528" y="1"/>
                  </a:cubicBezTo>
                  <a:close/>
                </a:path>
              </a:pathLst>
            </a:custGeom>
            <a:solidFill>
              <a:srgbClr val="FF9B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16"/>
          <p:cNvGrpSpPr/>
          <p:nvPr/>
        </p:nvGrpSpPr>
        <p:grpSpPr>
          <a:xfrm>
            <a:off x="5890375" y="3598344"/>
            <a:ext cx="2998419" cy="1453806"/>
            <a:chOff x="5872909" y="1422725"/>
            <a:chExt cx="3114916" cy="1453806"/>
          </a:xfrm>
        </p:grpSpPr>
        <p:sp>
          <p:nvSpPr>
            <p:cNvPr id="182" name="Google Shape;182;p16"/>
            <p:cNvSpPr/>
            <p:nvPr/>
          </p:nvSpPr>
          <p:spPr>
            <a:xfrm>
              <a:off x="5872909" y="1651331"/>
              <a:ext cx="3114900" cy="1225200"/>
            </a:xfrm>
            <a:prstGeom prst="rect">
              <a:avLst/>
            </a:prstGeom>
            <a:solidFill>
              <a:srgbClr val="E7F1F9"/>
            </a:solid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Fira Sans Condensed"/>
                <a:buAutoNum type="arabicPeriod"/>
              </a:pPr>
              <a:r>
                <a:rPr lang="en">
                  <a:solidFill>
                    <a:schemeClr val="dk1"/>
                  </a:solidFill>
                  <a:latin typeface="Fira Sans Condensed"/>
                  <a:ea typeface="Fira Sans Condensed"/>
                  <a:cs typeface="Fira Sans Condensed"/>
                  <a:sym typeface="Fira Sans Condensed"/>
                </a:rPr>
                <a:t>Number of survey </a:t>
              </a:r>
              <a:r>
                <a:rPr b="1" lang="en">
                  <a:solidFill>
                    <a:schemeClr val="dk1"/>
                  </a:solidFill>
                  <a:latin typeface="Fira Sans Condensed"/>
                  <a:ea typeface="Fira Sans Condensed"/>
                  <a:cs typeface="Fira Sans Condensed"/>
                  <a:sym typeface="Fira Sans Condensed"/>
                </a:rPr>
                <a:t>questions</a:t>
              </a:r>
              <a:r>
                <a:rPr lang="en">
                  <a:solidFill>
                    <a:schemeClr val="dk1"/>
                  </a:solidFill>
                  <a:latin typeface="Fira Sans Condensed"/>
                  <a:ea typeface="Fira Sans Condensed"/>
                  <a:cs typeface="Fira Sans Condensed"/>
                  <a:sym typeface="Fira Sans Condensed"/>
                </a:rPr>
                <a:t> answered</a:t>
              </a:r>
              <a:endParaRPr>
                <a:solidFill>
                  <a:schemeClr val="dk1"/>
                </a:solidFill>
                <a:latin typeface="Fira Sans Condensed"/>
                <a:ea typeface="Fira Sans Condensed"/>
                <a:cs typeface="Fira Sans Condensed"/>
                <a:sym typeface="Fira Sans Condensed"/>
              </a:endParaRPr>
            </a:p>
            <a:p>
              <a:pPr indent="-317500" lvl="0" marL="457200" rtl="0" algn="l">
                <a:spcBef>
                  <a:spcPts val="0"/>
                </a:spcBef>
                <a:spcAft>
                  <a:spcPts val="0"/>
                </a:spcAft>
                <a:buClr>
                  <a:schemeClr val="dk1"/>
                </a:buClr>
                <a:buSzPts val="1400"/>
                <a:buFont typeface="Fira Sans Condensed"/>
                <a:buAutoNum type="arabicPeriod"/>
              </a:pPr>
              <a:r>
                <a:rPr lang="en">
                  <a:solidFill>
                    <a:schemeClr val="dk1"/>
                  </a:solidFill>
                  <a:latin typeface="Fira Sans Condensed"/>
                  <a:ea typeface="Fira Sans Condensed"/>
                  <a:cs typeface="Fira Sans Condensed"/>
                  <a:sym typeface="Fira Sans Condensed"/>
                </a:rPr>
                <a:t>Amount of </a:t>
              </a:r>
              <a:r>
                <a:rPr b="1" lang="en">
                  <a:solidFill>
                    <a:schemeClr val="dk1"/>
                  </a:solidFill>
                  <a:latin typeface="Fira Sans Condensed"/>
                  <a:ea typeface="Fira Sans Condensed"/>
                  <a:cs typeface="Fira Sans Condensed"/>
                  <a:sym typeface="Fira Sans Condensed"/>
                </a:rPr>
                <a:t>time</a:t>
              </a:r>
              <a:r>
                <a:rPr lang="en">
                  <a:solidFill>
                    <a:schemeClr val="dk1"/>
                  </a:solidFill>
                  <a:latin typeface="Fira Sans Condensed"/>
                  <a:ea typeface="Fira Sans Condensed"/>
                  <a:cs typeface="Fira Sans Condensed"/>
                  <a:sym typeface="Fira Sans Condensed"/>
                </a:rPr>
                <a:t> spent on survey</a:t>
              </a:r>
              <a:endParaRPr>
                <a:solidFill>
                  <a:schemeClr val="dk1"/>
                </a:solidFill>
                <a:latin typeface="Fira Sans Condensed"/>
                <a:ea typeface="Fira Sans Condensed"/>
                <a:cs typeface="Fira Sans Condensed"/>
                <a:sym typeface="Fira Sans Condensed"/>
              </a:endParaRPr>
            </a:p>
          </p:txBody>
        </p:sp>
        <p:sp>
          <p:nvSpPr>
            <p:cNvPr id="183" name="Google Shape;183;p16"/>
            <p:cNvSpPr/>
            <p:nvPr/>
          </p:nvSpPr>
          <p:spPr>
            <a:xfrm>
              <a:off x="5872925" y="1422725"/>
              <a:ext cx="3114900" cy="372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Fira Sans Condensed"/>
                  <a:ea typeface="Fira Sans Condensed"/>
                  <a:cs typeface="Fira Sans Condensed"/>
                  <a:sym typeface="Fira Sans Condensed"/>
                </a:rPr>
                <a:t>Outcome Measures</a:t>
              </a:r>
              <a:endParaRPr b="1" sz="1500">
                <a:solidFill>
                  <a:schemeClr val="lt1"/>
                </a:solidFill>
                <a:latin typeface="Fira Sans Condensed"/>
                <a:ea typeface="Fira Sans Condensed"/>
                <a:cs typeface="Fira Sans Condensed"/>
                <a:sym typeface="Fira Sans Condensed"/>
              </a:endParaRPr>
            </a:p>
          </p:txBody>
        </p:sp>
      </p:grpSp>
      <p:grpSp>
        <p:nvGrpSpPr>
          <p:cNvPr id="184" name="Google Shape;184;p16"/>
          <p:cNvGrpSpPr/>
          <p:nvPr/>
        </p:nvGrpSpPr>
        <p:grpSpPr>
          <a:xfrm>
            <a:off x="5890327" y="1703489"/>
            <a:ext cx="2998523" cy="1799686"/>
            <a:chOff x="5911565" y="3064814"/>
            <a:chExt cx="2998523" cy="1799686"/>
          </a:xfrm>
        </p:grpSpPr>
        <p:sp>
          <p:nvSpPr>
            <p:cNvPr id="185" name="Google Shape;185;p16"/>
            <p:cNvSpPr/>
            <p:nvPr/>
          </p:nvSpPr>
          <p:spPr>
            <a:xfrm>
              <a:off x="5911588" y="3410700"/>
              <a:ext cx="2998500" cy="1453800"/>
            </a:xfrm>
            <a:prstGeom prst="rect">
              <a:avLst/>
            </a:prstGeom>
            <a:solidFill>
              <a:srgbClr val="E7F1F9"/>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Fira Sans Condensed"/>
                  <a:ea typeface="Fira Sans Condensed"/>
                  <a:cs typeface="Fira Sans Condensed"/>
                  <a:sym typeface="Fira Sans Condensed"/>
                </a:rPr>
                <a:t>Subjects randomized into one of </a:t>
              </a:r>
              <a:r>
                <a:rPr b="1" lang="en">
                  <a:solidFill>
                    <a:schemeClr val="dk1"/>
                  </a:solidFill>
                  <a:latin typeface="Fira Sans Condensed"/>
                  <a:ea typeface="Fira Sans Condensed"/>
                  <a:cs typeface="Fira Sans Condensed"/>
                  <a:sym typeface="Fira Sans Condensed"/>
                </a:rPr>
                <a:t>three groups</a:t>
              </a:r>
              <a:r>
                <a:rPr lang="en">
                  <a:solidFill>
                    <a:schemeClr val="dk1"/>
                  </a:solidFill>
                  <a:latin typeface="Fira Sans Condensed"/>
                  <a:ea typeface="Fira Sans Condensed"/>
                  <a:cs typeface="Fira Sans Condensed"/>
                  <a:sym typeface="Fira Sans Condensed"/>
                </a:rPr>
                <a:t> via </a:t>
              </a:r>
              <a:r>
                <a:rPr b="1" lang="en">
                  <a:solidFill>
                    <a:schemeClr val="dk1"/>
                  </a:solidFill>
                  <a:latin typeface="Fira Sans Condensed"/>
                  <a:ea typeface="Fira Sans Condensed"/>
                  <a:cs typeface="Fira Sans Condensed"/>
                  <a:sym typeface="Fira Sans Condensed"/>
                </a:rPr>
                <a:t>Q</a:t>
              </a:r>
              <a:r>
                <a:rPr b="1" lang="en">
                  <a:solidFill>
                    <a:schemeClr val="dk1"/>
                  </a:solidFill>
                  <a:latin typeface="Fira Sans Condensed"/>
                  <a:ea typeface="Fira Sans Condensed"/>
                  <a:cs typeface="Fira Sans Condensed"/>
                  <a:sym typeface="Fira Sans Condensed"/>
                </a:rPr>
                <a:t>ualtrics</a:t>
              </a:r>
              <a:r>
                <a:rPr b="1" lang="en">
                  <a:solidFill>
                    <a:schemeClr val="dk1"/>
                  </a:solidFill>
                  <a:latin typeface="Fira Sans Condensed"/>
                  <a:ea typeface="Fira Sans Condensed"/>
                  <a:cs typeface="Fira Sans Condensed"/>
                  <a:sym typeface="Fira Sans Condensed"/>
                </a:rPr>
                <a:t> randomization</a:t>
              </a:r>
              <a:r>
                <a:rPr lang="en">
                  <a:solidFill>
                    <a:schemeClr val="dk1"/>
                  </a:solidFill>
                  <a:latin typeface="Fira Sans Condensed"/>
                  <a:ea typeface="Fira Sans Condensed"/>
                  <a:cs typeface="Fira Sans Condensed"/>
                  <a:sym typeface="Fira Sans Condensed"/>
                </a:rPr>
                <a:t> feature (33.3% chance of being assigned to any group by clicking link)</a:t>
              </a:r>
              <a:endParaRPr>
                <a:solidFill>
                  <a:schemeClr val="dk1"/>
                </a:solidFill>
                <a:latin typeface="Fira Sans Condensed"/>
                <a:ea typeface="Fira Sans Condensed"/>
                <a:cs typeface="Fira Sans Condensed"/>
                <a:sym typeface="Fira Sans Condensed"/>
              </a:endParaRPr>
            </a:p>
          </p:txBody>
        </p:sp>
        <p:sp>
          <p:nvSpPr>
            <p:cNvPr id="186" name="Google Shape;186;p16"/>
            <p:cNvSpPr/>
            <p:nvPr/>
          </p:nvSpPr>
          <p:spPr>
            <a:xfrm>
              <a:off x="5911565" y="3064814"/>
              <a:ext cx="2998500" cy="372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Fira Sans Condensed"/>
                  <a:ea typeface="Fira Sans Condensed"/>
                  <a:cs typeface="Fira Sans Condensed"/>
                  <a:sym typeface="Fira Sans Condensed"/>
                </a:rPr>
                <a:t>Randomization</a:t>
              </a:r>
              <a:endParaRPr b="1" sz="1500">
                <a:solidFill>
                  <a:schemeClr val="lt1"/>
                </a:solidFill>
                <a:latin typeface="Fira Sans Condensed"/>
                <a:ea typeface="Fira Sans Condensed"/>
                <a:cs typeface="Fira Sans Condensed"/>
                <a:sym typeface="Fira Sans Condensed"/>
              </a:endParaRPr>
            </a:p>
          </p:txBody>
        </p:sp>
      </p:grpSp>
      <p:sp>
        <p:nvSpPr>
          <p:cNvPr id="187" name="Google Shape;187;p16"/>
          <p:cNvSpPr/>
          <p:nvPr/>
        </p:nvSpPr>
        <p:spPr>
          <a:xfrm>
            <a:off x="136250" y="863125"/>
            <a:ext cx="5579400" cy="589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Fira Sans Condensed"/>
                <a:ea typeface="Fira Sans Condensed"/>
                <a:cs typeface="Fira Sans Condensed"/>
                <a:sym typeface="Fira Sans Condensed"/>
              </a:rPr>
              <a:t>Treatments</a:t>
            </a:r>
            <a:endParaRPr b="1" sz="1500">
              <a:solidFill>
                <a:schemeClr val="lt1"/>
              </a:solidFill>
              <a:latin typeface="Fira Sans Condensed"/>
              <a:ea typeface="Fira Sans Condensed"/>
              <a:cs typeface="Fira Sans Condensed"/>
              <a:sym typeface="Fira Sans Condensed"/>
            </a:endParaRPr>
          </a:p>
        </p:txBody>
      </p:sp>
      <p:grpSp>
        <p:nvGrpSpPr>
          <p:cNvPr id="188" name="Google Shape;188;p16"/>
          <p:cNvGrpSpPr/>
          <p:nvPr/>
        </p:nvGrpSpPr>
        <p:grpSpPr>
          <a:xfrm>
            <a:off x="5890391" y="863132"/>
            <a:ext cx="2998412" cy="745181"/>
            <a:chOff x="5872925" y="1422725"/>
            <a:chExt cx="3114910" cy="745181"/>
          </a:xfrm>
        </p:grpSpPr>
        <p:sp>
          <p:nvSpPr>
            <p:cNvPr id="189" name="Google Shape;189;p16"/>
            <p:cNvSpPr/>
            <p:nvPr/>
          </p:nvSpPr>
          <p:spPr>
            <a:xfrm>
              <a:off x="5872935" y="1795306"/>
              <a:ext cx="3114900" cy="372600"/>
            </a:xfrm>
            <a:prstGeom prst="rect">
              <a:avLst/>
            </a:prstGeom>
            <a:solidFill>
              <a:srgbClr val="E7F1F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Survey in </a:t>
              </a:r>
              <a:r>
                <a:rPr b="1" lang="en">
                  <a:solidFill>
                    <a:schemeClr val="dk1"/>
                  </a:solidFill>
                  <a:latin typeface="Fira Sans Condensed"/>
                  <a:ea typeface="Fira Sans Condensed"/>
                  <a:cs typeface="Fira Sans Condensed"/>
                  <a:sym typeface="Fira Sans Condensed"/>
                </a:rPr>
                <a:t>Qualtrics</a:t>
              </a:r>
              <a:endParaRPr b="1">
                <a:solidFill>
                  <a:schemeClr val="dk1"/>
                </a:solidFill>
                <a:latin typeface="Fira Sans Condensed"/>
                <a:ea typeface="Fira Sans Condensed"/>
                <a:cs typeface="Fira Sans Condensed"/>
                <a:sym typeface="Fira Sans Condensed"/>
              </a:endParaRPr>
            </a:p>
          </p:txBody>
        </p:sp>
        <p:sp>
          <p:nvSpPr>
            <p:cNvPr id="190" name="Google Shape;190;p16"/>
            <p:cNvSpPr/>
            <p:nvPr/>
          </p:nvSpPr>
          <p:spPr>
            <a:xfrm>
              <a:off x="5872925" y="1422725"/>
              <a:ext cx="3114900" cy="372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Fira Sans Condensed"/>
                  <a:ea typeface="Fira Sans Condensed"/>
                  <a:cs typeface="Fira Sans Condensed"/>
                  <a:sym typeface="Fira Sans Condensed"/>
                </a:rPr>
                <a:t> Tool</a:t>
              </a:r>
              <a:endParaRPr b="1" sz="1500">
                <a:solidFill>
                  <a:schemeClr val="lt1"/>
                </a:solidFill>
                <a:latin typeface="Fira Sans Condensed"/>
                <a:ea typeface="Fira Sans Condensed"/>
                <a:cs typeface="Fira Sans Condensed"/>
                <a:sym typeface="Fira Sans Condensed"/>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7"/>
          <p:cNvSpPr/>
          <p:nvPr/>
        </p:nvSpPr>
        <p:spPr>
          <a:xfrm>
            <a:off x="125225" y="1060275"/>
            <a:ext cx="8916000" cy="923400"/>
          </a:xfrm>
          <a:prstGeom prst="rect">
            <a:avLst/>
          </a:prstGeom>
          <a:solidFill>
            <a:srgbClr val="E7F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103025" y="4314625"/>
            <a:ext cx="8905500" cy="738900"/>
          </a:xfrm>
          <a:prstGeom prst="rect">
            <a:avLst/>
          </a:prstGeom>
          <a:solidFill>
            <a:srgbClr val="E7F1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125928" y="2741775"/>
            <a:ext cx="8905500" cy="923400"/>
          </a:xfrm>
          <a:prstGeom prst="rect">
            <a:avLst/>
          </a:prstGeom>
          <a:solidFill>
            <a:srgbClr val="E7F1F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i="1" sz="1200">
              <a:solidFill>
                <a:schemeClr val="dk1"/>
              </a:solidFill>
              <a:latin typeface="Roboto"/>
              <a:ea typeface="Roboto"/>
              <a:cs typeface="Roboto"/>
              <a:sym typeface="Roboto"/>
            </a:endParaRPr>
          </a:p>
        </p:txBody>
      </p:sp>
      <p:sp>
        <p:nvSpPr>
          <p:cNvPr id="198" name="Google Shape;198;p17"/>
          <p:cNvSpPr txBox="1"/>
          <p:nvPr>
            <p:ph type="title"/>
          </p:nvPr>
        </p:nvSpPr>
        <p:spPr>
          <a:xfrm>
            <a:off x="457200" y="411475"/>
            <a:ext cx="8238900" cy="56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Survey</a:t>
            </a:r>
            <a:endParaRPr/>
          </a:p>
        </p:txBody>
      </p:sp>
      <p:sp>
        <p:nvSpPr>
          <p:cNvPr id="199" name="Google Shape;199;p17"/>
          <p:cNvSpPr/>
          <p:nvPr/>
        </p:nvSpPr>
        <p:spPr>
          <a:xfrm>
            <a:off x="125100" y="1064725"/>
            <a:ext cx="8916000" cy="362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Fira Sans Condensed"/>
                <a:ea typeface="Fira Sans Condensed"/>
                <a:cs typeface="Fira Sans Condensed"/>
                <a:sym typeface="Fira Sans Condensed"/>
              </a:rPr>
              <a:t>Intro Message to Everyone</a:t>
            </a:r>
            <a:endParaRPr b="1" sz="1500">
              <a:solidFill>
                <a:schemeClr val="lt1"/>
              </a:solidFill>
              <a:latin typeface="Fira Sans Condensed"/>
              <a:ea typeface="Fira Sans Condensed"/>
              <a:cs typeface="Fira Sans Condensed"/>
              <a:sym typeface="Fira Sans Condensed"/>
            </a:endParaRPr>
          </a:p>
        </p:txBody>
      </p:sp>
      <p:sp>
        <p:nvSpPr>
          <p:cNvPr id="200" name="Google Shape;200;p17"/>
          <p:cNvSpPr txBox="1"/>
          <p:nvPr/>
        </p:nvSpPr>
        <p:spPr>
          <a:xfrm>
            <a:off x="201250" y="1400122"/>
            <a:ext cx="8796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200">
                <a:solidFill>
                  <a:schemeClr val="dk1"/>
                </a:solidFill>
                <a:latin typeface="Roboto"/>
                <a:ea typeface="Roboto"/>
                <a:cs typeface="Roboto"/>
                <a:sym typeface="Roboto"/>
              </a:rPr>
              <a:t>“You are invited to participate in a research study. Please take a few minutes to complete this </a:t>
            </a:r>
            <a:r>
              <a:rPr i="1" lang="en" sz="1200">
                <a:solidFill>
                  <a:schemeClr val="dk1"/>
                </a:solidFill>
                <a:latin typeface="Roboto"/>
                <a:ea typeface="Roboto"/>
                <a:cs typeface="Roboto"/>
                <a:sym typeface="Roboto"/>
              </a:rPr>
              <a:t>pre-questionnaire</a:t>
            </a:r>
            <a:r>
              <a:rPr i="1" lang="en" sz="1200">
                <a:solidFill>
                  <a:schemeClr val="dk1"/>
                </a:solidFill>
                <a:latin typeface="Roboto"/>
                <a:ea typeface="Roboto"/>
                <a:cs typeface="Roboto"/>
                <a:sym typeface="Roboto"/>
              </a:rPr>
              <a:t> so we get to know you a little bit. All your responses will be kept anonymous and confidential. Thank you for your time.”</a:t>
            </a:r>
            <a:endParaRPr i="1" sz="1200">
              <a:solidFill>
                <a:schemeClr val="dk1"/>
              </a:solidFill>
              <a:latin typeface="Roboto"/>
              <a:ea typeface="Roboto"/>
              <a:cs typeface="Roboto"/>
              <a:sym typeface="Roboto"/>
            </a:endParaRPr>
          </a:p>
        </p:txBody>
      </p:sp>
      <p:sp>
        <p:nvSpPr>
          <p:cNvPr id="201" name="Google Shape;201;p17"/>
          <p:cNvSpPr/>
          <p:nvPr/>
        </p:nvSpPr>
        <p:spPr>
          <a:xfrm>
            <a:off x="125100" y="2358975"/>
            <a:ext cx="8905500" cy="436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Fira Sans Condensed"/>
                <a:ea typeface="Fira Sans Condensed"/>
                <a:cs typeface="Fira Sans Condensed"/>
                <a:sym typeface="Fira Sans Condensed"/>
              </a:rPr>
              <a:t>Pre-Questionnaire of 7 Demographic Questions</a:t>
            </a:r>
            <a:endParaRPr b="1" sz="1500">
              <a:solidFill>
                <a:schemeClr val="lt1"/>
              </a:solidFill>
              <a:latin typeface="Fira Sans Condensed"/>
              <a:ea typeface="Fira Sans Condensed"/>
              <a:cs typeface="Fira Sans Condensed"/>
              <a:sym typeface="Fira Sans Condensed"/>
            </a:endParaRPr>
          </a:p>
        </p:txBody>
      </p:sp>
      <p:sp>
        <p:nvSpPr>
          <p:cNvPr id="202" name="Google Shape;202;p17"/>
          <p:cNvSpPr/>
          <p:nvPr/>
        </p:nvSpPr>
        <p:spPr>
          <a:xfrm>
            <a:off x="102775" y="4062650"/>
            <a:ext cx="8905500" cy="436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Fira Sans Condensed"/>
                <a:ea typeface="Fira Sans Condensed"/>
                <a:cs typeface="Fira Sans Condensed"/>
                <a:sym typeface="Fira Sans Condensed"/>
              </a:rPr>
              <a:t>Randomized Treatment Assignment</a:t>
            </a:r>
            <a:endParaRPr b="1" sz="1500">
              <a:solidFill>
                <a:schemeClr val="lt1"/>
              </a:solidFill>
              <a:latin typeface="Fira Sans Condensed"/>
              <a:ea typeface="Fira Sans Condensed"/>
              <a:cs typeface="Fira Sans Condensed"/>
              <a:sym typeface="Fira Sans Condensed"/>
            </a:endParaRPr>
          </a:p>
        </p:txBody>
      </p:sp>
      <p:cxnSp>
        <p:nvCxnSpPr>
          <p:cNvPr id="203" name="Google Shape;203;p17"/>
          <p:cNvCxnSpPr/>
          <p:nvPr/>
        </p:nvCxnSpPr>
        <p:spPr>
          <a:xfrm>
            <a:off x="4572000" y="2030325"/>
            <a:ext cx="0" cy="282000"/>
          </a:xfrm>
          <a:prstGeom prst="straightConnector1">
            <a:avLst/>
          </a:prstGeom>
          <a:noFill/>
          <a:ln cap="flat" cmpd="sng" w="9525">
            <a:solidFill>
              <a:srgbClr val="435D74"/>
            </a:solidFill>
            <a:prstDash val="solid"/>
            <a:round/>
            <a:headEnd len="med" w="med" type="none"/>
            <a:tailEnd len="med" w="med" type="triangle"/>
          </a:ln>
        </p:spPr>
      </p:cxnSp>
      <p:cxnSp>
        <p:nvCxnSpPr>
          <p:cNvPr id="204" name="Google Shape;204;p17"/>
          <p:cNvCxnSpPr/>
          <p:nvPr/>
        </p:nvCxnSpPr>
        <p:spPr>
          <a:xfrm>
            <a:off x="4572000" y="3722913"/>
            <a:ext cx="0" cy="282000"/>
          </a:xfrm>
          <a:prstGeom prst="straightConnector1">
            <a:avLst/>
          </a:prstGeom>
          <a:noFill/>
          <a:ln cap="flat" cmpd="sng" w="9525">
            <a:solidFill>
              <a:srgbClr val="435D74"/>
            </a:solidFill>
            <a:prstDash val="solid"/>
            <a:round/>
            <a:headEnd len="med" w="med" type="none"/>
            <a:tailEnd len="med" w="med" type="triangle"/>
          </a:ln>
        </p:spPr>
      </p:cxnSp>
      <p:sp>
        <p:nvSpPr>
          <p:cNvPr id="205" name="Google Shape;205;p17"/>
          <p:cNvSpPr txBox="1"/>
          <p:nvPr/>
        </p:nvSpPr>
        <p:spPr>
          <a:xfrm>
            <a:off x="244925" y="2788781"/>
            <a:ext cx="4327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200">
                <a:solidFill>
                  <a:schemeClr val="dk1"/>
                </a:solidFill>
                <a:latin typeface="Roboto"/>
                <a:ea typeface="Roboto"/>
                <a:cs typeface="Roboto"/>
                <a:sym typeface="Roboto"/>
              </a:rPr>
              <a:t>How did you get this survey?</a:t>
            </a:r>
            <a:endParaRPr i="1" sz="12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i="1" lang="en" sz="1200">
                <a:solidFill>
                  <a:schemeClr val="dk1"/>
                </a:solidFill>
                <a:latin typeface="Roboto"/>
                <a:ea typeface="Roboto"/>
                <a:cs typeface="Roboto"/>
                <a:sym typeface="Roboto"/>
              </a:rPr>
              <a:t>In the past, what percentages of surveys did you complete?</a:t>
            </a:r>
            <a:endParaRPr i="1" sz="1200">
              <a:solidFill>
                <a:schemeClr val="dk1"/>
              </a:solidFill>
              <a:latin typeface="Roboto"/>
              <a:ea typeface="Roboto"/>
              <a:cs typeface="Roboto"/>
              <a:sym typeface="Roboto"/>
            </a:endParaRPr>
          </a:p>
          <a:p>
            <a:pPr indent="0" lvl="0" marL="0" rtl="0" algn="ctr">
              <a:spcBef>
                <a:spcPts val="0"/>
              </a:spcBef>
              <a:spcAft>
                <a:spcPts val="0"/>
              </a:spcAft>
              <a:buNone/>
            </a:pPr>
            <a:r>
              <a:rPr i="1" lang="en" sz="1200">
                <a:solidFill>
                  <a:schemeClr val="dk1"/>
                </a:solidFill>
                <a:latin typeface="Roboto"/>
                <a:ea typeface="Roboto"/>
                <a:cs typeface="Roboto"/>
                <a:sym typeface="Roboto"/>
              </a:rPr>
              <a:t>How much time, on average, do you spend on a given survey?</a:t>
            </a:r>
            <a:endParaRPr i="1" sz="1200">
              <a:solidFill>
                <a:schemeClr val="dk1"/>
              </a:solidFill>
              <a:latin typeface="Roboto"/>
              <a:ea typeface="Roboto"/>
              <a:cs typeface="Roboto"/>
              <a:sym typeface="Roboto"/>
            </a:endParaRPr>
          </a:p>
          <a:p>
            <a:pPr indent="0" lvl="0" marL="0" rtl="0" algn="ctr">
              <a:spcBef>
                <a:spcPts val="0"/>
              </a:spcBef>
              <a:spcAft>
                <a:spcPts val="0"/>
              </a:spcAft>
              <a:buNone/>
            </a:pPr>
            <a:r>
              <a:rPr i="1" lang="en" sz="1200">
                <a:solidFill>
                  <a:schemeClr val="dk1"/>
                </a:solidFill>
                <a:latin typeface="Roboto"/>
                <a:ea typeface="Roboto"/>
                <a:cs typeface="Roboto"/>
                <a:sym typeface="Roboto"/>
              </a:rPr>
              <a:t>What is your gender?</a:t>
            </a:r>
            <a:endParaRPr i="1" sz="1200">
              <a:solidFill>
                <a:schemeClr val="dk1"/>
              </a:solidFill>
              <a:latin typeface="Roboto"/>
              <a:ea typeface="Roboto"/>
              <a:cs typeface="Roboto"/>
              <a:sym typeface="Roboto"/>
            </a:endParaRPr>
          </a:p>
        </p:txBody>
      </p:sp>
      <p:sp>
        <p:nvSpPr>
          <p:cNvPr id="206" name="Google Shape;206;p17"/>
          <p:cNvSpPr txBox="1"/>
          <p:nvPr/>
        </p:nvSpPr>
        <p:spPr>
          <a:xfrm>
            <a:off x="244925" y="4499450"/>
            <a:ext cx="8643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200">
                <a:solidFill>
                  <a:schemeClr val="dk1"/>
                </a:solidFill>
                <a:latin typeface="Roboto"/>
                <a:ea typeface="Roboto"/>
                <a:cs typeface="Roboto"/>
                <a:sym typeface="Roboto"/>
              </a:rPr>
              <a:t>100 questions regarding employment, unemployment, and job market</a:t>
            </a:r>
            <a:endParaRPr i="1" sz="1200">
              <a:solidFill>
                <a:schemeClr val="dk1"/>
              </a:solidFill>
              <a:latin typeface="Roboto"/>
              <a:ea typeface="Roboto"/>
              <a:cs typeface="Roboto"/>
              <a:sym typeface="Roboto"/>
            </a:endParaRPr>
          </a:p>
          <a:p>
            <a:pPr indent="0" lvl="0" marL="0" rtl="0" algn="ctr">
              <a:spcBef>
                <a:spcPts val="0"/>
              </a:spcBef>
              <a:spcAft>
                <a:spcPts val="0"/>
              </a:spcAft>
              <a:buNone/>
            </a:pPr>
            <a:r>
              <a:rPr i="1" lang="en" sz="1200">
                <a:solidFill>
                  <a:schemeClr val="dk1"/>
                </a:solidFill>
                <a:latin typeface="Roboto"/>
                <a:ea typeface="Roboto"/>
                <a:cs typeface="Roboto"/>
                <a:sym typeface="Roboto"/>
              </a:rPr>
              <a:t>Multiple choice and open ended</a:t>
            </a:r>
            <a:endParaRPr i="1" sz="1200">
              <a:solidFill>
                <a:schemeClr val="dk1"/>
              </a:solidFill>
              <a:latin typeface="Roboto"/>
              <a:ea typeface="Roboto"/>
              <a:cs typeface="Roboto"/>
              <a:sym typeface="Roboto"/>
            </a:endParaRPr>
          </a:p>
        </p:txBody>
      </p:sp>
      <p:sp>
        <p:nvSpPr>
          <p:cNvPr id="207" name="Google Shape;207;p17"/>
          <p:cNvSpPr txBox="1"/>
          <p:nvPr/>
        </p:nvSpPr>
        <p:spPr>
          <a:xfrm>
            <a:off x="4572000" y="2820581"/>
            <a:ext cx="43272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i="1" lang="en" sz="1200">
                <a:solidFill>
                  <a:schemeClr val="dk1"/>
                </a:solidFill>
                <a:latin typeface="Roboto"/>
                <a:ea typeface="Roboto"/>
                <a:cs typeface="Roboto"/>
                <a:sym typeface="Roboto"/>
              </a:rPr>
              <a:t>What is your age?</a:t>
            </a:r>
            <a:endParaRPr i="1" sz="12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i="1" lang="en" sz="1200">
                <a:solidFill>
                  <a:schemeClr val="dk1"/>
                </a:solidFill>
                <a:latin typeface="Roboto"/>
                <a:ea typeface="Roboto"/>
                <a:cs typeface="Roboto"/>
                <a:sym typeface="Roboto"/>
              </a:rPr>
              <a:t>What is your ethnicity?</a:t>
            </a:r>
            <a:endParaRPr i="1" sz="12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i="1" lang="en" sz="1200">
                <a:solidFill>
                  <a:schemeClr val="dk1"/>
                </a:solidFill>
                <a:latin typeface="Roboto"/>
                <a:ea typeface="Roboto"/>
                <a:cs typeface="Roboto"/>
                <a:sym typeface="Roboto"/>
              </a:rPr>
              <a:t>What is your highest degree or level of education?</a:t>
            </a:r>
            <a:endParaRPr i="1" sz="12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nvSpPr>
        <p:spPr>
          <a:xfrm>
            <a:off x="2017494" y="1051613"/>
            <a:ext cx="4276200" cy="938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“Now that we got a sense of who you are, we are inviting you to complete the rest of the survey regarding employment and unemployment. All your responses will be kept confidential and anonymous. Thank you for your participation. Click next to begin.”</a:t>
            </a:r>
            <a:endParaRPr i="1" sz="1100">
              <a:latin typeface="Roboto"/>
              <a:ea typeface="Roboto"/>
              <a:cs typeface="Roboto"/>
              <a:sym typeface="Roboto"/>
            </a:endParaRPr>
          </a:p>
        </p:txBody>
      </p:sp>
      <p:sp>
        <p:nvSpPr>
          <p:cNvPr id="213" name="Google Shape;213;p18"/>
          <p:cNvSpPr txBox="1"/>
          <p:nvPr>
            <p:ph type="title"/>
          </p:nvPr>
        </p:nvSpPr>
        <p:spPr>
          <a:xfrm>
            <a:off x="129125" y="41250"/>
            <a:ext cx="8645700" cy="56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Treatments</a:t>
            </a:r>
            <a:endParaRPr/>
          </a:p>
        </p:txBody>
      </p:sp>
      <p:grpSp>
        <p:nvGrpSpPr>
          <p:cNvPr id="214" name="Google Shape;214;p18"/>
          <p:cNvGrpSpPr/>
          <p:nvPr/>
        </p:nvGrpSpPr>
        <p:grpSpPr>
          <a:xfrm>
            <a:off x="248410" y="1095620"/>
            <a:ext cx="1696747" cy="894091"/>
            <a:chOff x="227100" y="659425"/>
            <a:chExt cx="2231975" cy="372600"/>
          </a:xfrm>
        </p:grpSpPr>
        <p:sp>
          <p:nvSpPr>
            <p:cNvPr id="215" name="Google Shape;215;p18"/>
            <p:cNvSpPr txBox="1"/>
            <p:nvPr/>
          </p:nvSpPr>
          <p:spPr>
            <a:xfrm>
              <a:off x="227100" y="659425"/>
              <a:ext cx="1972200" cy="37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Fira Sans Condensed"/>
                  <a:ea typeface="Fira Sans Condensed"/>
                  <a:cs typeface="Fira Sans Condensed"/>
                  <a:sym typeface="Fira Sans Condensed"/>
                </a:rPr>
                <a:t>No Incentive</a:t>
              </a:r>
              <a:endParaRPr b="1">
                <a:solidFill>
                  <a:schemeClr val="dk1"/>
                </a:solidFill>
                <a:latin typeface="Fira Sans Condensed"/>
                <a:ea typeface="Fira Sans Condensed"/>
                <a:cs typeface="Fira Sans Condensed"/>
                <a:sym typeface="Fira Sans Condensed"/>
              </a:endParaRPr>
            </a:p>
          </p:txBody>
        </p:sp>
        <p:sp>
          <p:nvSpPr>
            <p:cNvPr id="216" name="Google Shape;216;p18"/>
            <p:cNvSpPr/>
            <p:nvPr/>
          </p:nvSpPr>
          <p:spPr>
            <a:xfrm rot="5400000">
              <a:off x="2146025" y="712675"/>
              <a:ext cx="366300" cy="259800"/>
            </a:xfrm>
            <a:prstGeom prst="triangle">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18"/>
          <p:cNvSpPr txBox="1"/>
          <p:nvPr/>
        </p:nvSpPr>
        <p:spPr>
          <a:xfrm>
            <a:off x="2016894" y="2266763"/>
            <a:ext cx="42762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“Now that we got a sense of who you are, we are inviting you to complete the rest of the survey regarding employment and unemployment. </a:t>
            </a:r>
            <a:r>
              <a:rPr b="1" lang="en" sz="1100">
                <a:solidFill>
                  <a:schemeClr val="dk1"/>
                </a:solidFill>
                <a:latin typeface="Roboto"/>
                <a:ea typeface="Roboto"/>
                <a:cs typeface="Roboto"/>
                <a:sym typeface="Roboto"/>
              </a:rPr>
              <a:t>You will be entered to win one of five $25 Amazon gift cards for your time. All your responses will be kept confidential and anonymous.</a:t>
            </a:r>
            <a:r>
              <a:rPr lang="en" sz="1100">
                <a:solidFill>
                  <a:schemeClr val="dk1"/>
                </a:solidFill>
                <a:latin typeface="Roboto"/>
                <a:ea typeface="Roboto"/>
                <a:cs typeface="Roboto"/>
                <a:sym typeface="Roboto"/>
              </a:rPr>
              <a:t> Thank you for your participation. Click next to begin.”</a:t>
            </a:r>
            <a:endParaRPr sz="1100">
              <a:solidFill>
                <a:schemeClr val="dk1"/>
              </a:solidFill>
              <a:latin typeface="Roboto"/>
              <a:ea typeface="Roboto"/>
              <a:cs typeface="Roboto"/>
              <a:sym typeface="Roboto"/>
            </a:endParaRPr>
          </a:p>
        </p:txBody>
      </p:sp>
      <p:grpSp>
        <p:nvGrpSpPr>
          <p:cNvPr id="218" name="Google Shape;218;p18"/>
          <p:cNvGrpSpPr/>
          <p:nvPr/>
        </p:nvGrpSpPr>
        <p:grpSpPr>
          <a:xfrm>
            <a:off x="248410" y="2420031"/>
            <a:ext cx="1696747" cy="894091"/>
            <a:chOff x="227100" y="659425"/>
            <a:chExt cx="2231975" cy="372600"/>
          </a:xfrm>
        </p:grpSpPr>
        <p:sp>
          <p:nvSpPr>
            <p:cNvPr id="219" name="Google Shape;219;p18"/>
            <p:cNvSpPr txBox="1"/>
            <p:nvPr/>
          </p:nvSpPr>
          <p:spPr>
            <a:xfrm>
              <a:off x="227100" y="659425"/>
              <a:ext cx="19722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Fira Sans Condensed"/>
                  <a:ea typeface="Fira Sans Condensed"/>
                  <a:cs typeface="Fira Sans Condensed"/>
                  <a:sym typeface="Fira Sans Condensed"/>
                </a:rPr>
                <a:t>Financial Incentive</a:t>
              </a:r>
              <a:endParaRPr b="1">
                <a:solidFill>
                  <a:schemeClr val="dk1"/>
                </a:solidFill>
                <a:latin typeface="Fira Sans Condensed"/>
                <a:ea typeface="Fira Sans Condensed"/>
                <a:cs typeface="Fira Sans Condensed"/>
                <a:sym typeface="Fira Sans Condensed"/>
              </a:endParaRPr>
            </a:p>
          </p:txBody>
        </p:sp>
        <p:sp>
          <p:nvSpPr>
            <p:cNvPr id="220" name="Google Shape;220;p18"/>
            <p:cNvSpPr/>
            <p:nvPr/>
          </p:nvSpPr>
          <p:spPr>
            <a:xfrm rot="5400000">
              <a:off x="2146025" y="712675"/>
              <a:ext cx="366300" cy="259800"/>
            </a:xfrm>
            <a:prstGeom prst="triangle">
              <a:avLst>
                <a:gd fmla="val 50000"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18"/>
          <p:cNvSpPr txBox="1"/>
          <p:nvPr/>
        </p:nvSpPr>
        <p:spPr>
          <a:xfrm>
            <a:off x="2017494" y="3582200"/>
            <a:ext cx="4276200" cy="153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a:t>
            </a:r>
            <a:r>
              <a:rPr lang="en" sz="1100">
                <a:solidFill>
                  <a:schemeClr val="dk1"/>
                </a:solidFill>
                <a:latin typeface="Roboto"/>
                <a:ea typeface="Roboto"/>
                <a:cs typeface="Roboto"/>
                <a:sym typeface="Roboto"/>
              </a:rPr>
              <a:t>Now that we got a sense of who you are, we are inviting you to complete the rest of the survey regarding employment and unemployment. </a:t>
            </a:r>
            <a:r>
              <a:rPr b="1" lang="en" sz="1100">
                <a:solidFill>
                  <a:schemeClr val="dk1"/>
                </a:solidFill>
                <a:latin typeface="Roboto"/>
                <a:ea typeface="Roboto"/>
                <a:cs typeface="Roboto"/>
                <a:sym typeface="Roboto"/>
              </a:rPr>
              <a:t>By taking part in this study, you will help contribute to research on unemployment mitigation. The results of this study will be used to promote job security and help individuals navigate unemployment and its risks.</a:t>
            </a:r>
            <a:r>
              <a:rPr lang="en" sz="1100">
                <a:solidFill>
                  <a:schemeClr val="dk1"/>
                </a:solidFill>
                <a:latin typeface="Roboto"/>
                <a:ea typeface="Roboto"/>
                <a:cs typeface="Roboto"/>
                <a:sym typeface="Roboto"/>
              </a:rPr>
              <a:t> All your responses will be kept confidential and anonymous. Thank you for your participation. Click next to begin.”</a:t>
            </a:r>
            <a:endParaRPr sz="1100">
              <a:solidFill>
                <a:schemeClr val="dk1"/>
              </a:solidFill>
              <a:latin typeface="Roboto"/>
              <a:ea typeface="Roboto"/>
              <a:cs typeface="Roboto"/>
              <a:sym typeface="Roboto"/>
            </a:endParaRPr>
          </a:p>
        </p:txBody>
      </p:sp>
      <p:grpSp>
        <p:nvGrpSpPr>
          <p:cNvPr id="222" name="Google Shape;222;p18"/>
          <p:cNvGrpSpPr/>
          <p:nvPr/>
        </p:nvGrpSpPr>
        <p:grpSpPr>
          <a:xfrm>
            <a:off x="248410" y="3904801"/>
            <a:ext cx="1696747" cy="894091"/>
            <a:chOff x="227100" y="659425"/>
            <a:chExt cx="2231975" cy="372600"/>
          </a:xfrm>
        </p:grpSpPr>
        <p:sp>
          <p:nvSpPr>
            <p:cNvPr id="223" name="Google Shape;223;p18"/>
            <p:cNvSpPr txBox="1"/>
            <p:nvPr/>
          </p:nvSpPr>
          <p:spPr>
            <a:xfrm>
              <a:off x="227100" y="659425"/>
              <a:ext cx="1972200" cy="372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Fira Sans Condensed"/>
                  <a:ea typeface="Fira Sans Condensed"/>
                  <a:cs typeface="Fira Sans Condensed"/>
                  <a:sym typeface="Fira Sans Condensed"/>
                </a:rPr>
                <a:t>Social Good Incentive</a:t>
              </a:r>
              <a:endParaRPr b="1">
                <a:solidFill>
                  <a:schemeClr val="dk1"/>
                </a:solidFill>
                <a:latin typeface="Fira Sans Condensed"/>
                <a:ea typeface="Fira Sans Condensed"/>
                <a:cs typeface="Fira Sans Condensed"/>
                <a:sym typeface="Fira Sans Condensed"/>
              </a:endParaRPr>
            </a:p>
          </p:txBody>
        </p:sp>
        <p:sp>
          <p:nvSpPr>
            <p:cNvPr id="224" name="Google Shape;224;p18"/>
            <p:cNvSpPr/>
            <p:nvPr/>
          </p:nvSpPr>
          <p:spPr>
            <a:xfrm rot="5400000">
              <a:off x="2146025" y="712675"/>
              <a:ext cx="366300" cy="259800"/>
            </a:xfrm>
            <a:prstGeom prst="triangle">
              <a:avLst>
                <a:gd fmla="val 50000"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18"/>
          <p:cNvGrpSpPr/>
          <p:nvPr/>
        </p:nvGrpSpPr>
        <p:grpSpPr>
          <a:xfrm>
            <a:off x="6270136" y="2147227"/>
            <a:ext cx="2625098" cy="1394788"/>
            <a:chOff x="6139250" y="1968176"/>
            <a:chExt cx="2896500" cy="1539162"/>
          </a:xfrm>
        </p:grpSpPr>
        <p:pic>
          <p:nvPicPr>
            <p:cNvPr id="226" name="Google Shape;226;p18"/>
            <p:cNvPicPr preferRelativeResize="0"/>
            <p:nvPr/>
          </p:nvPicPr>
          <p:blipFill rotWithShape="1">
            <a:blip r:embed="rId3">
              <a:alphaModFix/>
            </a:blip>
            <a:srcRect b="7" l="0" r="31516" t="24137"/>
            <a:stretch/>
          </p:blipFill>
          <p:spPr>
            <a:xfrm>
              <a:off x="6531000" y="2306737"/>
              <a:ext cx="2113007" cy="1200601"/>
            </a:xfrm>
            <a:prstGeom prst="rect">
              <a:avLst/>
            </a:prstGeom>
            <a:noFill/>
            <a:ln>
              <a:noFill/>
            </a:ln>
          </p:spPr>
        </p:pic>
        <p:sp>
          <p:nvSpPr>
            <p:cNvPr id="227" name="Google Shape;227;p18"/>
            <p:cNvSpPr txBox="1"/>
            <p:nvPr/>
          </p:nvSpPr>
          <p:spPr>
            <a:xfrm>
              <a:off x="6139250" y="1968176"/>
              <a:ext cx="2896500" cy="53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i="1" lang="en" sz="900">
                  <a:solidFill>
                    <a:schemeClr val="dk1"/>
                  </a:solidFill>
                  <a:latin typeface="Roboto"/>
                  <a:ea typeface="Roboto"/>
                  <a:cs typeface="Roboto"/>
                  <a:sym typeface="Roboto"/>
                </a:rPr>
                <a:t>You will be entered to win one of five $25 </a:t>
              </a:r>
              <a:endParaRPr b="1" i="1" sz="900">
                <a:solidFill>
                  <a:schemeClr val="dk1"/>
                </a:solidFill>
                <a:latin typeface="Roboto"/>
                <a:ea typeface="Roboto"/>
                <a:cs typeface="Roboto"/>
                <a:sym typeface="Roboto"/>
              </a:endParaRPr>
            </a:p>
            <a:p>
              <a:pPr indent="0" lvl="0" marL="0" rtl="0" algn="ctr">
                <a:lnSpc>
                  <a:spcPct val="115000"/>
                </a:lnSpc>
                <a:spcBef>
                  <a:spcPts val="0"/>
                </a:spcBef>
                <a:spcAft>
                  <a:spcPts val="0"/>
                </a:spcAft>
                <a:buClr>
                  <a:schemeClr val="dk1"/>
                </a:buClr>
                <a:buSzPts val="1100"/>
                <a:buFont typeface="Arial"/>
                <a:buNone/>
              </a:pPr>
              <a:r>
                <a:rPr b="1" i="1" lang="en" sz="900">
                  <a:solidFill>
                    <a:schemeClr val="dk1"/>
                  </a:solidFill>
                  <a:latin typeface="Roboto"/>
                  <a:ea typeface="Roboto"/>
                  <a:cs typeface="Roboto"/>
                  <a:sym typeface="Roboto"/>
                </a:rPr>
                <a:t>Amazing gift cards for your time!</a:t>
              </a:r>
              <a:endParaRPr b="1" i="1" sz="900">
                <a:latin typeface="Roboto"/>
                <a:ea typeface="Roboto"/>
                <a:cs typeface="Roboto"/>
                <a:sym typeface="Roboto"/>
              </a:endParaRPr>
            </a:p>
          </p:txBody>
        </p:sp>
      </p:grpSp>
      <p:sp>
        <p:nvSpPr>
          <p:cNvPr id="228" name="Google Shape;228;p18"/>
          <p:cNvSpPr txBox="1"/>
          <p:nvPr/>
        </p:nvSpPr>
        <p:spPr>
          <a:xfrm>
            <a:off x="6400250" y="3740000"/>
            <a:ext cx="2374500" cy="1223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i="1" lang="en" sz="1000">
                <a:solidFill>
                  <a:schemeClr val="dk1"/>
                </a:solidFill>
                <a:latin typeface="Roboto"/>
                <a:ea typeface="Roboto"/>
                <a:cs typeface="Roboto"/>
                <a:sym typeface="Roboto"/>
              </a:rPr>
              <a:t>You are helping </a:t>
            </a:r>
            <a:r>
              <a:rPr b="1" i="1" lang="en" sz="1000">
                <a:solidFill>
                  <a:schemeClr val="dk1"/>
                </a:solidFill>
                <a:latin typeface="Roboto"/>
                <a:ea typeface="Roboto"/>
                <a:cs typeface="Roboto"/>
                <a:sym typeface="Roboto"/>
              </a:rPr>
              <a:t>contribute</a:t>
            </a:r>
            <a:r>
              <a:rPr b="1" i="1" lang="en" sz="1000">
                <a:solidFill>
                  <a:schemeClr val="dk1"/>
                </a:solidFill>
                <a:latin typeface="Roboto"/>
                <a:ea typeface="Roboto"/>
                <a:cs typeface="Roboto"/>
                <a:sym typeface="Roboto"/>
              </a:rPr>
              <a:t> to research on unemployment mitigation. The results of this study will be used to promote job security and help individuals navigate unemployment and its risks.</a:t>
            </a:r>
            <a:endParaRPr b="1" i="1" sz="1000">
              <a:latin typeface="Roboto"/>
              <a:ea typeface="Roboto"/>
              <a:cs typeface="Roboto"/>
              <a:sym typeface="Roboto"/>
            </a:endParaRPr>
          </a:p>
        </p:txBody>
      </p:sp>
      <p:sp>
        <p:nvSpPr>
          <p:cNvPr id="229" name="Google Shape;229;p18"/>
          <p:cNvSpPr txBox="1"/>
          <p:nvPr/>
        </p:nvSpPr>
        <p:spPr>
          <a:xfrm>
            <a:off x="248388" y="665438"/>
            <a:ext cx="15774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Fira Sans Condensed"/>
                <a:ea typeface="Fira Sans Condensed"/>
                <a:cs typeface="Fira Sans Condensed"/>
                <a:sym typeface="Fira Sans Condensed"/>
              </a:rPr>
              <a:t>Incentive</a:t>
            </a:r>
            <a:endParaRPr b="1" sz="1700">
              <a:latin typeface="Fira Sans Condensed"/>
              <a:ea typeface="Fira Sans Condensed"/>
              <a:cs typeface="Fira Sans Condensed"/>
              <a:sym typeface="Fira Sans Condensed"/>
            </a:endParaRPr>
          </a:p>
        </p:txBody>
      </p:sp>
      <p:sp>
        <p:nvSpPr>
          <p:cNvPr id="230" name="Google Shape;230;p18"/>
          <p:cNvSpPr txBox="1"/>
          <p:nvPr/>
        </p:nvSpPr>
        <p:spPr>
          <a:xfrm>
            <a:off x="3294450" y="665438"/>
            <a:ext cx="15774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Fira Sans Condensed"/>
                <a:ea typeface="Fira Sans Condensed"/>
                <a:cs typeface="Fira Sans Condensed"/>
                <a:sym typeface="Fira Sans Condensed"/>
              </a:rPr>
              <a:t>Initial Message</a:t>
            </a:r>
            <a:endParaRPr b="1" sz="1700">
              <a:latin typeface="Fira Sans Condensed"/>
              <a:ea typeface="Fira Sans Condensed"/>
              <a:cs typeface="Fira Sans Condensed"/>
              <a:sym typeface="Fira Sans Condensed"/>
            </a:endParaRPr>
          </a:p>
        </p:txBody>
      </p:sp>
      <p:sp>
        <p:nvSpPr>
          <p:cNvPr id="231" name="Google Shape;231;p18"/>
          <p:cNvSpPr txBox="1"/>
          <p:nvPr/>
        </p:nvSpPr>
        <p:spPr>
          <a:xfrm>
            <a:off x="6599600" y="665450"/>
            <a:ext cx="1975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Fira Sans Condensed"/>
                <a:ea typeface="Fira Sans Condensed"/>
                <a:cs typeface="Fira Sans Condensed"/>
                <a:sym typeface="Fira Sans Condensed"/>
              </a:rPr>
              <a:t>Reminder</a:t>
            </a:r>
            <a:r>
              <a:rPr b="1" lang="en" sz="1700">
                <a:latin typeface="Fira Sans Condensed"/>
                <a:ea typeface="Fira Sans Condensed"/>
                <a:cs typeface="Fira Sans Condensed"/>
                <a:sym typeface="Fira Sans Condensed"/>
              </a:rPr>
              <a:t> Message</a:t>
            </a:r>
            <a:endParaRPr b="1" sz="1700">
              <a:latin typeface="Fira Sans Condensed"/>
              <a:ea typeface="Fira Sans Condensed"/>
              <a:cs typeface="Fira Sans Condensed"/>
              <a:sym typeface="Fira Sans Condensed"/>
            </a:endParaRPr>
          </a:p>
        </p:txBody>
      </p:sp>
      <p:cxnSp>
        <p:nvCxnSpPr>
          <p:cNvPr id="232" name="Google Shape;232;p18"/>
          <p:cNvCxnSpPr/>
          <p:nvPr/>
        </p:nvCxnSpPr>
        <p:spPr>
          <a:xfrm>
            <a:off x="2007248" y="1035716"/>
            <a:ext cx="0" cy="4009800"/>
          </a:xfrm>
          <a:prstGeom prst="straightConnector1">
            <a:avLst/>
          </a:prstGeom>
          <a:noFill/>
          <a:ln cap="flat" cmpd="sng" w="9525">
            <a:solidFill>
              <a:schemeClr val="accent6"/>
            </a:solidFill>
            <a:prstDash val="lgDash"/>
            <a:round/>
            <a:headEnd len="med" w="med" type="none"/>
            <a:tailEnd len="med" w="med" type="none"/>
          </a:ln>
        </p:spPr>
      </p:cxnSp>
      <p:cxnSp>
        <p:nvCxnSpPr>
          <p:cNvPr id="233" name="Google Shape;233;p18"/>
          <p:cNvCxnSpPr/>
          <p:nvPr/>
        </p:nvCxnSpPr>
        <p:spPr>
          <a:xfrm>
            <a:off x="6302750" y="1035716"/>
            <a:ext cx="0" cy="4009800"/>
          </a:xfrm>
          <a:prstGeom prst="straightConnector1">
            <a:avLst/>
          </a:prstGeom>
          <a:noFill/>
          <a:ln cap="flat" cmpd="sng" w="9525">
            <a:solidFill>
              <a:schemeClr val="accent6"/>
            </a:solidFill>
            <a:prstDash val="lgDash"/>
            <a:round/>
            <a:headEnd len="med" w="med" type="none"/>
            <a:tailEnd len="med" w="med" type="none"/>
          </a:ln>
        </p:spPr>
      </p:cxnSp>
      <p:cxnSp>
        <p:nvCxnSpPr>
          <p:cNvPr id="234" name="Google Shape;234;p18"/>
          <p:cNvCxnSpPr/>
          <p:nvPr/>
        </p:nvCxnSpPr>
        <p:spPr>
          <a:xfrm>
            <a:off x="249150" y="2151950"/>
            <a:ext cx="8645700" cy="0"/>
          </a:xfrm>
          <a:prstGeom prst="straightConnector1">
            <a:avLst/>
          </a:prstGeom>
          <a:noFill/>
          <a:ln cap="flat" cmpd="sng" w="9525">
            <a:solidFill>
              <a:schemeClr val="accent6"/>
            </a:solidFill>
            <a:prstDash val="lgDash"/>
            <a:round/>
            <a:headEnd len="med" w="med" type="none"/>
            <a:tailEnd len="med" w="med" type="none"/>
          </a:ln>
        </p:spPr>
      </p:cxnSp>
      <p:cxnSp>
        <p:nvCxnSpPr>
          <p:cNvPr id="235" name="Google Shape;235;p18"/>
          <p:cNvCxnSpPr/>
          <p:nvPr/>
        </p:nvCxnSpPr>
        <p:spPr>
          <a:xfrm>
            <a:off x="249150" y="3582200"/>
            <a:ext cx="8645700" cy="0"/>
          </a:xfrm>
          <a:prstGeom prst="straightConnector1">
            <a:avLst/>
          </a:prstGeom>
          <a:noFill/>
          <a:ln cap="flat" cmpd="sng" w="9525">
            <a:solidFill>
              <a:schemeClr val="accent6"/>
            </a:solidFill>
            <a:prstDash val="lgDash"/>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9"/>
          <p:cNvSpPr txBox="1"/>
          <p:nvPr>
            <p:ph type="title"/>
          </p:nvPr>
        </p:nvSpPr>
        <p:spPr>
          <a:xfrm>
            <a:off x="457200" y="411475"/>
            <a:ext cx="8238900" cy="56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Flow &amp; ROXO</a:t>
            </a:r>
            <a:endParaRPr/>
          </a:p>
        </p:txBody>
      </p:sp>
      <p:sp>
        <p:nvSpPr>
          <p:cNvPr id="241" name="Google Shape;241;p19"/>
          <p:cNvSpPr/>
          <p:nvPr/>
        </p:nvSpPr>
        <p:spPr>
          <a:xfrm>
            <a:off x="1575588" y="1251950"/>
            <a:ext cx="1928100" cy="693300"/>
          </a:xfrm>
          <a:prstGeom prst="roundRect">
            <a:avLst>
              <a:gd fmla="val 16667"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Social Media Group Members / MTurk</a:t>
            </a:r>
            <a:endParaRPr sz="1200">
              <a:solidFill>
                <a:srgbClr val="434343"/>
              </a:solidFill>
              <a:latin typeface="Roboto"/>
              <a:ea typeface="Roboto"/>
              <a:cs typeface="Roboto"/>
              <a:sym typeface="Roboto"/>
            </a:endParaRPr>
          </a:p>
          <a:p>
            <a:pPr indent="0" lvl="0" marL="0" rtl="0" algn="ctr">
              <a:spcBef>
                <a:spcPts val="0"/>
              </a:spcBef>
              <a:spcAft>
                <a:spcPts val="0"/>
              </a:spcAft>
              <a:buNone/>
            </a:pPr>
            <a:r>
              <a:rPr lang="en" sz="1200">
                <a:solidFill>
                  <a:srgbClr val="434343"/>
                </a:solidFill>
                <a:latin typeface="Roboto"/>
                <a:ea typeface="Roboto"/>
                <a:cs typeface="Roboto"/>
                <a:sym typeface="Roboto"/>
              </a:rPr>
              <a:t>N = ~</a:t>
            </a:r>
            <a:r>
              <a:rPr lang="en" sz="1200">
                <a:solidFill>
                  <a:srgbClr val="434343"/>
                </a:solidFill>
                <a:latin typeface="Roboto"/>
                <a:ea typeface="Roboto"/>
                <a:cs typeface="Roboto"/>
                <a:sym typeface="Roboto"/>
              </a:rPr>
              <a:t>1,000+</a:t>
            </a:r>
            <a:endParaRPr sz="1200">
              <a:solidFill>
                <a:srgbClr val="434343"/>
              </a:solidFill>
              <a:latin typeface="Roboto"/>
              <a:ea typeface="Roboto"/>
              <a:cs typeface="Roboto"/>
              <a:sym typeface="Roboto"/>
            </a:endParaRPr>
          </a:p>
        </p:txBody>
      </p:sp>
      <p:sp>
        <p:nvSpPr>
          <p:cNvPr id="242" name="Google Shape;242;p19"/>
          <p:cNvSpPr/>
          <p:nvPr/>
        </p:nvSpPr>
        <p:spPr>
          <a:xfrm>
            <a:off x="1575588" y="2250121"/>
            <a:ext cx="1928100" cy="693300"/>
          </a:xfrm>
          <a:prstGeom prst="roundRect">
            <a:avLst>
              <a:gd fmla="val 16667"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Clicked on Link</a:t>
            </a:r>
            <a:endParaRPr sz="1200">
              <a:solidFill>
                <a:srgbClr val="434343"/>
              </a:solidFill>
              <a:latin typeface="Roboto"/>
              <a:ea typeface="Roboto"/>
              <a:cs typeface="Roboto"/>
              <a:sym typeface="Roboto"/>
            </a:endParaRPr>
          </a:p>
          <a:p>
            <a:pPr indent="0" lvl="0" marL="0" rtl="0" algn="ctr">
              <a:spcBef>
                <a:spcPts val="0"/>
              </a:spcBef>
              <a:spcAft>
                <a:spcPts val="0"/>
              </a:spcAft>
              <a:buNone/>
            </a:pPr>
            <a:r>
              <a:rPr lang="en" sz="1200">
                <a:solidFill>
                  <a:srgbClr val="434343"/>
                </a:solidFill>
                <a:latin typeface="Roboto"/>
                <a:ea typeface="Roboto"/>
                <a:cs typeface="Roboto"/>
                <a:sym typeface="Roboto"/>
              </a:rPr>
              <a:t>N = 417</a:t>
            </a:r>
            <a:endParaRPr sz="1200">
              <a:solidFill>
                <a:srgbClr val="434343"/>
              </a:solidFill>
              <a:latin typeface="Roboto"/>
              <a:ea typeface="Roboto"/>
              <a:cs typeface="Roboto"/>
              <a:sym typeface="Roboto"/>
            </a:endParaRPr>
          </a:p>
        </p:txBody>
      </p:sp>
      <p:sp>
        <p:nvSpPr>
          <p:cNvPr id="243" name="Google Shape;243;p19"/>
          <p:cNvSpPr/>
          <p:nvPr/>
        </p:nvSpPr>
        <p:spPr>
          <a:xfrm>
            <a:off x="1854138" y="3458875"/>
            <a:ext cx="1371000" cy="836700"/>
          </a:xfrm>
          <a:prstGeom prst="roundRect">
            <a:avLst>
              <a:gd fmla="val 16667"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Assigned </a:t>
            </a:r>
            <a:endParaRPr sz="1200">
              <a:solidFill>
                <a:srgbClr val="434343"/>
              </a:solidFill>
              <a:latin typeface="Roboto"/>
              <a:ea typeface="Roboto"/>
              <a:cs typeface="Roboto"/>
              <a:sym typeface="Roboto"/>
            </a:endParaRPr>
          </a:p>
          <a:p>
            <a:pPr indent="0" lvl="0" marL="0" rtl="0" algn="ctr">
              <a:spcBef>
                <a:spcPts val="0"/>
              </a:spcBef>
              <a:spcAft>
                <a:spcPts val="0"/>
              </a:spcAft>
              <a:buNone/>
            </a:pPr>
            <a:r>
              <a:rPr lang="en" sz="1200">
                <a:solidFill>
                  <a:srgbClr val="434343"/>
                </a:solidFill>
                <a:latin typeface="Roboto"/>
                <a:ea typeface="Roboto"/>
                <a:cs typeface="Roboto"/>
                <a:sym typeface="Roboto"/>
              </a:rPr>
              <a:t>Social Treatment</a:t>
            </a:r>
            <a:endParaRPr sz="1200">
              <a:solidFill>
                <a:srgbClr val="434343"/>
              </a:solidFill>
              <a:latin typeface="Roboto"/>
              <a:ea typeface="Roboto"/>
              <a:cs typeface="Roboto"/>
              <a:sym typeface="Roboto"/>
            </a:endParaRPr>
          </a:p>
          <a:p>
            <a:pPr indent="0" lvl="0" marL="0" rtl="0" algn="ctr">
              <a:spcBef>
                <a:spcPts val="0"/>
              </a:spcBef>
              <a:spcAft>
                <a:spcPts val="0"/>
              </a:spcAft>
              <a:buNone/>
            </a:pPr>
            <a:r>
              <a:rPr lang="en" sz="1200">
                <a:solidFill>
                  <a:srgbClr val="434343"/>
                </a:solidFill>
                <a:latin typeface="Roboto"/>
                <a:ea typeface="Roboto"/>
                <a:cs typeface="Roboto"/>
                <a:sym typeface="Roboto"/>
              </a:rPr>
              <a:t>N = 139</a:t>
            </a:r>
            <a:endParaRPr sz="1200">
              <a:solidFill>
                <a:srgbClr val="434343"/>
              </a:solidFill>
              <a:latin typeface="Roboto"/>
              <a:ea typeface="Roboto"/>
              <a:cs typeface="Roboto"/>
              <a:sym typeface="Roboto"/>
            </a:endParaRPr>
          </a:p>
        </p:txBody>
      </p:sp>
      <p:sp>
        <p:nvSpPr>
          <p:cNvPr id="244" name="Google Shape;244;p19"/>
          <p:cNvSpPr/>
          <p:nvPr/>
        </p:nvSpPr>
        <p:spPr>
          <a:xfrm>
            <a:off x="264163" y="3458875"/>
            <a:ext cx="1371000" cy="836700"/>
          </a:xfrm>
          <a:prstGeom prst="roundRect">
            <a:avLst>
              <a:gd fmla="val 16667"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Assigned</a:t>
            </a:r>
            <a:endParaRPr sz="1200">
              <a:solidFill>
                <a:srgbClr val="434343"/>
              </a:solidFill>
              <a:latin typeface="Roboto"/>
              <a:ea typeface="Roboto"/>
              <a:cs typeface="Roboto"/>
              <a:sym typeface="Roboto"/>
            </a:endParaRPr>
          </a:p>
          <a:p>
            <a:pPr indent="0" lvl="0" marL="0" rtl="0" algn="ctr">
              <a:spcBef>
                <a:spcPts val="0"/>
              </a:spcBef>
              <a:spcAft>
                <a:spcPts val="0"/>
              </a:spcAft>
              <a:buNone/>
            </a:pPr>
            <a:r>
              <a:rPr lang="en" sz="1200">
                <a:solidFill>
                  <a:srgbClr val="434343"/>
                </a:solidFill>
                <a:latin typeface="Roboto"/>
                <a:ea typeface="Roboto"/>
                <a:cs typeface="Roboto"/>
                <a:sym typeface="Roboto"/>
              </a:rPr>
              <a:t>Financial Treatment</a:t>
            </a:r>
            <a:endParaRPr sz="1200">
              <a:solidFill>
                <a:srgbClr val="434343"/>
              </a:solidFill>
              <a:latin typeface="Roboto"/>
              <a:ea typeface="Roboto"/>
              <a:cs typeface="Roboto"/>
              <a:sym typeface="Roboto"/>
            </a:endParaRPr>
          </a:p>
          <a:p>
            <a:pPr indent="0" lvl="0" marL="0" rtl="0" algn="ctr">
              <a:spcBef>
                <a:spcPts val="0"/>
              </a:spcBef>
              <a:spcAft>
                <a:spcPts val="0"/>
              </a:spcAft>
              <a:buNone/>
            </a:pPr>
            <a:r>
              <a:rPr lang="en" sz="1200">
                <a:solidFill>
                  <a:srgbClr val="434343"/>
                </a:solidFill>
                <a:latin typeface="Roboto"/>
                <a:ea typeface="Roboto"/>
                <a:cs typeface="Roboto"/>
                <a:sym typeface="Roboto"/>
              </a:rPr>
              <a:t>N = 139</a:t>
            </a:r>
            <a:endParaRPr sz="1200">
              <a:solidFill>
                <a:srgbClr val="434343"/>
              </a:solidFill>
              <a:latin typeface="Roboto"/>
              <a:ea typeface="Roboto"/>
              <a:cs typeface="Roboto"/>
              <a:sym typeface="Roboto"/>
            </a:endParaRPr>
          </a:p>
        </p:txBody>
      </p:sp>
      <p:sp>
        <p:nvSpPr>
          <p:cNvPr id="245" name="Google Shape;245;p19"/>
          <p:cNvSpPr/>
          <p:nvPr/>
        </p:nvSpPr>
        <p:spPr>
          <a:xfrm>
            <a:off x="3444113" y="3458875"/>
            <a:ext cx="1371000" cy="836700"/>
          </a:xfrm>
          <a:prstGeom prst="roundRect">
            <a:avLst>
              <a:gd fmla="val 16667"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Assigned </a:t>
            </a:r>
            <a:endParaRPr sz="1200">
              <a:solidFill>
                <a:srgbClr val="434343"/>
              </a:solidFill>
              <a:latin typeface="Roboto"/>
              <a:ea typeface="Roboto"/>
              <a:cs typeface="Roboto"/>
              <a:sym typeface="Roboto"/>
            </a:endParaRPr>
          </a:p>
          <a:p>
            <a:pPr indent="0" lvl="0" marL="0" rtl="0" algn="ctr">
              <a:spcBef>
                <a:spcPts val="0"/>
              </a:spcBef>
              <a:spcAft>
                <a:spcPts val="0"/>
              </a:spcAft>
              <a:buNone/>
            </a:pPr>
            <a:r>
              <a:rPr lang="en" sz="1200">
                <a:solidFill>
                  <a:srgbClr val="434343"/>
                </a:solidFill>
                <a:latin typeface="Roboto"/>
                <a:ea typeface="Roboto"/>
                <a:cs typeface="Roboto"/>
                <a:sym typeface="Roboto"/>
              </a:rPr>
              <a:t>Control</a:t>
            </a:r>
            <a:endParaRPr sz="1200">
              <a:solidFill>
                <a:srgbClr val="434343"/>
              </a:solidFill>
              <a:latin typeface="Roboto"/>
              <a:ea typeface="Roboto"/>
              <a:cs typeface="Roboto"/>
              <a:sym typeface="Roboto"/>
            </a:endParaRPr>
          </a:p>
          <a:p>
            <a:pPr indent="0" lvl="0" marL="0" rtl="0" algn="ctr">
              <a:spcBef>
                <a:spcPts val="0"/>
              </a:spcBef>
              <a:spcAft>
                <a:spcPts val="0"/>
              </a:spcAft>
              <a:buNone/>
            </a:pPr>
            <a:r>
              <a:rPr lang="en" sz="1200">
                <a:solidFill>
                  <a:srgbClr val="434343"/>
                </a:solidFill>
                <a:latin typeface="Roboto"/>
                <a:ea typeface="Roboto"/>
                <a:cs typeface="Roboto"/>
                <a:sym typeface="Roboto"/>
              </a:rPr>
              <a:t>N = 139</a:t>
            </a:r>
            <a:endParaRPr sz="1200">
              <a:solidFill>
                <a:srgbClr val="434343"/>
              </a:solidFill>
              <a:latin typeface="Roboto"/>
              <a:ea typeface="Roboto"/>
              <a:cs typeface="Roboto"/>
              <a:sym typeface="Roboto"/>
            </a:endParaRPr>
          </a:p>
        </p:txBody>
      </p:sp>
      <p:cxnSp>
        <p:nvCxnSpPr>
          <p:cNvPr id="246" name="Google Shape;246;p19"/>
          <p:cNvCxnSpPr>
            <a:stCxn id="241" idx="2"/>
            <a:endCxn id="242" idx="0"/>
          </p:cNvCxnSpPr>
          <p:nvPr/>
        </p:nvCxnSpPr>
        <p:spPr>
          <a:xfrm>
            <a:off x="2539638" y="1945250"/>
            <a:ext cx="0" cy="304800"/>
          </a:xfrm>
          <a:prstGeom prst="straightConnector1">
            <a:avLst/>
          </a:prstGeom>
          <a:noFill/>
          <a:ln cap="flat" cmpd="sng" w="9525">
            <a:solidFill>
              <a:srgbClr val="435D74"/>
            </a:solidFill>
            <a:prstDash val="solid"/>
            <a:round/>
            <a:headEnd len="med" w="med" type="none"/>
            <a:tailEnd len="med" w="med" type="triangle"/>
          </a:ln>
        </p:spPr>
      </p:cxnSp>
      <p:cxnSp>
        <p:nvCxnSpPr>
          <p:cNvPr id="247" name="Google Shape;247;p19"/>
          <p:cNvCxnSpPr>
            <a:stCxn id="242" idx="2"/>
            <a:endCxn id="243" idx="0"/>
          </p:cNvCxnSpPr>
          <p:nvPr/>
        </p:nvCxnSpPr>
        <p:spPr>
          <a:xfrm>
            <a:off x="2539638" y="2943421"/>
            <a:ext cx="0" cy="515400"/>
          </a:xfrm>
          <a:prstGeom prst="straightConnector1">
            <a:avLst/>
          </a:prstGeom>
          <a:noFill/>
          <a:ln cap="flat" cmpd="sng" w="9525">
            <a:solidFill>
              <a:srgbClr val="435D74"/>
            </a:solidFill>
            <a:prstDash val="solid"/>
            <a:round/>
            <a:headEnd len="med" w="med" type="none"/>
            <a:tailEnd len="med" w="med" type="triangle"/>
          </a:ln>
        </p:spPr>
      </p:cxnSp>
      <p:cxnSp>
        <p:nvCxnSpPr>
          <p:cNvPr id="248" name="Google Shape;248;p19"/>
          <p:cNvCxnSpPr>
            <a:stCxn id="242" idx="2"/>
            <a:endCxn id="245" idx="0"/>
          </p:cNvCxnSpPr>
          <p:nvPr/>
        </p:nvCxnSpPr>
        <p:spPr>
          <a:xfrm>
            <a:off x="2539638" y="2943421"/>
            <a:ext cx="1590000" cy="515400"/>
          </a:xfrm>
          <a:prstGeom prst="straightConnector1">
            <a:avLst/>
          </a:prstGeom>
          <a:noFill/>
          <a:ln cap="flat" cmpd="sng" w="9525">
            <a:solidFill>
              <a:srgbClr val="435D74"/>
            </a:solidFill>
            <a:prstDash val="solid"/>
            <a:round/>
            <a:headEnd len="med" w="med" type="none"/>
            <a:tailEnd len="med" w="med" type="triangle"/>
          </a:ln>
        </p:spPr>
      </p:cxnSp>
      <p:cxnSp>
        <p:nvCxnSpPr>
          <p:cNvPr id="249" name="Google Shape;249;p19"/>
          <p:cNvCxnSpPr>
            <a:stCxn id="242" idx="2"/>
            <a:endCxn id="244" idx="0"/>
          </p:cNvCxnSpPr>
          <p:nvPr/>
        </p:nvCxnSpPr>
        <p:spPr>
          <a:xfrm flipH="1">
            <a:off x="949638" y="2943421"/>
            <a:ext cx="1590000" cy="515400"/>
          </a:xfrm>
          <a:prstGeom prst="straightConnector1">
            <a:avLst/>
          </a:prstGeom>
          <a:noFill/>
          <a:ln cap="flat" cmpd="sng" w="9525">
            <a:solidFill>
              <a:srgbClr val="435D74"/>
            </a:solidFill>
            <a:prstDash val="solid"/>
            <a:round/>
            <a:headEnd len="med" w="med" type="none"/>
            <a:tailEnd len="med" w="med" type="triangle"/>
          </a:ln>
        </p:spPr>
      </p:cxnSp>
      <p:graphicFrame>
        <p:nvGraphicFramePr>
          <p:cNvPr id="250" name="Google Shape;250;p19"/>
          <p:cNvGraphicFramePr/>
          <p:nvPr/>
        </p:nvGraphicFramePr>
        <p:xfrm>
          <a:off x="5397938" y="2446100"/>
          <a:ext cx="3000000" cy="3000000"/>
        </p:xfrm>
        <a:graphic>
          <a:graphicData uri="http://schemas.openxmlformats.org/drawingml/2006/table">
            <a:tbl>
              <a:tblPr>
                <a:noFill/>
                <a:tableStyleId>{CE788CCF-A388-4B05-B3DC-0883B31EC36A}</a:tableStyleId>
              </a:tblPr>
              <a:tblGrid>
                <a:gridCol w="1799725"/>
                <a:gridCol w="1682175"/>
              </a:tblGrid>
              <a:tr h="489825">
                <a:tc>
                  <a:txBody>
                    <a:bodyPr/>
                    <a:lstStyle/>
                    <a:p>
                      <a:pPr indent="0" lvl="0" marL="0" rtl="0" algn="l">
                        <a:spcBef>
                          <a:spcPts val="0"/>
                        </a:spcBef>
                        <a:spcAft>
                          <a:spcPts val="0"/>
                        </a:spcAft>
                        <a:buNone/>
                      </a:pPr>
                      <a:r>
                        <a:rPr i="1" lang="en" sz="1500">
                          <a:solidFill>
                            <a:srgbClr val="191919"/>
                          </a:solidFill>
                          <a:latin typeface="Roboto"/>
                          <a:ea typeface="Roboto"/>
                          <a:cs typeface="Roboto"/>
                          <a:sym typeface="Roboto"/>
                        </a:rPr>
                        <a:t>Financial Incentive Treatment Group</a:t>
                      </a:r>
                      <a:endParaRPr i="1" sz="1500">
                        <a:solidFill>
                          <a:srgbClr val="191919"/>
                        </a:solidFill>
                        <a:latin typeface="Roboto"/>
                        <a:ea typeface="Roboto"/>
                        <a:cs typeface="Roboto"/>
                        <a:sym typeface="Roboto"/>
                      </a:endParaRPr>
                    </a:p>
                  </a:txBody>
                  <a:tcPr marT="91425" marB="91425" marR="91425" marL="91425" anchor="ctr">
                    <a:solidFill>
                      <a:schemeClr val="accent5"/>
                    </a:solidFill>
                  </a:tcPr>
                </a:tc>
                <a:tc>
                  <a:txBody>
                    <a:bodyPr/>
                    <a:lstStyle/>
                    <a:p>
                      <a:pPr indent="0" lvl="0" marL="0" rtl="0" algn="ctr">
                        <a:spcBef>
                          <a:spcPts val="0"/>
                        </a:spcBef>
                        <a:spcAft>
                          <a:spcPts val="0"/>
                        </a:spcAft>
                        <a:buNone/>
                      </a:pPr>
                      <a:r>
                        <a:rPr lang="en" sz="1500">
                          <a:latin typeface="Roboto"/>
                          <a:ea typeface="Roboto"/>
                          <a:cs typeface="Roboto"/>
                          <a:sym typeface="Roboto"/>
                        </a:rPr>
                        <a:t>RX</a:t>
                      </a:r>
                      <a:r>
                        <a:rPr baseline="-25000" lang="en" sz="1500">
                          <a:latin typeface="Roboto"/>
                          <a:ea typeface="Roboto"/>
                          <a:cs typeface="Roboto"/>
                          <a:sym typeface="Roboto"/>
                        </a:rPr>
                        <a:t>1</a:t>
                      </a:r>
                      <a:r>
                        <a:rPr lang="en" sz="1500">
                          <a:latin typeface="Roboto"/>
                          <a:ea typeface="Roboto"/>
                          <a:cs typeface="Roboto"/>
                          <a:sym typeface="Roboto"/>
                        </a:rPr>
                        <a:t>Y</a:t>
                      </a:r>
                      <a:endParaRPr sz="1500">
                        <a:latin typeface="Roboto"/>
                        <a:ea typeface="Roboto"/>
                        <a:cs typeface="Roboto"/>
                        <a:sym typeface="Roboto"/>
                      </a:endParaRPr>
                    </a:p>
                  </a:txBody>
                  <a:tcPr marT="91425" marB="91425" marR="91425" marL="91425" anchor="ctr">
                    <a:solidFill>
                      <a:schemeClr val="lt1"/>
                    </a:solidFill>
                  </a:tcPr>
                </a:tc>
              </a:tr>
              <a:tr h="609575">
                <a:tc>
                  <a:txBody>
                    <a:bodyPr/>
                    <a:lstStyle/>
                    <a:p>
                      <a:pPr indent="0" lvl="0" marL="0" rtl="0" algn="l">
                        <a:spcBef>
                          <a:spcPts val="0"/>
                        </a:spcBef>
                        <a:spcAft>
                          <a:spcPts val="0"/>
                        </a:spcAft>
                        <a:buNone/>
                      </a:pPr>
                      <a:r>
                        <a:rPr i="1" lang="en" sz="1500">
                          <a:solidFill>
                            <a:srgbClr val="191919"/>
                          </a:solidFill>
                          <a:latin typeface="Roboto"/>
                          <a:ea typeface="Roboto"/>
                          <a:cs typeface="Roboto"/>
                          <a:sym typeface="Roboto"/>
                        </a:rPr>
                        <a:t>Social Incentive Treatment Group</a:t>
                      </a:r>
                      <a:endParaRPr i="1" sz="1500">
                        <a:solidFill>
                          <a:srgbClr val="191919"/>
                        </a:solidFill>
                        <a:latin typeface="Roboto"/>
                        <a:ea typeface="Roboto"/>
                        <a:cs typeface="Roboto"/>
                        <a:sym typeface="Roboto"/>
                      </a:endParaRPr>
                    </a:p>
                  </a:txBody>
                  <a:tcPr marT="91425" marB="91425" marR="91425" marL="91425" anchor="ctr">
                    <a:solidFill>
                      <a:schemeClr val="accent5"/>
                    </a:solidFill>
                  </a:tcPr>
                </a:tc>
                <a:tc>
                  <a:txBody>
                    <a:bodyPr/>
                    <a:lstStyle/>
                    <a:p>
                      <a:pPr indent="0" lvl="0" marL="0" rtl="0" algn="ctr">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RX</a:t>
                      </a:r>
                      <a:r>
                        <a:rPr baseline="-25000" lang="en" sz="1500">
                          <a:solidFill>
                            <a:schemeClr val="dk1"/>
                          </a:solidFill>
                          <a:latin typeface="Roboto"/>
                          <a:ea typeface="Roboto"/>
                          <a:cs typeface="Roboto"/>
                          <a:sym typeface="Roboto"/>
                        </a:rPr>
                        <a:t>2</a:t>
                      </a:r>
                      <a:r>
                        <a:rPr lang="en" sz="1500">
                          <a:solidFill>
                            <a:schemeClr val="dk1"/>
                          </a:solidFill>
                          <a:latin typeface="Roboto"/>
                          <a:ea typeface="Roboto"/>
                          <a:cs typeface="Roboto"/>
                          <a:sym typeface="Roboto"/>
                        </a:rPr>
                        <a:t>Y</a:t>
                      </a:r>
                      <a:endParaRPr sz="1500">
                        <a:latin typeface="Roboto"/>
                        <a:ea typeface="Roboto"/>
                        <a:cs typeface="Roboto"/>
                        <a:sym typeface="Roboto"/>
                      </a:endParaRPr>
                    </a:p>
                  </a:txBody>
                  <a:tcPr marT="91425" marB="91425" marR="91425" marL="91425" anchor="ctr">
                    <a:solidFill>
                      <a:schemeClr val="lt1"/>
                    </a:solidFill>
                  </a:tcPr>
                </a:tc>
              </a:tr>
              <a:tr h="396200">
                <a:tc>
                  <a:txBody>
                    <a:bodyPr/>
                    <a:lstStyle/>
                    <a:p>
                      <a:pPr indent="0" lvl="0" marL="0" rtl="0" algn="l">
                        <a:spcBef>
                          <a:spcPts val="0"/>
                        </a:spcBef>
                        <a:spcAft>
                          <a:spcPts val="0"/>
                        </a:spcAft>
                        <a:buNone/>
                      </a:pPr>
                      <a:r>
                        <a:rPr i="1" lang="en" sz="1500">
                          <a:solidFill>
                            <a:srgbClr val="191919"/>
                          </a:solidFill>
                          <a:latin typeface="Roboto"/>
                          <a:ea typeface="Roboto"/>
                          <a:cs typeface="Roboto"/>
                          <a:sym typeface="Roboto"/>
                        </a:rPr>
                        <a:t>Control Group</a:t>
                      </a:r>
                      <a:endParaRPr i="1" sz="1500">
                        <a:solidFill>
                          <a:srgbClr val="191919"/>
                        </a:solidFill>
                        <a:latin typeface="Roboto"/>
                        <a:ea typeface="Roboto"/>
                        <a:cs typeface="Roboto"/>
                        <a:sym typeface="Roboto"/>
                      </a:endParaRPr>
                    </a:p>
                  </a:txBody>
                  <a:tcPr marT="91425" marB="91425" marR="91425" marL="91425" anchor="ctr">
                    <a:solidFill>
                      <a:schemeClr val="accent5"/>
                    </a:solidFill>
                  </a:tcPr>
                </a:tc>
                <a:tc>
                  <a:txBody>
                    <a:bodyPr/>
                    <a:lstStyle/>
                    <a:p>
                      <a:pPr indent="0" lvl="0" marL="0" rtl="0" algn="ctr">
                        <a:spcBef>
                          <a:spcPts val="0"/>
                        </a:spcBef>
                        <a:spcAft>
                          <a:spcPts val="0"/>
                        </a:spcAft>
                        <a:buNone/>
                      </a:pPr>
                      <a:r>
                        <a:rPr lang="en" sz="1500">
                          <a:latin typeface="Roboto"/>
                          <a:ea typeface="Roboto"/>
                          <a:cs typeface="Roboto"/>
                          <a:sym typeface="Roboto"/>
                        </a:rPr>
                        <a:t>ROY</a:t>
                      </a:r>
                      <a:endParaRPr sz="1500">
                        <a:latin typeface="Roboto"/>
                        <a:ea typeface="Roboto"/>
                        <a:cs typeface="Roboto"/>
                        <a:sym typeface="Roboto"/>
                      </a:endParaRPr>
                    </a:p>
                  </a:txBody>
                  <a:tcPr marT="91425" marB="91425" marR="91425" marL="91425" anchor="ctr">
                    <a:solidFill>
                      <a:schemeClr val="lt1"/>
                    </a:solidFill>
                  </a:tcPr>
                </a:tc>
              </a:tr>
            </a:tbl>
          </a:graphicData>
        </a:graphic>
      </p:graphicFrame>
      <p:sp>
        <p:nvSpPr>
          <p:cNvPr id="251" name="Google Shape;251;p19"/>
          <p:cNvSpPr txBox="1"/>
          <p:nvPr/>
        </p:nvSpPr>
        <p:spPr>
          <a:xfrm>
            <a:off x="5329363" y="1321025"/>
            <a:ext cx="1410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R = Random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O = Control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X = Treatment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Y = Outcome</a:t>
            </a:r>
            <a:endParaRPr b="1">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0"/>
          <p:cNvSpPr/>
          <p:nvPr/>
        </p:nvSpPr>
        <p:spPr>
          <a:xfrm>
            <a:off x="145176" y="116450"/>
            <a:ext cx="2988300" cy="606900"/>
          </a:xfrm>
          <a:prstGeom prst="rect">
            <a:avLst/>
          </a:prstGeom>
          <a:noFill/>
          <a:ln cap="flat" cmpd="sng" w="9525">
            <a:solidFill>
              <a:schemeClr val="accent6"/>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7" name="Google Shape;257;p20"/>
          <p:cNvPicPr preferRelativeResize="0"/>
          <p:nvPr/>
        </p:nvPicPr>
        <p:blipFill rotWithShape="1">
          <a:blip r:embed="rId3">
            <a:alphaModFix/>
          </a:blip>
          <a:srcRect b="0" l="0" r="1603" t="8950"/>
          <a:stretch/>
        </p:blipFill>
        <p:spPr>
          <a:xfrm>
            <a:off x="4853825" y="1472525"/>
            <a:ext cx="4246576" cy="1880575"/>
          </a:xfrm>
          <a:prstGeom prst="rect">
            <a:avLst/>
          </a:prstGeom>
          <a:noFill/>
          <a:ln>
            <a:noFill/>
          </a:ln>
        </p:spPr>
      </p:pic>
      <p:sp>
        <p:nvSpPr>
          <p:cNvPr id="258" name="Google Shape;258;p20"/>
          <p:cNvSpPr txBox="1"/>
          <p:nvPr/>
        </p:nvSpPr>
        <p:spPr>
          <a:xfrm>
            <a:off x="351095" y="335588"/>
            <a:ext cx="10212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Control</a:t>
            </a:r>
            <a:endParaRPr sz="1200">
              <a:solidFill>
                <a:schemeClr val="dk1"/>
              </a:solidFill>
              <a:latin typeface="Roboto"/>
              <a:ea typeface="Roboto"/>
              <a:cs typeface="Roboto"/>
              <a:sym typeface="Roboto"/>
            </a:endParaRPr>
          </a:p>
        </p:txBody>
      </p:sp>
      <p:sp>
        <p:nvSpPr>
          <p:cNvPr id="259" name="Google Shape;259;p20"/>
          <p:cNvSpPr txBox="1"/>
          <p:nvPr/>
        </p:nvSpPr>
        <p:spPr>
          <a:xfrm>
            <a:off x="1223020" y="335592"/>
            <a:ext cx="10212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Financial</a:t>
            </a:r>
            <a:endParaRPr sz="1200">
              <a:solidFill>
                <a:schemeClr val="dk1"/>
              </a:solidFill>
              <a:latin typeface="Roboto"/>
              <a:ea typeface="Roboto"/>
              <a:cs typeface="Roboto"/>
              <a:sym typeface="Roboto"/>
            </a:endParaRPr>
          </a:p>
        </p:txBody>
      </p:sp>
      <p:sp>
        <p:nvSpPr>
          <p:cNvPr id="260" name="Google Shape;260;p20"/>
          <p:cNvSpPr txBox="1"/>
          <p:nvPr>
            <p:ph type="title"/>
          </p:nvPr>
        </p:nvSpPr>
        <p:spPr>
          <a:xfrm>
            <a:off x="457200" y="411475"/>
            <a:ext cx="8238900" cy="56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Outcomes</a:t>
            </a:r>
            <a:endParaRPr/>
          </a:p>
        </p:txBody>
      </p:sp>
      <p:sp>
        <p:nvSpPr>
          <p:cNvPr id="261" name="Google Shape;261;p20"/>
          <p:cNvSpPr/>
          <p:nvPr/>
        </p:nvSpPr>
        <p:spPr>
          <a:xfrm>
            <a:off x="238926" y="459028"/>
            <a:ext cx="133200" cy="133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p:nvPr/>
        </p:nvSpPr>
        <p:spPr>
          <a:xfrm>
            <a:off x="1110851" y="446719"/>
            <a:ext cx="133200" cy="133200"/>
          </a:xfrm>
          <a:prstGeom prst="rect">
            <a:avLst/>
          </a:prstGeom>
          <a:solidFill>
            <a:srgbClr val="A19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p:nvPr/>
        </p:nvSpPr>
        <p:spPr>
          <a:xfrm>
            <a:off x="2031761" y="453228"/>
            <a:ext cx="133200" cy="133200"/>
          </a:xfrm>
          <a:prstGeom prst="rect">
            <a:avLst/>
          </a:prstGeom>
          <a:solidFill>
            <a:srgbClr val="4EB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
          <p:cNvSpPr txBox="1"/>
          <p:nvPr/>
        </p:nvSpPr>
        <p:spPr>
          <a:xfrm>
            <a:off x="2143936" y="341420"/>
            <a:ext cx="12330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Social Good</a:t>
            </a:r>
            <a:endParaRPr sz="1200">
              <a:solidFill>
                <a:schemeClr val="dk1"/>
              </a:solidFill>
              <a:latin typeface="Roboto"/>
              <a:ea typeface="Roboto"/>
              <a:cs typeface="Roboto"/>
              <a:sym typeface="Roboto"/>
            </a:endParaRPr>
          </a:p>
        </p:txBody>
      </p:sp>
      <p:sp>
        <p:nvSpPr>
          <p:cNvPr id="265" name="Google Shape;265;p20"/>
          <p:cNvSpPr txBox="1"/>
          <p:nvPr/>
        </p:nvSpPr>
        <p:spPr>
          <a:xfrm>
            <a:off x="145175" y="74473"/>
            <a:ext cx="16335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Fira Sans Condensed"/>
                <a:ea typeface="Fira Sans Condensed"/>
                <a:cs typeface="Fira Sans Condensed"/>
                <a:sym typeface="Fira Sans Condensed"/>
              </a:rPr>
              <a:t>Incentive Type</a:t>
            </a:r>
            <a:endParaRPr b="1" sz="1300">
              <a:solidFill>
                <a:schemeClr val="dk1"/>
              </a:solidFill>
              <a:latin typeface="Fira Sans Condensed"/>
              <a:ea typeface="Fira Sans Condensed"/>
              <a:cs typeface="Fira Sans Condensed"/>
              <a:sym typeface="Fira Sans Condensed"/>
            </a:endParaRPr>
          </a:p>
        </p:txBody>
      </p:sp>
      <p:graphicFrame>
        <p:nvGraphicFramePr>
          <p:cNvPr id="266" name="Google Shape;266;p20"/>
          <p:cNvGraphicFramePr/>
          <p:nvPr/>
        </p:nvGraphicFramePr>
        <p:xfrm>
          <a:off x="977463" y="3940231"/>
          <a:ext cx="3000000" cy="3000000"/>
        </p:xfrm>
        <a:graphic>
          <a:graphicData uri="http://schemas.openxmlformats.org/drawingml/2006/table">
            <a:tbl>
              <a:tblPr>
                <a:noFill/>
                <a:tableStyleId>{3850E799-DF94-4CF6-8C38-FBE3BE054409}</a:tableStyleId>
              </a:tblPr>
              <a:tblGrid>
                <a:gridCol w="1160300"/>
                <a:gridCol w="3338775"/>
                <a:gridCol w="2699275"/>
              </a:tblGrid>
              <a:tr h="377175">
                <a:tc>
                  <a:txBody>
                    <a:bodyPr/>
                    <a:lstStyle/>
                    <a:p>
                      <a:pPr indent="0" lvl="0" marL="0" rtl="0" algn="l">
                        <a:lnSpc>
                          <a:spcPct val="115000"/>
                        </a:lnSpc>
                        <a:spcBef>
                          <a:spcPts val="0"/>
                        </a:spcBef>
                        <a:spcAft>
                          <a:spcPts val="0"/>
                        </a:spcAft>
                        <a:buNone/>
                      </a:pPr>
                      <a:r>
                        <a:rPr b="1" lang="en">
                          <a:solidFill>
                            <a:schemeClr val="dk1"/>
                          </a:solidFill>
                          <a:latin typeface="Roboto"/>
                          <a:ea typeface="Roboto"/>
                          <a:cs typeface="Roboto"/>
                          <a:sym typeface="Roboto"/>
                        </a:rPr>
                        <a:t>Treatment</a:t>
                      </a:r>
                      <a:endParaRPr b="1">
                        <a:solidFill>
                          <a:schemeClr val="dk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F1F9"/>
                    </a:solidFill>
                  </a:tcPr>
                </a:tc>
                <a:tc>
                  <a:txBody>
                    <a:bodyPr/>
                    <a:lstStyle/>
                    <a:p>
                      <a:pPr indent="0" lvl="0" marL="0" rtl="0" algn="r">
                        <a:lnSpc>
                          <a:spcPct val="115000"/>
                        </a:lnSpc>
                        <a:spcBef>
                          <a:spcPts val="0"/>
                        </a:spcBef>
                        <a:spcAft>
                          <a:spcPts val="0"/>
                        </a:spcAft>
                        <a:buNone/>
                      </a:pPr>
                      <a:r>
                        <a:rPr b="1" lang="en">
                          <a:solidFill>
                            <a:schemeClr val="dk1"/>
                          </a:solidFill>
                          <a:latin typeface="Roboto"/>
                          <a:ea typeface="Roboto"/>
                          <a:cs typeface="Roboto"/>
                          <a:sym typeface="Roboto"/>
                        </a:rPr>
                        <a:t>ATE Questions Answered (Mean / SD)</a:t>
                      </a:r>
                      <a:endParaRPr b="1">
                        <a:solidFill>
                          <a:schemeClr val="dk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F1F9"/>
                    </a:solidFill>
                  </a:tcPr>
                </a:tc>
                <a:tc>
                  <a:txBody>
                    <a:bodyPr/>
                    <a:lstStyle/>
                    <a:p>
                      <a:pPr indent="0" lvl="0" marL="0" rtl="0" algn="r">
                        <a:lnSpc>
                          <a:spcPct val="115000"/>
                        </a:lnSpc>
                        <a:spcBef>
                          <a:spcPts val="0"/>
                        </a:spcBef>
                        <a:spcAft>
                          <a:spcPts val="0"/>
                        </a:spcAft>
                        <a:buNone/>
                      </a:pPr>
                      <a:r>
                        <a:rPr b="1" lang="en">
                          <a:solidFill>
                            <a:schemeClr val="dk1"/>
                          </a:solidFill>
                          <a:latin typeface="Roboto"/>
                          <a:ea typeface="Roboto"/>
                          <a:cs typeface="Roboto"/>
                          <a:sym typeface="Roboto"/>
                        </a:rPr>
                        <a:t>ATE Time (Mean / SD)</a:t>
                      </a:r>
                      <a:endParaRPr b="1">
                        <a:solidFill>
                          <a:schemeClr val="dk1"/>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F1F9"/>
                    </a:solidFill>
                  </a:tcPr>
                </a:tc>
              </a:tr>
              <a:tr h="266925">
                <a:tc>
                  <a:txBody>
                    <a:bodyPr/>
                    <a:lstStyle/>
                    <a:p>
                      <a:pPr indent="0" lvl="0" marL="0" rtl="0" algn="l">
                        <a:lnSpc>
                          <a:spcPct val="115000"/>
                        </a:lnSpc>
                        <a:spcBef>
                          <a:spcPts val="0"/>
                        </a:spcBef>
                        <a:spcAft>
                          <a:spcPts val="0"/>
                        </a:spcAft>
                        <a:buNone/>
                      </a:pPr>
                      <a:r>
                        <a:rPr lang="en">
                          <a:latin typeface="Roboto"/>
                          <a:ea typeface="Roboto"/>
                          <a:cs typeface="Roboto"/>
                          <a:sym typeface="Roboto"/>
                        </a:rPr>
                        <a:t>Financial</a:t>
                      </a:r>
                      <a:endParaRPr>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Roboto"/>
                          <a:ea typeface="Roboto"/>
                          <a:cs typeface="Roboto"/>
                          <a:sym typeface="Roboto"/>
                        </a:rPr>
                        <a:t>-7.8133 (66.18 / 37.82)</a:t>
                      </a:r>
                      <a:endParaRPr>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Roboto"/>
                          <a:ea typeface="Roboto"/>
                          <a:cs typeface="Roboto"/>
                          <a:sym typeface="Roboto"/>
                        </a:rPr>
                        <a:t>6.1654 (22.69 / 39.78)</a:t>
                      </a:r>
                      <a:endParaRPr>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6925">
                <a:tc>
                  <a:txBody>
                    <a:bodyPr/>
                    <a:lstStyle/>
                    <a:p>
                      <a:pPr indent="0" lvl="0" marL="0" rtl="0" algn="l">
                        <a:lnSpc>
                          <a:spcPct val="115000"/>
                        </a:lnSpc>
                        <a:spcBef>
                          <a:spcPts val="0"/>
                        </a:spcBef>
                        <a:spcAft>
                          <a:spcPts val="0"/>
                        </a:spcAft>
                        <a:buNone/>
                      </a:pPr>
                      <a:r>
                        <a:rPr lang="en">
                          <a:latin typeface="Roboto"/>
                          <a:ea typeface="Roboto"/>
                          <a:cs typeface="Roboto"/>
                          <a:sym typeface="Roboto"/>
                        </a:rPr>
                        <a:t>Social Good</a:t>
                      </a:r>
                      <a:endParaRPr>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Roboto"/>
                          <a:ea typeface="Roboto"/>
                          <a:cs typeface="Roboto"/>
                          <a:sym typeface="Roboto"/>
                        </a:rPr>
                        <a:t>0.86</a:t>
                      </a:r>
                      <a:r>
                        <a:rPr lang="en">
                          <a:latin typeface="Roboto"/>
                          <a:ea typeface="Roboto"/>
                          <a:cs typeface="Roboto"/>
                          <a:sym typeface="Roboto"/>
                        </a:rPr>
                        <a:t>58</a:t>
                      </a:r>
                      <a:r>
                        <a:rPr lang="en">
                          <a:latin typeface="Roboto"/>
                          <a:ea typeface="Roboto"/>
                          <a:cs typeface="Roboto"/>
                          <a:sym typeface="Roboto"/>
                        </a:rPr>
                        <a:t> (74.86 / 32.65)</a:t>
                      </a:r>
                      <a:endParaRPr>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Roboto"/>
                          <a:ea typeface="Roboto"/>
                          <a:cs typeface="Roboto"/>
                          <a:sym typeface="Roboto"/>
                        </a:rPr>
                        <a:t>4.4722 (20.99 / 36.88)</a:t>
                      </a:r>
                      <a:endParaRPr>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267" name="Google Shape;267;p20"/>
          <p:cNvSpPr txBox="1"/>
          <p:nvPr/>
        </p:nvSpPr>
        <p:spPr>
          <a:xfrm>
            <a:off x="517550" y="1150475"/>
            <a:ext cx="387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Number of Questions Answered by Group</a:t>
            </a:r>
            <a:endParaRPr sz="1200">
              <a:latin typeface="Roboto"/>
              <a:ea typeface="Roboto"/>
              <a:cs typeface="Roboto"/>
              <a:sym typeface="Roboto"/>
            </a:endParaRPr>
          </a:p>
        </p:txBody>
      </p:sp>
      <p:sp>
        <p:nvSpPr>
          <p:cNvPr id="268" name="Google Shape;268;p20"/>
          <p:cNvSpPr txBox="1"/>
          <p:nvPr/>
        </p:nvSpPr>
        <p:spPr>
          <a:xfrm>
            <a:off x="4938375" y="1150475"/>
            <a:ext cx="387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Time by Group</a:t>
            </a:r>
            <a:endParaRPr sz="1200">
              <a:latin typeface="Roboto"/>
              <a:ea typeface="Roboto"/>
              <a:cs typeface="Roboto"/>
              <a:sym typeface="Roboto"/>
            </a:endParaRPr>
          </a:p>
        </p:txBody>
      </p:sp>
      <p:sp>
        <p:nvSpPr>
          <p:cNvPr id="269" name="Google Shape;269;p20"/>
          <p:cNvSpPr txBox="1"/>
          <p:nvPr/>
        </p:nvSpPr>
        <p:spPr>
          <a:xfrm rot="-5400000">
            <a:off x="-685650" y="2188763"/>
            <a:ext cx="1740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Questions Answered</a:t>
            </a:r>
            <a:endParaRPr sz="1200">
              <a:latin typeface="Roboto"/>
              <a:ea typeface="Roboto"/>
              <a:cs typeface="Roboto"/>
              <a:sym typeface="Roboto"/>
            </a:endParaRPr>
          </a:p>
        </p:txBody>
      </p:sp>
      <p:sp>
        <p:nvSpPr>
          <p:cNvPr id="270" name="Google Shape;270;p20"/>
          <p:cNvSpPr txBox="1"/>
          <p:nvPr/>
        </p:nvSpPr>
        <p:spPr>
          <a:xfrm rot="-5400000">
            <a:off x="3906517" y="2121513"/>
            <a:ext cx="1740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Time (min)</a:t>
            </a:r>
            <a:endParaRPr sz="1200">
              <a:latin typeface="Roboto"/>
              <a:ea typeface="Roboto"/>
              <a:cs typeface="Roboto"/>
              <a:sym typeface="Roboto"/>
            </a:endParaRPr>
          </a:p>
        </p:txBody>
      </p:sp>
      <p:sp>
        <p:nvSpPr>
          <p:cNvPr id="271" name="Google Shape;271;p20"/>
          <p:cNvSpPr txBox="1"/>
          <p:nvPr/>
        </p:nvSpPr>
        <p:spPr>
          <a:xfrm>
            <a:off x="6648597" y="3447413"/>
            <a:ext cx="1076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Group</a:t>
            </a:r>
            <a:endParaRPr sz="1200">
              <a:latin typeface="Roboto"/>
              <a:ea typeface="Roboto"/>
              <a:cs typeface="Roboto"/>
              <a:sym typeface="Roboto"/>
            </a:endParaRPr>
          </a:p>
        </p:txBody>
      </p:sp>
      <p:pic>
        <p:nvPicPr>
          <p:cNvPr id="272" name="Google Shape;272;p20"/>
          <p:cNvPicPr preferRelativeResize="0"/>
          <p:nvPr/>
        </p:nvPicPr>
        <p:blipFill rotWithShape="1">
          <a:blip r:embed="rId4">
            <a:alphaModFix/>
          </a:blip>
          <a:srcRect b="0" l="0" r="0" t="6924"/>
          <a:stretch/>
        </p:blipFill>
        <p:spPr>
          <a:xfrm>
            <a:off x="299625" y="1503125"/>
            <a:ext cx="4315751" cy="1880575"/>
          </a:xfrm>
          <a:prstGeom prst="rect">
            <a:avLst/>
          </a:prstGeom>
          <a:noFill/>
          <a:ln>
            <a:noFill/>
          </a:ln>
        </p:spPr>
      </p:pic>
      <p:sp>
        <p:nvSpPr>
          <p:cNvPr id="273" name="Google Shape;273;p20"/>
          <p:cNvSpPr txBox="1"/>
          <p:nvPr/>
        </p:nvSpPr>
        <p:spPr>
          <a:xfrm>
            <a:off x="908663" y="3243725"/>
            <a:ext cx="870000" cy="323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Social Good</a:t>
            </a:r>
            <a:endParaRPr sz="900">
              <a:latin typeface="Roboto"/>
              <a:ea typeface="Roboto"/>
              <a:cs typeface="Roboto"/>
              <a:sym typeface="Roboto"/>
            </a:endParaRPr>
          </a:p>
        </p:txBody>
      </p:sp>
      <p:sp>
        <p:nvSpPr>
          <p:cNvPr id="274" name="Google Shape;274;p20"/>
          <p:cNvSpPr txBox="1"/>
          <p:nvPr/>
        </p:nvSpPr>
        <p:spPr>
          <a:xfrm>
            <a:off x="5501689" y="3224279"/>
            <a:ext cx="928200" cy="323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Social Good</a:t>
            </a:r>
            <a:endParaRPr sz="900">
              <a:latin typeface="Roboto"/>
              <a:ea typeface="Roboto"/>
              <a:cs typeface="Roboto"/>
              <a:sym typeface="Roboto"/>
            </a:endParaRPr>
          </a:p>
        </p:txBody>
      </p:sp>
      <p:sp>
        <p:nvSpPr>
          <p:cNvPr id="275" name="Google Shape;275;p20"/>
          <p:cNvSpPr txBox="1"/>
          <p:nvPr/>
        </p:nvSpPr>
        <p:spPr>
          <a:xfrm>
            <a:off x="6845429" y="3224275"/>
            <a:ext cx="928200" cy="323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Financial</a:t>
            </a:r>
            <a:endParaRPr sz="900">
              <a:latin typeface="Roboto"/>
              <a:ea typeface="Roboto"/>
              <a:cs typeface="Roboto"/>
              <a:sym typeface="Roboto"/>
            </a:endParaRPr>
          </a:p>
        </p:txBody>
      </p:sp>
      <p:sp>
        <p:nvSpPr>
          <p:cNvPr id="276" name="Google Shape;276;p20"/>
          <p:cNvSpPr txBox="1"/>
          <p:nvPr/>
        </p:nvSpPr>
        <p:spPr>
          <a:xfrm>
            <a:off x="2267613" y="3243725"/>
            <a:ext cx="687900" cy="323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Financial</a:t>
            </a:r>
            <a:endParaRPr sz="900">
              <a:latin typeface="Roboto"/>
              <a:ea typeface="Roboto"/>
              <a:cs typeface="Roboto"/>
              <a:sym typeface="Roboto"/>
            </a:endParaRPr>
          </a:p>
        </p:txBody>
      </p:sp>
      <p:sp>
        <p:nvSpPr>
          <p:cNvPr id="277" name="Google Shape;277;p20"/>
          <p:cNvSpPr txBox="1"/>
          <p:nvPr/>
        </p:nvSpPr>
        <p:spPr>
          <a:xfrm>
            <a:off x="8160014" y="3225090"/>
            <a:ext cx="928200" cy="323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Control</a:t>
            </a:r>
            <a:endParaRPr sz="900">
              <a:latin typeface="Roboto"/>
              <a:ea typeface="Roboto"/>
              <a:cs typeface="Roboto"/>
              <a:sym typeface="Roboto"/>
            </a:endParaRPr>
          </a:p>
        </p:txBody>
      </p:sp>
      <p:sp>
        <p:nvSpPr>
          <p:cNvPr id="278" name="Google Shape;278;p20"/>
          <p:cNvSpPr txBox="1"/>
          <p:nvPr/>
        </p:nvSpPr>
        <p:spPr>
          <a:xfrm>
            <a:off x="3566481" y="3243725"/>
            <a:ext cx="770100" cy="323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Control</a:t>
            </a:r>
            <a:endParaRPr sz="900">
              <a:latin typeface="Roboto"/>
              <a:ea typeface="Roboto"/>
              <a:cs typeface="Roboto"/>
              <a:sym typeface="Roboto"/>
            </a:endParaRPr>
          </a:p>
        </p:txBody>
      </p:sp>
      <p:sp>
        <p:nvSpPr>
          <p:cNvPr id="279" name="Google Shape;279;p20"/>
          <p:cNvSpPr txBox="1"/>
          <p:nvPr/>
        </p:nvSpPr>
        <p:spPr>
          <a:xfrm>
            <a:off x="2063652" y="3462724"/>
            <a:ext cx="1076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Group</a:t>
            </a:r>
            <a:endParaRPr sz="1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1"/>
          <p:cNvSpPr txBox="1"/>
          <p:nvPr>
            <p:ph type="title"/>
          </p:nvPr>
        </p:nvSpPr>
        <p:spPr>
          <a:xfrm>
            <a:off x="457200" y="411475"/>
            <a:ext cx="8238900" cy="56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285" name="Google Shape;285;p21"/>
          <p:cNvSpPr txBox="1"/>
          <p:nvPr/>
        </p:nvSpPr>
        <p:spPr>
          <a:xfrm>
            <a:off x="383575" y="1216011"/>
            <a:ext cx="2553900" cy="372600"/>
          </a:xfrm>
          <a:prstGeom prst="rect">
            <a:avLst/>
          </a:prstGeom>
          <a:solidFill>
            <a:schemeClr val="dk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Roboto"/>
                <a:ea typeface="Roboto"/>
                <a:cs typeface="Roboto"/>
                <a:sym typeface="Roboto"/>
              </a:rPr>
              <a:t>Data Checks</a:t>
            </a:r>
            <a:endParaRPr b="1" sz="1300">
              <a:solidFill>
                <a:schemeClr val="dk1"/>
              </a:solidFill>
              <a:latin typeface="Roboto"/>
              <a:ea typeface="Roboto"/>
              <a:cs typeface="Roboto"/>
              <a:sym typeface="Roboto"/>
            </a:endParaRPr>
          </a:p>
        </p:txBody>
      </p:sp>
      <p:sp>
        <p:nvSpPr>
          <p:cNvPr id="286" name="Google Shape;286;p21"/>
          <p:cNvSpPr txBox="1"/>
          <p:nvPr/>
        </p:nvSpPr>
        <p:spPr>
          <a:xfrm>
            <a:off x="3365300" y="1216006"/>
            <a:ext cx="2553900" cy="3726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Roboto"/>
                <a:ea typeface="Roboto"/>
                <a:cs typeface="Roboto"/>
                <a:sym typeface="Roboto"/>
              </a:rPr>
              <a:t>Models</a:t>
            </a:r>
            <a:endParaRPr b="1" sz="1300">
              <a:solidFill>
                <a:schemeClr val="dk1"/>
              </a:solidFill>
              <a:latin typeface="Roboto"/>
              <a:ea typeface="Roboto"/>
              <a:cs typeface="Roboto"/>
              <a:sym typeface="Roboto"/>
            </a:endParaRPr>
          </a:p>
        </p:txBody>
      </p:sp>
      <p:sp>
        <p:nvSpPr>
          <p:cNvPr id="287" name="Google Shape;287;p21"/>
          <p:cNvSpPr txBox="1"/>
          <p:nvPr/>
        </p:nvSpPr>
        <p:spPr>
          <a:xfrm>
            <a:off x="6347025" y="1216000"/>
            <a:ext cx="2553900" cy="3726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Roboto"/>
                <a:ea typeface="Roboto"/>
                <a:cs typeface="Roboto"/>
                <a:sym typeface="Roboto"/>
              </a:rPr>
              <a:t>Data Limitations</a:t>
            </a:r>
            <a:endParaRPr b="1" sz="1300">
              <a:solidFill>
                <a:schemeClr val="dk1"/>
              </a:solidFill>
              <a:latin typeface="Roboto"/>
              <a:ea typeface="Roboto"/>
              <a:cs typeface="Roboto"/>
              <a:sym typeface="Roboto"/>
            </a:endParaRPr>
          </a:p>
        </p:txBody>
      </p:sp>
      <p:sp>
        <p:nvSpPr>
          <p:cNvPr id="288" name="Google Shape;288;p21"/>
          <p:cNvSpPr/>
          <p:nvPr/>
        </p:nvSpPr>
        <p:spPr>
          <a:xfrm>
            <a:off x="291450" y="3977525"/>
            <a:ext cx="8561100" cy="904500"/>
          </a:xfrm>
          <a:prstGeom prst="rect">
            <a:avLst/>
          </a:prstGeom>
          <a:noFill/>
          <a:ln cap="flat" cmpd="sng" w="9525">
            <a:solidFill>
              <a:srgbClr val="15304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6"/>
                </a:solidFill>
                <a:latin typeface="Fira Sans Condensed"/>
                <a:ea typeface="Fira Sans Condensed"/>
                <a:cs typeface="Fira Sans Condensed"/>
                <a:sym typeface="Fira Sans Condensed"/>
              </a:rPr>
              <a:t>Takeaway</a:t>
            </a:r>
            <a:r>
              <a:rPr b="1" lang="en" sz="1600">
                <a:solidFill>
                  <a:schemeClr val="accent6"/>
                </a:solidFill>
                <a:latin typeface="Fira Sans Condensed"/>
                <a:ea typeface="Fira Sans Condensed"/>
                <a:cs typeface="Fira Sans Condensed"/>
                <a:sym typeface="Fira Sans Condensed"/>
              </a:rPr>
              <a:t>:</a:t>
            </a:r>
            <a:r>
              <a:rPr b="1" lang="en" sz="1600">
                <a:solidFill>
                  <a:schemeClr val="accent5"/>
                </a:solidFill>
                <a:latin typeface="Fira Sans Condensed"/>
                <a:ea typeface="Fira Sans Condensed"/>
                <a:cs typeface="Fira Sans Condensed"/>
                <a:sym typeface="Fira Sans Condensed"/>
              </a:rPr>
              <a:t> </a:t>
            </a:r>
            <a:r>
              <a:rPr lang="en" sz="1600">
                <a:solidFill>
                  <a:schemeClr val="dk1"/>
                </a:solidFill>
                <a:latin typeface="Fira Sans Condensed"/>
                <a:ea typeface="Fira Sans Condensed"/>
                <a:cs typeface="Fira Sans Condensed"/>
                <a:sym typeface="Fira Sans Condensed"/>
              </a:rPr>
              <a:t>The results of this study do not indicate that financial nor social good incentives have a positive treatment effect on the number of questions answered or amount of time taken on a survey</a:t>
            </a:r>
            <a:endParaRPr sz="1600">
              <a:solidFill>
                <a:schemeClr val="dk1"/>
              </a:solidFill>
              <a:latin typeface="Fira Sans Condensed"/>
              <a:ea typeface="Fira Sans Condensed"/>
              <a:cs typeface="Fira Sans Condensed"/>
              <a:sym typeface="Fira Sans Condensed"/>
            </a:endParaRPr>
          </a:p>
        </p:txBody>
      </p:sp>
      <p:sp>
        <p:nvSpPr>
          <p:cNvPr id="289" name="Google Shape;289;p21"/>
          <p:cNvSpPr txBox="1"/>
          <p:nvPr/>
        </p:nvSpPr>
        <p:spPr>
          <a:xfrm>
            <a:off x="383575" y="1636842"/>
            <a:ext cx="2553900" cy="1678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FFCE9E"/>
              </a:buClr>
              <a:buSzPts val="1200"/>
              <a:buFont typeface="Roboto"/>
              <a:buChar char="●"/>
            </a:pPr>
            <a:r>
              <a:rPr lang="en" sz="1200">
                <a:latin typeface="Roboto"/>
                <a:ea typeface="Roboto"/>
                <a:cs typeface="Roboto"/>
                <a:sym typeface="Roboto"/>
              </a:rPr>
              <a:t>Covariate balance checks</a:t>
            </a:r>
            <a:endParaRPr sz="1200">
              <a:latin typeface="Roboto"/>
              <a:ea typeface="Roboto"/>
              <a:cs typeface="Roboto"/>
              <a:sym typeface="Roboto"/>
            </a:endParaRPr>
          </a:p>
          <a:p>
            <a:pPr indent="-304800" lvl="0" marL="457200" rtl="0" algn="l">
              <a:lnSpc>
                <a:spcPct val="115000"/>
              </a:lnSpc>
              <a:spcBef>
                <a:spcPts val="0"/>
              </a:spcBef>
              <a:spcAft>
                <a:spcPts val="0"/>
              </a:spcAft>
              <a:buClr>
                <a:srgbClr val="FFCE9E"/>
              </a:buClr>
              <a:buSzPts val="1200"/>
              <a:buFont typeface="Roboto"/>
              <a:buChar char="●"/>
            </a:pPr>
            <a:r>
              <a:rPr lang="en" sz="1200">
                <a:latin typeface="Roboto"/>
                <a:ea typeface="Roboto"/>
                <a:cs typeface="Roboto"/>
                <a:sym typeface="Roboto"/>
              </a:rPr>
              <a:t>Assess outliers</a:t>
            </a:r>
            <a:endParaRPr sz="1200">
              <a:latin typeface="Roboto"/>
              <a:ea typeface="Roboto"/>
              <a:cs typeface="Roboto"/>
              <a:sym typeface="Roboto"/>
            </a:endParaRPr>
          </a:p>
          <a:p>
            <a:pPr indent="-304800" lvl="0" marL="457200" rtl="0" algn="l">
              <a:lnSpc>
                <a:spcPct val="115000"/>
              </a:lnSpc>
              <a:spcBef>
                <a:spcPts val="0"/>
              </a:spcBef>
              <a:spcAft>
                <a:spcPts val="0"/>
              </a:spcAft>
              <a:buClr>
                <a:srgbClr val="FFCE9E"/>
              </a:buClr>
              <a:buSzPts val="1200"/>
              <a:buFont typeface="Roboto"/>
              <a:buChar char="●"/>
            </a:pPr>
            <a:r>
              <a:rPr lang="en" sz="1200">
                <a:latin typeface="Roboto"/>
                <a:ea typeface="Roboto"/>
                <a:cs typeface="Roboto"/>
                <a:sym typeface="Roboto"/>
              </a:rPr>
              <a:t>Assumptions</a:t>
            </a:r>
            <a:endParaRPr sz="1200">
              <a:latin typeface="Roboto"/>
              <a:ea typeface="Roboto"/>
              <a:cs typeface="Roboto"/>
              <a:sym typeface="Roboto"/>
            </a:endParaRPr>
          </a:p>
          <a:p>
            <a:pPr indent="-304800" lvl="1" marL="914400" rtl="0" algn="l">
              <a:lnSpc>
                <a:spcPct val="115000"/>
              </a:lnSpc>
              <a:spcBef>
                <a:spcPts val="0"/>
              </a:spcBef>
              <a:spcAft>
                <a:spcPts val="0"/>
              </a:spcAft>
              <a:buSzPts val="1200"/>
              <a:buFont typeface="Roboto"/>
              <a:buChar char="○"/>
            </a:pPr>
            <a:r>
              <a:rPr lang="en" sz="1200">
                <a:latin typeface="Roboto"/>
                <a:ea typeface="Roboto"/>
                <a:cs typeface="Roboto"/>
                <a:sym typeface="Roboto"/>
              </a:rPr>
              <a:t>Randomization</a:t>
            </a:r>
            <a:endParaRPr sz="1200">
              <a:latin typeface="Roboto"/>
              <a:ea typeface="Roboto"/>
              <a:cs typeface="Roboto"/>
              <a:sym typeface="Roboto"/>
            </a:endParaRPr>
          </a:p>
          <a:p>
            <a:pPr indent="-311150" lvl="1" marL="914400" rtl="0" algn="l">
              <a:lnSpc>
                <a:spcPct val="115000"/>
              </a:lnSpc>
              <a:spcBef>
                <a:spcPts val="0"/>
              </a:spcBef>
              <a:spcAft>
                <a:spcPts val="0"/>
              </a:spcAft>
              <a:buClr>
                <a:schemeClr val="dk1"/>
              </a:buClr>
              <a:buSzPts val="1300"/>
              <a:buFont typeface="Roboto"/>
              <a:buChar char="○"/>
            </a:pPr>
            <a:r>
              <a:rPr lang="en" sz="1200">
                <a:latin typeface="Roboto"/>
                <a:ea typeface="Roboto"/>
                <a:cs typeface="Roboto"/>
                <a:sym typeface="Roboto"/>
              </a:rPr>
              <a:t>Spillover</a:t>
            </a:r>
            <a:endParaRPr sz="1200">
              <a:latin typeface="Roboto"/>
              <a:ea typeface="Roboto"/>
              <a:cs typeface="Roboto"/>
              <a:sym typeface="Roboto"/>
            </a:endParaRPr>
          </a:p>
          <a:p>
            <a:pPr indent="-311150" lvl="1" marL="914400" rtl="0" algn="l">
              <a:lnSpc>
                <a:spcPct val="115000"/>
              </a:lnSpc>
              <a:spcBef>
                <a:spcPts val="0"/>
              </a:spcBef>
              <a:spcAft>
                <a:spcPts val="0"/>
              </a:spcAft>
              <a:buClr>
                <a:schemeClr val="dk1"/>
              </a:buClr>
              <a:buSzPts val="1300"/>
              <a:buFont typeface="Roboto"/>
              <a:buChar char="○"/>
            </a:pPr>
            <a:r>
              <a:rPr lang="en" sz="1200">
                <a:latin typeface="Roboto"/>
                <a:ea typeface="Roboto"/>
                <a:cs typeface="Roboto"/>
                <a:sym typeface="Roboto"/>
              </a:rPr>
              <a:t>Excludability</a:t>
            </a:r>
            <a:endParaRPr sz="1200">
              <a:latin typeface="Roboto"/>
              <a:ea typeface="Roboto"/>
              <a:cs typeface="Roboto"/>
              <a:sym typeface="Roboto"/>
            </a:endParaRPr>
          </a:p>
          <a:p>
            <a:pPr indent="-304800" lvl="0" marL="457200" rtl="0" algn="l">
              <a:lnSpc>
                <a:spcPct val="115000"/>
              </a:lnSpc>
              <a:spcBef>
                <a:spcPts val="0"/>
              </a:spcBef>
              <a:spcAft>
                <a:spcPts val="0"/>
              </a:spcAft>
              <a:buClr>
                <a:srgbClr val="FFCE9E"/>
              </a:buClr>
              <a:buSzPts val="1200"/>
              <a:buFont typeface="Roboto"/>
              <a:buChar char="●"/>
            </a:pPr>
            <a:r>
              <a:rPr lang="en" sz="1200">
                <a:latin typeface="Roboto"/>
                <a:ea typeface="Roboto"/>
                <a:cs typeface="Roboto"/>
                <a:sym typeface="Roboto"/>
              </a:rPr>
              <a:t>Model diagnostics</a:t>
            </a:r>
            <a:endParaRPr sz="1200">
              <a:latin typeface="Roboto"/>
              <a:ea typeface="Roboto"/>
              <a:cs typeface="Roboto"/>
              <a:sym typeface="Roboto"/>
            </a:endParaRPr>
          </a:p>
        </p:txBody>
      </p:sp>
      <p:sp>
        <p:nvSpPr>
          <p:cNvPr id="290" name="Google Shape;290;p21"/>
          <p:cNvSpPr txBox="1"/>
          <p:nvPr/>
        </p:nvSpPr>
        <p:spPr>
          <a:xfrm>
            <a:off x="3365300" y="1597950"/>
            <a:ext cx="2553900" cy="1741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FFCBDE"/>
              </a:buClr>
              <a:buSzPts val="1200"/>
              <a:buFont typeface="Roboto"/>
              <a:buChar char="●"/>
            </a:pPr>
            <a:r>
              <a:rPr lang="en" sz="1200">
                <a:latin typeface="Roboto"/>
                <a:ea typeface="Roboto"/>
                <a:cs typeface="Roboto"/>
                <a:sym typeface="Roboto"/>
              </a:rPr>
              <a:t>LM with no covariates</a:t>
            </a:r>
            <a:endParaRPr sz="1200">
              <a:latin typeface="Roboto"/>
              <a:ea typeface="Roboto"/>
              <a:cs typeface="Roboto"/>
              <a:sym typeface="Roboto"/>
            </a:endParaRPr>
          </a:p>
          <a:p>
            <a:pPr indent="-304800" lvl="0" marL="457200" rtl="0" algn="l">
              <a:lnSpc>
                <a:spcPct val="115000"/>
              </a:lnSpc>
              <a:spcBef>
                <a:spcPts val="0"/>
              </a:spcBef>
              <a:spcAft>
                <a:spcPts val="0"/>
              </a:spcAft>
              <a:buClr>
                <a:srgbClr val="FFCBDE"/>
              </a:buClr>
              <a:buSzPts val="1200"/>
              <a:buFont typeface="Roboto"/>
              <a:buChar char="●"/>
            </a:pPr>
            <a:r>
              <a:rPr lang="en" sz="1200">
                <a:solidFill>
                  <a:schemeClr val="dk1"/>
                </a:solidFill>
                <a:latin typeface="Roboto"/>
                <a:ea typeface="Roboto"/>
                <a:cs typeface="Roboto"/>
                <a:sym typeface="Roboto"/>
              </a:rPr>
              <a:t>LM with some covariates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rgbClr val="FFCBDE"/>
              </a:buClr>
              <a:buSzPts val="1200"/>
              <a:buFont typeface="Roboto"/>
              <a:buChar char="●"/>
            </a:pPr>
            <a:r>
              <a:rPr lang="en" sz="1200">
                <a:solidFill>
                  <a:schemeClr val="dk1"/>
                </a:solidFill>
                <a:latin typeface="Roboto"/>
                <a:ea typeface="Roboto"/>
                <a:cs typeface="Roboto"/>
                <a:sym typeface="Roboto"/>
              </a:rPr>
              <a:t>LM with all covariates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rgbClr val="FFCBDE"/>
              </a:buClr>
              <a:buSzPts val="1200"/>
              <a:buFont typeface="Roboto"/>
              <a:buChar char="●"/>
            </a:pPr>
            <a:r>
              <a:rPr lang="en" sz="1200">
                <a:latin typeface="Roboto"/>
                <a:ea typeface="Roboto"/>
                <a:cs typeface="Roboto"/>
                <a:sym typeface="Roboto"/>
              </a:rPr>
              <a:t>LM with log duration (all 3)</a:t>
            </a:r>
            <a:endParaRPr sz="1200">
              <a:latin typeface="Roboto"/>
              <a:ea typeface="Roboto"/>
              <a:cs typeface="Roboto"/>
              <a:sym typeface="Roboto"/>
            </a:endParaRPr>
          </a:p>
          <a:p>
            <a:pPr indent="-304800" lvl="0" marL="457200" rtl="0" algn="l">
              <a:lnSpc>
                <a:spcPct val="115000"/>
              </a:lnSpc>
              <a:spcBef>
                <a:spcPts val="0"/>
              </a:spcBef>
              <a:spcAft>
                <a:spcPts val="0"/>
              </a:spcAft>
              <a:buClr>
                <a:srgbClr val="FFCBDE"/>
              </a:buClr>
              <a:buSzPts val="1200"/>
              <a:buFont typeface="Roboto"/>
              <a:buChar char="●"/>
            </a:pPr>
            <a:r>
              <a:rPr lang="en" sz="1200">
                <a:latin typeface="Roboto"/>
                <a:ea typeface="Roboto"/>
                <a:cs typeface="Roboto"/>
                <a:sym typeface="Roboto"/>
              </a:rPr>
              <a:t>Poisson questions answered (all 3)</a:t>
            </a:r>
            <a:endParaRPr sz="1200">
              <a:latin typeface="Roboto"/>
              <a:ea typeface="Roboto"/>
              <a:cs typeface="Roboto"/>
              <a:sym typeface="Roboto"/>
            </a:endParaRPr>
          </a:p>
          <a:p>
            <a:pPr indent="-304800" lvl="0" marL="457200" rtl="0" algn="l">
              <a:lnSpc>
                <a:spcPct val="115000"/>
              </a:lnSpc>
              <a:spcBef>
                <a:spcPts val="0"/>
              </a:spcBef>
              <a:spcAft>
                <a:spcPts val="0"/>
              </a:spcAft>
              <a:buClr>
                <a:srgbClr val="FFCBDE"/>
              </a:buClr>
              <a:buSzPts val="1200"/>
              <a:buFont typeface="Roboto"/>
              <a:buChar char="●"/>
            </a:pPr>
            <a:r>
              <a:rPr lang="en" sz="1200">
                <a:solidFill>
                  <a:schemeClr val="dk1"/>
                </a:solidFill>
                <a:latin typeface="Roboto"/>
                <a:ea typeface="Roboto"/>
                <a:cs typeface="Roboto"/>
                <a:sym typeface="Roboto"/>
              </a:rPr>
              <a:t>Heterogeneous treatment effects</a:t>
            </a:r>
            <a:endParaRPr sz="1200">
              <a:latin typeface="Roboto"/>
              <a:ea typeface="Roboto"/>
              <a:cs typeface="Roboto"/>
              <a:sym typeface="Roboto"/>
            </a:endParaRPr>
          </a:p>
        </p:txBody>
      </p:sp>
      <p:sp>
        <p:nvSpPr>
          <p:cNvPr id="291" name="Google Shape;291;p21"/>
          <p:cNvSpPr txBox="1"/>
          <p:nvPr/>
        </p:nvSpPr>
        <p:spPr>
          <a:xfrm>
            <a:off x="6347025" y="1969500"/>
            <a:ext cx="2553900" cy="998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accent5"/>
              </a:buClr>
              <a:buSzPts val="1200"/>
              <a:buFont typeface="Roboto"/>
              <a:buChar char="●"/>
            </a:pPr>
            <a:r>
              <a:rPr lang="en" sz="1200">
                <a:solidFill>
                  <a:schemeClr val="dk1"/>
                </a:solidFill>
                <a:latin typeface="Roboto"/>
                <a:ea typeface="Roboto"/>
                <a:cs typeface="Roboto"/>
                <a:sym typeface="Roboto"/>
              </a:rPr>
              <a:t>Sample population d</a:t>
            </a:r>
            <a:r>
              <a:rPr lang="en" sz="1200">
                <a:solidFill>
                  <a:schemeClr val="dk1"/>
                </a:solidFill>
                <a:latin typeface="Roboto"/>
                <a:ea typeface="Roboto"/>
                <a:cs typeface="Roboto"/>
                <a:sym typeface="Roboto"/>
              </a:rPr>
              <a:t>oes not generalize to world at large</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accent5"/>
              </a:buClr>
              <a:buSzPts val="1200"/>
              <a:buFont typeface="Roboto"/>
              <a:buChar char="●"/>
            </a:pPr>
            <a:r>
              <a:rPr lang="en" sz="1200">
                <a:solidFill>
                  <a:schemeClr val="dk1"/>
                </a:solidFill>
                <a:latin typeface="Roboto"/>
                <a:ea typeface="Roboto"/>
                <a:cs typeface="Roboto"/>
                <a:sym typeface="Roboto"/>
              </a:rPr>
              <a:t>Residuals not normal</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accent5"/>
              </a:buClr>
              <a:buSzPts val="1200"/>
              <a:buFont typeface="Roboto"/>
              <a:buChar char="●"/>
            </a:pPr>
            <a:r>
              <a:rPr lang="en" sz="1200">
                <a:solidFill>
                  <a:schemeClr val="dk1"/>
                </a:solidFill>
                <a:latin typeface="Roboto"/>
                <a:ea typeface="Roboto"/>
                <a:cs typeface="Roboto"/>
                <a:sym typeface="Roboto"/>
              </a:rPr>
              <a:t>Switch to MTurk data</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p:txBody>
      </p:sp>
      <p:sp>
        <p:nvSpPr>
          <p:cNvPr id="292" name="Google Shape;292;p21"/>
          <p:cNvSpPr txBox="1"/>
          <p:nvPr/>
        </p:nvSpPr>
        <p:spPr>
          <a:xfrm>
            <a:off x="383575" y="3377661"/>
            <a:ext cx="2553900" cy="372600"/>
          </a:xfrm>
          <a:prstGeom prst="rect">
            <a:avLst/>
          </a:prstGeom>
          <a:solidFill>
            <a:srgbClr val="FFECDA"/>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300">
                <a:solidFill>
                  <a:schemeClr val="dk1"/>
                </a:solidFill>
                <a:latin typeface="Roboto"/>
                <a:ea typeface="Roboto"/>
                <a:cs typeface="Roboto"/>
                <a:sym typeface="Roboto"/>
              </a:rPr>
              <a:t>No major violations</a:t>
            </a:r>
            <a:endParaRPr b="1" sz="1300">
              <a:solidFill>
                <a:schemeClr val="dk1"/>
              </a:solidFill>
              <a:latin typeface="Roboto"/>
              <a:ea typeface="Roboto"/>
              <a:cs typeface="Roboto"/>
              <a:sym typeface="Roboto"/>
            </a:endParaRPr>
          </a:p>
        </p:txBody>
      </p:sp>
      <p:sp>
        <p:nvSpPr>
          <p:cNvPr id="293" name="Google Shape;293;p21"/>
          <p:cNvSpPr txBox="1"/>
          <p:nvPr/>
        </p:nvSpPr>
        <p:spPr>
          <a:xfrm>
            <a:off x="3365300" y="3377655"/>
            <a:ext cx="2553900" cy="372600"/>
          </a:xfrm>
          <a:prstGeom prst="rect">
            <a:avLst/>
          </a:prstGeom>
          <a:solidFill>
            <a:srgbClr val="FCE4ED"/>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300">
                <a:solidFill>
                  <a:schemeClr val="dk1"/>
                </a:solidFill>
                <a:latin typeface="Roboto"/>
                <a:ea typeface="Roboto"/>
                <a:cs typeface="Roboto"/>
                <a:sym typeface="Roboto"/>
              </a:rPr>
              <a:t>No significant effects</a:t>
            </a:r>
            <a:endParaRPr i="1" sz="1300">
              <a:solidFill>
                <a:schemeClr val="dk1"/>
              </a:solidFill>
              <a:latin typeface="Roboto"/>
              <a:ea typeface="Roboto"/>
              <a:cs typeface="Roboto"/>
              <a:sym typeface="Roboto"/>
            </a:endParaRPr>
          </a:p>
        </p:txBody>
      </p:sp>
      <p:sp>
        <p:nvSpPr>
          <p:cNvPr id="294" name="Google Shape;294;p21"/>
          <p:cNvSpPr txBox="1"/>
          <p:nvPr/>
        </p:nvSpPr>
        <p:spPr>
          <a:xfrm>
            <a:off x="6347025" y="3377649"/>
            <a:ext cx="2553900" cy="372600"/>
          </a:xfrm>
          <a:prstGeom prst="rect">
            <a:avLst/>
          </a:prstGeom>
          <a:solidFill>
            <a:srgbClr val="CDE7FB"/>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300">
                <a:solidFill>
                  <a:schemeClr val="dk1"/>
                </a:solidFill>
                <a:latin typeface="Roboto"/>
                <a:ea typeface="Roboto"/>
                <a:cs typeface="Roboto"/>
                <a:sym typeface="Roboto"/>
              </a:rPr>
              <a:t>Imperfect data</a:t>
            </a:r>
            <a:endParaRPr i="1" sz="13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rnal Motivation Infographics by Slidesgo">
  <a:themeElements>
    <a:clrScheme name="Simple Light">
      <a:dk1>
        <a:srgbClr val="000000"/>
      </a:dk1>
      <a:lt1>
        <a:srgbClr val="FFFFFF"/>
      </a:lt1>
      <a:dk2>
        <a:srgbClr val="FFCE9E"/>
      </a:dk2>
      <a:lt2>
        <a:srgbClr val="FFCBDE"/>
      </a:lt2>
      <a:accent1>
        <a:srgbClr val="A5738E"/>
      </a:accent1>
      <a:accent2>
        <a:srgbClr val="D5AEE4"/>
      </a:accent2>
      <a:accent3>
        <a:srgbClr val="FFA7A1"/>
      </a:accent3>
      <a:accent4>
        <a:srgbClr val="FF8A82"/>
      </a:accent4>
      <a:accent5>
        <a:srgbClr val="A3D7FF"/>
      </a:accent5>
      <a:accent6>
        <a:srgbClr val="63809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