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30.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31.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2.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33.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4.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35.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36.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4"/>
  </p:sldMasterIdLst>
  <p:notesMasterIdLst>
    <p:notesMasterId r:id="rId49"/>
  </p:notesMasterIdLst>
  <p:handoutMasterIdLst>
    <p:handoutMasterId r:id="rId50"/>
  </p:handoutMasterIdLst>
  <p:sldIdLst>
    <p:sldId id="311" r:id="rId5"/>
    <p:sldId id="256" r:id="rId6"/>
    <p:sldId id="316" r:id="rId7"/>
    <p:sldId id="341" r:id="rId8"/>
    <p:sldId id="336" r:id="rId9"/>
    <p:sldId id="344" r:id="rId10"/>
    <p:sldId id="342" r:id="rId11"/>
    <p:sldId id="343" r:id="rId12"/>
    <p:sldId id="349" r:id="rId13"/>
    <p:sldId id="352" r:id="rId14"/>
    <p:sldId id="353" r:id="rId15"/>
    <p:sldId id="350" r:id="rId16"/>
    <p:sldId id="340" r:id="rId17"/>
    <p:sldId id="321" r:id="rId18"/>
    <p:sldId id="328" r:id="rId19"/>
    <p:sldId id="346" r:id="rId20"/>
    <p:sldId id="356" r:id="rId21"/>
    <p:sldId id="326" r:id="rId22"/>
    <p:sldId id="320" r:id="rId23"/>
    <p:sldId id="325" r:id="rId24"/>
    <p:sldId id="318" r:id="rId25"/>
    <p:sldId id="319" r:id="rId26"/>
    <p:sldId id="322" r:id="rId27"/>
    <p:sldId id="323" r:id="rId28"/>
    <p:sldId id="324" r:id="rId29"/>
    <p:sldId id="329" r:id="rId30"/>
    <p:sldId id="337" r:id="rId31"/>
    <p:sldId id="360" r:id="rId32"/>
    <p:sldId id="357" r:id="rId33"/>
    <p:sldId id="330" r:id="rId34"/>
    <p:sldId id="358" r:id="rId35"/>
    <p:sldId id="359" r:id="rId36"/>
    <p:sldId id="331" r:id="rId37"/>
    <p:sldId id="332" r:id="rId38"/>
    <p:sldId id="333" r:id="rId39"/>
    <p:sldId id="334" r:id="rId40"/>
    <p:sldId id="335" r:id="rId41"/>
    <p:sldId id="355" r:id="rId42"/>
    <p:sldId id="354" r:id="rId43"/>
    <p:sldId id="327" r:id="rId44"/>
    <p:sldId id="339" r:id="rId45"/>
    <p:sldId id="348" r:id="rId46"/>
    <p:sldId id="351" r:id="rId47"/>
    <p:sldId id="312"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nah Ford" initials="HF" lastIdx="3" clrIdx="0">
    <p:extLst>
      <p:ext uri="{19B8F6BF-5375-455C-9EA6-DF929625EA0E}">
        <p15:presenceInfo xmlns:p15="http://schemas.microsoft.com/office/powerpoint/2012/main" userId="S::hf@swri.co.uk::cf393ec4-fd92-42f7-84d3-093280b6bd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609" autoAdjust="0"/>
  </p:normalViewPr>
  <p:slideViewPr>
    <p:cSldViewPr snapToGrid="0" snapToObjects="1">
      <p:cViewPr varScale="1">
        <p:scale>
          <a:sx n="124" d="100"/>
          <a:sy n="124" d="100"/>
        </p:scale>
        <p:origin x="1206" y="102"/>
      </p:cViewPr>
      <p:guideLst>
        <p:guide orient="horz" pos="1620"/>
        <p:guide pos="2880"/>
      </p:guideLst>
    </p:cSldViewPr>
  </p:slideViewPr>
  <p:outlineViewPr>
    <p:cViewPr>
      <p:scale>
        <a:sx n="33" d="100"/>
        <a:sy n="33" d="100"/>
      </p:scale>
      <p:origin x="0" y="-10512"/>
    </p:cViewPr>
  </p:outlineViewPr>
  <p:notesTextViewPr>
    <p:cViewPr>
      <p:scale>
        <a:sx n="100" d="100"/>
        <a:sy n="100" d="100"/>
      </p:scale>
      <p:origin x="0" y="0"/>
    </p:cViewPr>
  </p:notesTextViewPr>
  <p:sorterViewPr>
    <p:cViewPr varScale="1">
      <p:scale>
        <a:sx n="100" d="100"/>
        <a:sy n="100" d="100"/>
      </p:scale>
      <p:origin x="0" y="-5136"/>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vs1\users\usershf\quality%20control%20webinar\Example%20QC%20char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vs1\users\usershf\quality%20control%20webinar\Example%20QC%20char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vs1\users\usershf\quality%20control%20webinar\Example%20QC%20char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vs1\users\usershf\quality%20control%20webinar\Example%20QC%20chart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vs1\users\usershf\quality%20control%20webinar\Example%20QC%20chart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hf\Desktop\working%20from%20home\quality%20control%20webinar%20-%20copy\Example%20QC%20charts.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vs1\users\usershf\quality%20control%20webinar\bell%20curv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Normal!$B$2:$B$41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F80E-4863-9660-D7FB2CF3E7FF}"/>
            </c:ext>
          </c:extLst>
        </c:ser>
        <c:ser>
          <c:idx val="5"/>
          <c:order val="1"/>
          <c:tx>
            <c:v>+3SD</c:v>
          </c:tx>
          <c:spPr>
            <a:ln w="19050" cap="rnd">
              <a:no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Normal!$H$2:$H$41</c:f>
              <c:numCache>
                <c:formatCode>General</c:formatCode>
                <c:ptCount val="40"/>
                <c:pt idx="0">
                  <c:v>139.67276481778578</c:v>
                </c:pt>
                <c:pt idx="1">
                  <c:v>139.67276481778578</c:v>
                </c:pt>
                <c:pt idx="2">
                  <c:v>139.67276481778578</c:v>
                </c:pt>
                <c:pt idx="3">
                  <c:v>139.67276481778578</c:v>
                </c:pt>
                <c:pt idx="4">
                  <c:v>139.67276481778578</c:v>
                </c:pt>
                <c:pt idx="5">
                  <c:v>139.67276481778578</c:v>
                </c:pt>
                <c:pt idx="6">
                  <c:v>139.67276481778578</c:v>
                </c:pt>
                <c:pt idx="7">
                  <c:v>139.67276481778578</c:v>
                </c:pt>
                <c:pt idx="8">
                  <c:v>139.67276481778578</c:v>
                </c:pt>
                <c:pt idx="9">
                  <c:v>139.67276481778578</c:v>
                </c:pt>
                <c:pt idx="10">
                  <c:v>139.67276481778578</c:v>
                </c:pt>
                <c:pt idx="11">
                  <c:v>139.67276481778578</c:v>
                </c:pt>
                <c:pt idx="12">
                  <c:v>139.67276481778578</c:v>
                </c:pt>
                <c:pt idx="13">
                  <c:v>139.67276481778578</c:v>
                </c:pt>
                <c:pt idx="14">
                  <c:v>139.67276481778578</c:v>
                </c:pt>
                <c:pt idx="15">
                  <c:v>139.67276481778578</c:v>
                </c:pt>
                <c:pt idx="16">
                  <c:v>139.67276481778578</c:v>
                </c:pt>
                <c:pt idx="17">
                  <c:v>139.67276481778578</c:v>
                </c:pt>
                <c:pt idx="18">
                  <c:v>139.67276481778578</c:v>
                </c:pt>
                <c:pt idx="19">
                  <c:v>139.67276481778578</c:v>
                </c:pt>
                <c:pt idx="20">
                  <c:v>139.67276481778578</c:v>
                </c:pt>
                <c:pt idx="21">
                  <c:v>139.67276481778578</c:v>
                </c:pt>
                <c:pt idx="22">
                  <c:v>139.67276481778578</c:v>
                </c:pt>
                <c:pt idx="23">
                  <c:v>139.67276481778578</c:v>
                </c:pt>
                <c:pt idx="24">
                  <c:v>139.67276481778578</c:v>
                </c:pt>
                <c:pt idx="25">
                  <c:v>139.67276481778578</c:v>
                </c:pt>
                <c:pt idx="26">
                  <c:v>139.67276481778578</c:v>
                </c:pt>
                <c:pt idx="27">
                  <c:v>139.67276481778578</c:v>
                </c:pt>
                <c:pt idx="28">
                  <c:v>139.67276481778578</c:v>
                </c:pt>
                <c:pt idx="29">
                  <c:v>139.67276481778578</c:v>
                </c:pt>
                <c:pt idx="30">
                  <c:v>139.67276481778578</c:v>
                </c:pt>
                <c:pt idx="31">
                  <c:v>139.67276481778578</c:v>
                </c:pt>
                <c:pt idx="32">
                  <c:v>139.67276481778578</c:v>
                </c:pt>
                <c:pt idx="33">
                  <c:v>139.67276481778578</c:v>
                </c:pt>
                <c:pt idx="34">
                  <c:v>139.67276481778578</c:v>
                </c:pt>
                <c:pt idx="35">
                  <c:v>139.67276481778578</c:v>
                </c:pt>
                <c:pt idx="36">
                  <c:v>139.67276481778578</c:v>
                </c:pt>
                <c:pt idx="37">
                  <c:v>139.67276481778578</c:v>
                </c:pt>
                <c:pt idx="38">
                  <c:v>139.67276481778578</c:v>
                </c:pt>
                <c:pt idx="39">
                  <c:v>139.67276481778578</c:v>
                </c:pt>
              </c:numCache>
            </c:numRef>
          </c:yVal>
          <c:smooth val="0"/>
          <c:extLst>
            <c:ext xmlns:c16="http://schemas.microsoft.com/office/drawing/2014/chart" uri="{C3380CC4-5D6E-409C-BE32-E72D297353CC}">
              <c16:uniqueId val="{00000005-F80E-4863-9660-D7FB2CF3E7FF}"/>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Normal!$B$2:$B$41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F80E-4863-9660-D7FB2CF3E7FF}"/>
            </c:ext>
          </c:extLst>
        </c:ser>
        <c:ser>
          <c:idx val="1"/>
          <c:order val="1"/>
          <c:tx>
            <c:v>Mean</c:v>
          </c:tx>
          <c:spPr>
            <a:ln w="19050" cap="rnd">
              <a:solidFill>
                <a:schemeClr val="bg1">
                  <a:lumMod val="75000"/>
                </a:schemeClr>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Normal!$C$2:$C$41</c:f>
              <c:numCache>
                <c:formatCode>0</c:formatCode>
                <c:ptCount val="40"/>
                <c:pt idx="0">
                  <c:v>101.85</c:v>
                </c:pt>
                <c:pt idx="1">
                  <c:v>101.85</c:v>
                </c:pt>
                <c:pt idx="2">
                  <c:v>101.85</c:v>
                </c:pt>
                <c:pt idx="3">
                  <c:v>101.85</c:v>
                </c:pt>
                <c:pt idx="4">
                  <c:v>101.85</c:v>
                </c:pt>
                <c:pt idx="5">
                  <c:v>101.85</c:v>
                </c:pt>
                <c:pt idx="6">
                  <c:v>101.85</c:v>
                </c:pt>
                <c:pt idx="7">
                  <c:v>101.85</c:v>
                </c:pt>
                <c:pt idx="8">
                  <c:v>101.85</c:v>
                </c:pt>
                <c:pt idx="9">
                  <c:v>101.85</c:v>
                </c:pt>
                <c:pt idx="10">
                  <c:v>101.85</c:v>
                </c:pt>
                <c:pt idx="11">
                  <c:v>101.85</c:v>
                </c:pt>
                <c:pt idx="12">
                  <c:v>101.85</c:v>
                </c:pt>
                <c:pt idx="13">
                  <c:v>101.85</c:v>
                </c:pt>
                <c:pt idx="14">
                  <c:v>101.85</c:v>
                </c:pt>
                <c:pt idx="15">
                  <c:v>101.85</c:v>
                </c:pt>
                <c:pt idx="16">
                  <c:v>101.85</c:v>
                </c:pt>
                <c:pt idx="17">
                  <c:v>101.85</c:v>
                </c:pt>
                <c:pt idx="18">
                  <c:v>101.85</c:v>
                </c:pt>
                <c:pt idx="19">
                  <c:v>101.85</c:v>
                </c:pt>
                <c:pt idx="20">
                  <c:v>101.85</c:v>
                </c:pt>
                <c:pt idx="21">
                  <c:v>101.85</c:v>
                </c:pt>
                <c:pt idx="22">
                  <c:v>101.85</c:v>
                </c:pt>
                <c:pt idx="23">
                  <c:v>101.85</c:v>
                </c:pt>
                <c:pt idx="24">
                  <c:v>101.85</c:v>
                </c:pt>
                <c:pt idx="25">
                  <c:v>101.85</c:v>
                </c:pt>
                <c:pt idx="26">
                  <c:v>101.85</c:v>
                </c:pt>
                <c:pt idx="27">
                  <c:v>101.85</c:v>
                </c:pt>
                <c:pt idx="28">
                  <c:v>101.85</c:v>
                </c:pt>
                <c:pt idx="29">
                  <c:v>101.85</c:v>
                </c:pt>
                <c:pt idx="30">
                  <c:v>101.85</c:v>
                </c:pt>
                <c:pt idx="31">
                  <c:v>101.85</c:v>
                </c:pt>
                <c:pt idx="32">
                  <c:v>101.85</c:v>
                </c:pt>
                <c:pt idx="33">
                  <c:v>101.85</c:v>
                </c:pt>
                <c:pt idx="34">
                  <c:v>101.85</c:v>
                </c:pt>
                <c:pt idx="35">
                  <c:v>101.85</c:v>
                </c:pt>
                <c:pt idx="36">
                  <c:v>101.85</c:v>
                </c:pt>
                <c:pt idx="37">
                  <c:v>101.85</c:v>
                </c:pt>
                <c:pt idx="38">
                  <c:v>101.85</c:v>
                </c:pt>
                <c:pt idx="39">
                  <c:v>101.85</c:v>
                </c:pt>
              </c:numCache>
            </c:numRef>
          </c:yVal>
          <c:smooth val="0"/>
          <c:extLst>
            <c:ext xmlns:c16="http://schemas.microsoft.com/office/drawing/2014/chart" uri="{C3380CC4-5D6E-409C-BE32-E72D297353CC}">
              <c16:uniqueId val="{00000001-F80E-4863-9660-D7FB2CF3E7FF}"/>
            </c:ext>
          </c:extLst>
        </c:ser>
        <c:ser>
          <c:idx val="2"/>
          <c:order val="2"/>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Normal!$E$2:$E$41</c:f>
              <c:numCache>
                <c:formatCode>General</c:formatCode>
                <c:ptCount val="40"/>
                <c:pt idx="0">
                  <c:v>64.027235182214227</c:v>
                </c:pt>
                <c:pt idx="1">
                  <c:v>64.027235182214227</c:v>
                </c:pt>
                <c:pt idx="2">
                  <c:v>64.027235182214227</c:v>
                </c:pt>
                <c:pt idx="3">
                  <c:v>64.027235182214227</c:v>
                </c:pt>
                <c:pt idx="4">
                  <c:v>64.027235182214227</c:v>
                </c:pt>
                <c:pt idx="5">
                  <c:v>64.027235182214227</c:v>
                </c:pt>
                <c:pt idx="6">
                  <c:v>64.027235182214227</c:v>
                </c:pt>
                <c:pt idx="7">
                  <c:v>64.027235182214227</c:v>
                </c:pt>
                <c:pt idx="8">
                  <c:v>64.027235182214227</c:v>
                </c:pt>
                <c:pt idx="9">
                  <c:v>64.027235182214227</c:v>
                </c:pt>
                <c:pt idx="10">
                  <c:v>64.027235182214227</c:v>
                </c:pt>
                <c:pt idx="11">
                  <c:v>64.027235182214227</c:v>
                </c:pt>
                <c:pt idx="12">
                  <c:v>64.027235182214227</c:v>
                </c:pt>
                <c:pt idx="13">
                  <c:v>64.027235182214227</c:v>
                </c:pt>
                <c:pt idx="14">
                  <c:v>64.027235182214227</c:v>
                </c:pt>
                <c:pt idx="15">
                  <c:v>64.027235182214227</c:v>
                </c:pt>
                <c:pt idx="16">
                  <c:v>64.027235182214227</c:v>
                </c:pt>
                <c:pt idx="17">
                  <c:v>64.027235182214227</c:v>
                </c:pt>
                <c:pt idx="18">
                  <c:v>64.027235182214227</c:v>
                </c:pt>
                <c:pt idx="19">
                  <c:v>64.027235182214227</c:v>
                </c:pt>
                <c:pt idx="20">
                  <c:v>64.027235182214227</c:v>
                </c:pt>
                <c:pt idx="21">
                  <c:v>64.027235182214227</c:v>
                </c:pt>
                <c:pt idx="22">
                  <c:v>64.027235182214227</c:v>
                </c:pt>
                <c:pt idx="23">
                  <c:v>64.027235182214227</c:v>
                </c:pt>
                <c:pt idx="24">
                  <c:v>64.027235182214227</c:v>
                </c:pt>
                <c:pt idx="25">
                  <c:v>64.027235182214227</c:v>
                </c:pt>
                <c:pt idx="26">
                  <c:v>64.027235182214227</c:v>
                </c:pt>
                <c:pt idx="27">
                  <c:v>64.027235182214227</c:v>
                </c:pt>
                <c:pt idx="28">
                  <c:v>64.027235182214227</c:v>
                </c:pt>
                <c:pt idx="29">
                  <c:v>64.027235182214227</c:v>
                </c:pt>
                <c:pt idx="30">
                  <c:v>64.027235182214227</c:v>
                </c:pt>
                <c:pt idx="31">
                  <c:v>64.027235182214227</c:v>
                </c:pt>
                <c:pt idx="32">
                  <c:v>64.027235182214227</c:v>
                </c:pt>
                <c:pt idx="33">
                  <c:v>64.027235182214227</c:v>
                </c:pt>
                <c:pt idx="34">
                  <c:v>64.027235182214227</c:v>
                </c:pt>
                <c:pt idx="35">
                  <c:v>64.027235182214227</c:v>
                </c:pt>
                <c:pt idx="36">
                  <c:v>64.027235182214227</c:v>
                </c:pt>
                <c:pt idx="37">
                  <c:v>64.027235182214227</c:v>
                </c:pt>
                <c:pt idx="38">
                  <c:v>64.027235182214227</c:v>
                </c:pt>
                <c:pt idx="39">
                  <c:v>64.027235182214227</c:v>
                </c:pt>
              </c:numCache>
            </c:numRef>
          </c:yVal>
          <c:smooth val="0"/>
          <c:extLst>
            <c:ext xmlns:c16="http://schemas.microsoft.com/office/drawing/2014/chart" uri="{C3380CC4-5D6E-409C-BE32-E72D297353CC}">
              <c16:uniqueId val="{00000002-F80E-4863-9660-D7FB2CF3E7FF}"/>
            </c:ext>
          </c:extLst>
        </c:ser>
        <c:ser>
          <c:idx val="3"/>
          <c:order val="3"/>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Normal!$F$2:$F$41</c:f>
              <c:numCache>
                <c:formatCode>General</c:formatCode>
                <c:ptCount val="40"/>
                <c:pt idx="0">
                  <c:v>76.634823454809478</c:v>
                </c:pt>
                <c:pt idx="1">
                  <c:v>76.634823454809478</c:v>
                </c:pt>
                <c:pt idx="2">
                  <c:v>76.634823454809478</c:v>
                </c:pt>
                <c:pt idx="3">
                  <c:v>76.634823454809478</c:v>
                </c:pt>
                <c:pt idx="4">
                  <c:v>76.634823454809478</c:v>
                </c:pt>
                <c:pt idx="5">
                  <c:v>76.634823454809478</c:v>
                </c:pt>
                <c:pt idx="6">
                  <c:v>76.634823454809478</c:v>
                </c:pt>
                <c:pt idx="7">
                  <c:v>76.634823454809478</c:v>
                </c:pt>
                <c:pt idx="8">
                  <c:v>76.634823454809478</c:v>
                </c:pt>
                <c:pt idx="9">
                  <c:v>76.634823454809478</c:v>
                </c:pt>
                <c:pt idx="10">
                  <c:v>76.634823454809478</c:v>
                </c:pt>
                <c:pt idx="11">
                  <c:v>76.634823454809478</c:v>
                </c:pt>
                <c:pt idx="12">
                  <c:v>76.634823454809478</c:v>
                </c:pt>
                <c:pt idx="13">
                  <c:v>76.634823454809478</c:v>
                </c:pt>
                <c:pt idx="14">
                  <c:v>76.634823454809478</c:v>
                </c:pt>
                <c:pt idx="15">
                  <c:v>76.634823454809478</c:v>
                </c:pt>
                <c:pt idx="16">
                  <c:v>76.634823454809478</c:v>
                </c:pt>
                <c:pt idx="17">
                  <c:v>76.634823454809478</c:v>
                </c:pt>
                <c:pt idx="18">
                  <c:v>76.634823454809478</c:v>
                </c:pt>
                <c:pt idx="19">
                  <c:v>76.634823454809478</c:v>
                </c:pt>
                <c:pt idx="20">
                  <c:v>76.634823454809478</c:v>
                </c:pt>
                <c:pt idx="21">
                  <c:v>76.634823454809478</c:v>
                </c:pt>
                <c:pt idx="22">
                  <c:v>76.634823454809478</c:v>
                </c:pt>
                <c:pt idx="23">
                  <c:v>76.634823454809478</c:v>
                </c:pt>
                <c:pt idx="24">
                  <c:v>76.634823454809478</c:v>
                </c:pt>
                <c:pt idx="25">
                  <c:v>76.634823454809478</c:v>
                </c:pt>
                <c:pt idx="26">
                  <c:v>76.634823454809478</c:v>
                </c:pt>
                <c:pt idx="27">
                  <c:v>76.634823454809478</c:v>
                </c:pt>
                <c:pt idx="28">
                  <c:v>76.634823454809478</c:v>
                </c:pt>
                <c:pt idx="29">
                  <c:v>76.634823454809478</c:v>
                </c:pt>
                <c:pt idx="30">
                  <c:v>76.634823454809478</c:v>
                </c:pt>
                <c:pt idx="31">
                  <c:v>76.634823454809478</c:v>
                </c:pt>
                <c:pt idx="32">
                  <c:v>76.634823454809478</c:v>
                </c:pt>
                <c:pt idx="33">
                  <c:v>76.634823454809478</c:v>
                </c:pt>
                <c:pt idx="34">
                  <c:v>76.634823454809478</c:v>
                </c:pt>
                <c:pt idx="35">
                  <c:v>76.634823454809478</c:v>
                </c:pt>
                <c:pt idx="36">
                  <c:v>76.634823454809478</c:v>
                </c:pt>
                <c:pt idx="37">
                  <c:v>76.634823454809478</c:v>
                </c:pt>
                <c:pt idx="38">
                  <c:v>76.634823454809478</c:v>
                </c:pt>
                <c:pt idx="39">
                  <c:v>76.634823454809478</c:v>
                </c:pt>
              </c:numCache>
            </c:numRef>
          </c:yVal>
          <c:smooth val="0"/>
          <c:extLst>
            <c:ext xmlns:c16="http://schemas.microsoft.com/office/drawing/2014/chart" uri="{C3380CC4-5D6E-409C-BE32-E72D297353CC}">
              <c16:uniqueId val="{00000003-F80E-4863-9660-D7FB2CF3E7FF}"/>
            </c:ext>
          </c:extLst>
        </c:ser>
        <c:ser>
          <c:idx val="4"/>
          <c:order val="4"/>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Normal!$G$2:$G$41</c:f>
              <c:numCache>
                <c:formatCode>General</c:formatCode>
                <c:ptCount val="40"/>
                <c:pt idx="0">
                  <c:v>127.06517654519051</c:v>
                </c:pt>
                <c:pt idx="1">
                  <c:v>127.06517654519051</c:v>
                </c:pt>
                <c:pt idx="2">
                  <c:v>127.06517654519051</c:v>
                </c:pt>
                <c:pt idx="3">
                  <c:v>127.06517654519051</c:v>
                </c:pt>
                <c:pt idx="4">
                  <c:v>127.06517654519051</c:v>
                </c:pt>
                <c:pt idx="5">
                  <c:v>127.06517654519051</c:v>
                </c:pt>
                <c:pt idx="6">
                  <c:v>127.06517654519051</c:v>
                </c:pt>
                <c:pt idx="7">
                  <c:v>127.06517654519051</c:v>
                </c:pt>
                <c:pt idx="8">
                  <c:v>127.06517654519051</c:v>
                </c:pt>
                <c:pt idx="9">
                  <c:v>127.06517654519051</c:v>
                </c:pt>
                <c:pt idx="10">
                  <c:v>127.06517654519051</c:v>
                </c:pt>
                <c:pt idx="11">
                  <c:v>127.06517654519051</c:v>
                </c:pt>
                <c:pt idx="12">
                  <c:v>127.06517654519051</c:v>
                </c:pt>
                <c:pt idx="13">
                  <c:v>127.06517654519051</c:v>
                </c:pt>
                <c:pt idx="14">
                  <c:v>127.06517654519051</c:v>
                </c:pt>
                <c:pt idx="15">
                  <c:v>127.06517654519051</c:v>
                </c:pt>
                <c:pt idx="16">
                  <c:v>127.06517654519051</c:v>
                </c:pt>
                <c:pt idx="17">
                  <c:v>127.06517654519051</c:v>
                </c:pt>
                <c:pt idx="18">
                  <c:v>127.06517654519051</c:v>
                </c:pt>
                <c:pt idx="19">
                  <c:v>127.06517654519051</c:v>
                </c:pt>
                <c:pt idx="20">
                  <c:v>127.06517654519051</c:v>
                </c:pt>
                <c:pt idx="21">
                  <c:v>127.06517654519051</c:v>
                </c:pt>
                <c:pt idx="22">
                  <c:v>127.06517654519051</c:v>
                </c:pt>
                <c:pt idx="23">
                  <c:v>127.06517654519051</c:v>
                </c:pt>
                <c:pt idx="24">
                  <c:v>127.06517654519051</c:v>
                </c:pt>
                <c:pt idx="25">
                  <c:v>127.06517654519051</c:v>
                </c:pt>
                <c:pt idx="26">
                  <c:v>127.06517654519051</c:v>
                </c:pt>
                <c:pt idx="27">
                  <c:v>127.06517654519051</c:v>
                </c:pt>
                <c:pt idx="28">
                  <c:v>127.06517654519051</c:v>
                </c:pt>
                <c:pt idx="29">
                  <c:v>127.06517654519051</c:v>
                </c:pt>
                <c:pt idx="30">
                  <c:v>127.06517654519051</c:v>
                </c:pt>
                <c:pt idx="31">
                  <c:v>127.06517654519051</c:v>
                </c:pt>
                <c:pt idx="32">
                  <c:v>127.06517654519051</c:v>
                </c:pt>
                <c:pt idx="33">
                  <c:v>127.06517654519051</c:v>
                </c:pt>
                <c:pt idx="34">
                  <c:v>127.06517654519051</c:v>
                </c:pt>
                <c:pt idx="35">
                  <c:v>127.06517654519051</c:v>
                </c:pt>
                <c:pt idx="36">
                  <c:v>127.06517654519051</c:v>
                </c:pt>
                <c:pt idx="37">
                  <c:v>127.06517654519051</c:v>
                </c:pt>
                <c:pt idx="38">
                  <c:v>127.06517654519051</c:v>
                </c:pt>
                <c:pt idx="39">
                  <c:v>127.06517654519051</c:v>
                </c:pt>
              </c:numCache>
            </c:numRef>
          </c:yVal>
          <c:smooth val="0"/>
          <c:extLst>
            <c:ext xmlns:c16="http://schemas.microsoft.com/office/drawing/2014/chart" uri="{C3380CC4-5D6E-409C-BE32-E72D297353CC}">
              <c16:uniqueId val="{00000004-F80E-4863-9660-D7FB2CF3E7FF}"/>
            </c:ext>
          </c:extLst>
        </c:ser>
        <c:ser>
          <c:idx val="5"/>
          <c:order val="5"/>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Normal!$H$2:$H$41</c:f>
              <c:numCache>
                <c:formatCode>General</c:formatCode>
                <c:ptCount val="40"/>
                <c:pt idx="0">
                  <c:v>139.67276481778578</c:v>
                </c:pt>
                <c:pt idx="1">
                  <c:v>139.67276481778578</c:v>
                </c:pt>
                <c:pt idx="2">
                  <c:v>139.67276481778578</c:v>
                </c:pt>
                <c:pt idx="3">
                  <c:v>139.67276481778578</c:v>
                </c:pt>
                <c:pt idx="4">
                  <c:v>139.67276481778578</c:v>
                </c:pt>
                <c:pt idx="5">
                  <c:v>139.67276481778578</c:v>
                </c:pt>
                <c:pt idx="6">
                  <c:v>139.67276481778578</c:v>
                </c:pt>
                <c:pt idx="7">
                  <c:v>139.67276481778578</c:v>
                </c:pt>
                <c:pt idx="8">
                  <c:v>139.67276481778578</c:v>
                </c:pt>
                <c:pt idx="9">
                  <c:v>139.67276481778578</c:v>
                </c:pt>
                <c:pt idx="10">
                  <c:v>139.67276481778578</c:v>
                </c:pt>
                <c:pt idx="11">
                  <c:v>139.67276481778578</c:v>
                </c:pt>
                <c:pt idx="12">
                  <c:v>139.67276481778578</c:v>
                </c:pt>
                <c:pt idx="13">
                  <c:v>139.67276481778578</c:v>
                </c:pt>
                <c:pt idx="14">
                  <c:v>139.67276481778578</c:v>
                </c:pt>
                <c:pt idx="15">
                  <c:v>139.67276481778578</c:v>
                </c:pt>
                <c:pt idx="16">
                  <c:v>139.67276481778578</c:v>
                </c:pt>
                <c:pt idx="17">
                  <c:v>139.67276481778578</c:v>
                </c:pt>
                <c:pt idx="18">
                  <c:v>139.67276481778578</c:v>
                </c:pt>
                <c:pt idx="19">
                  <c:v>139.67276481778578</c:v>
                </c:pt>
                <c:pt idx="20">
                  <c:v>139.67276481778578</c:v>
                </c:pt>
                <c:pt idx="21">
                  <c:v>139.67276481778578</c:v>
                </c:pt>
                <c:pt idx="22">
                  <c:v>139.67276481778578</c:v>
                </c:pt>
                <c:pt idx="23">
                  <c:v>139.67276481778578</c:v>
                </c:pt>
                <c:pt idx="24">
                  <c:v>139.67276481778578</c:v>
                </c:pt>
                <c:pt idx="25">
                  <c:v>139.67276481778578</c:v>
                </c:pt>
                <c:pt idx="26">
                  <c:v>139.67276481778578</c:v>
                </c:pt>
                <c:pt idx="27">
                  <c:v>139.67276481778578</c:v>
                </c:pt>
                <c:pt idx="28">
                  <c:v>139.67276481778578</c:v>
                </c:pt>
                <c:pt idx="29">
                  <c:v>139.67276481778578</c:v>
                </c:pt>
                <c:pt idx="30">
                  <c:v>139.67276481778578</c:v>
                </c:pt>
                <c:pt idx="31">
                  <c:v>139.67276481778578</c:v>
                </c:pt>
                <c:pt idx="32">
                  <c:v>139.67276481778578</c:v>
                </c:pt>
                <c:pt idx="33">
                  <c:v>139.67276481778578</c:v>
                </c:pt>
                <c:pt idx="34">
                  <c:v>139.67276481778578</c:v>
                </c:pt>
                <c:pt idx="35">
                  <c:v>139.67276481778578</c:v>
                </c:pt>
                <c:pt idx="36">
                  <c:v>139.67276481778578</c:v>
                </c:pt>
                <c:pt idx="37">
                  <c:v>139.67276481778578</c:v>
                </c:pt>
                <c:pt idx="38">
                  <c:v>139.67276481778578</c:v>
                </c:pt>
                <c:pt idx="39">
                  <c:v>139.67276481778578</c:v>
                </c:pt>
              </c:numCache>
            </c:numRef>
          </c:yVal>
          <c:smooth val="0"/>
          <c:extLst>
            <c:ext xmlns:c16="http://schemas.microsoft.com/office/drawing/2014/chart" uri="{C3380CC4-5D6E-409C-BE32-E72D297353CC}">
              <c16:uniqueId val="{00000005-F80E-4863-9660-D7FB2CF3E7FF}"/>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Normal!$D$2:$D$41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E1B1-4042-8D0F-932D81032407}"/>
            </c:ext>
          </c:extLst>
        </c:ser>
        <c:ser>
          <c:idx val="1"/>
          <c:order val="1"/>
          <c:tx>
            <c:v>Mean</c:v>
          </c:tx>
          <c:spPr>
            <a:ln w="19050" cap="rnd">
              <a:solidFill>
                <a:schemeClr val="bg1">
                  <a:lumMod val="75000"/>
                </a:schemeClr>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Normal!$M$2:$M$41</c:f>
              <c:numCache>
                <c:formatCode>0</c:formatCode>
                <c:ptCount val="40"/>
                <c:pt idx="0">
                  <c:v>116</c:v>
                </c:pt>
                <c:pt idx="1">
                  <c:v>99</c:v>
                </c:pt>
                <c:pt idx="2">
                  <c:v>102</c:v>
                </c:pt>
                <c:pt idx="3">
                  <c:v>96.5</c:v>
                </c:pt>
                <c:pt idx="4">
                  <c:v>100.2</c:v>
                </c:pt>
                <c:pt idx="5">
                  <c:v>102.83333333333333</c:v>
                </c:pt>
                <c:pt idx="6">
                  <c:v>102.57142857142857</c:v>
                </c:pt>
                <c:pt idx="7">
                  <c:v>103.5</c:v>
                </c:pt>
                <c:pt idx="8">
                  <c:v>101</c:v>
                </c:pt>
                <c:pt idx="9">
                  <c:v>100.3</c:v>
                </c:pt>
                <c:pt idx="10">
                  <c:v>100.18181818181819</c:v>
                </c:pt>
                <c:pt idx="11">
                  <c:v>101.33333333333333</c:v>
                </c:pt>
                <c:pt idx="12">
                  <c:v>101.84615384615384</c:v>
                </c:pt>
                <c:pt idx="13">
                  <c:v>101.64285714285714</c:v>
                </c:pt>
                <c:pt idx="14">
                  <c:v>100.6</c:v>
                </c:pt>
                <c:pt idx="15">
                  <c:v>101.4375</c:v>
                </c:pt>
                <c:pt idx="16">
                  <c:v>100.52941176470588</c:v>
                </c:pt>
                <c:pt idx="17">
                  <c:v>99.944444444444443</c:v>
                </c:pt>
                <c:pt idx="18">
                  <c:v>101</c:v>
                </c:pt>
                <c:pt idx="19">
                  <c:v>101.5</c:v>
                </c:pt>
                <c:pt idx="20">
                  <c:v>101.57142857142857</c:v>
                </c:pt>
                <c:pt idx="21">
                  <c:v>101.31818181818181</c:v>
                </c:pt>
                <c:pt idx="22">
                  <c:v>100.65217391304348</c:v>
                </c:pt>
                <c:pt idx="23">
                  <c:v>100.04166666666667</c:v>
                </c:pt>
                <c:pt idx="24">
                  <c:v>100.6</c:v>
                </c:pt>
                <c:pt idx="25">
                  <c:v>101.26923076923077</c:v>
                </c:pt>
                <c:pt idx="26">
                  <c:v>101.37037037037037</c:v>
                </c:pt>
                <c:pt idx="27">
                  <c:v>101.92857142857143</c:v>
                </c:pt>
                <c:pt idx="28">
                  <c:v>101.51724137931035</c:v>
                </c:pt>
                <c:pt idx="29">
                  <c:v>101.96666666666667</c:v>
                </c:pt>
                <c:pt idx="30">
                  <c:v>102.19354838709677</c:v>
                </c:pt>
                <c:pt idx="31">
                  <c:v>102.4375</c:v>
                </c:pt>
                <c:pt idx="32">
                  <c:v>102.54545454545455</c:v>
                </c:pt>
                <c:pt idx="33">
                  <c:v>101.88235294117646</c:v>
                </c:pt>
                <c:pt idx="34">
                  <c:v>102.34285714285714</c:v>
                </c:pt>
                <c:pt idx="35">
                  <c:v>102.41666666666667</c:v>
                </c:pt>
                <c:pt idx="36">
                  <c:v>102.24324324324324</c:v>
                </c:pt>
                <c:pt idx="37">
                  <c:v>101.78947368421052</c:v>
                </c:pt>
                <c:pt idx="38">
                  <c:v>101.94871794871794</c:v>
                </c:pt>
                <c:pt idx="39">
                  <c:v>101.85</c:v>
                </c:pt>
              </c:numCache>
            </c:numRef>
          </c:yVal>
          <c:smooth val="0"/>
          <c:extLst>
            <c:ext xmlns:c16="http://schemas.microsoft.com/office/drawing/2014/chart" uri="{C3380CC4-5D6E-409C-BE32-E72D297353CC}">
              <c16:uniqueId val="{00000001-E1B1-4042-8D0F-932D81032407}"/>
            </c:ext>
          </c:extLst>
        </c:ser>
        <c:ser>
          <c:idx val="2"/>
          <c:order val="2"/>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Normal!$I$2:$I$41</c:f>
              <c:numCache>
                <c:formatCode>General</c:formatCode>
                <c:ptCount val="40"/>
                <c:pt idx="0">
                  <c:v>64.027235182214227</c:v>
                </c:pt>
                <c:pt idx="1">
                  <c:v>64.027235182214227</c:v>
                </c:pt>
                <c:pt idx="2">
                  <c:v>64.027235182214227</c:v>
                </c:pt>
                <c:pt idx="3">
                  <c:v>64.027235182214227</c:v>
                </c:pt>
                <c:pt idx="4">
                  <c:v>64.027235182214227</c:v>
                </c:pt>
                <c:pt idx="5">
                  <c:v>64.027235182214227</c:v>
                </c:pt>
                <c:pt idx="6">
                  <c:v>64.027235182214227</c:v>
                </c:pt>
                <c:pt idx="7">
                  <c:v>64.027235182214227</c:v>
                </c:pt>
                <c:pt idx="8">
                  <c:v>64.027235182214227</c:v>
                </c:pt>
                <c:pt idx="9">
                  <c:v>64.027235182214227</c:v>
                </c:pt>
                <c:pt idx="10">
                  <c:v>64.027235182214227</c:v>
                </c:pt>
                <c:pt idx="11">
                  <c:v>64.027235182214227</c:v>
                </c:pt>
                <c:pt idx="12">
                  <c:v>64.027235182214227</c:v>
                </c:pt>
                <c:pt idx="13">
                  <c:v>64.027235182214227</c:v>
                </c:pt>
                <c:pt idx="14">
                  <c:v>64.027235182214227</c:v>
                </c:pt>
                <c:pt idx="15">
                  <c:v>64.027235182214227</c:v>
                </c:pt>
                <c:pt idx="16">
                  <c:v>64.027235182214227</c:v>
                </c:pt>
                <c:pt idx="17">
                  <c:v>64.027235182214227</c:v>
                </c:pt>
                <c:pt idx="18">
                  <c:v>64.027235182214227</c:v>
                </c:pt>
                <c:pt idx="19">
                  <c:v>64.027235182214227</c:v>
                </c:pt>
                <c:pt idx="20">
                  <c:v>64.027235182214227</c:v>
                </c:pt>
                <c:pt idx="21">
                  <c:v>64.027235182214227</c:v>
                </c:pt>
                <c:pt idx="22">
                  <c:v>64.027235182214227</c:v>
                </c:pt>
                <c:pt idx="23">
                  <c:v>64.027235182214227</c:v>
                </c:pt>
                <c:pt idx="24">
                  <c:v>64.027235182214227</c:v>
                </c:pt>
                <c:pt idx="25">
                  <c:v>64.027235182214227</c:v>
                </c:pt>
                <c:pt idx="26">
                  <c:v>64.027235182214227</c:v>
                </c:pt>
                <c:pt idx="27">
                  <c:v>64.027235182214227</c:v>
                </c:pt>
                <c:pt idx="28">
                  <c:v>64.027235182214227</c:v>
                </c:pt>
                <c:pt idx="29">
                  <c:v>64.027235182214227</c:v>
                </c:pt>
                <c:pt idx="30">
                  <c:v>64.027235182214227</c:v>
                </c:pt>
                <c:pt idx="31">
                  <c:v>64.027235182214227</c:v>
                </c:pt>
                <c:pt idx="32">
                  <c:v>64.027235182214227</c:v>
                </c:pt>
                <c:pt idx="33">
                  <c:v>64.027235182214227</c:v>
                </c:pt>
                <c:pt idx="34">
                  <c:v>64.027235182214227</c:v>
                </c:pt>
                <c:pt idx="35">
                  <c:v>64.027235182214227</c:v>
                </c:pt>
                <c:pt idx="36">
                  <c:v>64.027235182214227</c:v>
                </c:pt>
                <c:pt idx="37">
                  <c:v>64.027235182214227</c:v>
                </c:pt>
                <c:pt idx="38">
                  <c:v>64.027235182214227</c:v>
                </c:pt>
                <c:pt idx="39">
                  <c:v>64.027235182214227</c:v>
                </c:pt>
              </c:numCache>
            </c:numRef>
          </c:yVal>
          <c:smooth val="0"/>
          <c:extLst>
            <c:ext xmlns:c16="http://schemas.microsoft.com/office/drawing/2014/chart" uri="{C3380CC4-5D6E-409C-BE32-E72D297353CC}">
              <c16:uniqueId val="{00000002-E1B1-4042-8D0F-932D81032407}"/>
            </c:ext>
          </c:extLst>
        </c:ser>
        <c:ser>
          <c:idx val="3"/>
          <c:order val="3"/>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Normal!$J$2:$J$41</c:f>
              <c:numCache>
                <c:formatCode>General</c:formatCode>
                <c:ptCount val="40"/>
                <c:pt idx="0">
                  <c:v>76.634823454809478</c:v>
                </c:pt>
                <c:pt idx="1">
                  <c:v>76.634823454809478</c:v>
                </c:pt>
                <c:pt idx="2">
                  <c:v>76.634823454809478</c:v>
                </c:pt>
                <c:pt idx="3">
                  <c:v>76.634823454809478</c:v>
                </c:pt>
                <c:pt idx="4">
                  <c:v>76.634823454809478</c:v>
                </c:pt>
                <c:pt idx="5">
                  <c:v>76.634823454809478</c:v>
                </c:pt>
                <c:pt idx="6">
                  <c:v>76.634823454809478</c:v>
                </c:pt>
                <c:pt idx="7">
                  <c:v>76.634823454809478</c:v>
                </c:pt>
                <c:pt idx="8">
                  <c:v>76.634823454809478</c:v>
                </c:pt>
                <c:pt idx="9">
                  <c:v>76.634823454809478</c:v>
                </c:pt>
                <c:pt idx="10">
                  <c:v>76.634823454809478</c:v>
                </c:pt>
                <c:pt idx="11">
                  <c:v>76.634823454809478</c:v>
                </c:pt>
                <c:pt idx="12">
                  <c:v>76.634823454809478</c:v>
                </c:pt>
                <c:pt idx="13">
                  <c:v>76.634823454809478</c:v>
                </c:pt>
                <c:pt idx="14">
                  <c:v>76.634823454809478</c:v>
                </c:pt>
                <c:pt idx="15">
                  <c:v>76.634823454809478</c:v>
                </c:pt>
                <c:pt idx="16">
                  <c:v>76.634823454809478</c:v>
                </c:pt>
                <c:pt idx="17">
                  <c:v>76.634823454809478</c:v>
                </c:pt>
                <c:pt idx="18">
                  <c:v>76.634823454809478</c:v>
                </c:pt>
                <c:pt idx="19">
                  <c:v>76.634823454809478</c:v>
                </c:pt>
                <c:pt idx="20">
                  <c:v>76.634823454809478</c:v>
                </c:pt>
                <c:pt idx="21">
                  <c:v>76.634823454809478</c:v>
                </c:pt>
                <c:pt idx="22">
                  <c:v>76.634823454809478</c:v>
                </c:pt>
                <c:pt idx="23">
                  <c:v>76.634823454809478</c:v>
                </c:pt>
                <c:pt idx="24">
                  <c:v>76.634823454809478</c:v>
                </c:pt>
                <c:pt idx="25">
                  <c:v>76.634823454809478</c:v>
                </c:pt>
                <c:pt idx="26">
                  <c:v>76.634823454809478</c:v>
                </c:pt>
                <c:pt idx="27">
                  <c:v>76.634823454809478</c:v>
                </c:pt>
                <c:pt idx="28">
                  <c:v>76.634823454809478</c:v>
                </c:pt>
                <c:pt idx="29">
                  <c:v>76.634823454809478</c:v>
                </c:pt>
                <c:pt idx="30">
                  <c:v>76.634823454809478</c:v>
                </c:pt>
                <c:pt idx="31">
                  <c:v>76.634823454809478</c:v>
                </c:pt>
                <c:pt idx="32">
                  <c:v>76.634823454809478</c:v>
                </c:pt>
                <c:pt idx="33">
                  <c:v>76.634823454809478</c:v>
                </c:pt>
                <c:pt idx="34">
                  <c:v>76.634823454809478</c:v>
                </c:pt>
                <c:pt idx="35">
                  <c:v>76.634823454809478</c:v>
                </c:pt>
                <c:pt idx="36">
                  <c:v>76.634823454809478</c:v>
                </c:pt>
                <c:pt idx="37">
                  <c:v>76.634823454809478</c:v>
                </c:pt>
                <c:pt idx="38">
                  <c:v>76.634823454809478</c:v>
                </c:pt>
                <c:pt idx="39">
                  <c:v>76.634823454809478</c:v>
                </c:pt>
              </c:numCache>
            </c:numRef>
          </c:yVal>
          <c:smooth val="0"/>
          <c:extLst>
            <c:ext xmlns:c16="http://schemas.microsoft.com/office/drawing/2014/chart" uri="{C3380CC4-5D6E-409C-BE32-E72D297353CC}">
              <c16:uniqueId val="{00000003-E1B1-4042-8D0F-932D81032407}"/>
            </c:ext>
          </c:extLst>
        </c:ser>
        <c:ser>
          <c:idx val="4"/>
          <c:order val="4"/>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Normal!$K$2:$K$41</c:f>
              <c:numCache>
                <c:formatCode>General</c:formatCode>
                <c:ptCount val="40"/>
                <c:pt idx="0">
                  <c:v>127.06517654519051</c:v>
                </c:pt>
                <c:pt idx="1">
                  <c:v>127.06517654519051</c:v>
                </c:pt>
                <c:pt idx="2">
                  <c:v>127.06517654519051</c:v>
                </c:pt>
                <c:pt idx="3">
                  <c:v>127.06517654519051</c:v>
                </c:pt>
                <c:pt idx="4">
                  <c:v>127.06517654519051</c:v>
                </c:pt>
                <c:pt idx="5">
                  <c:v>127.06517654519051</c:v>
                </c:pt>
                <c:pt idx="6">
                  <c:v>127.06517654519051</c:v>
                </c:pt>
                <c:pt idx="7">
                  <c:v>127.06517654519051</c:v>
                </c:pt>
                <c:pt idx="8">
                  <c:v>127.06517654519051</c:v>
                </c:pt>
                <c:pt idx="9">
                  <c:v>127.06517654519051</c:v>
                </c:pt>
                <c:pt idx="10">
                  <c:v>127.06517654519051</c:v>
                </c:pt>
                <c:pt idx="11">
                  <c:v>127.06517654519051</c:v>
                </c:pt>
                <c:pt idx="12">
                  <c:v>127.06517654519051</c:v>
                </c:pt>
                <c:pt idx="13">
                  <c:v>127.06517654519051</c:v>
                </c:pt>
                <c:pt idx="14">
                  <c:v>127.06517654519051</c:v>
                </c:pt>
                <c:pt idx="15">
                  <c:v>127.06517654519051</c:v>
                </c:pt>
                <c:pt idx="16">
                  <c:v>127.06517654519051</c:v>
                </c:pt>
                <c:pt idx="17">
                  <c:v>127.06517654519051</c:v>
                </c:pt>
                <c:pt idx="18">
                  <c:v>127.06517654519051</c:v>
                </c:pt>
                <c:pt idx="19">
                  <c:v>127.06517654519051</c:v>
                </c:pt>
                <c:pt idx="20">
                  <c:v>127.06517654519051</c:v>
                </c:pt>
                <c:pt idx="21">
                  <c:v>127.06517654519051</c:v>
                </c:pt>
                <c:pt idx="22">
                  <c:v>127.06517654519051</c:v>
                </c:pt>
                <c:pt idx="23">
                  <c:v>127.06517654519051</c:v>
                </c:pt>
                <c:pt idx="24">
                  <c:v>127.06517654519051</c:v>
                </c:pt>
                <c:pt idx="25">
                  <c:v>127.06517654519051</c:v>
                </c:pt>
                <c:pt idx="26">
                  <c:v>127.06517654519051</c:v>
                </c:pt>
                <c:pt idx="27">
                  <c:v>127.06517654519051</c:v>
                </c:pt>
                <c:pt idx="28">
                  <c:v>127.06517654519051</c:v>
                </c:pt>
                <c:pt idx="29">
                  <c:v>127.06517654519051</c:v>
                </c:pt>
                <c:pt idx="30">
                  <c:v>127.06517654519051</c:v>
                </c:pt>
                <c:pt idx="31">
                  <c:v>127.06517654519051</c:v>
                </c:pt>
                <c:pt idx="32">
                  <c:v>127.06517654519051</c:v>
                </c:pt>
                <c:pt idx="33">
                  <c:v>127.06517654519051</c:v>
                </c:pt>
                <c:pt idx="34">
                  <c:v>127.06517654519051</c:v>
                </c:pt>
                <c:pt idx="35">
                  <c:v>127.06517654519051</c:v>
                </c:pt>
                <c:pt idx="36">
                  <c:v>127.06517654519051</c:v>
                </c:pt>
                <c:pt idx="37">
                  <c:v>127.06517654519051</c:v>
                </c:pt>
                <c:pt idx="38">
                  <c:v>127.06517654519051</c:v>
                </c:pt>
                <c:pt idx="39">
                  <c:v>127.06517654519051</c:v>
                </c:pt>
              </c:numCache>
            </c:numRef>
          </c:yVal>
          <c:smooth val="0"/>
          <c:extLst>
            <c:ext xmlns:c16="http://schemas.microsoft.com/office/drawing/2014/chart" uri="{C3380CC4-5D6E-409C-BE32-E72D297353CC}">
              <c16:uniqueId val="{00000004-E1B1-4042-8D0F-932D81032407}"/>
            </c:ext>
          </c:extLst>
        </c:ser>
        <c:ser>
          <c:idx val="5"/>
          <c:order val="5"/>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Normal!$L$2:$L$41</c:f>
              <c:numCache>
                <c:formatCode>General</c:formatCode>
                <c:ptCount val="40"/>
                <c:pt idx="0">
                  <c:v>139.67276481778578</c:v>
                </c:pt>
                <c:pt idx="1">
                  <c:v>139.67276481778578</c:v>
                </c:pt>
                <c:pt idx="2">
                  <c:v>139.67276481778578</c:v>
                </c:pt>
                <c:pt idx="3">
                  <c:v>139.67276481778578</c:v>
                </c:pt>
                <c:pt idx="4">
                  <c:v>139.67276481778578</c:v>
                </c:pt>
                <c:pt idx="5">
                  <c:v>139.67276481778578</c:v>
                </c:pt>
                <c:pt idx="6">
                  <c:v>139.67276481778578</c:v>
                </c:pt>
                <c:pt idx="7">
                  <c:v>139.67276481778578</c:v>
                </c:pt>
                <c:pt idx="8">
                  <c:v>139.67276481778578</c:v>
                </c:pt>
                <c:pt idx="9">
                  <c:v>139.67276481778578</c:v>
                </c:pt>
                <c:pt idx="10">
                  <c:v>139.67276481778578</c:v>
                </c:pt>
                <c:pt idx="11">
                  <c:v>139.67276481778578</c:v>
                </c:pt>
                <c:pt idx="12">
                  <c:v>139.67276481778578</c:v>
                </c:pt>
                <c:pt idx="13">
                  <c:v>139.67276481778578</c:v>
                </c:pt>
                <c:pt idx="14">
                  <c:v>139.67276481778578</c:v>
                </c:pt>
                <c:pt idx="15">
                  <c:v>139.67276481778578</c:v>
                </c:pt>
                <c:pt idx="16">
                  <c:v>139.67276481778578</c:v>
                </c:pt>
                <c:pt idx="17">
                  <c:v>139.67276481778578</c:v>
                </c:pt>
                <c:pt idx="18">
                  <c:v>139.67276481778578</c:v>
                </c:pt>
                <c:pt idx="19">
                  <c:v>139.67276481778578</c:v>
                </c:pt>
                <c:pt idx="20">
                  <c:v>139.67276481778578</c:v>
                </c:pt>
                <c:pt idx="21">
                  <c:v>139.67276481778578</c:v>
                </c:pt>
                <c:pt idx="22">
                  <c:v>139.67276481778578</c:v>
                </c:pt>
                <c:pt idx="23">
                  <c:v>139.67276481778578</c:v>
                </c:pt>
                <c:pt idx="24">
                  <c:v>139.67276481778578</c:v>
                </c:pt>
                <c:pt idx="25">
                  <c:v>139.67276481778578</c:v>
                </c:pt>
                <c:pt idx="26">
                  <c:v>139.67276481778578</c:v>
                </c:pt>
                <c:pt idx="27">
                  <c:v>139.67276481778578</c:v>
                </c:pt>
                <c:pt idx="28">
                  <c:v>139.67276481778578</c:v>
                </c:pt>
                <c:pt idx="29">
                  <c:v>139.67276481778578</c:v>
                </c:pt>
                <c:pt idx="30">
                  <c:v>139.67276481778578</c:v>
                </c:pt>
                <c:pt idx="31">
                  <c:v>139.67276481778578</c:v>
                </c:pt>
                <c:pt idx="32">
                  <c:v>139.67276481778578</c:v>
                </c:pt>
                <c:pt idx="33">
                  <c:v>139.67276481778578</c:v>
                </c:pt>
                <c:pt idx="34">
                  <c:v>139.67276481778578</c:v>
                </c:pt>
                <c:pt idx="35">
                  <c:v>139.67276481778578</c:v>
                </c:pt>
                <c:pt idx="36">
                  <c:v>139.67276481778578</c:v>
                </c:pt>
                <c:pt idx="37">
                  <c:v>139.67276481778578</c:v>
                </c:pt>
                <c:pt idx="38">
                  <c:v>139.67276481778578</c:v>
                </c:pt>
                <c:pt idx="39">
                  <c:v>139.67276481778578</c:v>
                </c:pt>
              </c:numCache>
            </c:numRef>
          </c:yVal>
          <c:smooth val="0"/>
          <c:extLst>
            <c:ext xmlns:c16="http://schemas.microsoft.com/office/drawing/2014/chart" uri="{C3380CC4-5D6E-409C-BE32-E72D297353CC}">
              <c16:uniqueId val="{00000005-E1B1-4042-8D0F-932D81032407}"/>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Normal!$D$2:$D$41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E1B1-4042-8D0F-932D81032407}"/>
            </c:ext>
          </c:extLst>
        </c:ser>
        <c:ser>
          <c:idx val="1"/>
          <c:order val="1"/>
          <c:tx>
            <c:v>Mean</c:v>
          </c:tx>
          <c:spPr>
            <a:ln w="19050" cap="rnd">
              <a:solidFill>
                <a:schemeClr val="bg1">
                  <a:lumMod val="75000"/>
                </a:schemeClr>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Normal!$M$2:$M$41</c:f>
              <c:numCache>
                <c:formatCode>0</c:formatCode>
                <c:ptCount val="40"/>
                <c:pt idx="0">
                  <c:v>116</c:v>
                </c:pt>
                <c:pt idx="1">
                  <c:v>99</c:v>
                </c:pt>
                <c:pt idx="2">
                  <c:v>102</c:v>
                </c:pt>
                <c:pt idx="3">
                  <c:v>96.5</c:v>
                </c:pt>
                <c:pt idx="4">
                  <c:v>100.2</c:v>
                </c:pt>
                <c:pt idx="5">
                  <c:v>102.83333333333333</c:v>
                </c:pt>
                <c:pt idx="6">
                  <c:v>102.57142857142857</c:v>
                </c:pt>
                <c:pt idx="7">
                  <c:v>103.5</c:v>
                </c:pt>
                <c:pt idx="8">
                  <c:v>101</c:v>
                </c:pt>
                <c:pt idx="9">
                  <c:v>100.3</c:v>
                </c:pt>
                <c:pt idx="10">
                  <c:v>100.18181818181819</c:v>
                </c:pt>
                <c:pt idx="11">
                  <c:v>101.33333333333333</c:v>
                </c:pt>
                <c:pt idx="12">
                  <c:v>101.84615384615384</c:v>
                </c:pt>
                <c:pt idx="13">
                  <c:v>101.64285714285714</c:v>
                </c:pt>
                <c:pt idx="14">
                  <c:v>100.6</c:v>
                </c:pt>
                <c:pt idx="15">
                  <c:v>101.4375</c:v>
                </c:pt>
                <c:pt idx="16">
                  <c:v>100.52941176470588</c:v>
                </c:pt>
                <c:pt idx="17">
                  <c:v>99.944444444444443</c:v>
                </c:pt>
                <c:pt idx="18">
                  <c:v>101</c:v>
                </c:pt>
                <c:pt idx="19">
                  <c:v>101.5</c:v>
                </c:pt>
                <c:pt idx="20">
                  <c:v>101.57142857142857</c:v>
                </c:pt>
                <c:pt idx="21">
                  <c:v>101.31818181818181</c:v>
                </c:pt>
                <c:pt idx="22">
                  <c:v>100.65217391304348</c:v>
                </c:pt>
                <c:pt idx="23">
                  <c:v>100.04166666666667</c:v>
                </c:pt>
                <c:pt idx="24">
                  <c:v>100.6</c:v>
                </c:pt>
                <c:pt idx="25">
                  <c:v>101.26923076923077</c:v>
                </c:pt>
                <c:pt idx="26">
                  <c:v>101.37037037037037</c:v>
                </c:pt>
                <c:pt idx="27">
                  <c:v>101.92857142857143</c:v>
                </c:pt>
                <c:pt idx="28">
                  <c:v>101.51724137931035</c:v>
                </c:pt>
                <c:pt idx="29">
                  <c:v>101.96666666666667</c:v>
                </c:pt>
                <c:pt idx="30">
                  <c:v>102.19354838709677</c:v>
                </c:pt>
                <c:pt idx="31">
                  <c:v>102.4375</c:v>
                </c:pt>
                <c:pt idx="32">
                  <c:v>102.54545454545455</c:v>
                </c:pt>
                <c:pt idx="33">
                  <c:v>101.88235294117646</c:v>
                </c:pt>
                <c:pt idx="34">
                  <c:v>102.34285714285714</c:v>
                </c:pt>
                <c:pt idx="35">
                  <c:v>102.41666666666667</c:v>
                </c:pt>
                <c:pt idx="36">
                  <c:v>102.24324324324324</c:v>
                </c:pt>
                <c:pt idx="37">
                  <c:v>101.78947368421052</c:v>
                </c:pt>
                <c:pt idx="38">
                  <c:v>101.94871794871794</c:v>
                </c:pt>
                <c:pt idx="39">
                  <c:v>101.85</c:v>
                </c:pt>
              </c:numCache>
            </c:numRef>
          </c:yVal>
          <c:smooth val="0"/>
          <c:extLst>
            <c:ext xmlns:c16="http://schemas.microsoft.com/office/drawing/2014/chart" uri="{C3380CC4-5D6E-409C-BE32-E72D297353CC}">
              <c16:uniqueId val="{00000001-E1B1-4042-8D0F-932D81032407}"/>
            </c:ext>
          </c:extLst>
        </c:ser>
        <c:ser>
          <c:idx val="2"/>
          <c:order val="2"/>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Normal!$I$2:$I$41</c:f>
              <c:numCache>
                <c:formatCode>General</c:formatCode>
                <c:ptCount val="40"/>
                <c:pt idx="0">
                  <c:v>64.027235182214227</c:v>
                </c:pt>
                <c:pt idx="1">
                  <c:v>64.027235182214227</c:v>
                </c:pt>
                <c:pt idx="2">
                  <c:v>64.027235182214227</c:v>
                </c:pt>
                <c:pt idx="3">
                  <c:v>64.027235182214227</c:v>
                </c:pt>
                <c:pt idx="4">
                  <c:v>64.027235182214227</c:v>
                </c:pt>
                <c:pt idx="5">
                  <c:v>64.027235182214227</c:v>
                </c:pt>
                <c:pt idx="6">
                  <c:v>64.027235182214227</c:v>
                </c:pt>
                <c:pt idx="7">
                  <c:v>64.027235182214227</c:v>
                </c:pt>
                <c:pt idx="8">
                  <c:v>64.027235182214227</c:v>
                </c:pt>
                <c:pt idx="9">
                  <c:v>64.027235182214227</c:v>
                </c:pt>
                <c:pt idx="10">
                  <c:v>64.027235182214227</c:v>
                </c:pt>
                <c:pt idx="11">
                  <c:v>64.027235182214227</c:v>
                </c:pt>
                <c:pt idx="12">
                  <c:v>64.027235182214227</c:v>
                </c:pt>
                <c:pt idx="13">
                  <c:v>64.027235182214227</c:v>
                </c:pt>
                <c:pt idx="14">
                  <c:v>64.027235182214227</c:v>
                </c:pt>
                <c:pt idx="15">
                  <c:v>64.027235182214227</c:v>
                </c:pt>
                <c:pt idx="16">
                  <c:v>64.027235182214227</c:v>
                </c:pt>
                <c:pt idx="17">
                  <c:v>64.027235182214227</c:v>
                </c:pt>
                <c:pt idx="18">
                  <c:v>64.027235182214227</c:v>
                </c:pt>
                <c:pt idx="19">
                  <c:v>64.027235182214227</c:v>
                </c:pt>
                <c:pt idx="20">
                  <c:v>64.027235182214227</c:v>
                </c:pt>
                <c:pt idx="21">
                  <c:v>64.027235182214227</c:v>
                </c:pt>
                <c:pt idx="22">
                  <c:v>64.027235182214227</c:v>
                </c:pt>
                <c:pt idx="23">
                  <c:v>64.027235182214227</c:v>
                </c:pt>
                <c:pt idx="24">
                  <c:v>64.027235182214227</c:v>
                </c:pt>
                <c:pt idx="25">
                  <c:v>64.027235182214227</c:v>
                </c:pt>
                <c:pt idx="26">
                  <c:v>64.027235182214227</c:v>
                </c:pt>
                <c:pt idx="27">
                  <c:v>64.027235182214227</c:v>
                </c:pt>
                <c:pt idx="28">
                  <c:v>64.027235182214227</c:v>
                </c:pt>
                <c:pt idx="29">
                  <c:v>64.027235182214227</c:v>
                </c:pt>
                <c:pt idx="30">
                  <c:v>64.027235182214227</c:v>
                </c:pt>
                <c:pt idx="31">
                  <c:v>64.027235182214227</c:v>
                </c:pt>
                <c:pt idx="32">
                  <c:v>64.027235182214227</c:v>
                </c:pt>
                <c:pt idx="33">
                  <c:v>64.027235182214227</c:v>
                </c:pt>
                <c:pt idx="34">
                  <c:v>64.027235182214227</c:v>
                </c:pt>
                <c:pt idx="35">
                  <c:v>64.027235182214227</c:v>
                </c:pt>
                <c:pt idx="36">
                  <c:v>64.027235182214227</c:v>
                </c:pt>
                <c:pt idx="37">
                  <c:v>64.027235182214227</c:v>
                </c:pt>
                <c:pt idx="38">
                  <c:v>64.027235182214227</c:v>
                </c:pt>
                <c:pt idx="39">
                  <c:v>64.027235182214227</c:v>
                </c:pt>
              </c:numCache>
            </c:numRef>
          </c:yVal>
          <c:smooth val="0"/>
          <c:extLst>
            <c:ext xmlns:c16="http://schemas.microsoft.com/office/drawing/2014/chart" uri="{C3380CC4-5D6E-409C-BE32-E72D297353CC}">
              <c16:uniqueId val="{00000002-E1B1-4042-8D0F-932D81032407}"/>
            </c:ext>
          </c:extLst>
        </c:ser>
        <c:ser>
          <c:idx val="3"/>
          <c:order val="3"/>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Normal!$J$2:$J$41</c:f>
              <c:numCache>
                <c:formatCode>General</c:formatCode>
                <c:ptCount val="40"/>
                <c:pt idx="0">
                  <c:v>76.634823454809478</c:v>
                </c:pt>
                <c:pt idx="1">
                  <c:v>76.634823454809478</c:v>
                </c:pt>
                <c:pt idx="2">
                  <c:v>76.634823454809478</c:v>
                </c:pt>
                <c:pt idx="3">
                  <c:v>76.634823454809478</c:v>
                </c:pt>
                <c:pt idx="4">
                  <c:v>76.634823454809478</c:v>
                </c:pt>
                <c:pt idx="5">
                  <c:v>76.634823454809478</c:v>
                </c:pt>
                <c:pt idx="6">
                  <c:v>76.634823454809478</c:v>
                </c:pt>
                <c:pt idx="7">
                  <c:v>76.634823454809478</c:v>
                </c:pt>
                <c:pt idx="8">
                  <c:v>76.634823454809478</c:v>
                </c:pt>
                <c:pt idx="9">
                  <c:v>76.634823454809478</c:v>
                </c:pt>
                <c:pt idx="10">
                  <c:v>76.634823454809478</c:v>
                </c:pt>
                <c:pt idx="11">
                  <c:v>76.634823454809478</c:v>
                </c:pt>
                <c:pt idx="12">
                  <c:v>76.634823454809478</c:v>
                </c:pt>
                <c:pt idx="13">
                  <c:v>76.634823454809478</c:v>
                </c:pt>
                <c:pt idx="14">
                  <c:v>76.634823454809478</c:v>
                </c:pt>
                <c:pt idx="15">
                  <c:v>76.634823454809478</c:v>
                </c:pt>
                <c:pt idx="16">
                  <c:v>76.634823454809478</c:v>
                </c:pt>
                <c:pt idx="17">
                  <c:v>76.634823454809478</c:v>
                </c:pt>
                <c:pt idx="18">
                  <c:v>76.634823454809478</c:v>
                </c:pt>
                <c:pt idx="19">
                  <c:v>76.634823454809478</c:v>
                </c:pt>
                <c:pt idx="20">
                  <c:v>76.634823454809478</c:v>
                </c:pt>
                <c:pt idx="21">
                  <c:v>76.634823454809478</c:v>
                </c:pt>
                <c:pt idx="22">
                  <c:v>76.634823454809478</c:v>
                </c:pt>
                <c:pt idx="23">
                  <c:v>76.634823454809478</c:v>
                </c:pt>
                <c:pt idx="24">
                  <c:v>76.634823454809478</c:v>
                </c:pt>
                <c:pt idx="25">
                  <c:v>76.634823454809478</c:v>
                </c:pt>
                <c:pt idx="26">
                  <c:v>76.634823454809478</c:v>
                </c:pt>
                <c:pt idx="27">
                  <c:v>76.634823454809478</c:v>
                </c:pt>
                <c:pt idx="28">
                  <c:v>76.634823454809478</c:v>
                </c:pt>
                <c:pt idx="29">
                  <c:v>76.634823454809478</c:v>
                </c:pt>
                <c:pt idx="30">
                  <c:v>76.634823454809478</c:v>
                </c:pt>
                <c:pt idx="31">
                  <c:v>76.634823454809478</c:v>
                </c:pt>
                <c:pt idx="32">
                  <c:v>76.634823454809478</c:v>
                </c:pt>
                <c:pt idx="33">
                  <c:v>76.634823454809478</c:v>
                </c:pt>
                <c:pt idx="34">
                  <c:v>76.634823454809478</c:v>
                </c:pt>
                <c:pt idx="35">
                  <c:v>76.634823454809478</c:v>
                </c:pt>
                <c:pt idx="36">
                  <c:v>76.634823454809478</c:v>
                </c:pt>
                <c:pt idx="37">
                  <c:v>76.634823454809478</c:v>
                </c:pt>
                <c:pt idx="38">
                  <c:v>76.634823454809478</c:v>
                </c:pt>
                <c:pt idx="39">
                  <c:v>76.634823454809478</c:v>
                </c:pt>
              </c:numCache>
            </c:numRef>
          </c:yVal>
          <c:smooth val="0"/>
          <c:extLst>
            <c:ext xmlns:c16="http://schemas.microsoft.com/office/drawing/2014/chart" uri="{C3380CC4-5D6E-409C-BE32-E72D297353CC}">
              <c16:uniqueId val="{00000003-E1B1-4042-8D0F-932D81032407}"/>
            </c:ext>
          </c:extLst>
        </c:ser>
        <c:ser>
          <c:idx val="4"/>
          <c:order val="4"/>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Normal!$K$2:$K$41</c:f>
              <c:numCache>
                <c:formatCode>General</c:formatCode>
                <c:ptCount val="40"/>
                <c:pt idx="0">
                  <c:v>127.06517654519051</c:v>
                </c:pt>
                <c:pt idx="1">
                  <c:v>127.06517654519051</c:v>
                </c:pt>
                <c:pt idx="2">
                  <c:v>127.06517654519051</c:v>
                </c:pt>
                <c:pt idx="3">
                  <c:v>127.06517654519051</c:v>
                </c:pt>
                <c:pt idx="4">
                  <c:v>127.06517654519051</c:v>
                </c:pt>
                <c:pt idx="5">
                  <c:v>127.06517654519051</c:v>
                </c:pt>
                <c:pt idx="6">
                  <c:v>127.06517654519051</c:v>
                </c:pt>
                <c:pt idx="7">
                  <c:v>127.06517654519051</c:v>
                </c:pt>
                <c:pt idx="8">
                  <c:v>127.06517654519051</c:v>
                </c:pt>
                <c:pt idx="9">
                  <c:v>127.06517654519051</c:v>
                </c:pt>
                <c:pt idx="10">
                  <c:v>127.06517654519051</c:v>
                </c:pt>
                <c:pt idx="11">
                  <c:v>127.06517654519051</c:v>
                </c:pt>
                <c:pt idx="12">
                  <c:v>127.06517654519051</c:v>
                </c:pt>
                <c:pt idx="13">
                  <c:v>127.06517654519051</c:v>
                </c:pt>
                <c:pt idx="14">
                  <c:v>127.06517654519051</c:v>
                </c:pt>
                <c:pt idx="15">
                  <c:v>127.06517654519051</c:v>
                </c:pt>
                <c:pt idx="16">
                  <c:v>127.06517654519051</c:v>
                </c:pt>
                <c:pt idx="17">
                  <c:v>127.06517654519051</c:v>
                </c:pt>
                <c:pt idx="18">
                  <c:v>127.06517654519051</c:v>
                </c:pt>
                <c:pt idx="19">
                  <c:v>127.06517654519051</c:v>
                </c:pt>
                <c:pt idx="20">
                  <c:v>127.06517654519051</c:v>
                </c:pt>
                <c:pt idx="21">
                  <c:v>127.06517654519051</c:v>
                </c:pt>
                <c:pt idx="22">
                  <c:v>127.06517654519051</c:v>
                </c:pt>
                <c:pt idx="23">
                  <c:v>127.06517654519051</c:v>
                </c:pt>
                <c:pt idx="24">
                  <c:v>127.06517654519051</c:v>
                </c:pt>
                <c:pt idx="25">
                  <c:v>127.06517654519051</c:v>
                </c:pt>
                <c:pt idx="26">
                  <c:v>127.06517654519051</c:v>
                </c:pt>
                <c:pt idx="27">
                  <c:v>127.06517654519051</c:v>
                </c:pt>
                <c:pt idx="28">
                  <c:v>127.06517654519051</c:v>
                </c:pt>
                <c:pt idx="29">
                  <c:v>127.06517654519051</c:v>
                </c:pt>
                <c:pt idx="30">
                  <c:v>127.06517654519051</c:v>
                </c:pt>
                <c:pt idx="31">
                  <c:v>127.06517654519051</c:v>
                </c:pt>
                <c:pt idx="32">
                  <c:v>127.06517654519051</c:v>
                </c:pt>
                <c:pt idx="33">
                  <c:v>127.06517654519051</c:v>
                </c:pt>
                <c:pt idx="34">
                  <c:v>127.06517654519051</c:v>
                </c:pt>
                <c:pt idx="35">
                  <c:v>127.06517654519051</c:v>
                </c:pt>
                <c:pt idx="36">
                  <c:v>127.06517654519051</c:v>
                </c:pt>
                <c:pt idx="37">
                  <c:v>127.06517654519051</c:v>
                </c:pt>
                <c:pt idx="38">
                  <c:v>127.06517654519051</c:v>
                </c:pt>
                <c:pt idx="39">
                  <c:v>127.06517654519051</c:v>
                </c:pt>
              </c:numCache>
            </c:numRef>
          </c:yVal>
          <c:smooth val="0"/>
          <c:extLst>
            <c:ext xmlns:c16="http://schemas.microsoft.com/office/drawing/2014/chart" uri="{C3380CC4-5D6E-409C-BE32-E72D297353CC}">
              <c16:uniqueId val="{00000004-E1B1-4042-8D0F-932D81032407}"/>
            </c:ext>
          </c:extLst>
        </c:ser>
        <c:ser>
          <c:idx val="5"/>
          <c:order val="5"/>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Normal!$L$2:$L$41</c:f>
              <c:numCache>
                <c:formatCode>General</c:formatCode>
                <c:ptCount val="40"/>
                <c:pt idx="0">
                  <c:v>139.67276481778578</c:v>
                </c:pt>
                <c:pt idx="1">
                  <c:v>139.67276481778578</c:v>
                </c:pt>
                <c:pt idx="2">
                  <c:v>139.67276481778578</c:v>
                </c:pt>
                <c:pt idx="3">
                  <c:v>139.67276481778578</c:v>
                </c:pt>
                <c:pt idx="4">
                  <c:v>139.67276481778578</c:v>
                </c:pt>
                <c:pt idx="5">
                  <c:v>139.67276481778578</c:v>
                </c:pt>
                <c:pt idx="6">
                  <c:v>139.67276481778578</c:v>
                </c:pt>
                <c:pt idx="7">
                  <c:v>139.67276481778578</c:v>
                </c:pt>
                <c:pt idx="8">
                  <c:v>139.67276481778578</c:v>
                </c:pt>
                <c:pt idx="9">
                  <c:v>139.67276481778578</c:v>
                </c:pt>
                <c:pt idx="10">
                  <c:v>139.67276481778578</c:v>
                </c:pt>
                <c:pt idx="11">
                  <c:v>139.67276481778578</c:v>
                </c:pt>
                <c:pt idx="12">
                  <c:v>139.67276481778578</c:v>
                </c:pt>
                <c:pt idx="13">
                  <c:v>139.67276481778578</c:v>
                </c:pt>
                <c:pt idx="14">
                  <c:v>139.67276481778578</c:v>
                </c:pt>
                <c:pt idx="15">
                  <c:v>139.67276481778578</c:v>
                </c:pt>
                <c:pt idx="16">
                  <c:v>139.67276481778578</c:v>
                </c:pt>
                <c:pt idx="17">
                  <c:v>139.67276481778578</c:v>
                </c:pt>
                <c:pt idx="18">
                  <c:v>139.67276481778578</c:v>
                </c:pt>
                <c:pt idx="19">
                  <c:v>139.67276481778578</c:v>
                </c:pt>
                <c:pt idx="20">
                  <c:v>139.67276481778578</c:v>
                </c:pt>
                <c:pt idx="21">
                  <c:v>139.67276481778578</c:v>
                </c:pt>
                <c:pt idx="22">
                  <c:v>139.67276481778578</c:v>
                </c:pt>
                <c:pt idx="23">
                  <c:v>139.67276481778578</c:v>
                </c:pt>
                <c:pt idx="24">
                  <c:v>139.67276481778578</c:v>
                </c:pt>
                <c:pt idx="25">
                  <c:v>139.67276481778578</c:v>
                </c:pt>
                <c:pt idx="26">
                  <c:v>139.67276481778578</c:v>
                </c:pt>
                <c:pt idx="27">
                  <c:v>139.67276481778578</c:v>
                </c:pt>
                <c:pt idx="28">
                  <c:v>139.67276481778578</c:v>
                </c:pt>
                <c:pt idx="29">
                  <c:v>139.67276481778578</c:v>
                </c:pt>
                <c:pt idx="30">
                  <c:v>139.67276481778578</c:v>
                </c:pt>
                <c:pt idx="31">
                  <c:v>139.67276481778578</c:v>
                </c:pt>
                <c:pt idx="32">
                  <c:v>139.67276481778578</c:v>
                </c:pt>
                <c:pt idx="33">
                  <c:v>139.67276481778578</c:v>
                </c:pt>
                <c:pt idx="34">
                  <c:v>139.67276481778578</c:v>
                </c:pt>
                <c:pt idx="35">
                  <c:v>139.67276481778578</c:v>
                </c:pt>
                <c:pt idx="36">
                  <c:v>139.67276481778578</c:v>
                </c:pt>
                <c:pt idx="37">
                  <c:v>139.67276481778578</c:v>
                </c:pt>
                <c:pt idx="38">
                  <c:v>139.67276481778578</c:v>
                </c:pt>
                <c:pt idx="39">
                  <c:v>139.67276481778578</c:v>
                </c:pt>
              </c:numCache>
            </c:numRef>
          </c:yVal>
          <c:smooth val="0"/>
          <c:extLst>
            <c:ext xmlns:c16="http://schemas.microsoft.com/office/drawing/2014/chart" uri="{C3380CC4-5D6E-409C-BE32-E72D297353CC}">
              <c16:uniqueId val="{00000005-E1B1-4042-8D0F-932D81032407}"/>
            </c:ext>
          </c:extLst>
        </c:ser>
        <c:ser>
          <c:idx val="6"/>
          <c:order val="6"/>
          <c:tx>
            <c:v>mean at end</c:v>
          </c:tx>
          <c:spPr>
            <a:ln w="9525" cap="rnd">
              <a:solidFill>
                <a:schemeClr val="tx1"/>
              </a:solidFill>
              <a:prstDash val="sysDash"/>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Normal!$G$2:$G$41</c:f>
              <c:numCache>
                <c:formatCode>0</c:formatCode>
                <c:ptCount val="40"/>
                <c:pt idx="0">
                  <c:v>101.85</c:v>
                </c:pt>
                <c:pt idx="1">
                  <c:v>101.85</c:v>
                </c:pt>
                <c:pt idx="2">
                  <c:v>101.85</c:v>
                </c:pt>
                <c:pt idx="3">
                  <c:v>101.85</c:v>
                </c:pt>
                <c:pt idx="4">
                  <c:v>101.85</c:v>
                </c:pt>
                <c:pt idx="5">
                  <c:v>101.85</c:v>
                </c:pt>
                <c:pt idx="6">
                  <c:v>101.85</c:v>
                </c:pt>
                <c:pt idx="7">
                  <c:v>101.85</c:v>
                </c:pt>
                <c:pt idx="8">
                  <c:v>101.85</c:v>
                </c:pt>
                <c:pt idx="9">
                  <c:v>101.85</c:v>
                </c:pt>
                <c:pt idx="10">
                  <c:v>101.85</c:v>
                </c:pt>
                <c:pt idx="11">
                  <c:v>101.85</c:v>
                </c:pt>
                <c:pt idx="12">
                  <c:v>101.85</c:v>
                </c:pt>
                <c:pt idx="13">
                  <c:v>101.85</c:v>
                </c:pt>
                <c:pt idx="14">
                  <c:v>101.85</c:v>
                </c:pt>
                <c:pt idx="15">
                  <c:v>101.85</c:v>
                </c:pt>
                <c:pt idx="16">
                  <c:v>101.85</c:v>
                </c:pt>
                <c:pt idx="17">
                  <c:v>101.85</c:v>
                </c:pt>
                <c:pt idx="18">
                  <c:v>101.85</c:v>
                </c:pt>
                <c:pt idx="19">
                  <c:v>101.85</c:v>
                </c:pt>
                <c:pt idx="20">
                  <c:v>101.85</c:v>
                </c:pt>
                <c:pt idx="21">
                  <c:v>101.85</c:v>
                </c:pt>
                <c:pt idx="22">
                  <c:v>101.85</c:v>
                </c:pt>
                <c:pt idx="23">
                  <c:v>101.85</c:v>
                </c:pt>
                <c:pt idx="24">
                  <c:v>101.85</c:v>
                </c:pt>
                <c:pt idx="25">
                  <c:v>101.85</c:v>
                </c:pt>
                <c:pt idx="26">
                  <c:v>101.85</c:v>
                </c:pt>
                <c:pt idx="27">
                  <c:v>101.85</c:v>
                </c:pt>
                <c:pt idx="28">
                  <c:v>101.85</c:v>
                </c:pt>
                <c:pt idx="29">
                  <c:v>101.85</c:v>
                </c:pt>
                <c:pt idx="30">
                  <c:v>101.85</c:v>
                </c:pt>
                <c:pt idx="31">
                  <c:v>101.85</c:v>
                </c:pt>
                <c:pt idx="32">
                  <c:v>101.85</c:v>
                </c:pt>
                <c:pt idx="33">
                  <c:v>101.85</c:v>
                </c:pt>
                <c:pt idx="34">
                  <c:v>101.85</c:v>
                </c:pt>
                <c:pt idx="35">
                  <c:v>101.85</c:v>
                </c:pt>
                <c:pt idx="36">
                  <c:v>101.85</c:v>
                </c:pt>
                <c:pt idx="37">
                  <c:v>101.85</c:v>
                </c:pt>
                <c:pt idx="38">
                  <c:v>101.85</c:v>
                </c:pt>
                <c:pt idx="39">
                  <c:v>101.85</c:v>
                </c:pt>
              </c:numCache>
            </c:numRef>
          </c:yVal>
          <c:smooth val="0"/>
          <c:extLst>
            <c:ext xmlns:c16="http://schemas.microsoft.com/office/drawing/2014/chart" uri="{C3380CC4-5D6E-409C-BE32-E72D297353CC}">
              <c16:uniqueId val="{00000006-E1B1-4042-8D0F-932D81032407}"/>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Normal!$D$2:$D$41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97D1-4ACA-854C-16CEC2B1BBA4}"/>
            </c:ext>
          </c:extLst>
        </c:ser>
        <c:ser>
          <c:idx val="1"/>
          <c:order val="1"/>
          <c:tx>
            <c:v>Mean</c:v>
          </c:tx>
          <c:spPr>
            <a:ln w="19050" cap="rnd">
              <a:solidFill>
                <a:schemeClr val="bg1">
                  <a:lumMod val="75000"/>
                </a:schemeClr>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Normal!$M$2:$M$41</c:f>
              <c:numCache>
                <c:formatCode>0</c:formatCode>
                <c:ptCount val="40"/>
                <c:pt idx="0">
                  <c:v>116</c:v>
                </c:pt>
                <c:pt idx="1">
                  <c:v>99</c:v>
                </c:pt>
                <c:pt idx="2">
                  <c:v>102</c:v>
                </c:pt>
                <c:pt idx="3">
                  <c:v>96.5</c:v>
                </c:pt>
                <c:pt idx="4">
                  <c:v>100.2</c:v>
                </c:pt>
                <c:pt idx="5">
                  <c:v>102.83333333333333</c:v>
                </c:pt>
                <c:pt idx="6">
                  <c:v>102.57142857142857</c:v>
                </c:pt>
                <c:pt idx="7">
                  <c:v>103.5</c:v>
                </c:pt>
                <c:pt idx="8">
                  <c:v>101</c:v>
                </c:pt>
                <c:pt idx="9">
                  <c:v>100.3</c:v>
                </c:pt>
                <c:pt idx="10">
                  <c:v>100.18181818181819</c:v>
                </c:pt>
                <c:pt idx="11">
                  <c:v>101.33333333333333</c:v>
                </c:pt>
                <c:pt idx="12">
                  <c:v>101.84615384615384</c:v>
                </c:pt>
                <c:pt idx="13">
                  <c:v>101.64285714285714</c:v>
                </c:pt>
                <c:pt idx="14">
                  <c:v>100.6</c:v>
                </c:pt>
                <c:pt idx="15">
                  <c:v>101.4375</c:v>
                </c:pt>
                <c:pt idx="16">
                  <c:v>100.52941176470588</c:v>
                </c:pt>
                <c:pt idx="17">
                  <c:v>99.944444444444443</c:v>
                </c:pt>
                <c:pt idx="18">
                  <c:v>101</c:v>
                </c:pt>
                <c:pt idx="19">
                  <c:v>101.5</c:v>
                </c:pt>
                <c:pt idx="20">
                  <c:v>101.57142857142857</c:v>
                </c:pt>
                <c:pt idx="21">
                  <c:v>101.31818181818181</c:v>
                </c:pt>
                <c:pt idx="22">
                  <c:v>100.65217391304348</c:v>
                </c:pt>
                <c:pt idx="23">
                  <c:v>100.04166666666667</c:v>
                </c:pt>
                <c:pt idx="24">
                  <c:v>100.6</c:v>
                </c:pt>
                <c:pt idx="25">
                  <c:v>101.26923076923077</c:v>
                </c:pt>
                <c:pt idx="26">
                  <c:v>101.37037037037037</c:v>
                </c:pt>
                <c:pt idx="27">
                  <c:v>101.92857142857143</c:v>
                </c:pt>
                <c:pt idx="28">
                  <c:v>101.51724137931035</c:v>
                </c:pt>
                <c:pt idx="29">
                  <c:v>101.96666666666667</c:v>
                </c:pt>
                <c:pt idx="30">
                  <c:v>102.19354838709677</c:v>
                </c:pt>
                <c:pt idx="31">
                  <c:v>102.4375</c:v>
                </c:pt>
                <c:pt idx="32">
                  <c:v>102.54545454545455</c:v>
                </c:pt>
                <c:pt idx="33">
                  <c:v>101.88235294117646</c:v>
                </c:pt>
                <c:pt idx="34">
                  <c:v>102.34285714285714</c:v>
                </c:pt>
                <c:pt idx="35">
                  <c:v>102.41666666666667</c:v>
                </c:pt>
                <c:pt idx="36">
                  <c:v>102.24324324324324</c:v>
                </c:pt>
                <c:pt idx="37">
                  <c:v>101.78947368421052</c:v>
                </c:pt>
                <c:pt idx="38">
                  <c:v>101.94871794871794</c:v>
                </c:pt>
                <c:pt idx="39">
                  <c:v>101.85</c:v>
                </c:pt>
              </c:numCache>
            </c:numRef>
          </c:yVal>
          <c:smooth val="0"/>
          <c:extLst>
            <c:ext xmlns:c16="http://schemas.microsoft.com/office/drawing/2014/chart" uri="{C3380CC4-5D6E-409C-BE32-E72D297353CC}">
              <c16:uniqueId val="{00000001-97D1-4ACA-854C-16CEC2B1BBA4}"/>
            </c:ext>
          </c:extLst>
        </c:ser>
        <c:ser>
          <c:idx val="2"/>
          <c:order val="2"/>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Normal!$O$2:$O$41</c:f>
              <c:numCache>
                <c:formatCode>General</c:formatCode>
                <c:ptCount val="40"/>
                <c:pt idx="1">
                  <c:v>26.875108318972153</c:v>
                </c:pt>
                <c:pt idx="2">
                  <c:v>48.670833496106468</c:v>
                </c:pt>
                <c:pt idx="3">
                  <c:v>41.864846481409053</c:v>
                </c:pt>
                <c:pt idx="4">
                  <c:v>46.769671533856297</c:v>
                </c:pt>
                <c:pt idx="5">
                  <c:v>51.274628927578483</c:v>
                </c:pt>
                <c:pt idx="6">
                  <c:v>55.459100794386657</c:v>
                </c:pt>
                <c:pt idx="7">
                  <c:v>59.176513803950073</c:v>
                </c:pt>
                <c:pt idx="8">
                  <c:v>53.827444419450842</c:v>
                </c:pt>
                <c:pt idx="9">
                  <c:v>55.33223376684132</c:v>
                </c:pt>
                <c:pt idx="10">
                  <c:v>57.50544617958807</c:v>
                </c:pt>
                <c:pt idx="11">
                  <c:v>58.919784897614171</c:v>
                </c:pt>
                <c:pt idx="12">
                  <c:v>60.861165975358588</c:v>
                </c:pt>
                <c:pt idx="13">
                  <c:v>62.199686171651756</c:v>
                </c:pt>
                <c:pt idx="14">
                  <c:v>60.70692863595049</c:v>
                </c:pt>
                <c:pt idx="15">
                  <c:v>61.608333551278029</c:v>
                </c:pt>
                <c:pt idx="16">
                  <c:v>60.362480677788398</c:v>
                </c:pt>
                <c:pt idx="17">
                  <c:v>60.27188762356537</c:v>
                </c:pt>
                <c:pt idx="18">
                  <c:v>60.048809541113457</c:v>
                </c:pt>
                <c:pt idx="19">
                  <c:v>61.080489338621838</c:v>
                </c:pt>
                <c:pt idx="20">
                  <c:v>62.163126327938159</c:v>
                </c:pt>
                <c:pt idx="21">
                  <c:v>62.694876156188769</c:v>
                </c:pt>
                <c:pt idx="22">
                  <c:v>61.719273289173401</c:v>
                </c:pt>
                <c:pt idx="23">
                  <c:v>60.921658997955717</c:v>
                </c:pt>
                <c:pt idx="24">
                  <c:v>61.39859696388406</c:v>
                </c:pt>
                <c:pt idx="25">
                  <c:v>61.518991292448561</c:v>
                </c:pt>
                <c:pt idx="26">
                  <c:v>62.360181037391349</c:v>
                </c:pt>
                <c:pt idx="27">
                  <c:v>62.635411960893265</c:v>
                </c:pt>
                <c:pt idx="28">
                  <c:v>62.364074925628145</c:v>
                </c:pt>
                <c:pt idx="29">
                  <c:v>62.792123560381313</c:v>
                </c:pt>
                <c:pt idx="30">
                  <c:v>63.491460421416953</c:v>
                </c:pt>
                <c:pt idx="31">
                  <c:v>64.140327949092978</c:v>
                </c:pt>
                <c:pt idx="32">
                  <c:v>64.805540179313795</c:v>
                </c:pt>
                <c:pt idx="33">
                  <c:v>62.950491444810908</c:v>
                </c:pt>
                <c:pt idx="34">
                  <c:v>63.126649723350745</c:v>
                </c:pt>
                <c:pt idx="35">
                  <c:v>63.741924078179878</c:v>
                </c:pt>
                <c:pt idx="36">
                  <c:v>63.978341535507113</c:v>
                </c:pt>
                <c:pt idx="37">
                  <c:v>63.123600014671638</c:v>
                </c:pt>
                <c:pt idx="38">
                  <c:v>63.678529976232191</c:v>
                </c:pt>
                <c:pt idx="39">
                  <c:v>64.027235182214227</c:v>
                </c:pt>
              </c:numCache>
            </c:numRef>
          </c:yVal>
          <c:smooth val="0"/>
          <c:extLst>
            <c:ext xmlns:c16="http://schemas.microsoft.com/office/drawing/2014/chart" uri="{C3380CC4-5D6E-409C-BE32-E72D297353CC}">
              <c16:uniqueId val="{00000002-97D1-4ACA-854C-16CEC2B1BBA4}"/>
            </c:ext>
          </c:extLst>
        </c:ser>
        <c:ser>
          <c:idx val="3"/>
          <c:order val="3"/>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Normal!$P$2:$P$41</c:f>
              <c:numCache>
                <c:formatCode>General</c:formatCode>
                <c:ptCount val="40"/>
                <c:pt idx="1">
                  <c:v>50.916738879314771</c:v>
                </c:pt>
                <c:pt idx="2">
                  <c:v>66.447222330737645</c:v>
                </c:pt>
                <c:pt idx="3">
                  <c:v>60.076564320939369</c:v>
                </c:pt>
                <c:pt idx="4">
                  <c:v>64.57978102257087</c:v>
                </c:pt>
                <c:pt idx="5">
                  <c:v>68.460863729496765</c:v>
                </c:pt>
                <c:pt idx="6">
                  <c:v>71.163210053400633</c:v>
                </c:pt>
                <c:pt idx="7">
                  <c:v>73.951009202633387</c:v>
                </c:pt>
                <c:pt idx="8">
                  <c:v>69.551629612967218</c:v>
                </c:pt>
                <c:pt idx="9">
                  <c:v>70.321489177894208</c:v>
                </c:pt>
                <c:pt idx="10">
                  <c:v>71.730903513664771</c:v>
                </c:pt>
                <c:pt idx="11">
                  <c:v>73.057634376187224</c:v>
                </c:pt>
                <c:pt idx="12">
                  <c:v>74.522828598957005</c:v>
                </c:pt>
                <c:pt idx="13">
                  <c:v>75.347409828720217</c:v>
                </c:pt>
                <c:pt idx="14">
                  <c:v>74.004619090633653</c:v>
                </c:pt>
                <c:pt idx="15">
                  <c:v>74.884722367518691</c:v>
                </c:pt>
                <c:pt idx="16">
                  <c:v>73.751457706760888</c:v>
                </c:pt>
                <c:pt idx="17">
                  <c:v>73.496073230525056</c:v>
                </c:pt>
                <c:pt idx="18">
                  <c:v>73.699206360742309</c:v>
                </c:pt>
                <c:pt idx="19">
                  <c:v>74.553659559081225</c:v>
                </c:pt>
                <c:pt idx="20">
                  <c:v>75.2992270757683</c:v>
                </c:pt>
                <c:pt idx="21">
                  <c:v>75.569311376853122</c:v>
                </c:pt>
                <c:pt idx="22">
                  <c:v>74.696906830463433</c:v>
                </c:pt>
                <c:pt idx="23">
                  <c:v>73.961661554192702</c:v>
                </c:pt>
                <c:pt idx="24">
                  <c:v>74.465731309256029</c:v>
                </c:pt>
                <c:pt idx="25">
                  <c:v>74.769071118042632</c:v>
                </c:pt>
                <c:pt idx="26">
                  <c:v>75.363577481717684</c:v>
                </c:pt>
                <c:pt idx="27">
                  <c:v>75.733131783452649</c:v>
                </c:pt>
                <c:pt idx="28">
                  <c:v>75.41513041018888</c:v>
                </c:pt>
                <c:pt idx="29">
                  <c:v>75.85030459580976</c:v>
                </c:pt>
                <c:pt idx="30">
                  <c:v>76.392156409976891</c:v>
                </c:pt>
                <c:pt idx="31">
                  <c:v>76.90605196606198</c:v>
                </c:pt>
                <c:pt idx="32">
                  <c:v>77.385511634694041</c:v>
                </c:pt>
                <c:pt idx="33">
                  <c:v>75.927778610266103</c:v>
                </c:pt>
                <c:pt idx="34">
                  <c:v>76.198718863186215</c:v>
                </c:pt>
                <c:pt idx="35">
                  <c:v>76.633504941008809</c:v>
                </c:pt>
                <c:pt idx="36">
                  <c:v>76.733308771419161</c:v>
                </c:pt>
                <c:pt idx="37">
                  <c:v>76.012224571184603</c:v>
                </c:pt>
                <c:pt idx="38">
                  <c:v>76.435259300394108</c:v>
                </c:pt>
                <c:pt idx="39">
                  <c:v>76.634823454809478</c:v>
                </c:pt>
              </c:numCache>
            </c:numRef>
          </c:yVal>
          <c:smooth val="0"/>
          <c:extLst>
            <c:ext xmlns:c16="http://schemas.microsoft.com/office/drawing/2014/chart" uri="{C3380CC4-5D6E-409C-BE32-E72D297353CC}">
              <c16:uniqueId val="{00000003-97D1-4ACA-854C-16CEC2B1BBA4}"/>
            </c:ext>
          </c:extLst>
        </c:ser>
        <c:ser>
          <c:idx val="4"/>
          <c:order val="4"/>
          <c:tx>
            <c:v>+2SD</c:v>
          </c:tx>
          <c:spPr>
            <a:ln w="19050" cap="rnd">
              <a:solidFill>
                <a:schemeClr val="accent6"/>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Normal!$Q$2:$Q$41</c:f>
              <c:numCache>
                <c:formatCode>General</c:formatCode>
                <c:ptCount val="40"/>
                <c:pt idx="1">
                  <c:v>147.08326112068522</c:v>
                </c:pt>
                <c:pt idx="2">
                  <c:v>137.55277766926235</c:v>
                </c:pt>
                <c:pt idx="3">
                  <c:v>132.92343567906062</c:v>
                </c:pt>
                <c:pt idx="4">
                  <c:v>135.82021897742914</c:v>
                </c:pt>
                <c:pt idx="5">
                  <c:v>137.20580293716989</c:v>
                </c:pt>
                <c:pt idx="6">
                  <c:v>133.97964708945651</c:v>
                </c:pt>
                <c:pt idx="7">
                  <c:v>133.04899079736663</c:v>
                </c:pt>
                <c:pt idx="8">
                  <c:v>132.44837038703278</c:v>
                </c:pt>
                <c:pt idx="9">
                  <c:v>130.27851082210577</c:v>
                </c:pt>
                <c:pt idx="10">
                  <c:v>128.6327328499716</c:v>
                </c:pt>
                <c:pt idx="11">
                  <c:v>129.60903229047943</c:v>
                </c:pt>
                <c:pt idx="12">
                  <c:v>129.16947909335067</c:v>
                </c:pt>
                <c:pt idx="13">
                  <c:v>127.93830445699406</c:v>
                </c:pt>
                <c:pt idx="14">
                  <c:v>127.19538090936634</c:v>
                </c:pt>
                <c:pt idx="15">
                  <c:v>127.99027763248131</c:v>
                </c:pt>
                <c:pt idx="16">
                  <c:v>127.30736582265088</c:v>
                </c:pt>
                <c:pt idx="17">
                  <c:v>126.39281565836383</c:v>
                </c:pt>
                <c:pt idx="18">
                  <c:v>128.30079363925771</c:v>
                </c:pt>
                <c:pt idx="19">
                  <c:v>128.44634044091879</c:v>
                </c:pt>
                <c:pt idx="20">
                  <c:v>127.84363006708884</c:v>
                </c:pt>
                <c:pt idx="21">
                  <c:v>127.0670522595105</c:v>
                </c:pt>
                <c:pt idx="22">
                  <c:v>126.60744099562353</c:v>
                </c:pt>
                <c:pt idx="23">
                  <c:v>126.12167177914064</c:v>
                </c:pt>
                <c:pt idx="24">
                  <c:v>126.73426869074396</c:v>
                </c:pt>
                <c:pt idx="25">
                  <c:v>127.76939042041892</c:v>
                </c:pt>
                <c:pt idx="26">
                  <c:v>127.37716325902305</c:v>
                </c:pt>
                <c:pt idx="27">
                  <c:v>128.12401107369021</c:v>
                </c:pt>
                <c:pt idx="28">
                  <c:v>127.61935234843182</c:v>
                </c:pt>
                <c:pt idx="29">
                  <c:v>128.08302873752356</c:v>
                </c:pt>
                <c:pt idx="30">
                  <c:v>127.99494036421665</c:v>
                </c:pt>
                <c:pt idx="31">
                  <c:v>127.96894803393802</c:v>
                </c:pt>
                <c:pt idx="32">
                  <c:v>127.70539745621505</c:v>
                </c:pt>
                <c:pt idx="33">
                  <c:v>127.83692727208683</c:v>
                </c:pt>
                <c:pt idx="34">
                  <c:v>128.48699542252808</c:v>
                </c:pt>
                <c:pt idx="35">
                  <c:v>128.19982839232455</c:v>
                </c:pt>
                <c:pt idx="36">
                  <c:v>127.75317771506732</c:v>
                </c:pt>
                <c:pt idx="37">
                  <c:v>127.56672279723644</c:v>
                </c:pt>
                <c:pt idx="38">
                  <c:v>127.46217659704178</c:v>
                </c:pt>
                <c:pt idx="39">
                  <c:v>127.06517654519051</c:v>
                </c:pt>
              </c:numCache>
            </c:numRef>
          </c:yVal>
          <c:smooth val="0"/>
          <c:extLst>
            <c:ext xmlns:c16="http://schemas.microsoft.com/office/drawing/2014/chart" uri="{C3380CC4-5D6E-409C-BE32-E72D297353CC}">
              <c16:uniqueId val="{00000004-97D1-4ACA-854C-16CEC2B1BBA4}"/>
            </c:ext>
          </c:extLst>
        </c:ser>
        <c:ser>
          <c:idx val="5"/>
          <c:order val="5"/>
          <c:tx>
            <c:v>+3SD</c:v>
          </c:tx>
          <c:spPr>
            <a:ln w="19050" cap="rnd">
              <a:solidFill>
                <a:schemeClr val="accent2"/>
              </a:solidFill>
              <a:round/>
            </a:ln>
            <a:effectLst/>
          </c:spPr>
          <c:marker>
            <c:symbol val="none"/>
          </c:marker>
          <c:xVal>
            <c:numRef>
              <c:f>Normal!$A$2:$A$41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Normal!$R$2:$R$41</c:f>
              <c:numCache>
                <c:formatCode>General</c:formatCode>
                <c:ptCount val="40"/>
                <c:pt idx="1">
                  <c:v>171.12489168102786</c:v>
                </c:pt>
                <c:pt idx="2">
                  <c:v>155.32916650389353</c:v>
                </c:pt>
                <c:pt idx="3">
                  <c:v>151.13515351859095</c:v>
                </c:pt>
                <c:pt idx="4">
                  <c:v>153.63032846614371</c:v>
                </c:pt>
                <c:pt idx="5">
                  <c:v>154.39203773908818</c:v>
                </c:pt>
                <c:pt idx="6">
                  <c:v>149.68375634847047</c:v>
                </c:pt>
                <c:pt idx="7">
                  <c:v>147.82348619604994</c:v>
                </c:pt>
                <c:pt idx="8">
                  <c:v>148.17255558054916</c:v>
                </c:pt>
                <c:pt idx="9">
                  <c:v>145.26776623315868</c:v>
                </c:pt>
                <c:pt idx="10">
                  <c:v>142.85819018404831</c:v>
                </c:pt>
                <c:pt idx="11">
                  <c:v>143.74688176905249</c:v>
                </c:pt>
                <c:pt idx="12">
                  <c:v>142.83114171694911</c:v>
                </c:pt>
                <c:pt idx="13">
                  <c:v>141.08602811406251</c:v>
                </c:pt>
                <c:pt idx="14">
                  <c:v>140.49307136404951</c:v>
                </c:pt>
                <c:pt idx="15">
                  <c:v>141.26666644872196</c:v>
                </c:pt>
                <c:pt idx="16">
                  <c:v>140.69634285162337</c:v>
                </c:pt>
                <c:pt idx="17">
                  <c:v>139.61700126532352</c:v>
                </c:pt>
                <c:pt idx="18">
                  <c:v>141.95119045888654</c:v>
                </c:pt>
                <c:pt idx="19">
                  <c:v>141.91951066137815</c:v>
                </c:pt>
                <c:pt idx="20">
                  <c:v>140.97973081491898</c:v>
                </c:pt>
                <c:pt idx="21">
                  <c:v>139.94148748017486</c:v>
                </c:pt>
                <c:pt idx="22">
                  <c:v>139.58507453691357</c:v>
                </c:pt>
                <c:pt idx="23">
                  <c:v>139.16167433537763</c:v>
                </c:pt>
                <c:pt idx="24">
                  <c:v>139.80140303611591</c:v>
                </c:pt>
                <c:pt idx="25">
                  <c:v>141.01947024601299</c:v>
                </c:pt>
                <c:pt idx="26">
                  <c:v>140.38055970334938</c:v>
                </c:pt>
                <c:pt idx="27">
                  <c:v>141.2217308962496</c:v>
                </c:pt>
                <c:pt idx="28">
                  <c:v>140.67040783299257</c:v>
                </c:pt>
                <c:pt idx="29">
                  <c:v>141.14120977295204</c:v>
                </c:pt>
                <c:pt idx="30">
                  <c:v>140.89563635277659</c:v>
                </c:pt>
                <c:pt idx="31">
                  <c:v>140.73467205090702</c:v>
                </c:pt>
                <c:pt idx="32">
                  <c:v>140.2853689115953</c:v>
                </c:pt>
                <c:pt idx="33">
                  <c:v>140.81421443754203</c:v>
                </c:pt>
                <c:pt idx="34">
                  <c:v>141.55906456236355</c:v>
                </c:pt>
                <c:pt idx="35">
                  <c:v>141.09140925515345</c:v>
                </c:pt>
                <c:pt idx="36">
                  <c:v>140.50814495097939</c:v>
                </c:pt>
                <c:pt idx="37">
                  <c:v>140.4553473537494</c:v>
                </c:pt>
                <c:pt idx="38">
                  <c:v>140.21890592120369</c:v>
                </c:pt>
                <c:pt idx="39">
                  <c:v>139.67276481778578</c:v>
                </c:pt>
              </c:numCache>
            </c:numRef>
          </c:yVal>
          <c:smooth val="0"/>
          <c:extLst>
            <c:ext xmlns:c16="http://schemas.microsoft.com/office/drawing/2014/chart" uri="{C3380CC4-5D6E-409C-BE32-E72D297353CC}">
              <c16:uniqueId val="{00000005-97D1-4ACA-854C-16CEC2B1BBA4}"/>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20"/>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failures'!$B$2:$B$41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66</c:v>
                </c:pt>
                <c:pt idx="17">
                  <c:v>64</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154</c:v>
                </c:pt>
                <c:pt idx="35">
                  <c:v>105</c:v>
                </c:pt>
                <c:pt idx="36">
                  <c:v>96</c:v>
                </c:pt>
                <c:pt idx="37">
                  <c:v>85</c:v>
                </c:pt>
                <c:pt idx="38">
                  <c:v>108</c:v>
                </c:pt>
                <c:pt idx="39">
                  <c:v>98</c:v>
                </c:pt>
              </c:numCache>
            </c:numRef>
          </c:yVal>
          <c:smooth val="0"/>
          <c:extLst>
            <c:ext xmlns:c16="http://schemas.microsoft.com/office/drawing/2014/chart" uri="{C3380CC4-5D6E-409C-BE32-E72D297353CC}">
              <c16:uniqueId val="{00000000-0E38-447E-9EF2-B43202CF528E}"/>
            </c:ext>
          </c:extLst>
        </c:ser>
        <c:ser>
          <c:idx val="1"/>
          <c:order val="1"/>
          <c:tx>
            <c:v>Mean</c:v>
          </c:tx>
          <c:spPr>
            <a:ln w="19050" cap="rnd">
              <a:solidFill>
                <a:schemeClr val="bg1">
                  <a:lumMod val="75000"/>
                </a:schemeClr>
              </a:solidFill>
              <a:round/>
            </a:ln>
            <a:effectLst/>
          </c:spPr>
          <c:marker>
            <c:symbol val="none"/>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failures'!$C$2:$C$41</c:f>
              <c:numCache>
                <c:formatCode>0</c:formatCode>
                <c:ptCount val="40"/>
                <c:pt idx="0">
                  <c:v>101.6</c:v>
                </c:pt>
                <c:pt idx="1">
                  <c:v>101.6</c:v>
                </c:pt>
                <c:pt idx="2">
                  <c:v>101.6</c:v>
                </c:pt>
                <c:pt idx="3">
                  <c:v>101.6</c:v>
                </c:pt>
                <c:pt idx="4">
                  <c:v>101.6</c:v>
                </c:pt>
                <c:pt idx="5">
                  <c:v>101.6</c:v>
                </c:pt>
                <c:pt idx="6">
                  <c:v>101.6</c:v>
                </c:pt>
                <c:pt idx="7">
                  <c:v>101.6</c:v>
                </c:pt>
                <c:pt idx="8">
                  <c:v>101.6</c:v>
                </c:pt>
                <c:pt idx="9">
                  <c:v>101.6</c:v>
                </c:pt>
                <c:pt idx="10">
                  <c:v>101.6</c:v>
                </c:pt>
                <c:pt idx="11">
                  <c:v>101.6</c:v>
                </c:pt>
                <c:pt idx="12">
                  <c:v>101.6</c:v>
                </c:pt>
                <c:pt idx="13">
                  <c:v>101.6</c:v>
                </c:pt>
                <c:pt idx="14">
                  <c:v>101.6</c:v>
                </c:pt>
                <c:pt idx="15">
                  <c:v>101.6</c:v>
                </c:pt>
                <c:pt idx="16">
                  <c:v>101.6</c:v>
                </c:pt>
                <c:pt idx="17">
                  <c:v>101.6</c:v>
                </c:pt>
                <c:pt idx="18">
                  <c:v>101.6</c:v>
                </c:pt>
                <c:pt idx="19">
                  <c:v>101.6</c:v>
                </c:pt>
                <c:pt idx="20">
                  <c:v>101.6</c:v>
                </c:pt>
                <c:pt idx="21">
                  <c:v>101.6</c:v>
                </c:pt>
                <c:pt idx="22">
                  <c:v>101.6</c:v>
                </c:pt>
                <c:pt idx="23">
                  <c:v>101.6</c:v>
                </c:pt>
                <c:pt idx="24">
                  <c:v>101.6</c:v>
                </c:pt>
                <c:pt idx="25">
                  <c:v>101.6</c:v>
                </c:pt>
                <c:pt idx="26">
                  <c:v>101.6</c:v>
                </c:pt>
                <c:pt idx="27">
                  <c:v>101.6</c:v>
                </c:pt>
                <c:pt idx="28">
                  <c:v>101.6</c:v>
                </c:pt>
                <c:pt idx="29">
                  <c:v>101.6</c:v>
                </c:pt>
                <c:pt idx="30">
                  <c:v>101.6</c:v>
                </c:pt>
                <c:pt idx="31">
                  <c:v>101.6</c:v>
                </c:pt>
                <c:pt idx="32">
                  <c:v>101.6</c:v>
                </c:pt>
                <c:pt idx="33">
                  <c:v>101.6</c:v>
                </c:pt>
                <c:pt idx="34">
                  <c:v>101.6</c:v>
                </c:pt>
                <c:pt idx="35">
                  <c:v>101.6</c:v>
                </c:pt>
                <c:pt idx="36">
                  <c:v>101.6</c:v>
                </c:pt>
                <c:pt idx="37">
                  <c:v>101.6</c:v>
                </c:pt>
                <c:pt idx="38">
                  <c:v>101.6</c:v>
                </c:pt>
                <c:pt idx="39">
                  <c:v>101.6</c:v>
                </c:pt>
              </c:numCache>
            </c:numRef>
          </c:yVal>
          <c:smooth val="0"/>
          <c:extLst>
            <c:ext xmlns:c16="http://schemas.microsoft.com/office/drawing/2014/chart" uri="{C3380CC4-5D6E-409C-BE32-E72D297353CC}">
              <c16:uniqueId val="{00000001-0E38-447E-9EF2-B43202CF528E}"/>
            </c:ext>
          </c:extLst>
        </c:ser>
        <c:ser>
          <c:idx val="2"/>
          <c:order val="2"/>
          <c:tx>
            <c:v>-3SD</c:v>
          </c:tx>
          <c:spPr>
            <a:ln w="19050" cap="rnd">
              <a:solidFill>
                <a:schemeClr val="accent2"/>
              </a:solidFill>
              <a:round/>
            </a:ln>
            <a:effectLst/>
          </c:spPr>
          <c:marker>
            <c:symbol val="none"/>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failures'!$E$2:$E$41</c:f>
              <c:numCache>
                <c:formatCode>General</c:formatCode>
                <c:ptCount val="40"/>
                <c:pt idx="0">
                  <c:v>51.259008903127665</c:v>
                </c:pt>
                <c:pt idx="1">
                  <c:v>51.259008903127665</c:v>
                </c:pt>
                <c:pt idx="2">
                  <c:v>51.259008903127665</c:v>
                </c:pt>
                <c:pt idx="3">
                  <c:v>51.259008903127665</c:v>
                </c:pt>
                <c:pt idx="4">
                  <c:v>51.259008903127665</c:v>
                </c:pt>
                <c:pt idx="5">
                  <c:v>51.259008903127665</c:v>
                </c:pt>
                <c:pt idx="6">
                  <c:v>51.259008903127665</c:v>
                </c:pt>
                <c:pt idx="7">
                  <c:v>51.259008903127665</c:v>
                </c:pt>
                <c:pt idx="8">
                  <c:v>51.259008903127665</c:v>
                </c:pt>
                <c:pt idx="9">
                  <c:v>51.259008903127665</c:v>
                </c:pt>
                <c:pt idx="10">
                  <c:v>51.259008903127665</c:v>
                </c:pt>
                <c:pt idx="11">
                  <c:v>51.259008903127665</c:v>
                </c:pt>
                <c:pt idx="12">
                  <c:v>51.259008903127665</c:v>
                </c:pt>
                <c:pt idx="13">
                  <c:v>51.259008903127665</c:v>
                </c:pt>
                <c:pt idx="14">
                  <c:v>51.259008903127665</c:v>
                </c:pt>
                <c:pt idx="15">
                  <c:v>51.259008903127665</c:v>
                </c:pt>
                <c:pt idx="16">
                  <c:v>51.259008903127665</c:v>
                </c:pt>
                <c:pt idx="17">
                  <c:v>51.259008903127665</c:v>
                </c:pt>
                <c:pt idx="18">
                  <c:v>51.259008903127665</c:v>
                </c:pt>
                <c:pt idx="19">
                  <c:v>51.259008903127665</c:v>
                </c:pt>
                <c:pt idx="20">
                  <c:v>51.259008903127665</c:v>
                </c:pt>
                <c:pt idx="21">
                  <c:v>51.259008903127665</c:v>
                </c:pt>
                <c:pt idx="22">
                  <c:v>51.259008903127665</c:v>
                </c:pt>
                <c:pt idx="23">
                  <c:v>51.259008903127665</c:v>
                </c:pt>
                <c:pt idx="24">
                  <c:v>51.259008903127665</c:v>
                </c:pt>
                <c:pt idx="25">
                  <c:v>51.259008903127665</c:v>
                </c:pt>
                <c:pt idx="26">
                  <c:v>51.259008903127665</c:v>
                </c:pt>
                <c:pt idx="27">
                  <c:v>51.259008903127665</c:v>
                </c:pt>
                <c:pt idx="28">
                  <c:v>51.259008903127665</c:v>
                </c:pt>
                <c:pt idx="29">
                  <c:v>51.259008903127665</c:v>
                </c:pt>
                <c:pt idx="30">
                  <c:v>51.259008903127665</c:v>
                </c:pt>
                <c:pt idx="31">
                  <c:v>51.259008903127665</c:v>
                </c:pt>
                <c:pt idx="32">
                  <c:v>51.259008903127665</c:v>
                </c:pt>
                <c:pt idx="33">
                  <c:v>51.259008903127665</c:v>
                </c:pt>
                <c:pt idx="34">
                  <c:v>51.259008903127665</c:v>
                </c:pt>
                <c:pt idx="35">
                  <c:v>51.259008903127665</c:v>
                </c:pt>
                <c:pt idx="36">
                  <c:v>51.259008903127665</c:v>
                </c:pt>
                <c:pt idx="37">
                  <c:v>51.259008903127665</c:v>
                </c:pt>
                <c:pt idx="38">
                  <c:v>51.259008903127665</c:v>
                </c:pt>
                <c:pt idx="39">
                  <c:v>51.259008903127665</c:v>
                </c:pt>
              </c:numCache>
            </c:numRef>
          </c:yVal>
          <c:smooth val="0"/>
          <c:extLst>
            <c:ext xmlns:c16="http://schemas.microsoft.com/office/drawing/2014/chart" uri="{C3380CC4-5D6E-409C-BE32-E72D297353CC}">
              <c16:uniqueId val="{00000002-0E38-447E-9EF2-B43202CF528E}"/>
            </c:ext>
          </c:extLst>
        </c:ser>
        <c:ser>
          <c:idx val="3"/>
          <c:order val="3"/>
          <c:tx>
            <c:v>-2SD</c:v>
          </c:tx>
          <c:spPr>
            <a:ln w="19050" cap="rnd">
              <a:solidFill>
                <a:schemeClr val="accent6"/>
              </a:solidFill>
              <a:round/>
            </a:ln>
            <a:effectLst/>
          </c:spPr>
          <c:marker>
            <c:symbol val="none"/>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failures'!$F$2:$F$41</c:f>
              <c:numCache>
                <c:formatCode>General</c:formatCode>
                <c:ptCount val="40"/>
                <c:pt idx="0">
                  <c:v>68.039339268751775</c:v>
                </c:pt>
                <c:pt idx="1">
                  <c:v>68.039339268751775</c:v>
                </c:pt>
                <c:pt idx="2">
                  <c:v>68.039339268751775</c:v>
                </c:pt>
                <c:pt idx="3">
                  <c:v>68.039339268751775</c:v>
                </c:pt>
                <c:pt idx="4">
                  <c:v>68.039339268751775</c:v>
                </c:pt>
                <c:pt idx="5">
                  <c:v>68.039339268751775</c:v>
                </c:pt>
                <c:pt idx="6">
                  <c:v>68.039339268751775</c:v>
                </c:pt>
                <c:pt idx="7">
                  <c:v>68.039339268751775</c:v>
                </c:pt>
                <c:pt idx="8">
                  <c:v>68.039339268751775</c:v>
                </c:pt>
                <c:pt idx="9">
                  <c:v>68.039339268751775</c:v>
                </c:pt>
                <c:pt idx="10">
                  <c:v>68.039339268751775</c:v>
                </c:pt>
                <c:pt idx="11">
                  <c:v>68.039339268751775</c:v>
                </c:pt>
                <c:pt idx="12">
                  <c:v>68.039339268751775</c:v>
                </c:pt>
                <c:pt idx="13">
                  <c:v>68.039339268751775</c:v>
                </c:pt>
                <c:pt idx="14">
                  <c:v>68.039339268751775</c:v>
                </c:pt>
                <c:pt idx="15">
                  <c:v>68.039339268751775</c:v>
                </c:pt>
                <c:pt idx="16">
                  <c:v>68.039339268751775</c:v>
                </c:pt>
                <c:pt idx="17">
                  <c:v>68.039339268751775</c:v>
                </c:pt>
                <c:pt idx="18">
                  <c:v>68.039339268751775</c:v>
                </c:pt>
                <c:pt idx="19">
                  <c:v>68.039339268751775</c:v>
                </c:pt>
                <c:pt idx="20">
                  <c:v>68.039339268751775</c:v>
                </c:pt>
                <c:pt idx="21">
                  <c:v>68.039339268751775</c:v>
                </c:pt>
                <c:pt idx="22">
                  <c:v>68.039339268751775</c:v>
                </c:pt>
                <c:pt idx="23">
                  <c:v>68.039339268751775</c:v>
                </c:pt>
                <c:pt idx="24">
                  <c:v>68.039339268751775</c:v>
                </c:pt>
                <c:pt idx="25">
                  <c:v>68.039339268751775</c:v>
                </c:pt>
                <c:pt idx="26">
                  <c:v>68.039339268751775</c:v>
                </c:pt>
                <c:pt idx="27">
                  <c:v>68.039339268751775</c:v>
                </c:pt>
                <c:pt idx="28">
                  <c:v>68.039339268751775</c:v>
                </c:pt>
                <c:pt idx="29">
                  <c:v>68.039339268751775</c:v>
                </c:pt>
                <c:pt idx="30">
                  <c:v>68.039339268751775</c:v>
                </c:pt>
                <c:pt idx="31">
                  <c:v>68.039339268751775</c:v>
                </c:pt>
                <c:pt idx="32">
                  <c:v>68.039339268751775</c:v>
                </c:pt>
                <c:pt idx="33">
                  <c:v>68.039339268751775</c:v>
                </c:pt>
                <c:pt idx="34">
                  <c:v>68.039339268751775</c:v>
                </c:pt>
                <c:pt idx="35">
                  <c:v>68.039339268751775</c:v>
                </c:pt>
                <c:pt idx="36">
                  <c:v>68.039339268751775</c:v>
                </c:pt>
                <c:pt idx="37">
                  <c:v>68.039339268751775</c:v>
                </c:pt>
                <c:pt idx="38">
                  <c:v>68.039339268751775</c:v>
                </c:pt>
                <c:pt idx="39">
                  <c:v>68.039339268751775</c:v>
                </c:pt>
              </c:numCache>
            </c:numRef>
          </c:yVal>
          <c:smooth val="0"/>
          <c:extLst>
            <c:ext xmlns:c16="http://schemas.microsoft.com/office/drawing/2014/chart" uri="{C3380CC4-5D6E-409C-BE32-E72D297353CC}">
              <c16:uniqueId val="{00000003-0E38-447E-9EF2-B43202CF528E}"/>
            </c:ext>
          </c:extLst>
        </c:ser>
        <c:ser>
          <c:idx val="4"/>
          <c:order val="4"/>
          <c:tx>
            <c:v>+2SD</c:v>
          </c:tx>
          <c:spPr>
            <a:ln w="19050" cap="rnd">
              <a:solidFill>
                <a:schemeClr val="accent6"/>
              </a:solidFill>
              <a:round/>
            </a:ln>
            <a:effectLst/>
          </c:spPr>
          <c:marker>
            <c:symbol val="none"/>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failures'!$G$2:$G$41</c:f>
              <c:numCache>
                <c:formatCode>General</c:formatCode>
                <c:ptCount val="40"/>
                <c:pt idx="0">
                  <c:v>135.16066073124821</c:v>
                </c:pt>
                <c:pt idx="1">
                  <c:v>135.16066073124821</c:v>
                </c:pt>
                <c:pt idx="2">
                  <c:v>135.16066073124821</c:v>
                </c:pt>
                <c:pt idx="3">
                  <c:v>135.16066073124821</c:v>
                </c:pt>
                <c:pt idx="4">
                  <c:v>135.16066073124821</c:v>
                </c:pt>
                <c:pt idx="5">
                  <c:v>135.16066073124821</c:v>
                </c:pt>
                <c:pt idx="6">
                  <c:v>135.16066073124821</c:v>
                </c:pt>
                <c:pt idx="7">
                  <c:v>135.16066073124821</c:v>
                </c:pt>
                <c:pt idx="8">
                  <c:v>135.16066073124821</c:v>
                </c:pt>
                <c:pt idx="9">
                  <c:v>135.16066073124821</c:v>
                </c:pt>
                <c:pt idx="10">
                  <c:v>135.16066073124821</c:v>
                </c:pt>
                <c:pt idx="11">
                  <c:v>135.16066073124821</c:v>
                </c:pt>
                <c:pt idx="12">
                  <c:v>135.16066073124821</c:v>
                </c:pt>
                <c:pt idx="13">
                  <c:v>135.16066073124821</c:v>
                </c:pt>
                <c:pt idx="14">
                  <c:v>135.16066073124821</c:v>
                </c:pt>
                <c:pt idx="15">
                  <c:v>135.16066073124821</c:v>
                </c:pt>
                <c:pt idx="16">
                  <c:v>135.16066073124821</c:v>
                </c:pt>
                <c:pt idx="17">
                  <c:v>135.16066073124821</c:v>
                </c:pt>
                <c:pt idx="18">
                  <c:v>135.16066073124821</c:v>
                </c:pt>
                <c:pt idx="19">
                  <c:v>135.16066073124821</c:v>
                </c:pt>
                <c:pt idx="20">
                  <c:v>135.16066073124821</c:v>
                </c:pt>
                <c:pt idx="21">
                  <c:v>135.16066073124821</c:v>
                </c:pt>
                <c:pt idx="22">
                  <c:v>135.16066073124821</c:v>
                </c:pt>
                <c:pt idx="23">
                  <c:v>135.16066073124821</c:v>
                </c:pt>
                <c:pt idx="24">
                  <c:v>135.16066073124821</c:v>
                </c:pt>
                <c:pt idx="25">
                  <c:v>135.16066073124821</c:v>
                </c:pt>
                <c:pt idx="26">
                  <c:v>135.16066073124821</c:v>
                </c:pt>
                <c:pt idx="27">
                  <c:v>135.16066073124821</c:v>
                </c:pt>
                <c:pt idx="28">
                  <c:v>135.16066073124821</c:v>
                </c:pt>
                <c:pt idx="29">
                  <c:v>135.16066073124821</c:v>
                </c:pt>
                <c:pt idx="30">
                  <c:v>135.16066073124821</c:v>
                </c:pt>
                <c:pt idx="31">
                  <c:v>135.16066073124821</c:v>
                </c:pt>
                <c:pt idx="32">
                  <c:v>135.16066073124821</c:v>
                </c:pt>
                <c:pt idx="33">
                  <c:v>135.16066073124821</c:v>
                </c:pt>
                <c:pt idx="34">
                  <c:v>135.16066073124821</c:v>
                </c:pt>
                <c:pt idx="35">
                  <c:v>135.16066073124821</c:v>
                </c:pt>
                <c:pt idx="36">
                  <c:v>135.16066073124821</c:v>
                </c:pt>
                <c:pt idx="37">
                  <c:v>135.16066073124821</c:v>
                </c:pt>
                <c:pt idx="38">
                  <c:v>135.16066073124821</c:v>
                </c:pt>
                <c:pt idx="39">
                  <c:v>135.16066073124821</c:v>
                </c:pt>
              </c:numCache>
            </c:numRef>
          </c:yVal>
          <c:smooth val="0"/>
          <c:extLst>
            <c:ext xmlns:c16="http://schemas.microsoft.com/office/drawing/2014/chart" uri="{C3380CC4-5D6E-409C-BE32-E72D297353CC}">
              <c16:uniqueId val="{00000004-0E38-447E-9EF2-B43202CF528E}"/>
            </c:ext>
          </c:extLst>
        </c:ser>
        <c:ser>
          <c:idx val="5"/>
          <c:order val="5"/>
          <c:tx>
            <c:v>+3SD</c:v>
          </c:tx>
          <c:spPr>
            <a:ln w="19050" cap="rnd">
              <a:solidFill>
                <a:schemeClr val="accent2"/>
              </a:solidFill>
              <a:round/>
            </a:ln>
            <a:effectLst/>
          </c:spPr>
          <c:marker>
            <c:symbol val="none"/>
          </c:marker>
          <c:xVal>
            <c:numRef>
              <c:f>'SD failures'!$A$2:$A$41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'SD failures'!$H$2:$H$41</c:f>
              <c:numCache>
                <c:formatCode>General</c:formatCode>
                <c:ptCount val="40"/>
                <c:pt idx="0">
                  <c:v>151.94099109687232</c:v>
                </c:pt>
                <c:pt idx="1">
                  <c:v>151.94099109687232</c:v>
                </c:pt>
                <c:pt idx="2">
                  <c:v>151.94099109687232</c:v>
                </c:pt>
                <c:pt idx="3">
                  <c:v>151.94099109687232</c:v>
                </c:pt>
                <c:pt idx="4">
                  <c:v>151.94099109687232</c:v>
                </c:pt>
                <c:pt idx="5">
                  <c:v>151.94099109687232</c:v>
                </c:pt>
                <c:pt idx="6">
                  <c:v>151.94099109687232</c:v>
                </c:pt>
                <c:pt idx="7">
                  <c:v>151.94099109687232</c:v>
                </c:pt>
                <c:pt idx="8">
                  <c:v>151.94099109687232</c:v>
                </c:pt>
                <c:pt idx="9">
                  <c:v>151.94099109687232</c:v>
                </c:pt>
                <c:pt idx="10">
                  <c:v>151.94099109687232</c:v>
                </c:pt>
                <c:pt idx="11">
                  <c:v>151.94099109687232</c:v>
                </c:pt>
                <c:pt idx="12">
                  <c:v>151.94099109687232</c:v>
                </c:pt>
                <c:pt idx="13">
                  <c:v>151.94099109687232</c:v>
                </c:pt>
                <c:pt idx="14">
                  <c:v>151.94099109687232</c:v>
                </c:pt>
                <c:pt idx="15">
                  <c:v>151.94099109687232</c:v>
                </c:pt>
                <c:pt idx="16">
                  <c:v>151.94099109687232</c:v>
                </c:pt>
                <c:pt idx="17">
                  <c:v>151.94099109687232</c:v>
                </c:pt>
                <c:pt idx="18">
                  <c:v>151.94099109687232</c:v>
                </c:pt>
                <c:pt idx="19">
                  <c:v>151.94099109687232</c:v>
                </c:pt>
                <c:pt idx="20">
                  <c:v>151.94099109687232</c:v>
                </c:pt>
                <c:pt idx="21">
                  <c:v>151.94099109687232</c:v>
                </c:pt>
                <c:pt idx="22">
                  <c:v>151.94099109687232</c:v>
                </c:pt>
                <c:pt idx="23">
                  <c:v>151.94099109687232</c:v>
                </c:pt>
                <c:pt idx="24">
                  <c:v>151.94099109687232</c:v>
                </c:pt>
                <c:pt idx="25">
                  <c:v>151.94099109687232</c:v>
                </c:pt>
                <c:pt idx="26">
                  <c:v>151.94099109687232</c:v>
                </c:pt>
                <c:pt idx="27">
                  <c:v>151.94099109687232</c:v>
                </c:pt>
                <c:pt idx="28">
                  <c:v>151.94099109687232</c:v>
                </c:pt>
                <c:pt idx="29">
                  <c:v>151.94099109687232</c:v>
                </c:pt>
                <c:pt idx="30">
                  <c:v>151.94099109687232</c:v>
                </c:pt>
                <c:pt idx="31">
                  <c:v>151.94099109687232</c:v>
                </c:pt>
                <c:pt idx="32">
                  <c:v>151.94099109687232</c:v>
                </c:pt>
                <c:pt idx="33">
                  <c:v>151.94099109687232</c:v>
                </c:pt>
                <c:pt idx="34">
                  <c:v>151.94099109687232</c:v>
                </c:pt>
                <c:pt idx="35">
                  <c:v>151.94099109687232</c:v>
                </c:pt>
                <c:pt idx="36">
                  <c:v>151.94099109687232</c:v>
                </c:pt>
                <c:pt idx="37">
                  <c:v>151.94099109687232</c:v>
                </c:pt>
                <c:pt idx="38">
                  <c:v>151.94099109687232</c:v>
                </c:pt>
                <c:pt idx="39">
                  <c:v>151.94099109687232</c:v>
                </c:pt>
              </c:numCache>
            </c:numRef>
          </c:yVal>
          <c:smooth val="0"/>
          <c:extLst>
            <c:ext xmlns:c16="http://schemas.microsoft.com/office/drawing/2014/chart" uri="{C3380CC4-5D6E-409C-BE32-E72D297353CC}">
              <c16:uniqueId val="{00000005-0E38-447E-9EF2-B43202CF528E}"/>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4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(2)'!$D$2:$D$41</c:f>
              <c:numCache>
                <c:formatCode>0</c:formatCode>
                <c:ptCount val="40"/>
                <c:pt idx="0">
                  <c:v>116</c:v>
                </c:pt>
                <c:pt idx="1">
                  <c:v>82</c:v>
                </c:pt>
                <c:pt idx="2">
                  <c:v>108</c:v>
                </c:pt>
                <c:pt idx="3">
                  <c:v>80</c:v>
                </c:pt>
                <c:pt idx="4">
                  <c:v>115</c:v>
                </c:pt>
                <c:pt idx="5">
                  <c:v>116</c:v>
                </c:pt>
                <c:pt idx="6">
                  <c:v>101</c:v>
                </c:pt>
                <c:pt idx="7">
                  <c:v>110</c:v>
                </c:pt>
                <c:pt idx="8">
                  <c:v>74</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219C-4387-9E2E-F43C9FCE57FB}"/>
            </c:ext>
          </c:extLst>
        </c:ser>
        <c:ser>
          <c:idx val="1"/>
          <c:order val="1"/>
          <c:tx>
            <c:v>Mean</c:v>
          </c:tx>
          <c:spPr>
            <a:ln w="19050" cap="rnd">
              <a:solidFill>
                <a:schemeClr val="bg1">
                  <a:lumMod val="75000"/>
                </a:schemeClr>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(2)'!$M$2:$M$41</c:f>
              <c:numCache>
                <c:formatCode>0</c:formatCode>
                <c:ptCount val="40"/>
                <c:pt idx="0">
                  <c:v>116</c:v>
                </c:pt>
                <c:pt idx="1">
                  <c:v>99</c:v>
                </c:pt>
                <c:pt idx="2">
                  <c:v>102</c:v>
                </c:pt>
                <c:pt idx="3">
                  <c:v>96.5</c:v>
                </c:pt>
                <c:pt idx="4">
                  <c:v>100.2</c:v>
                </c:pt>
                <c:pt idx="5">
                  <c:v>102.83333333333333</c:v>
                </c:pt>
                <c:pt idx="6">
                  <c:v>102.57142857142857</c:v>
                </c:pt>
                <c:pt idx="7">
                  <c:v>103.5</c:v>
                </c:pt>
                <c:pt idx="8">
                  <c:v>100.22222222222223</c:v>
                </c:pt>
                <c:pt idx="9">
                  <c:v>99.6</c:v>
                </c:pt>
                <c:pt idx="10">
                  <c:v>99.545454545454547</c:v>
                </c:pt>
                <c:pt idx="11">
                  <c:v>100.75</c:v>
                </c:pt>
                <c:pt idx="12">
                  <c:v>101.30769230769231</c:v>
                </c:pt>
                <c:pt idx="13">
                  <c:v>101.14285714285714</c:v>
                </c:pt>
                <c:pt idx="14">
                  <c:v>100.13333333333334</c:v>
                </c:pt>
                <c:pt idx="15">
                  <c:v>101</c:v>
                </c:pt>
                <c:pt idx="16">
                  <c:v>100.11764705882354</c:v>
                </c:pt>
                <c:pt idx="17">
                  <c:v>99.555555555555557</c:v>
                </c:pt>
                <c:pt idx="18">
                  <c:v>100.63157894736842</c:v>
                </c:pt>
                <c:pt idx="19">
                  <c:v>101.15</c:v>
                </c:pt>
                <c:pt idx="20">
                  <c:v>101.23809523809524</c:v>
                </c:pt>
                <c:pt idx="21">
                  <c:v>101</c:v>
                </c:pt>
                <c:pt idx="22">
                  <c:v>100.34782608695652</c:v>
                </c:pt>
                <c:pt idx="23">
                  <c:v>99.75</c:v>
                </c:pt>
                <c:pt idx="24">
                  <c:v>100.32</c:v>
                </c:pt>
                <c:pt idx="25">
                  <c:v>101</c:v>
                </c:pt>
                <c:pt idx="26">
                  <c:v>101.11111111111111</c:v>
                </c:pt>
                <c:pt idx="27">
                  <c:v>101.67857142857143</c:v>
                </c:pt>
                <c:pt idx="28">
                  <c:v>101.27586206896552</c:v>
                </c:pt>
                <c:pt idx="29">
                  <c:v>101.73333333333333</c:v>
                </c:pt>
                <c:pt idx="30">
                  <c:v>101.96774193548387</c:v>
                </c:pt>
                <c:pt idx="31">
                  <c:v>102.21875</c:v>
                </c:pt>
                <c:pt idx="32">
                  <c:v>102.33333333333333</c:v>
                </c:pt>
                <c:pt idx="33">
                  <c:v>101.67647058823529</c:v>
                </c:pt>
                <c:pt idx="34">
                  <c:v>102.14285714285714</c:v>
                </c:pt>
                <c:pt idx="35">
                  <c:v>102.22222222222223</c:v>
                </c:pt>
                <c:pt idx="36">
                  <c:v>102.05405405405405</c:v>
                </c:pt>
                <c:pt idx="37">
                  <c:v>101.60526315789474</c:v>
                </c:pt>
                <c:pt idx="38">
                  <c:v>101.76923076923077</c:v>
                </c:pt>
                <c:pt idx="39">
                  <c:v>101.675</c:v>
                </c:pt>
              </c:numCache>
            </c:numRef>
          </c:yVal>
          <c:smooth val="0"/>
          <c:extLst>
            <c:ext xmlns:c16="http://schemas.microsoft.com/office/drawing/2014/chart" uri="{C3380CC4-5D6E-409C-BE32-E72D297353CC}">
              <c16:uniqueId val="{00000001-219C-4387-9E2E-F43C9FCE57FB}"/>
            </c:ext>
          </c:extLst>
        </c:ser>
        <c:ser>
          <c:idx val="2"/>
          <c:order val="2"/>
          <c:tx>
            <c:v>-3SD</c:v>
          </c:tx>
          <c:spPr>
            <a:ln w="19050" cap="rnd">
              <a:solidFill>
                <a:schemeClr val="accent2"/>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(2)'!$O$2:$O$41</c:f>
              <c:numCache>
                <c:formatCode>General</c:formatCode>
                <c:ptCount val="40"/>
                <c:pt idx="1">
                  <c:v>26.875108318972153</c:v>
                </c:pt>
                <c:pt idx="2">
                  <c:v>48.670833496106468</c:v>
                </c:pt>
                <c:pt idx="3">
                  <c:v>41.864846481409053</c:v>
                </c:pt>
                <c:pt idx="4">
                  <c:v>46.769671533856297</c:v>
                </c:pt>
                <c:pt idx="5">
                  <c:v>51.274628927578483</c:v>
                </c:pt>
                <c:pt idx="6">
                  <c:v>55.459100794386657</c:v>
                </c:pt>
                <c:pt idx="7">
                  <c:v>59.176513803950073</c:v>
                </c:pt>
                <c:pt idx="8">
                  <c:v>49.337548694724703</c:v>
                </c:pt>
                <c:pt idx="9">
                  <c:v>51.263678253305258</c:v>
                </c:pt>
                <c:pt idx="10">
                  <c:v>53.686381883062523</c:v>
                </c:pt>
                <c:pt idx="11">
                  <c:v>55.268485273485204</c:v>
                </c:pt>
                <c:pt idx="12">
                  <c:v>57.346608118640347</c:v>
                </c:pt>
                <c:pt idx="13">
                  <c:v>58.865905273775304</c:v>
                </c:pt>
                <c:pt idx="14">
                  <c:v>57.739263667197896</c:v>
                </c:pt>
                <c:pt idx="15">
                  <c:v>58.743639532018378</c:v>
                </c:pt>
                <c:pt idx="16">
                  <c:v>57.772427174416023</c:v>
                </c:pt>
                <c:pt idx="17">
                  <c:v>57.856352572623599</c:v>
                </c:pt>
                <c:pt idx="18">
                  <c:v>57.733903878481691</c:v>
                </c:pt>
                <c:pt idx="19">
                  <c:v>58.821118482455624</c:v>
                </c:pt>
                <c:pt idx="20">
                  <c:v>59.963232600961156</c:v>
                </c:pt>
                <c:pt idx="21">
                  <c:v>60.580768368086389</c:v>
                </c:pt>
                <c:pt idx="22">
                  <c:v>59.758442946590655</c:v>
                </c:pt>
                <c:pt idx="23">
                  <c:v>59.092095265602971</c:v>
                </c:pt>
                <c:pt idx="24">
                  <c:v>59.610173176492125</c:v>
                </c:pt>
                <c:pt idx="25">
                  <c:v>59.778646310437594</c:v>
                </c:pt>
                <c:pt idx="26">
                  <c:v>60.653155727204719</c:v>
                </c:pt>
                <c:pt idx="27">
                  <c:v>60.96777375008012</c:v>
                </c:pt>
                <c:pt idx="28">
                  <c:v>60.772714955335218</c:v>
                </c:pt>
                <c:pt idx="29">
                  <c:v>61.230970694712653</c:v>
                </c:pt>
                <c:pt idx="30">
                  <c:v>61.954115224316624</c:v>
                </c:pt>
                <c:pt idx="31">
                  <c:v>62.625976649135794</c:v>
                </c:pt>
                <c:pt idx="32">
                  <c:v>63.314107303080057</c:v>
                </c:pt>
                <c:pt idx="33">
                  <c:v>61.571694711435455</c:v>
                </c:pt>
                <c:pt idx="34">
                  <c:v>61.774490294335592</c:v>
                </c:pt>
                <c:pt idx="35">
                  <c:v>62.409087275502429</c:v>
                </c:pt>
                <c:pt idx="36">
                  <c:v>62.678008379393255</c:v>
                </c:pt>
                <c:pt idx="37">
                  <c:v>61.888117794130565</c:v>
                </c:pt>
                <c:pt idx="38">
                  <c:v>62.457953529504508</c:v>
                </c:pt>
                <c:pt idx="39">
                  <c:v>62.829819128711961</c:v>
                </c:pt>
              </c:numCache>
            </c:numRef>
          </c:yVal>
          <c:smooth val="0"/>
          <c:extLst>
            <c:ext xmlns:c16="http://schemas.microsoft.com/office/drawing/2014/chart" uri="{C3380CC4-5D6E-409C-BE32-E72D297353CC}">
              <c16:uniqueId val="{00000002-219C-4387-9E2E-F43C9FCE57FB}"/>
            </c:ext>
          </c:extLst>
        </c:ser>
        <c:ser>
          <c:idx val="3"/>
          <c:order val="3"/>
          <c:tx>
            <c:v>-2SD</c:v>
          </c:tx>
          <c:spPr>
            <a:ln w="19050" cap="rnd">
              <a:solidFill>
                <a:schemeClr val="accent4"/>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(2)'!$P$2:$P$41</c:f>
              <c:numCache>
                <c:formatCode>General</c:formatCode>
                <c:ptCount val="40"/>
                <c:pt idx="1">
                  <c:v>50.916738879314771</c:v>
                </c:pt>
                <c:pt idx="2">
                  <c:v>66.447222330737645</c:v>
                </c:pt>
                <c:pt idx="3">
                  <c:v>60.076564320939369</c:v>
                </c:pt>
                <c:pt idx="4">
                  <c:v>64.57978102257087</c:v>
                </c:pt>
                <c:pt idx="5">
                  <c:v>68.460863729496765</c:v>
                </c:pt>
                <c:pt idx="6">
                  <c:v>71.163210053400633</c:v>
                </c:pt>
                <c:pt idx="7">
                  <c:v>73.951009202633387</c:v>
                </c:pt>
                <c:pt idx="8">
                  <c:v>66.299106537223878</c:v>
                </c:pt>
                <c:pt idx="9">
                  <c:v>67.375785502203513</c:v>
                </c:pt>
                <c:pt idx="10">
                  <c:v>68.972739437193198</c:v>
                </c:pt>
                <c:pt idx="11">
                  <c:v>70.428990182323474</c:v>
                </c:pt>
                <c:pt idx="12">
                  <c:v>72.000302848324338</c:v>
                </c:pt>
                <c:pt idx="13">
                  <c:v>72.958222563469249</c:v>
                </c:pt>
                <c:pt idx="14">
                  <c:v>71.870620222576378</c:v>
                </c:pt>
                <c:pt idx="15">
                  <c:v>72.829093021345585</c:v>
                </c:pt>
                <c:pt idx="16">
                  <c:v>71.887500469218523</c:v>
                </c:pt>
                <c:pt idx="17">
                  <c:v>71.75608690026759</c:v>
                </c:pt>
                <c:pt idx="18">
                  <c:v>72.033128901443931</c:v>
                </c:pt>
                <c:pt idx="19">
                  <c:v>72.930745654970423</c:v>
                </c:pt>
                <c:pt idx="20">
                  <c:v>73.721520146672518</c:v>
                </c:pt>
                <c:pt idx="21">
                  <c:v>74.053845578724264</c:v>
                </c:pt>
                <c:pt idx="22">
                  <c:v>73.288237326712604</c:v>
                </c:pt>
                <c:pt idx="23">
                  <c:v>72.644730177068652</c:v>
                </c:pt>
                <c:pt idx="24">
                  <c:v>73.180115450994748</c:v>
                </c:pt>
                <c:pt idx="25">
                  <c:v>73.519097540291739</c:v>
                </c:pt>
                <c:pt idx="26">
                  <c:v>74.139140855173508</c:v>
                </c:pt>
                <c:pt idx="27">
                  <c:v>74.538039642910562</c:v>
                </c:pt>
                <c:pt idx="28">
                  <c:v>74.273763993211986</c:v>
                </c:pt>
                <c:pt idx="29">
                  <c:v>74.731758240919547</c:v>
                </c:pt>
                <c:pt idx="30">
                  <c:v>75.291990794705711</c:v>
                </c:pt>
                <c:pt idx="31">
                  <c:v>75.82356776609052</c:v>
                </c:pt>
                <c:pt idx="32">
                  <c:v>76.320515979831143</c:v>
                </c:pt>
                <c:pt idx="33">
                  <c:v>74.939953337035405</c:v>
                </c:pt>
                <c:pt idx="34">
                  <c:v>75.230612577176103</c:v>
                </c:pt>
                <c:pt idx="35">
                  <c:v>75.680132257742372</c:v>
                </c:pt>
                <c:pt idx="36">
                  <c:v>75.803356937613515</c:v>
                </c:pt>
                <c:pt idx="37">
                  <c:v>75.127166248718623</c:v>
                </c:pt>
                <c:pt idx="38">
                  <c:v>75.561712609413263</c:v>
                </c:pt>
                <c:pt idx="39">
                  <c:v>75.778212752474644</c:v>
                </c:pt>
              </c:numCache>
            </c:numRef>
          </c:yVal>
          <c:smooth val="0"/>
          <c:extLst>
            <c:ext xmlns:c16="http://schemas.microsoft.com/office/drawing/2014/chart" uri="{C3380CC4-5D6E-409C-BE32-E72D297353CC}">
              <c16:uniqueId val="{00000003-219C-4387-9E2E-F43C9FCE57FB}"/>
            </c:ext>
          </c:extLst>
        </c:ser>
        <c:ser>
          <c:idx val="4"/>
          <c:order val="4"/>
          <c:tx>
            <c:v>+2SD</c:v>
          </c:tx>
          <c:spPr>
            <a:ln w="19050" cap="rnd">
              <a:solidFill>
                <a:schemeClr val="accent6"/>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(2)'!$Q$2:$Q$41</c:f>
              <c:numCache>
                <c:formatCode>General</c:formatCode>
                <c:ptCount val="40"/>
                <c:pt idx="1">
                  <c:v>147.08326112068522</c:v>
                </c:pt>
                <c:pt idx="2">
                  <c:v>137.55277766926235</c:v>
                </c:pt>
                <c:pt idx="3">
                  <c:v>132.92343567906062</c:v>
                </c:pt>
                <c:pt idx="4">
                  <c:v>135.82021897742914</c:v>
                </c:pt>
                <c:pt idx="5">
                  <c:v>137.20580293716989</c:v>
                </c:pt>
                <c:pt idx="6">
                  <c:v>133.97964708945651</c:v>
                </c:pt>
                <c:pt idx="7">
                  <c:v>133.04899079736663</c:v>
                </c:pt>
                <c:pt idx="8">
                  <c:v>134.14533790722058</c:v>
                </c:pt>
                <c:pt idx="9">
                  <c:v>131.82421449779648</c:v>
                </c:pt>
                <c:pt idx="10">
                  <c:v>130.11816965371588</c:v>
                </c:pt>
                <c:pt idx="11">
                  <c:v>131.07100981767653</c:v>
                </c:pt>
                <c:pt idx="12">
                  <c:v>130.61508176706027</c:v>
                </c:pt>
                <c:pt idx="13">
                  <c:v>129.32749172224504</c:v>
                </c:pt>
                <c:pt idx="14">
                  <c:v>128.3960464440903</c:v>
                </c:pt>
                <c:pt idx="15">
                  <c:v>129.17090697865441</c:v>
                </c:pt>
                <c:pt idx="16">
                  <c:v>128.34779364842854</c:v>
                </c:pt>
                <c:pt idx="17">
                  <c:v>127.35502421084352</c:v>
                </c:pt>
                <c:pt idx="18">
                  <c:v>129.2300289932929</c:v>
                </c:pt>
                <c:pt idx="19">
                  <c:v>129.36925434502959</c:v>
                </c:pt>
                <c:pt idx="20">
                  <c:v>128.75467032951798</c:v>
                </c:pt>
                <c:pt idx="21">
                  <c:v>127.94615442127574</c:v>
                </c:pt>
                <c:pt idx="22">
                  <c:v>127.40741484720043</c:v>
                </c:pt>
                <c:pt idx="23">
                  <c:v>126.85526982293135</c:v>
                </c:pt>
                <c:pt idx="24">
                  <c:v>127.45988454900524</c:v>
                </c:pt>
                <c:pt idx="25">
                  <c:v>128.48090245970826</c:v>
                </c:pt>
                <c:pt idx="26">
                  <c:v>128.08308136704872</c:v>
                </c:pt>
                <c:pt idx="27">
                  <c:v>128.81910321423231</c:v>
                </c:pt>
                <c:pt idx="28">
                  <c:v>128.27796014471906</c:v>
                </c:pt>
                <c:pt idx="29">
                  <c:v>128.73490842574711</c:v>
                </c:pt>
                <c:pt idx="30">
                  <c:v>128.64349307626205</c:v>
                </c:pt>
                <c:pt idx="31">
                  <c:v>128.61393223390948</c:v>
                </c:pt>
                <c:pt idx="32">
                  <c:v>128.3461506868355</c:v>
                </c:pt>
                <c:pt idx="33">
                  <c:v>128.41298783943517</c:v>
                </c:pt>
                <c:pt idx="34">
                  <c:v>129.05510170853816</c:v>
                </c:pt>
                <c:pt idx="35">
                  <c:v>128.76431218670209</c:v>
                </c:pt>
                <c:pt idx="36">
                  <c:v>128.30475117049457</c:v>
                </c:pt>
                <c:pt idx="37">
                  <c:v>128.08336006707086</c:v>
                </c:pt>
                <c:pt idx="38">
                  <c:v>127.97674892904828</c:v>
                </c:pt>
                <c:pt idx="39">
                  <c:v>127.57178724752535</c:v>
                </c:pt>
              </c:numCache>
            </c:numRef>
          </c:yVal>
          <c:smooth val="0"/>
          <c:extLst>
            <c:ext xmlns:c16="http://schemas.microsoft.com/office/drawing/2014/chart" uri="{C3380CC4-5D6E-409C-BE32-E72D297353CC}">
              <c16:uniqueId val="{00000004-219C-4387-9E2E-F43C9FCE57FB}"/>
            </c:ext>
          </c:extLst>
        </c:ser>
        <c:ser>
          <c:idx val="5"/>
          <c:order val="5"/>
          <c:tx>
            <c:v>+3SD</c:v>
          </c:tx>
          <c:spPr>
            <a:ln w="19050" cap="rnd">
              <a:solidFill>
                <a:schemeClr val="accent2"/>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(2)'!$R$2:$R$41</c:f>
              <c:numCache>
                <c:formatCode>General</c:formatCode>
                <c:ptCount val="40"/>
                <c:pt idx="1">
                  <c:v>171.12489168102786</c:v>
                </c:pt>
                <c:pt idx="2">
                  <c:v>155.32916650389353</c:v>
                </c:pt>
                <c:pt idx="3">
                  <c:v>151.13515351859095</c:v>
                </c:pt>
                <c:pt idx="4">
                  <c:v>153.63032846614371</c:v>
                </c:pt>
                <c:pt idx="5">
                  <c:v>154.39203773908818</c:v>
                </c:pt>
                <c:pt idx="6">
                  <c:v>149.68375634847047</c:v>
                </c:pt>
                <c:pt idx="7">
                  <c:v>147.82348619604994</c:v>
                </c:pt>
                <c:pt idx="8">
                  <c:v>151.10689574971974</c:v>
                </c:pt>
                <c:pt idx="9">
                  <c:v>147.93632174669472</c:v>
                </c:pt>
                <c:pt idx="10">
                  <c:v>145.40452720784657</c:v>
                </c:pt>
                <c:pt idx="11">
                  <c:v>146.2315147265148</c:v>
                </c:pt>
                <c:pt idx="12">
                  <c:v>145.26877649674427</c:v>
                </c:pt>
                <c:pt idx="13">
                  <c:v>143.41980901193898</c:v>
                </c:pt>
                <c:pt idx="14">
                  <c:v>142.52740299946879</c:v>
                </c:pt>
                <c:pt idx="15">
                  <c:v>143.25636046798161</c:v>
                </c:pt>
                <c:pt idx="16">
                  <c:v>142.46286694323106</c:v>
                </c:pt>
                <c:pt idx="17">
                  <c:v>141.25475853848752</c:v>
                </c:pt>
                <c:pt idx="18">
                  <c:v>143.52925401625515</c:v>
                </c:pt>
                <c:pt idx="19">
                  <c:v>143.47888151754438</c:v>
                </c:pt>
                <c:pt idx="20">
                  <c:v>142.51295787522932</c:v>
                </c:pt>
                <c:pt idx="21">
                  <c:v>141.41923163191362</c:v>
                </c:pt>
                <c:pt idx="22">
                  <c:v>140.93720922732237</c:v>
                </c:pt>
                <c:pt idx="23">
                  <c:v>140.40790473439702</c:v>
                </c:pt>
                <c:pt idx="24">
                  <c:v>141.02982682350785</c:v>
                </c:pt>
                <c:pt idx="25">
                  <c:v>142.22135368956242</c:v>
                </c:pt>
                <c:pt idx="26">
                  <c:v>141.56906649501752</c:v>
                </c:pt>
                <c:pt idx="27">
                  <c:v>142.38936910706275</c:v>
                </c:pt>
                <c:pt idx="28">
                  <c:v>141.77900918259581</c:v>
                </c:pt>
                <c:pt idx="29">
                  <c:v>142.23569597195402</c:v>
                </c:pt>
                <c:pt idx="30">
                  <c:v>141.98136864665111</c:v>
                </c:pt>
                <c:pt idx="31">
                  <c:v>141.81152335086421</c:v>
                </c:pt>
                <c:pt idx="32">
                  <c:v>141.35255936358661</c:v>
                </c:pt>
                <c:pt idx="33">
                  <c:v>141.78124646503511</c:v>
                </c:pt>
                <c:pt idx="34">
                  <c:v>142.5112239913787</c:v>
                </c:pt>
                <c:pt idx="35">
                  <c:v>142.03535716894203</c:v>
                </c:pt>
                <c:pt idx="36">
                  <c:v>141.43009972871485</c:v>
                </c:pt>
                <c:pt idx="37">
                  <c:v>141.32240852165893</c:v>
                </c:pt>
                <c:pt idx="38">
                  <c:v>141.08050800895705</c:v>
                </c:pt>
                <c:pt idx="39">
                  <c:v>140.52018087128803</c:v>
                </c:pt>
              </c:numCache>
            </c:numRef>
          </c:yVal>
          <c:smooth val="0"/>
          <c:extLst>
            <c:ext xmlns:c16="http://schemas.microsoft.com/office/drawing/2014/chart" uri="{C3380CC4-5D6E-409C-BE32-E72D297353CC}">
              <c16:uniqueId val="{00000005-219C-4387-9E2E-F43C9FCE57FB}"/>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20"/>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(2)'!$D$2:$D$41</c:f>
              <c:numCache>
                <c:formatCode>0</c:formatCode>
                <c:ptCount val="40"/>
                <c:pt idx="0">
                  <c:v>116</c:v>
                </c:pt>
                <c:pt idx="1">
                  <c:v>82</c:v>
                </c:pt>
                <c:pt idx="2">
                  <c:v>108</c:v>
                </c:pt>
                <c:pt idx="3">
                  <c:v>80</c:v>
                </c:pt>
                <c:pt idx="4">
                  <c:v>115</c:v>
                </c:pt>
                <c:pt idx="5">
                  <c:v>116</c:v>
                </c:pt>
                <c:pt idx="6">
                  <c:v>101</c:v>
                </c:pt>
                <c:pt idx="7">
                  <c:v>110</c:v>
                </c:pt>
                <c:pt idx="8">
                  <c:v>74</c:v>
                </c:pt>
                <c:pt idx="9">
                  <c:v>94</c:v>
                </c:pt>
                <c:pt idx="10">
                  <c:v>99</c:v>
                </c:pt>
                <c:pt idx="11">
                  <c:v>114</c:v>
                </c:pt>
                <c:pt idx="12">
                  <c:v>108</c:v>
                </c:pt>
                <c:pt idx="13">
                  <c:v>99</c:v>
                </c:pt>
                <c:pt idx="14">
                  <c:v>86</c:v>
                </c:pt>
                <c:pt idx="15">
                  <c:v>114</c:v>
                </c:pt>
                <c:pt idx="16">
                  <c:v>86</c:v>
                </c:pt>
                <c:pt idx="17">
                  <c:v>90</c:v>
                </c:pt>
                <c:pt idx="18">
                  <c:v>120</c:v>
                </c:pt>
                <c:pt idx="19">
                  <c:v>111</c:v>
                </c:pt>
                <c:pt idx="20">
                  <c:v>103</c:v>
                </c:pt>
                <c:pt idx="21">
                  <c:v>96</c:v>
                </c:pt>
                <c:pt idx="22">
                  <c:v>86</c:v>
                </c:pt>
                <c:pt idx="23">
                  <c:v>86</c:v>
                </c:pt>
                <c:pt idx="24">
                  <c:v>114</c:v>
                </c:pt>
                <c:pt idx="25">
                  <c:v>118</c:v>
                </c:pt>
                <c:pt idx="26">
                  <c:v>104</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219C-4387-9E2E-F43C9FCE57FB}"/>
            </c:ext>
          </c:extLst>
        </c:ser>
        <c:ser>
          <c:idx val="1"/>
          <c:order val="1"/>
          <c:tx>
            <c:v>Mean</c:v>
          </c:tx>
          <c:spPr>
            <a:ln w="19050" cap="rnd">
              <a:solidFill>
                <a:schemeClr val="bg1">
                  <a:lumMod val="75000"/>
                </a:schemeClr>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(2)'!$M$2:$M$41</c:f>
              <c:numCache>
                <c:formatCode>0</c:formatCode>
                <c:ptCount val="40"/>
                <c:pt idx="0">
                  <c:v>116</c:v>
                </c:pt>
                <c:pt idx="1">
                  <c:v>99</c:v>
                </c:pt>
                <c:pt idx="2">
                  <c:v>102</c:v>
                </c:pt>
                <c:pt idx="3">
                  <c:v>96.5</c:v>
                </c:pt>
                <c:pt idx="4">
                  <c:v>100.2</c:v>
                </c:pt>
                <c:pt idx="5">
                  <c:v>102.83333333333333</c:v>
                </c:pt>
                <c:pt idx="6">
                  <c:v>102.57142857142857</c:v>
                </c:pt>
                <c:pt idx="7">
                  <c:v>103.5</c:v>
                </c:pt>
                <c:pt idx="8">
                  <c:v>100.22222222222223</c:v>
                </c:pt>
                <c:pt idx="9">
                  <c:v>99.6</c:v>
                </c:pt>
                <c:pt idx="10">
                  <c:v>99.545454545454547</c:v>
                </c:pt>
                <c:pt idx="11">
                  <c:v>100.75</c:v>
                </c:pt>
                <c:pt idx="12">
                  <c:v>101.30769230769231</c:v>
                </c:pt>
                <c:pt idx="13">
                  <c:v>101.14285714285714</c:v>
                </c:pt>
                <c:pt idx="14">
                  <c:v>100.13333333333334</c:v>
                </c:pt>
                <c:pt idx="15">
                  <c:v>101</c:v>
                </c:pt>
                <c:pt idx="16">
                  <c:v>100.11764705882354</c:v>
                </c:pt>
                <c:pt idx="17">
                  <c:v>99.555555555555557</c:v>
                </c:pt>
                <c:pt idx="18">
                  <c:v>100.63157894736842</c:v>
                </c:pt>
                <c:pt idx="19">
                  <c:v>101.15</c:v>
                </c:pt>
                <c:pt idx="20">
                  <c:v>101.23809523809524</c:v>
                </c:pt>
                <c:pt idx="21">
                  <c:v>101</c:v>
                </c:pt>
                <c:pt idx="22">
                  <c:v>100.34782608695652</c:v>
                </c:pt>
                <c:pt idx="23">
                  <c:v>99.75</c:v>
                </c:pt>
                <c:pt idx="24">
                  <c:v>100.32</c:v>
                </c:pt>
                <c:pt idx="25">
                  <c:v>101</c:v>
                </c:pt>
                <c:pt idx="26">
                  <c:v>101.11111111111111</c:v>
                </c:pt>
                <c:pt idx="27">
                  <c:v>101.67857142857143</c:v>
                </c:pt>
                <c:pt idx="28">
                  <c:v>101.27586206896552</c:v>
                </c:pt>
                <c:pt idx="29">
                  <c:v>101.73333333333333</c:v>
                </c:pt>
                <c:pt idx="30">
                  <c:v>101.96774193548387</c:v>
                </c:pt>
                <c:pt idx="31">
                  <c:v>102.21875</c:v>
                </c:pt>
                <c:pt idx="32">
                  <c:v>102.33333333333333</c:v>
                </c:pt>
                <c:pt idx="33">
                  <c:v>101.67647058823529</c:v>
                </c:pt>
                <c:pt idx="34">
                  <c:v>102.14285714285714</c:v>
                </c:pt>
                <c:pt idx="35">
                  <c:v>102.22222222222223</c:v>
                </c:pt>
                <c:pt idx="36">
                  <c:v>102.05405405405405</c:v>
                </c:pt>
                <c:pt idx="37">
                  <c:v>101.60526315789474</c:v>
                </c:pt>
                <c:pt idx="38">
                  <c:v>101.76923076923077</c:v>
                </c:pt>
                <c:pt idx="39">
                  <c:v>101.675</c:v>
                </c:pt>
              </c:numCache>
            </c:numRef>
          </c:yVal>
          <c:smooth val="0"/>
          <c:extLst>
            <c:ext xmlns:c16="http://schemas.microsoft.com/office/drawing/2014/chart" uri="{C3380CC4-5D6E-409C-BE32-E72D297353CC}">
              <c16:uniqueId val="{00000001-219C-4387-9E2E-F43C9FCE57FB}"/>
            </c:ext>
          </c:extLst>
        </c:ser>
        <c:ser>
          <c:idx val="2"/>
          <c:order val="2"/>
          <c:tx>
            <c:v>-3SD</c:v>
          </c:tx>
          <c:spPr>
            <a:ln w="19050" cap="rnd">
              <a:solidFill>
                <a:schemeClr val="accent2"/>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(2)'!$O$2:$O$41</c:f>
              <c:numCache>
                <c:formatCode>General</c:formatCode>
                <c:ptCount val="40"/>
                <c:pt idx="1">
                  <c:v>26.875108318972153</c:v>
                </c:pt>
                <c:pt idx="2">
                  <c:v>48.670833496106468</c:v>
                </c:pt>
                <c:pt idx="3">
                  <c:v>41.864846481409053</c:v>
                </c:pt>
                <c:pt idx="4">
                  <c:v>46.769671533856297</c:v>
                </c:pt>
                <c:pt idx="5">
                  <c:v>51.274628927578483</c:v>
                </c:pt>
                <c:pt idx="6">
                  <c:v>55.459100794386657</c:v>
                </c:pt>
                <c:pt idx="7">
                  <c:v>59.176513803950073</c:v>
                </c:pt>
                <c:pt idx="8">
                  <c:v>49.337548694724703</c:v>
                </c:pt>
                <c:pt idx="9">
                  <c:v>51.263678253305258</c:v>
                </c:pt>
                <c:pt idx="10">
                  <c:v>53.686381883062523</c:v>
                </c:pt>
                <c:pt idx="11">
                  <c:v>55.268485273485204</c:v>
                </c:pt>
                <c:pt idx="12">
                  <c:v>57.346608118640347</c:v>
                </c:pt>
                <c:pt idx="13">
                  <c:v>58.865905273775304</c:v>
                </c:pt>
                <c:pt idx="14">
                  <c:v>57.739263667197896</c:v>
                </c:pt>
                <c:pt idx="15">
                  <c:v>58.743639532018378</c:v>
                </c:pt>
                <c:pt idx="16">
                  <c:v>57.772427174416023</c:v>
                </c:pt>
                <c:pt idx="17">
                  <c:v>57.856352572623599</c:v>
                </c:pt>
                <c:pt idx="18">
                  <c:v>57.733903878481691</c:v>
                </c:pt>
                <c:pt idx="19">
                  <c:v>58.821118482455624</c:v>
                </c:pt>
                <c:pt idx="20">
                  <c:v>59.963232600961156</c:v>
                </c:pt>
                <c:pt idx="21">
                  <c:v>60.580768368086389</c:v>
                </c:pt>
                <c:pt idx="22">
                  <c:v>59.758442946590655</c:v>
                </c:pt>
                <c:pt idx="23">
                  <c:v>59.092095265602971</c:v>
                </c:pt>
                <c:pt idx="24">
                  <c:v>59.610173176492125</c:v>
                </c:pt>
                <c:pt idx="25">
                  <c:v>59.778646310437594</c:v>
                </c:pt>
                <c:pt idx="26">
                  <c:v>60.653155727204719</c:v>
                </c:pt>
                <c:pt idx="27">
                  <c:v>60.96777375008012</c:v>
                </c:pt>
                <c:pt idx="28">
                  <c:v>60.772714955335218</c:v>
                </c:pt>
                <c:pt idx="29">
                  <c:v>61.230970694712653</c:v>
                </c:pt>
                <c:pt idx="30">
                  <c:v>61.954115224316624</c:v>
                </c:pt>
                <c:pt idx="31">
                  <c:v>62.625976649135794</c:v>
                </c:pt>
                <c:pt idx="32">
                  <c:v>63.314107303080057</c:v>
                </c:pt>
                <c:pt idx="33">
                  <c:v>61.571694711435455</c:v>
                </c:pt>
                <c:pt idx="34">
                  <c:v>61.774490294335592</c:v>
                </c:pt>
                <c:pt idx="35">
                  <c:v>62.409087275502429</c:v>
                </c:pt>
                <c:pt idx="36">
                  <c:v>62.678008379393255</c:v>
                </c:pt>
                <c:pt idx="37">
                  <c:v>61.888117794130565</c:v>
                </c:pt>
                <c:pt idx="38">
                  <c:v>62.457953529504508</c:v>
                </c:pt>
                <c:pt idx="39">
                  <c:v>62.829819128711961</c:v>
                </c:pt>
              </c:numCache>
            </c:numRef>
          </c:yVal>
          <c:smooth val="0"/>
          <c:extLst>
            <c:ext xmlns:c16="http://schemas.microsoft.com/office/drawing/2014/chart" uri="{C3380CC4-5D6E-409C-BE32-E72D297353CC}">
              <c16:uniqueId val="{00000002-219C-4387-9E2E-F43C9FCE57FB}"/>
            </c:ext>
          </c:extLst>
        </c:ser>
        <c:ser>
          <c:idx val="3"/>
          <c:order val="3"/>
          <c:tx>
            <c:v>-2SD</c:v>
          </c:tx>
          <c:spPr>
            <a:ln w="19050" cap="rnd">
              <a:solidFill>
                <a:schemeClr val="accent4"/>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(2)'!$P$2:$P$41</c:f>
              <c:numCache>
                <c:formatCode>General</c:formatCode>
                <c:ptCount val="40"/>
                <c:pt idx="1">
                  <c:v>50.916738879314771</c:v>
                </c:pt>
                <c:pt idx="2">
                  <c:v>66.447222330737645</c:v>
                </c:pt>
                <c:pt idx="3">
                  <c:v>60.076564320939369</c:v>
                </c:pt>
                <c:pt idx="4">
                  <c:v>64.57978102257087</c:v>
                </c:pt>
                <c:pt idx="5">
                  <c:v>68.460863729496765</c:v>
                </c:pt>
                <c:pt idx="6">
                  <c:v>71.163210053400633</c:v>
                </c:pt>
                <c:pt idx="7">
                  <c:v>73.951009202633387</c:v>
                </c:pt>
                <c:pt idx="8">
                  <c:v>66.299106537223878</c:v>
                </c:pt>
                <c:pt idx="9">
                  <c:v>67.375785502203513</c:v>
                </c:pt>
                <c:pt idx="10">
                  <c:v>68.972739437193198</c:v>
                </c:pt>
                <c:pt idx="11">
                  <c:v>70.428990182323474</c:v>
                </c:pt>
                <c:pt idx="12">
                  <c:v>72.000302848324338</c:v>
                </c:pt>
                <c:pt idx="13">
                  <c:v>72.958222563469249</c:v>
                </c:pt>
                <c:pt idx="14">
                  <c:v>71.870620222576378</c:v>
                </c:pt>
                <c:pt idx="15">
                  <c:v>72.829093021345585</c:v>
                </c:pt>
                <c:pt idx="16">
                  <c:v>71.887500469218523</c:v>
                </c:pt>
                <c:pt idx="17">
                  <c:v>71.75608690026759</c:v>
                </c:pt>
                <c:pt idx="18">
                  <c:v>72.033128901443931</c:v>
                </c:pt>
                <c:pt idx="19">
                  <c:v>72.930745654970423</c:v>
                </c:pt>
                <c:pt idx="20">
                  <c:v>73.721520146672518</c:v>
                </c:pt>
                <c:pt idx="21">
                  <c:v>74.053845578724264</c:v>
                </c:pt>
                <c:pt idx="22">
                  <c:v>73.288237326712604</c:v>
                </c:pt>
                <c:pt idx="23">
                  <c:v>72.644730177068652</c:v>
                </c:pt>
                <c:pt idx="24">
                  <c:v>73.180115450994748</c:v>
                </c:pt>
                <c:pt idx="25">
                  <c:v>73.519097540291739</c:v>
                </c:pt>
                <c:pt idx="26">
                  <c:v>74.139140855173508</c:v>
                </c:pt>
                <c:pt idx="27">
                  <c:v>74.538039642910562</c:v>
                </c:pt>
                <c:pt idx="28">
                  <c:v>74.273763993211986</c:v>
                </c:pt>
                <c:pt idx="29">
                  <c:v>74.731758240919547</c:v>
                </c:pt>
                <c:pt idx="30">
                  <c:v>75.291990794705711</c:v>
                </c:pt>
                <c:pt idx="31">
                  <c:v>75.82356776609052</c:v>
                </c:pt>
                <c:pt idx="32">
                  <c:v>76.320515979831143</c:v>
                </c:pt>
                <c:pt idx="33">
                  <c:v>74.939953337035405</c:v>
                </c:pt>
                <c:pt idx="34">
                  <c:v>75.230612577176103</c:v>
                </c:pt>
                <c:pt idx="35">
                  <c:v>75.680132257742372</c:v>
                </c:pt>
                <c:pt idx="36">
                  <c:v>75.803356937613515</c:v>
                </c:pt>
                <c:pt idx="37">
                  <c:v>75.127166248718623</c:v>
                </c:pt>
                <c:pt idx="38">
                  <c:v>75.561712609413263</c:v>
                </c:pt>
                <c:pt idx="39">
                  <c:v>75.778212752474644</c:v>
                </c:pt>
              </c:numCache>
            </c:numRef>
          </c:yVal>
          <c:smooth val="0"/>
          <c:extLst>
            <c:ext xmlns:c16="http://schemas.microsoft.com/office/drawing/2014/chart" uri="{C3380CC4-5D6E-409C-BE32-E72D297353CC}">
              <c16:uniqueId val="{00000003-219C-4387-9E2E-F43C9FCE57FB}"/>
            </c:ext>
          </c:extLst>
        </c:ser>
        <c:ser>
          <c:idx val="4"/>
          <c:order val="4"/>
          <c:tx>
            <c:v>+2SD</c:v>
          </c:tx>
          <c:spPr>
            <a:ln w="19050" cap="rnd">
              <a:solidFill>
                <a:schemeClr val="accent6"/>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(2)'!$Q$2:$Q$41</c:f>
              <c:numCache>
                <c:formatCode>General</c:formatCode>
                <c:ptCount val="40"/>
                <c:pt idx="1">
                  <c:v>147.08326112068522</c:v>
                </c:pt>
                <c:pt idx="2">
                  <c:v>137.55277766926235</c:v>
                </c:pt>
                <c:pt idx="3">
                  <c:v>132.92343567906062</c:v>
                </c:pt>
                <c:pt idx="4">
                  <c:v>135.82021897742914</c:v>
                </c:pt>
                <c:pt idx="5">
                  <c:v>137.20580293716989</c:v>
                </c:pt>
                <c:pt idx="6">
                  <c:v>133.97964708945651</c:v>
                </c:pt>
                <c:pt idx="7">
                  <c:v>133.04899079736663</c:v>
                </c:pt>
                <c:pt idx="8">
                  <c:v>134.14533790722058</c:v>
                </c:pt>
                <c:pt idx="9">
                  <c:v>131.82421449779648</c:v>
                </c:pt>
                <c:pt idx="10">
                  <c:v>130.11816965371588</c:v>
                </c:pt>
                <c:pt idx="11">
                  <c:v>131.07100981767653</c:v>
                </c:pt>
                <c:pt idx="12">
                  <c:v>130.61508176706027</c:v>
                </c:pt>
                <c:pt idx="13">
                  <c:v>129.32749172224504</c:v>
                </c:pt>
                <c:pt idx="14">
                  <c:v>128.3960464440903</c:v>
                </c:pt>
                <c:pt idx="15">
                  <c:v>129.17090697865441</c:v>
                </c:pt>
                <c:pt idx="16">
                  <c:v>128.34779364842854</c:v>
                </c:pt>
                <c:pt idx="17">
                  <c:v>127.35502421084352</c:v>
                </c:pt>
                <c:pt idx="18">
                  <c:v>129.2300289932929</c:v>
                </c:pt>
                <c:pt idx="19">
                  <c:v>129.36925434502959</c:v>
                </c:pt>
                <c:pt idx="20">
                  <c:v>128.75467032951798</c:v>
                </c:pt>
                <c:pt idx="21">
                  <c:v>127.94615442127574</c:v>
                </c:pt>
                <c:pt idx="22">
                  <c:v>127.40741484720043</c:v>
                </c:pt>
                <c:pt idx="23">
                  <c:v>126.85526982293135</c:v>
                </c:pt>
                <c:pt idx="24">
                  <c:v>127.45988454900524</c:v>
                </c:pt>
                <c:pt idx="25">
                  <c:v>128.48090245970826</c:v>
                </c:pt>
                <c:pt idx="26">
                  <c:v>128.08308136704872</c:v>
                </c:pt>
                <c:pt idx="27">
                  <c:v>128.81910321423231</c:v>
                </c:pt>
                <c:pt idx="28">
                  <c:v>128.27796014471906</c:v>
                </c:pt>
                <c:pt idx="29">
                  <c:v>128.73490842574711</c:v>
                </c:pt>
                <c:pt idx="30">
                  <c:v>128.64349307626205</c:v>
                </c:pt>
                <c:pt idx="31">
                  <c:v>128.61393223390948</c:v>
                </c:pt>
                <c:pt idx="32">
                  <c:v>128.3461506868355</c:v>
                </c:pt>
                <c:pt idx="33">
                  <c:v>128.41298783943517</c:v>
                </c:pt>
                <c:pt idx="34">
                  <c:v>129.05510170853816</c:v>
                </c:pt>
                <c:pt idx="35">
                  <c:v>128.76431218670209</c:v>
                </c:pt>
                <c:pt idx="36">
                  <c:v>128.30475117049457</c:v>
                </c:pt>
                <c:pt idx="37">
                  <c:v>128.08336006707086</c:v>
                </c:pt>
                <c:pt idx="38">
                  <c:v>127.97674892904828</c:v>
                </c:pt>
                <c:pt idx="39">
                  <c:v>127.57178724752535</c:v>
                </c:pt>
              </c:numCache>
            </c:numRef>
          </c:yVal>
          <c:smooth val="0"/>
          <c:extLst>
            <c:ext xmlns:c16="http://schemas.microsoft.com/office/drawing/2014/chart" uri="{C3380CC4-5D6E-409C-BE32-E72D297353CC}">
              <c16:uniqueId val="{00000004-219C-4387-9E2E-F43C9FCE57FB}"/>
            </c:ext>
          </c:extLst>
        </c:ser>
        <c:ser>
          <c:idx val="5"/>
          <c:order val="5"/>
          <c:tx>
            <c:v>+3SD</c:v>
          </c:tx>
          <c:spPr>
            <a:ln w="19050" cap="rnd">
              <a:solidFill>
                <a:schemeClr val="accent2"/>
              </a:solidFill>
              <a:round/>
            </a:ln>
            <a:effectLst/>
          </c:spPr>
          <c:marker>
            <c:symbol val="none"/>
          </c:marker>
          <c:xVal>
            <c:numRef>
              <c:f>'Normal (2)'!$A$2:$A$41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'Normal (2)'!$R$2:$R$41</c:f>
              <c:numCache>
                <c:formatCode>General</c:formatCode>
                <c:ptCount val="40"/>
                <c:pt idx="1">
                  <c:v>171.12489168102786</c:v>
                </c:pt>
                <c:pt idx="2">
                  <c:v>155.32916650389353</c:v>
                </c:pt>
                <c:pt idx="3">
                  <c:v>151.13515351859095</c:v>
                </c:pt>
                <c:pt idx="4">
                  <c:v>153.63032846614371</c:v>
                </c:pt>
                <c:pt idx="5">
                  <c:v>154.39203773908818</c:v>
                </c:pt>
                <c:pt idx="6">
                  <c:v>149.68375634847047</c:v>
                </c:pt>
                <c:pt idx="7">
                  <c:v>147.82348619604994</c:v>
                </c:pt>
                <c:pt idx="8">
                  <c:v>151.10689574971974</c:v>
                </c:pt>
                <c:pt idx="9">
                  <c:v>147.93632174669472</c:v>
                </c:pt>
                <c:pt idx="10">
                  <c:v>145.40452720784657</c:v>
                </c:pt>
                <c:pt idx="11">
                  <c:v>146.2315147265148</c:v>
                </c:pt>
                <c:pt idx="12">
                  <c:v>145.26877649674427</c:v>
                </c:pt>
                <c:pt idx="13">
                  <c:v>143.41980901193898</c:v>
                </c:pt>
                <c:pt idx="14">
                  <c:v>142.52740299946879</c:v>
                </c:pt>
                <c:pt idx="15">
                  <c:v>143.25636046798161</c:v>
                </c:pt>
                <c:pt idx="16">
                  <c:v>142.46286694323106</c:v>
                </c:pt>
                <c:pt idx="17">
                  <c:v>141.25475853848752</c:v>
                </c:pt>
                <c:pt idx="18">
                  <c:v>143.52925401625515</c:v>
                </c:pt>
                <c:pt idx="19">
                  <c:v>143.47888151754438</c:v>
                </c:pt>
                <c:pt idx="20">
                  <c:v>142.51295787522932</c:v>
                </c:pt>
                <c:pt idx="21">
                  <c:v>141.41923163191362</c:v>
                </c:pt>
                <c:pt idx="22">
                  <c:v>140.93720922732237</c:v>
                </c:pt>
                <c:pt idx="23">
                  <c:v>140.40790473439702</c:v>
                </c:pt>
                <c:pt idx="24">
                  <c:v>141.02982682350785</c:v>
                </c:pt>
                <c:pt idx="25">
                  <c:v>142.22135368956242</c:v>
                </c:pt>
                <c:pt idx="26">
                  <c:v>141.56906649501752</c:v>
                </c:pt>
                <c:pt idx="27">
                  <c:v>142.38936910706275</c:v>
                </c:pt>
                <c:pt idx="28">
                  <c:v>141.77900918259581</c:v>
                </c:pt>
                <c:pt idx="29">
                  <c:v>142.23569597195402</c:v>
                </c:pt>
                <c:pt idx="30">
                  <c:v>141.98136864665111</c:v>
                </c:pt>
                <c:pt idx="31">
                  <c:v>141.81152335086421</c:v>
                </c:pt>
                <c:pt idx="32">
                  <c:v>141.35255936358661</c:v>
                </c:pt>
                <c:pt idx="33">
                  <c:v>141.78124646503511</c:v>
                </c:pt>
                <c:pt idx="34">
                  <c:v>142.5112239913787</c:v>
                </c:pt>
                <c:pt idx="35">
                  <c:v>142.03535716894203</c:v>
                </c:pt>
                <c:pt idx="36">
                  <c:v>141.43009972871485</c:v>
                </c:pt>
                <c:pt idx="37">
                  <c:v>141.32240852165893</c:v>
                </c:pt>
                <c:pt idx="38">
                  <c:v>141.08050800895705</c:v>
                </c:pt>
                <c:pt idx="39">
                  <c:v>140.52018087128803</c:v>
                </c:pt>
              </c:numCache>
            </c:numRef>
          </c:yVal>
          <c:smooth val="0"/>
          <c:extLst>
            <c:ext xmlns:c16="http://schemas.microsoft.com/office/drawing/2014/chart" uri="{C3380CC4-5D6E-409C-BE32-E72D297353CC}">
              <c16:uniqueId val="{00000005-219C-4387-9E2E-F43C9FCE57FB}"/>
            </c:ext>
          </c:extLst>
        </c:ser>
        <c:ser>
          <c:idx val="6"/>
          <c:order val="6"/>
          <c:tx>
            <c:v>-2SD at end</c:v>
          </c:tx>
          <c:spPr>
            <a:ln w="9525" cap="rnd">
              <a:solidFill>
                <a:schemeClr val="tx1"/>
              </a:solidFill>
              <a:prstDash val="sysDash"/>
              <a:round/>
            </a:ln>
            <a:effectLst/>
          </c:spPr>
          <c:marker>
            <c:symbol val="none"/>
          </c:marker>
          <c:xVal>
            <c:numRef>
              <c:f>'Normal (2)'!$A$3:$A$41</c:f>
              <c:numCache>
                <c:formatCode>General</c:formatCode>
                <c:ptCount val="39"/>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pt idx="20">
                  <c:v>22</c:v>
                </c:pt>
                <c:pt idx="21">
                  <c:v>23</c:v>
                </c:pt>
                <c:pt idx="22">
                  <c:v>24</c:v>
                </c:pt>
                <c:pt idx="23">
                  <c:v>25</c:v>
                </c:pt>
                <c:pt idx="24">
                  <c:v>26</c:v>
                </c:pt>
                <c:pt idx="25">
                  <c:v>27</c:v>
                </c:pt>
                <c:pt idx="26">
                  <c:v>28</c:v>
                </c:pt>
                <c:pt idx="27">
                  <c:v>29</c:v>
                </c:pt>
                <c:pt idx="28">
                  <c:v>30</c:v>
                </c:pt>
                <c:pt idx="29">
                  <c:v>31</c:v>
                </c:pt>
                <c:pt idx="30">
                  <c:v>32</c:v>
                </c:pt>
                <c:pt idx="31">
                  <c:v>33</c:v>
                </c:pt>
                <c:pt idx="32">
                  <c:v>34</c:v>
                </c:pt>
                <c:pt idx="33">
                  <c:v>35</c:v>
                </c:pt>
                <c:pt idx="34">
                  <c:v>36</c:v>
                </c:pt>
                <c:pt idx="35">
                  <c:v>37</c:v>
                </c:pt>
                <c:pt idx="36">
                  <c:v>38</c:v>
                </c:pt>
                <c:pt idx="37">
                  <c:v>39</c:v>
                </c:pt>
                <c:pt idx="38">
                  <c:v>40</c:v>
                </c:pt>
              </c:numCache>
            </c:numRef>
          </c:xVal>
          <c:yVal>
            <c:numRef>
              <c:f>'Normal (2)'!$S$3:$S$41</c:f>
              <c:numCache>
                <c:formatCode>General</c:formatCode>
                <c:ptCount val="39"/>
                <c:pt idx="0">
                  <c:v>75.778212752474644</c:v>
                </c:pt>
                <c:pt idx="1">
                  <c:v>75.778212752474644</c:v>
                </c:pt>
                <c:pt idx="2">
                  <c:v>75.778212752474644</c:v>
                </c:pt>
                <c:pt idx="3">
                  <c:v>75.778212752474644</c:v>
                </c:pt>
                <c:pt idx="4">
                  <c:v>75.778212752474644</c:v>
                </c:pt>
                <c:pt idx="5">
                  <c:v>75.778212752474644</c:v>
                </c:pt>
                <c:pt idx="6">
                  <c:v>75.778212752474644</c:v>
                </c:pt>
                <c:pt idx="7">
                  <c:v>75.778212752474644</c:v>
                </c:pt>
                <c:pt idx="8">
                  <c:v>75.778212752474644</c:v>
                </c:pt>
                <c:pt idx="9">
                  <c:v>75.778212752474644</c:v>
                </c:pt>
                <c:pt idx="10">
                  <c:v>75.778212752474644</c:v>
                </c:pt>
                <c:pt idx="11">
                  <c:v>75.778212752474644</c:v>
                </c:pt>
                <c:pt idx="12">
                  <c:v>75.778212752474644</c:v>
                </c:pt>
                <c:pt idx="13">
                  <c:v>75.778212752474644</c:v>
                </c:pt>
                <c:pt idx="14">
                  <c:v>75.778212752474644</c:v>
                </c:pt>
                <c:pt idx="15">
                  <c:v>75.778212752474644</c:v>
                </c:pt>
                <c:pt idx="16">
                  <c:v>75.778212752474644</c:v>
                </c:pt>
                <c:pt idx="17">
                  <c:v>75.778212752474644</c:v>
                </c:pt>
                <c:pt idx="18">
                  <c:v>75.778212752474644</c:v>
                </c:pt>
                <c:pt idx="19">
                  <c:v>75.778212752474644</c:v>
                </c:pt>
                <c:pt idx="20">
                  <c:v>75.778212752474644</c:v>
                </c:pt>
                <c:pt idx="21">
                  <c:v>75.778212752474644</c:v>
                </c:pt>
                <c:pt idx="22">
                  <c:v>75.778212752474644</c:v>
                </c:pt>
                <c:pt idx="23">
                  <c:v>75.778212752474644</c:v>
                </c:pt>
                <c:pt idx="24">
                  <c:v>75.778212752474644</c:v>
                </c:pt>
                <c:pt idx="25">
                  <c:v>75.778212752474644</c:v>
                </c:pt>
                <c:pt idx="26">
                  <c:v>75.778212752474644</c:v>
                </c:pt>
                <c:pt idx="27">
                  <c:v>75.778212752474644</c:v>
                </c:pt>
                <c:pt idx="28">
                  <c:v>75.778212752474644</c:v>
                </c:pt>
                <c:pt idx="29">
                  <c:v>75.778212752474644</c:v>
                </c:pt>
                <c:pt idx="30">
                  <c:v>75.778212752474644</c:v>
                </c:pt>
                <c:pt idx="31">
                  <c:v>75.778212752474644</c:v>
                </c:pt>
                <c:pt idx="32">
                  <c:v>75.778212752474644</c:v>
                </c:pt>
                <c:pt idx="33">
                  <c:v>75.778212752474644</c:v>
                </c:pt>
                <c:pt idx="34">
                  <c:v>75.778212752474644</c:v>
                </c:pt>
                <c:pt idx="35">
                  <c:v>75.778212752474644</c:v>
                </c:pt>
                <c:pt idx="36">
                  <c:v>75.778212752474644</c:v>
                </c:pt>
                <c:pt idx="37">
                  <c:v>75.778212752474644</c:v>
                </c:pt>
                <c:pt idx="38">
                  <c:v>75.778212752474644</c:v>
                </c:pt>
              </c:numCache>
            </c:numRef>
          </c:yVal>
          <c:smooth val="0"/>
          <c:extLst>
            <c:ext xmlns:c16="http://schemas.microsoft.com/office/drawing/2014/chart" uri="{C3380CC4-5D6E-409C-BE32-E72D297353CC}">
              <c16:uniqueId val="{00000006-219C-4387-9E2E-F43C9FCE57FB}"/>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20"/>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Bias!$B$2:$B$41</c:f>
              <c:numCache>
                <c:formatCode>0</c:formatCode>
                <c:ptCount val="40"/>
                <c:pt idx="0">
                  <c:v>116</c:v>
                </c:pt>
                <c:pt idx="1">
                  <c:v>82</c:v>
                </c:pt>
                <c:pt idx="2">
                  <c:v>108</c:v>
                </c:pt>
                <c:pt idx="3">
                  <c:v>80</c:v>
                </c:pt>
                <c:pt idx="4">
                  <c:v>115</c:v>
                </c:pt>
                <c:pt idx="5">
                  <c:v>116</c:v>
                </c:pt>
                <c:pt idx="6">
                  <c:v>101</c:v>
                </c:pt>
                <c:pt idx="7">
                  <c:v>110</c:v>
                </c:pt>
                <c:pt idx="8">
                  <c:v>81</c:v>
                </c:pt>
                <c:pt idx="9">
                  <c:v>94</c:v>
                </c:pt>
                <c:pt idx="10">
                  <c:v>99</c:v>
                </c:pt>
                <c:pt idx="11">
                  <c:v>114</c:v>
                </c:pt>
                <c:pt idx="12">
                  <c:v>108</c:v>
                </c:pt>
                <c:pt idx="13">
                  <c:v>99</c:v>
                </c:pt>
                <c:pt idx="14">
                  <c:v>86</c:v>
                </c:pt>
                <c:pt idx="15">
                  <c:v>114</c:v>
                </c:pt>
                <c:pt idx="16">
                  <c:v>86</c:v>
                </c:pt>
                <c:pt idx="17">
                  <c:v>100</c:v>
                </c:pt>
                <c:pt idx="18">
                  <c:v>120</c:v>
                </c:pt>
                <c:pt idx="19">
                  <c:v>111</c:v>
                </c:pt>
                <c:pt idx="20">
                  <c:v>108</c:v>
                </c:pt>
                <c:pt idx="21">
                  <c:v>106</c:v>
                </c:pt>
                <c:pt idx="22">
                  <c:v>109</c:v>
                </c:pt>
                <c:pt idx="23">
                  <c:v>105</c:v>
                </c:pt>
                <c:pt idx="24">
                  <c:v>114</c:v>
                </c:pt>
                <c:pt idx="25">
                  <c:v>118</c:v>
                </c:pt>
                <c:pt idx="26">
                  <c:v>107</c:v>
                </c:pt>
                <c:pt idx="27">
                  <c:v>117</c:v>
                </c:pt>
                <c:pt idx="28">
                  <c:v>90</c:v>
                </c:pt>
                <c:pt idx="29">
                  <c:v>115</c:v>
                </c:pt>
                <c:pt idx="30">
                  <c:v>109</c:v>
                </c:pt>
                <c:pt idx="31">
                  <c:v>110</c:v>
                </c:pt>
                <c:pt idx="32">
                  <c:v>106</c:v>
                </c:pt>
                <c:pt idx="33">
                  <c:v>80</c:v>
                </c:pt>
                <c:pt idx="34">
                  <c:v>118</c:v>
                </c:pt>
                <c:pt idx="35">
                  <c:v>105</c:v>
                </c:pt>
                <c:pt idx="36">
                  <c:v>96</c:v>
                </c:pt>
                <c:pt idx="37">
                  <c:v>85</c:v>
                </c:pt>
                <c:pt idx="38">
                  <c:v>108</c:v>
                </c:pt>
                <c:pt idx="39">
                  <c:v>98</c:v>
                </c:pt>
              </c:numCache>
            </c:numRef>
          </c:yVal>
          <c:smooth val="0"/>
          <c:extLst>
            <c:ext xmlns:c16="http://schemas.microsoft.com/office/drawing/2014/chart" uri="{C3380CC4-5D6E-409C-BE32-E72D297353CC}">
              <c16:uniqueId val="{00000000-3294-44CD-B294-F1BD3B90BE80}"/>
            </c:ext>
          </c:extLst>
        </c:ser>
        <c:ser>
          <c:idx val="1"/>
          <c:order val="1"/>
          <c:tx>
            <c:v>Mean</c:v>
          </c:tx>
          <c:spPr>
            <a:ln w="19050" cap="rnd">
              <a:solidFill>
                <a:schemeClr val="bg1">
                  <a:lumMod val="75000"/>
                </a:schemeClr>
              </a:solidFill>
              <a:round/>
            </a:ln>
            <a:effectLst/>
          </c:spPr>
          <c:marker>
            <c:symbol val="none"/>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Bias!$C$2:$C$41</c:f>
              <c:numCache>
                <c:formatCode>0</c:formatCode>
                <c:ptCount val="40"/>
                <c:pt idx="0">
                  <c:v>103.6</c:v>
                </c:pt>
                <c:pt idx="1">
                  <c:v>103.6</c:v>
                </c:pt>
                <c:pt idx="2">
                  <c:v>103.6</c:v>
                </c:pt>
                <c:pt idx="3">
                  <c:v>103.6</c:v>
                </c:pt>
                <c:pt idx="4">
                  <c:v>103.6</c:v>
                </c:pt>
                <c:pt idx="5">
                  <c:v>103.6</c:v>
                </c:pt>
                <c:pt idx="6">
                  <c:v>103.6</c:v>
                </c:pt>
                <c:pt idx="7">
                  <c:v>103.6</c:v>
                </c:pt>
                <c:pt idx="8">
                  <c:v>103.6</c:v>
                </c:pt>
                <c:pt idx="9">
                  <c:v>103.6</c:v>
                </c:pt>
                <c:pt idx="10">
                  <c:v>103.6</c:v>
                </c:pt>
                <c:pt idx="11">
                  <c:v>103.6</c:v>
                </c:pt>
                <c:pt idx="12">
                  <c:v>103.6</c:v>
                </c:pt>
                <c:pt idx="13">
                  <c:v>103.6</c:v>
                </c:pt>
                <c:pt idx="14">
                  <c:v>103.6</c:v>
                </c:pt>
                <c:pt idx="15">
                  <c:v>103.6</c:v>
                </c:pt>
                <c:pt idx="16">
                  <c:v>103.6</c:v>
                </c:pt>
                <c:pt idx="17">
                  <c:v>103.6</c:v>
                </c:pt>
                <c:pt idx="18">
                  <c:v>103.6</c:v>
                </c:pt>
                <c:pt idx="19">
                  <c:v>103.6</c:v>
                </c:pt>
                <c:pt idx="20">
                  <c:v>103.6</c:v>
                </c:pt>
                <c:pt idx="21">
                  <c:v>103.6</c:v>
                </c:pt>
                <c:pt idx="22">
                  <c:v>103.6</c:v>
                </c:pt>
                <c:pt idx="23">
                  <c:v>103.6</c:v>
                </c:pt>
                <c:pt idx="24">
                  <c:v>103.6</c:v>
                </c:pt>
                <c:pt idx="25">
                  <c:v>103.6</c:v>
                </c:pt>
                <c:pt idx="26">
                  <c:v>103.6</c:v>
                </c:pt>
                <c:pt idx="27">
                  <c:v>103.6</c:v>
                </c:pt>
                <c:pt idx="28">
                  <c:v>103.6</c:v>
                </c:pt>
                <c:pt idx="29">
                  <c:v>103.6</c:v>
                </c:pt>
                <c:pt idx="30">
                  <c:v>103.6</c:v>
                </c:pt>
                <c:pt idx="31">
                  <c:v>103.6</c:v>
                </c:pt>
                <c:pt idx="32">
                  <c:v>103.6</c:v>
                </c:pt>
                <c:pt idx="33">
                  <c:v>103.6</c:v>
                </c:pt>
                <c:pt idx="34">
                  <c:v>103.6</c:v>
                </c:pt>
                <c:pt idx="35">
                  <c:v>103.6</c:v>
                </c:pt>
                <c:pt idx="36">
                  <c:v>103.6</c:v>
                </c:pt>
                <c:pt idx="37">
                  <c:v>103.6</c:v>
                </c:pt>
                <c:pt idx="38">
                  <c:v>103.6</c:v>
                </c:pt>
                <c:pt idx="39">
                  <c:v>103.6</c:v>
                </c:pt>
              </c:numCache>
            </c:numRef>
          </c:yVal>
          <c:smooth val="0"/>
          <c:extLst>
            <c:ext xmlns:c16="http://schemas.microsoft.com/office/drawing/2014/chart" uri="{C3380CC4-5D6E-409C-BE32-E72D297353CC}">
              <c16:uniqueId val="{00000001-3294-44CD-B294-F1BD3B90BE80}"/>
            </c:ext>
          </c:extLst>
        </c:ser>
        <c:ser>
          <c:idx val="2"/>
          <c:order val="2"/>
          <c:tx>
            <c:v>-3SD</c:v>
          </c:tx>
          <c:spPr>
            <a:ln w="19050" cap="rnd">
              <a:solidFill>
                <a:schemeClr val="accent2"/>
              </a:solidFill>
              <a:round/>
            </a:ln>
            <a:effectLst/>
          </c:spPr>
          <c:marker>
            <c:symbol val="none"/>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Bias!$E$2:$E$41</c:f>
              <c:numCache>
                <c:formatCode>General</c:formatCode>
                <c:ptCount val="40"/>
                <c:pt idx="0">
                  <c:v>67.845710316533683</c:v>
                </c:pt>
                <c:pt idx="1">
                  <c:v>67.845710316533683</c:v>
                </c:pt>
                <c:pt idx="2">
                  <c:v>67.845710316533683</c:v>
                </c:pt>
                <c:pt idx="3">
                  <c:v>67.845710316533683</c:v>
                </c:pt>
                <c:pt idx="4">
                  <c:v>67.845710316533683</c:v>
                </c:pt>
                <c:pt idx="5">
                  <c:v>67.845710316533683</c:v>
                </c:pt>
                <c:pt idx="6">
                  <c:v>67.845710316533683</c:v>
                </c:pt>
                <c:pt idx="7">
                  <c:v>67.845710316533683</c:v>
                </c:pt>
                <c:pt idx="8">
                  <c:v>67.845710316533683</c:v>
                </c:pt>
                <c:pt idx="9">
                  <c:v>67.845710316533683</c:v>
                </c:pt>
                <c:pt idx="10">
                  <c:v>67.845710316533683</c:v>
                </c:pt>
                <c:pt idx="11">
                  <c:v>67.845710316533683</c:v>
                </c:pt>
                <c:pt idx="12">
                  <c:v>67.845710316533683</c:v>
                </c:pt>
                <c:pt idx="13">
                  <c:v>67.845710316533683</c:v>
                </c:pt>
                <c:pt idx="14">
                  <c:v>67.845710316533683</c:v>
                </c:pt>
                <c:pt idx="15">
                  <c:v>67.845710316533683</c:v>
                </c:pt>
                <c:pt idx="16">
                  <c:v>67.845710316533683</c:v>
                </c:pt>
                <c:pt idx="17">
                  <c:v>67.845710316533683</c:v>
                </c:pt>
                <c:pt idx="18">
                  <c:v>67.845710316533683</c:v>
                </c:pt>
                <c:pt idx="19">
                  <c:v>67.845710316533683</c:v>
                </c:pt>
                <c:pt idx="20">
                  <c:v>67.845710316533683</c:v>
                </c:pt>
                <c:pt idx="21">
                  <c:v>67.845710316533683</c:v>
                </c:pt>
                <c:pt idx="22">
                  <c:v>67.845710316533683</c:v>
                </c:pt>
                <c:pt idx="23">
                  <c:v>67.845710316533683</c:v>
                </c:pt>
                <c:pt idx="24">
                  <c:v>67.845710316533683</c:v>
                </c:pt>
                <c:pt idx="25">
                  <c:v>67.845710316533683</c:v>
                </c:pt>
                <c:pt idx="26">
                  <c:v>67.845710316533683</c:v>
                </c:pt>
                <c:pt idx="27">
                  <c:v>67.845710316533683</c:v>
                </c:pt>
                <c:pt idx="28">
                  <c:v>67.845710316533683</c:v>
                </c:pt>
                <c:pt idx="29">
                  <c:v>67.845710316533683</c:v>
                </c:pt>
                <c:pt idx="30">
                  <c:v>67.845710316533683</c:v>
                </c:pt>
                <c:pt idx="31">
                  <c:v>67.845710316533683</c:v>
                </c:pt>
                <c:pt idx="32">
                  <c:v>67.845710316533683</c:v>
                </c:pt>
                <c:pt idx="33">
                  <c:v>67.845710316533683</c:v>
                </c:pt>
                <c:pt idx="34">
                  <c:v>67.845710316533683</c:v>
                </c:pt>
                <c:pt idx="35">
                  <c:v>67.845710316533683</c:v>
                </c:pt>
                <c:pt idx="36">
                  <c:v>67.845710316533683</c:v>
                </c:pt>
                <c:pt idx="37">
                  <c:v>67.845710316533683</c:v>
                </c:pt>
                <c:pt idx="38">
                  <c:v>67.845710316533683</c:v>
                </c:pt>
                <c:pt idx="39">
                  <c:v>67.845710316533683</c:v>
                </c:pt>
              </c:numCache>
            </c:numRef>
          </c:yVal>
          <c:smooth val="0"/>
          <c:extLst>
            <c:ext xmlns:c16="http://schemas.microsoft.com/office/drawing/2014/chart" uri="{C3380CC4-5D6E-409C-BE32-E72D297353CC}">
              <c16:uniqueId val="{00000002-3294-44CD-B294-F1BD3B90BE80}"/>
            </c:ext>
          </c:extLst>
        </c:ser>
        <c:ser>
          <c:idx val="3"/>
          <c:order val="3"/>
          <c:tx>
            <c:v>-2SD</c:v>
          </c:tx>
          <c:spPr>
            <a:ln w="19050" cap="rnd">
              <a:solidFill>
                <a:schemeClr val="accent6"/>
              </a:solidFill>
              <a:round/>
            </a:ln>
            <a:effectLst/>
          </c:spPr>
          <c:marker>
            <c:symbol val="none"/>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Bias!$F$2:$F$41</c:f>
              <c:numCache>
                <c:formatCode>General</c:formatCode>
                <c:ptCount val="40"/>
                <c:pt idx="0">
                  <c:v>79.76380687768912</c:v>
                </c:pt>
                <c:pt idx="1">
                  <c:v>79.76380687768912</c:v>
                </c:pt>
                <c:pt idx="2">
                  <c:v>79.76380687768912</c:v>
                </c:pt>
                <c:pt idx="3">
                  <c:v>79.76380687768912</c:v>
                </c:pt>
                <c:pt idx="4">
                  <c:v>79.76380687768912</c:v>
                </c:pt>
                <c:pt idx="5">
                  <c:v>79.76380687768912</c:v>
                </c:pt>
                <c:pt idx="6">
                  <c:v>79.76380687768912</c:v>
                </c:pt>
                <c:pt idx="7">
                  <c:v>79.76380687768912</c:v>
                </c:pt>
                <c:pt idx="8">
                  <c:v>79.76380687768912</c:v>
                </c:pt>
                <c:pt idx="9">
                  <c:v>79.76380687768912</c:v>
                </c:pt>
                <c:pt idx="10">
                  <c:v>79.76380687768912</c:v>
                </c:pt>
                <c:pt idx="11">
                  <c:v>79.76380687768912</c:v>
                </c:pt>
                <c:pt idx="12">
                  <c:v>79.76380687768912</c:v>
                </c:pt>
                <c:pt idx="13">
                  <c:v>79.76380687768912</c:v>
                </c:pt>
                <c:pt idx="14">
                  <c:v>79.76380687768912</c:v>
                </c:pt>
                <c:pt idx="15">
                  <c:v>79.76380687768912</c:v>
                </c:pt>
                <c:pt idx="16">
                  <c:v>79.76380687768912</c:v>
                </c:pt>
                <c:pt idx="17">
                  <c:v>79.76380687768912</c:v>
                </c:pt>
                <c:pt idx="18">
                  <c:v>79.76380687768912</c:v>
                </c:pt>
                <c:pt idx="19">
                  <c:v>79.76380687768912</c:v>
                </c:pt>
                <c:pt idx="20">
                  <c:v>79.76380687768912</c:v>
                </c:pt>
                <c:pt idx="21">
                  <c:v>79.76380687768912</c:v>
                </c:pt>
                <c:pt idx="22">
                  <c:v>79.76380687768912</c:v>
                </c:pt>
                <c:pt idx="23">
                  <c:v>79.76380687768912</c:v>
                </c:pt>
                <c:pt idx="24">
                  <c:v>79.76380687768912</c:v>
                </c:pt>
                <c:pt idx="25">
                  <c:v>79.76380687768912</c:v>
                </c:pt>
                <c:pt idx="26">
                  <c:v>79.76380687768912</c:v>
                </c:pt>
                <c:pt idx="27">
                  <c:v>79.76380687768912</c:v>
                </c:pt>
                <c:pt idx="28">
                  <c:v>79.76380687768912</c:v>
                </c:pt>
                <c:pt idx="29">
                  <c:v>79.76380687768912</c:v>
                </c:pt>
                <c:pt idx="30">
                  <c:v>79.76380687768912</c:v>
                </c:pt>
                <c:pt idx="31">
                  <c:v>79.76380687768912</c:v>
                </c:pt>
                <c:pt idx="32">
                  <c:v>79.76380687768912</c:v>
                </c:pt>
                <c:pt idx="33">
                  <c:v>79.76380687768912</c:v>
                </c:pt>
                <c:pt idx="34">
                  <c:v>79.76380687768912</c:v>
                </c:pt>
                <c:pt idx="35">
                  <c:v>79.76380687768912</c:v>
                </c:pt>
                <c:pt idx="36">
                  <c:v>79.76380687768912</c:v>
                </c:pt>
                <c:pt idx="37">
                  <c:v>79.76380687768912</c:v>
                </c:pt>
                <c:pt idx="38">
                  <c:v>79.76380687768912</c:v>
                </c:pt>
                <c:pt idx="39">
                  <c:v>79.76380687768912</c:v>
                </c:pt>
              </c:numCache>
            </c:numRef>
          </c:yVal>
          <c:smooth val="0"/>
          <c:extLst>
            <c:ext xmlns:c16="http://schemas.microsoft.com/office/drawing/2014/chart" uri="{C3380CC4-5D6E-409C-BE32-E72D297353CC}">
              <c16:uniqueId val="{00000003-3294-44CD-B294-F1BD3B90BE80}"/>
            </c:ext>
          </c:extLst>
        </c:ser>
        <c:ser>
          <c:idx val="4"/>
          <c:order val="4"/>
          <c:tx>
            <c:v>+2SD</c:v>
          </c:tx>
          <c:spPr>
            <a:ln w="19050" cap="rnd">
              <a:solidFill>
                <a:schemeClr val="accent6"/>
              </a:solidFill>
              <a:round/>
            </a:ln>
            <a:effectLst/>
          </c:spPr>
          <c:marker>
            <c:symbol val="none"/>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Bias!$G$2:$G$41</c:f>
              <c:numCache>
                <c:formatCode>General</c:formatCode>
                <c:ptCount val="40"/>
                <c:pt idx="0">
                  <c:v>127.43619312231087</c:v>
                </c:pt>
                <c:pt idx="1">
                  <c:v>127.43619312231087</c:v>
                </c:pt>
                <c:pt idx="2">
                  <c:v>127.43619312231087</c:v>
                </c:pt>
                <c:pt idx="3">
                  <c:v>127.43619312231087</c:v>
                </c:pt>
                <c:pt idx="4">
                  <c:v>127.43619312231087</c:v>
                </c:pt>
                <c:pt idx="5">
                  <c:v>127.43619312231087</c:v>
                </c:pt>
                <c:pt idx="6">
                  <c:v>127.43619312231087</c:v>
                </c:pt>
                <c:pt idx="7">
                  <c:v>127.43619312231087</c:v>
                </c:pt>
                <c:pt idx="8">
                  <c:v>127.43619312231087</c:v>
                </c:pt>
                <c:pt idx="9">
                  <c:v>127.43619312231087</c:v>
                </c:pt>
                <c:pt idx="10">
                  <c:v>127.43619312231087</c:v>
                </c:pt>
                <c:pt idx="11">
                  <c:v>127.43619312231087</c:v>
                </c:pt>
                <c:pt idx="12">
                  <c:v>127.43619312231087</c:v>
                </c:pt>
                <c:pt idx="13">
                  <c:v>127.43619312231087</c:v>
                </c:pt>
                <c:pt idx="14">
                  <c:v>127.43619312231087</c:v>
                </c:pt>
                <c:pt idx="15">
                  <c:v>127.43619312231087</c:v>
                </c:pt>
                <c:pt idx="16">
                  <c:v>127.43619312231087</c:v>
                </c:pt>
                <c:pt idx="17">
                  <c:v>127.43619312231087</c:v>
                </c:pt>
                <c:pt idx="18">
                  <c:v>127.43619312231087</c:v>
                </c:pt>
                <c:pt idx="19">
                  <c:v>127.43619312231087</c:v>
                </c:pt>
                <c:pt idx="20">
                  <c:v>127.43619312231087</c:v>
                </c:pt>
                <c:pt idx="21">
                  <c:v>127.43619312231087</c:v>
                </c:pt>
                <c:pt idx="22">
                  <c:v>127.43619312231087</c:v>
                </c:pt>
                <c:pt idx="23">
                  <c:v>127.43619312231087</c:v>
                </c:pt>
                <c:pt idx="24">
                  <c:v>127.43619312231087</c:v>
                </c:pt>
                <c:pt idx="25">
                  <c:v>127.43619312231087</c:v>
                </c:pt>
                <c:pt idx="26">
                  <c:v>127.43619312231087</c:v>
                </c:pt>
                <c:pt idx="27">
                  <c:v>127.43619312231087</c:v>
                </c:pt>
                <c:pt idx="28">
                  <c:v>127.43619312231087</c:v>
                </c:pt>
                <c:pt idx="29">
                  <c:v>127.43619312231087</c:v>
                </c:pt>
                <c:pt idx="30">
                  <c:v>127.43619312231087</c:v>
                </c:pt>
                <c:pt idx="31">
                  <c:v>127.43619312231087</c:v>
                </c:pt>
                <c:pt idx="32">
                  <c:v>127.43619312231087</c:v>
                </c:pt>
                <c:pt idx="33">
                  <c:v>127.43619312231087</c:v>
                </c:pt>
                <c:pt idx="34">
                  <c:v>127.43619312231087</c:v>
                </c:pt>
                <c:pt idx="35">
                  <c:v>127.43619312231087</c:v>
                </c:pt>
                <c:pt idx="36">
                  <c:v>127.43619312231087</c:v>
                </c:pt>
                <c:pt idx="37">
                  <c:v>127.43619312231087</c:v>
                </c:pt>
                <c:pt idx="38">
                  <c:v>127.43619312231087</c:v>
                </c:pt>
                <c:pt idx="39">
                  <c:v>127.43619312231087</c:v>
                </c:pt>
              </c:numCache>
            </c:numRef>
          </c:yVal>
          <c:smooth val="0"/>
          <c:extLst>
            <c:ext xmlns:c16="http://schemas.microsoft.com/office/drawing/2014/chart" uri="{C3380CC4-5D6E-409C-BE32-E72D297353CC}">
              <c16:uniqueId val="{00000004-3294-44CD-B294-F1BD3B90BE80}"/>
            </c:ext>
          </c:extLst>
        </c:ser>
        <c:ser>
          <c:idx val="5"/>
          <c:order val="5"/>
          <c:tx>
            <c:v>+3SD</c:v>
          </c:tx>
          <c:spPr>
            <a:ln w="19050" cap="rnd">
              <a:solidFill>
                <a:schemeClr val="accent2"/>
              </a:solidFill>
              <a:round/>
            </a:ln>
            <a:effectLst/>
          </c:spPr>
          <c:marker>
            <c:symbol val="none"/>
          </c:marker>
          <c:xVal>
            <c:numRef>
              <c:f>Bias!$A$2:$A$41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Bias!$H$2:$H$41</c:f>
              <c:numCache>
                <c:formatCode>General</c:formatCode>
                <c:ptCount val="40"/>
                <c:pt idx="0">
                  <c:v>139.35428968346631</c:v>
                </c:pt>
                <c:pt idx="1">
                  <c:v>139.35428968346631</c:v>
                </c:pt>
                <c:pt idx="2">
                  <c:v>139.35428968346631</c:v>
                </c:pt>
                <c:pt idx="3">
                  <c:v>139.35428968346631</c:v>
                </c:pt>
                <c:pt idx="4">
                  <c:v>139.35428968346631</c:v>
                </c:pt>
                <c:pt idx="5">
                  <c:v>139.35428968346631</c:v>
                </c:pt>
                <c:pt idx="6">
                  <c:v>139.35428968346631</c:v>
                </c:pt>
                <c:pt idx="7">
                  <c:v>139.35428968346631</c:v>
                </c:pt>
                <c:pt idx="8">
                  <c:v>139.35428968346631</c:v>
                </c:pt>
                <c:pt idx="9">
                  <c:v>139.35428968346631</c:v>
                </c:pt>
                <c:pt idx="10">
                  <c:v>139.35428968346631</c:v>
                </c:pt>
                <c:pt idx="11">
                  <c:v>139.35428968346631</c:v>
                </c:pt>
                <c:pt idx="12">
                  <c:v>139.35428968346631</c:v>
                </c:pt>
                <c:pt idx="13">
                  <c:v>139.35428968346631</c:v>
                </c:pt>
                <c:pt idx="14">
                  <c:v>139.35428968346631</c:v>
                </c:pt>
                <c:pt idx="15">
                  <c:v>139.35428968346631</c:v>
                </c:pt>
                <c:pt idx="16">
                  <c:v>139.35428968346631</c:v>
                </c:pt>
                <c:pt idx="17">
                  <c:v>139.35428968346631</c:v>
                </c:pt>
                <c:pt idx="18">
                  <c:v>139.35428968346631</c:v>
                </c:pt>
                <c:pt idx="19">
                  <c:v>139.35428968346631</c:v>
                </c:pt>
                <c:pt idx="20">
                  <c:v>139.35428968346631</c:v>
                </c:pt>
                <c:pt idx="21">
                  <c:v>139.35428968346631</c:v>
                </c:pt>
                <c:pt idx="22">
                  <c:v>139.35428968346631</c:v>
                </c:pt>
                <c:pt idx="23">
                  <c:v>139.35428968346631</c:v>
                </c:pt>
                <c:pt idx="24">
                  <c:v>139.35428968346631</c:v>
                </c:pt>
                <c:pt idx="25">
                  <c:v>139.35428968346631</c:v>
                </c:pt>
                <c:pt idx="26">
                  <c:v>139.35428968346631</c:v>
                </c:pt>
                <c:pt idx="27">
                  <c:v>139.35428968346631</c:v>
                </c:pt>
                <c:pt idx="28">
                  <c:v>139.35428968346631</c:v>
                </c:pt>
                <c:pt idx="29">
                  <c:v>139.35428968346631</c:v>
                </c:pt>
                <c:pt idx="30">
                  <c:v>139.35428968346631</c:v>
                </c:pt>
                <c:pt idx="31">
                  <c:v>139.35428968346631</c:v>
                </c:pt>
                <c:pt idx="32">
                  <c:v>139.35428968346631</c:v>
                </c:pt>
                <c:pt idx="33">
                  <c:v>139.35428968346631</c:v>
                </c:pt>
                <c:pt idx="34">
                  <c:v>139.35428968346631</c:v>
                </c:pt>
                <c:pt idx="35">
                  <c:v>139.35428968346631</c:v>
                </c:pt>
                <c:pt idx="36">
                  <c:v>139.35428968346631</c:v>
                </c:pt>
                <c:pt idx="37">
                  <c:v>139.35428968346631</c:v>
                </c:pt>
                <c:pt idx="38">
                  <c:v>139.35428968346631</c:v>
                </c:pt>
                <c:pt idx="39">
                  <c:v>139.35428968346631</c:v>
                </c:pt>
              </c:numCache>
            </c:numRef>
          </c:yVal>
          <c:smooth val="0"/>
          <c:extLst>
            <c:ext xmlns:c16="http://schemas.microsoft.com/office/drawing/2014/chart" uri="{C3380CC4-5D6E-409C-BE32-E72D297353CC}">
              <c16:uniqueId val="{00000005-3294-44CD-B294-F1BD3B90BE80}"/>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Drift!$B$2:$B$41</c:f>
              <c:numCache>
                <c:formatCode>0</c:formatCode>
                <c:ptCount val="40"/>
                <c:pt idx="0">
                  <c:v>84</c:v>
                </c:pt>
                <c:pt idx="1">
                  <c:v>89</c:v>
                </c:pt>
                <c:pt idx="2">
                  <c:v>84</c:v>
                </c:pt>
                <c:pt idx="3">
                  <c:v>86</c:v>
                </c:pt>
                <c:pt idx="4">
                  <c:v>83</c:v>
                </c:pt>
                <c:pt idx="5">
                  <c:v>84</c:v>
                </c:pt>
                <c:pt idx="6">
                  <c:v>87</c:v>
                </c:pt>
                <c:pt idx="7">
                  <c:v>88</c:v>
                </c:pt>
                <c:pt idx="8">
                  <c:v>90</c:v>
                </c:pt>
                <c:pt idx="9">
                  <c:v>82</c:v>
                </c:pt>
                <c:pt idx="10">
                  <c:v>92</c:v>
                </c:pt>
                <c:pt idx="11">
                  <c:v>98</c:v>
                </c:pt>
                <c:pt idx="12">
                  <c:v>96</c:v>
                </c:pt>
                <c:pt idx="13">
                  <c:v>95</c:v>
                </c:pt>
                <c:pt idx="14">
                  <c:v>92</c:v>
                </c:pt>
                <c:pt idx="15">
                  <c:v>100</c:v>
                </c:pt>
                <c:pt idx="16">
                  <c:v>98</c:v>
                </c:pt>
                <c:pt idx="17">
                  <c:v>98</c:v>
                </c:pt>
                <c:pt idx="18">
                  <c:v>95</c:v>
                </c:pt>
                <c:pt idx="19">
                  <c:v>92</c:v>
                </c:pt>
                <c:pt idx="20">
                  <c:v>100</c:v>
                </c:pt>
                <c:pt idx="21">
                  <c:v>100</c:v>
                </c:pt>
                <c:pt idx="22">
                  <c:v>100</c:v>
                </c:pt>
                <c:pt idx="23">
                  <c:v>107</c:v>
                </c:pt>
                <c:pt idx="24">
                  <c:v>104</c:v>
                </c:pt>
                <c:pt idx="25">
                  <c:v>104</c:v>
                </c:pt>
                <c:pt idx="26">
                  <c:v>102</c:v>
                </c:pt>
                <c:pt idx="27">
                  <c:v>105</c:v>
                </c:pt>
                <c:pt idx="28">
                  <c:v>100</c:v>
                </c:pt>
                <c:pt idx="29">
                  <c:v>104</c:v>
                </c:pt>
                <c:pt idx="30">
                  <c:v>118</c:v>
                </c:pt>
                <c:pt idx="31">
                  <c:v>114</c:v>
                </c:pt>
                <c:pt idx="32">
                  <c:v>113</c:v>
                </c:pt>
                <c:pt idx="33">
                  <c:v>119</c:v>
                </c:pt>
                <c:pt idx="34">
                  <c:v>115</c:v>
                </c:pt>
                <c:pt idx="35">
                  <c:v>112</c:v>
                </c:pt>
                <c:pt idx="36">
                  <c:v>111</c:v>
                </c:pt>
                <c:pt idx="37">
                  <c:v>119</c:v>
                </c:pt>
                <c:pt idx="38">
                  <c:v>115</c:v>
                </c:pt>
                <c:pt idx="39">
                  <c:v>111</c:v>
                </c:pt>
              </c:numCache>
            </c:numRef>
          </c:yVal>
          <c:smooth val="0"/>
          <c:extLst>
            <c:ext xmlns:c16="http://schemas.microsoft.com/office/drawing/2014/chart" uri="{C3380CC4-5D6E-409C-BE32-E72D297353CC}">
              <c16:uniqueId val="{00000000-DDE1-4F32-B2CA-DBFC01C6345E}"/>
            </c:ext>
          </c:extLst>
        </c:ser>
        <c:ser>
          <c:idx val="1"/>
          <c:order val="1"/>
          <c:tx>
            <c:v>Mean</c:v>
          </c:tx>
          <c:spPr>
            <a:ln w="19050" cap="rnd">
              <a:solidFill>
                <a:schemeClr val="bg1">
                  <a:lumMod val="75000"/>
                </a:schemeClr>
              </a:solidFill>
              <a:round/>
            </a:ln>
            <a:effectLst/>
          </c:spPr>
          <c:marker>
            <c:symbol val="none"/>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Drift!$C$2:$C$41</c:f>
              <c:numCache>
                <c:formatCode>0</c:formatCode>
                <c:ptCount val="40"/>
                <c:pt idx="0">
                  <c:v>99.65</c:v>
                </c:pt>
                <c:pt idx="1">
                  <c:v>99.65</c:v>
                </c:pt>
                <c:pt idx="2">
                  <c:v>99.65</c:v>
                </c:pt>
                <c:pt idx="3">
                  <c:v>99.65</c:v>
                </c:pt>
                <c:pt idx="4">
                  <c:v>99.65</c:v>
                </c:pt>
                <c:pt idx="5">
                  <c:v>99.65</c:v>
                </c:pt>
                <c:pt idx="6">
                  <c:v>99.65</c:v>
                </c:pt>
                <c:pt idx="7">
                  <c:v>99.65</c:v>
                </c:pt>
                <c:pt idx="8">
                  <c:v>99.65</c:v>
                </c:pt>
                <c:pt idx="9">
                  <c:v>99.65</c:v>
                </c:pt>
                <c:pt idx="10">
                  <c:v>99.65</c:v>
                </c:pt>
                <c:pt idx="11">
                  <c:v>99.65</c:v>
                </c:pt>
                <c:pt idx="12">
                  <c:v>99.65</c:v>
                </c:pt>
                <c:pt idx="13">
                  <c:v>99.65</c:v>
                </c:pt>
                <c:pt idx="14">
                  <c:v>99.65</c:v>
                </c:pt>
                <c:pt idx="15">
                  <c:v>99.65</c:v>
                </c:pt>
                <c:pt idx="16">
                  <c:v>99.65</c:v>
                </c:pt>
                <c:pt idx="17">
                  <c:v>99.65</c:v>
                </c:pt>
                <c:pt idx="18">
                  <c:v>99.65</c:v>
                </c:pt>
                <c:pt idx="19">
                  <c:v>99.65</c:v>
                </c:pt>
                <c:pt idx="20">
                  <c:v>99.65</c:v>
                </c:pt>
                <c:pt idx="21">
                  <c:v>99.65</c:v>
                </c:pt>
                <c:pt idx="22">
                  <c:v>99.65</c:v>
                </c:pt>
                <c:pt idx="23">
                  <c:v>99.65</c:v>
                </c:pt>
                <c:pt idx="24">
                  <c:v>99.65</c:v>
                </c:pt>
                <c:pt idx="25">
                  <c:v>99.65</c:v>
                </c:pt>
                <c:pt idx="26">
                  <c:v>99.65</c:v>
                </c:pt>
                <c:pt idx="27">
                  <c:v>99.65</c:v>
                </c:pt>
                <c:pt idx="28">
                  <c:v>99.65</c:v>
                </c:pt>
                <c:pt idx="29">
                  <c:v>99.65</c:v>
                </c:pt>
                <c:pt idx="30">
                  <c:v>99.65</c:v>
                </c:pt>
                <c:pt idx="31">
                  <c:v>99.65</c:v>
                </c:pt>
                <c:pt idx="32">
                  <c:v>99.65</c:v>
                </c:pt>
                <c:pt idx="33">
                  <c:v>99.65</c:v>
                </c:pt>
                <c:pt idx="34">
                  <c:v>99.65</c:v>
                </c:pt>
                <c:pt idx="35">
                  <c:v>99.65</c:v>
                </c:pt>
                <c:pt idx="36">
                  <c:v>99.65</c:v>
                </c:pt>
                <c:pt idx="37">
                  <c:v>99.65</c:v>
                </c:pt>
                <c:pt idx="38">
                  <c:v>99.65</c:v>
                </c:pt>
                <c:pt idx="39">
                  <c:v>99.65</c:v>
                </c:pt>
              </c:numCache>
            </c:numRef>
          </c:yVal>
          <c:smooth val="0"/>
          <c:extLst>
            <c:ext xmlns:c16="http://schemas.microsoft.com/office/drawing/2014/chart" uri="{C3380CC4-5D6E-409C-BE32-E72D297353CC}">
              <c16:uniqueId val="{00000001-DDE1-4F32-B2CA-DBFC01C6345E}"/>
            </c:ext>
          </c:extLst>
        </c:ser>
        <c:ser>
          <c:idx val="2"/>
          <c:order val="2"/>
          <c:tx>
            <c:v>-3SD</c:v>
          </c:tx>
          <c:spPr>
            <a:ln w="19050" cap="rnd">
              <a:solidFill>
                <a:schemeClr val="accent2"/>
              </a:solidFill>
              <a:round/>
            </a:ln>
            <a:effectLst/>
          </c:spPr>
          <c:marker>
            <c:symbol val="none"/>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Drift!$E$2:$E$41</c:f>
              <c:numCache>
                <c:formatCode>General</c:formatCode>
                <c:ptCount val="40"/>
                <c:pt idx="0">
                  <c:v>66.544922536774692</c:v>
                </c:pt>
                <c:pt idx="1">
                  <c:v>66.544922536774692</c:v>
                </c:pt>
                <c:pt idx="2">
                  <c:v>66.544922536774692</c:v>
                </c:pt>
                <c:pt idx="3">
                  <c:v>66.544922536774692</c:v>
                </c:pt>
                <c:pt idx="4">
                  <c:v>66.544922536774692</c:v>
                </c:pt>
                <c:pt idx="5">
                  <c:v>66.544922536774692</c:v>
                </c:pt>
                <c:pt idx="6">
                  <c:v>66.544922536774692</c:v>
                </c:pt>
                <c:pt idx="7">
                  <c:v>66.544922536774692</c:v>
                </c:pt>
                <c:pt idx="8">
                  <c:v>66.544922536774692</c:v>
                </c:pt>
                <c:pt idx="9">
                  <c:v>66.544922536774692</c:v>
                </c:pt>
                <c:pt idx="10">
                  <c:v>66.544922536774692</c:v>
                </c:pt>
                <c:pt idx="11">
                  <c:v>66.544922536774692</c:v>
                </c:pt>
                <c:pt idx="12">
                  <c:v>66.544922536774692</c:v>
                </c:pt>
                <c:pt idx="13">
                  <c:v>66.544922536774692</c:v>
                </c:pt>
                <c:pt idx="14">
                  <c:v>66.544922536774692</c:v>
                </c:pt>
                <c:pt idx="15">
                  <c:v>66.544922536774692</c:v>
                </c:pt>
                <c:pt idx="16">
                  <c:v>66.544922536774692</c:v>
                </c:pt>
                <c:pt idx="17">
                  <c:v>66.544922536774692</c:v>
                </c:pt>
                <c:pt idx="18">
                  <c:v>66.544922536774692</c:v>
                </c:pt>
                <c:pt idx="19">
                  <c:v>66.544922536774692</c:v>
                </c:pt>
                <c:pt idx="20">
                  <c:v>66.544922536774692</c:v>
                </c:pt>
                <c:pt idx="21">
                  <c:v>66.544922536774692</c:v>
                </c:pt>
                <c:pt idx="22">
                  <c:v>66.544922536774692</c:v>
                </c:pt>
                <c:pt idx="23">
                  <c:v>66.544922536774692</c:v>
                </c:pt>
                <c:pt idx="24">
                  <c:v>66.544922536774692</c:v>
                </c:pt>
                <c:pt idx="25">
                  <c:v>66.544922536774692</c:v>
                </c:pt>
                <c:pt idx="26">
                  <c:v>66.544922536774692</c:v>
                </c:pt>
                <c:pt idx="27">
                  <c:v>66.544922536774692</c:v>
                </c:pt>
                <c:pt idx="28">
                  <c:v>66.544922536774692</c:v>
                </c:pt>
                <c:pt idx="29">
                  <c:v>66.544922536774692</c:v>
                </c:pt>
                <c:pt idx="30">
                  <c:v>66.544922536774692</c:v>
                </c:pt>
                <c:pt idx="31">
                  <c:v>66.544922536774692</c:v>
                </c:pt>
                <c:pt idx="32">
                  <c:v>66.544922536774692</c:v>
                </c:pt>
                <c:pt idx="33">
                  <c:v>66.544922536774692</c:v>
                </c:pt>
                <c:pt idx="34">
                  <c:v>66.544922536774692</c:v>
                </c:pt>
                <c:pt idx="35">
                  <c:v>66.544922536774692</c:v>
                </c:pt>
                <c:pt idx="36">
                  <c:v>66.544922536774692</c:v>
                </c:pt>
                <c:pt idx="37">
                  <c:v>66.544922536774692</c:v>
                </c:pt>
                <c:pt idx="38">
                  <c:v>66.544922536774692</c:v>
                </c:pt>
                <c:pt idx="39">
                  <c:v>66.544922536774692</c:v>
                </c:pt>
              </c:numCache>
            </c:numRef>
          </c:yVal>
          <c:smooth val="0"/>
          <c:extLst>
            <c:ext xmlns:c16="http://schemas.microsoft.com/office/drawing/2014/chart" uri="{C3380CC4-5D6E-409C-BE32-E72D297353CC}">
              <c16:uniqueId val="{00000002-DDE1-4F32-B2CA-DBFC01C6345E}"/>
            </c:ext>
          </c:extLst>
        </c:ser>
        <c:ser>
          <c:idx val="3"/>
          <c:order val="3"/>
          <c:tx>
            <c:v>-2SD</c:v>
          </c:tx>
          <c:spPr>
            <a:ln w="19050" cap="rnd">
              <a:solidFill>
                <a:schemeClr val="accent6"/>
              </a:solidFill>
              <a:round/>
            </a:ln>
            <a:effectLst/>
          </c:spPr>
          <c:marker>
            <c:symbol val="none"/>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Drift!$F$2:$F$41</c:f>
              <c:numCache>
                <c:formatCode>General</c:formatCode>
                <c:ptCount val="40"/>
                <c:pt idx="0">
                  <c:v>77.579948357849801</c:v>
                </c:pt>
                <c:pt idx="1">
                  <c:v>77.579948357849801</c:v>
                </c:pt>
                <c:pt idx="2">
                  <c:v>77.579948357849801</c:v>
                </c:pt>
                <c:pt idx="3">
                  <c:v>77.579948357849801</c:v>
                </c:pt>
                <c:pt idx="4">
                  <c:v>77.579948357849801</c:v>
                </c:pt>
                <c:pt idx="5">
                  <c:v>77.579948357849801</c:v>
                </c:pt>
                <c:pt idx="6">
                  <c:v>77.579948357849801</c:v>
                </c:pt>
                <c:pt idx="7">
                  <c:v>77.579948357849801</c:v>
                </c:pt>
                <c:pt idx="8">
                  <c:v>77.579948357849801</c:v>
                </c:pt>
                <c:pt idx="9">
                  <c:v>77.579948357849801</c:v>
                </c:pt>
                <c:pt idx="10">
                  <c:v>77.579948357849801</c:v>
                </c:pt>
                <c:pt idx="11">
                  <c:v>77.579948357849801</c:v>
                </c:pt>
                <c:pt idx="12">
                  <c:v>77.579948357849801</c:v>
                </c:pt>
                <c:pt idx="13">
                  <c:v>77.579948357849801</c:v>
                </c:pt>
                <c:pt idx="14">
                  <c:v>77.579948357849801</c:v>
                </c:pt>
                <c:pt idx="15">
                  <c:v>77.579948357849801</c:v>
                </c:pt>
                <c:pt idx="16">
                  <c:v>77.579948357849801</c:v>
                </c:pt>
                <c:pt idx="17">
                  <c:v>77.579948357849801</c:v>
                </c:pt>
                <c:pt idx="18">
                  <c:v>77.579948357849801</c:v>
                </c:pt>
                <c:pt idx="19">
                  <c:v>77.579948357849801</c:v>
                </c:pt>
                <c:pt idx="20">
                  <c:v>77.579948357849801</c:v>
                </c:pt>
                <c:pt idx="21">
                  <c:v>77.579948357849801</c:v>
                </c:pt>
                <c:pt idx="22">
                  <c:v>77.579948357849801</c:v>
                </c:pt>
                <c:pt idx="23">
                  <c:v>77.579948357849801</c:v>
                </c:pt>
                <c:pt idx="24">
                  <c:v>77.579948357849801</c:v>
                </c:pt>
                <c:pt idx="25">
                  <c:v>77.579948357849801</c:v>
                </c:pt>
                <c:pt idx="26">
                  <c:v>77.579948357849801</c:v>
                </c:pt>
                <c:pt idx="27">
                  <c:v>77.579948357849801</c:v>
                </c:pt>
                <c:pt idx="28">
                  <c:v>77.579948357849801</c:v>
                </c:pt>
                <c:pt idx="29">
                  <c:v>77.579948357849801</c:v>
                </c:pt>
                <c:pt idx="30">
                  <c:v>77.579948357849801</c:v>
                </c:pt>
                <c:pt idx="31">
                  <c:v>77.579948357849801</c:v>
                </c:pt>
                <c:pt idx="32">
                  <c:v>77.579948357849801</c:v>
                </c:pt>
                <c:pt idx="33">
                  <c:v>77.579948357849801</c:v>
                </c:pt>
                <c:pt idx="34">
                  <c:v>77.579948357849801</c:v>
                </c:pt>
                <c:pt idx="35">
                  <c:v>77.579948357849801</c:v>
                </c:pt>
                <c:pt idx="36">
                  <c:v>77.579948357849801</c:v>
                </c:pt>
                <c:pt idx="37">
                  <c:v>77.579948357849801</c:v>
                </c:pt>
                <c:pt idx="38">
                  <c:v>77.579948357849801</c:v>
                </c:pt>
                <c:pt idx="39">
                  <c:v>77.579948357849801</c:v>
                </c:pt>
              </c:numCache>
            </c:numRef>
          </c:yVal>
          <c:smooth val="0"/>
          <c:extLst>
            <c:ext xmlns:c16="http://schemas.microsoft.com/office/drawing/2014/chart" uri="{C3380CC4-5D6E-409C-BE32-E72D297353CC}">
              <c16:uniqueId val="{00000003-DDE1-4F32-B2CA-DBFC01C6345E}"/>
            </c:ext>
          </c:extLst>
        </c:ser>
        <c:ser>
          <c:idx val="4"/>
          <c:order val="4"/>
          <c:tx>
            <c:v>+2SD</c:v>
          </c:tx>
          <c:spPr>
            <a:ln w="19050" cap="rnd">
              <a:solidFill>
                <a:schemeClr val="accent6"/>
              </a:solidFill>
              <a:round/>
            </a:ln>
            <a:effectLst/>
          </c:spPr>
          <c:marker>
            <c:symbol val="none"/>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Drift!$G$2:$G$41</c:f>
              <c:numCache>
                <c:formatCode>General</c:formatCode>
                <c:ptCount val="40"/>
                <c:pt idx="0">
                  <c:v>121.72005164215021</c:v>
                </c:pt>
                <c:pt idx="1">
                  <c:v>121.72005164215021</c:v>
                </c:pt>
                <c:pt idx="2">
                  <c:v>121.72005164215021</c:v>
                </c:pt>
                <c:pt idx="3">
                  <c:v>121.72005164215021</c:v>
                </c:pt>
                <c:pt idx="4">
                  <c:v>121.72005164215021</c:v>
                </c:pt>
                <c:pt idx="5">
                  <c:v>121.72005164215021</c:v>
                </c:pt>
                <c:pt idx="6">
                  <c:v>121.72005164215021</c:v>
                </c:pt>
                <c:pt idx="7">
                  <c:v>121.72005164215021</c:v>
                </c:pt>
                <c:pt idx="8">
                  <c:v>121.72005164215021</c:v>
                </c:pt>
                <c:pt idx="9">
                  <c:v>121.72005164215021</c:v>
                </c:pt>
                <c:pt idx="10">
                  <c:v>121.72005164215021</c:v>
                </c:pt>
                <c:pt idx="11">
                  <c:v>121.72005164215021</c:v>
                </c:pt>
                <c:pt idx="12">
                  <c:v>121.72005164215021</c:v>
                </c:pt>
                <c:pt idx="13">
                  <c:v>121.72005164215021</c:v>
                </c:pt>
                <c:pt idx="14">
                  <c:v>121.72005164215021</c:v>
                </c:pt>
                <c:pt idx="15">
                  <c:v>121.72005164215021</c:v>
                </c:pt>
                <c:pt idx="16">
                  <c:v>121.72005164215021</c:v>
                </c:pt>
                <c:pt idx="17">
                  <c:v>121.72005164215021</c:v>
                </c:pt>
                <c:pt idx="18">
                  <c:v>121.72005164215021</c:v>
                </c:pt>
                <c:pt idx="19">
                  <c:v>121.72005164215021</c:v>
                </c:pt>
                <c:pt idx="20">
                  <c:v>121.72005164215021</c:v>
                </c:pt>
                <c:pt idx="21">
                  <c:v>121.72005164215021</c:v>
                </c:pt>
                <c:pt idx="22">
                  <c:v>121.72005164215021</c:v>
                </c:pt>
                <c:pt idx="23">
                  <c:v>121.72005164215021</c:v>
                </c:pt>
                <c:pt idx="24">
                  <c:v>121.72005164215021</c:v>
                </c:pt>
                <c:pt idx="25">
                  <c:v>121.72005164215021</c:v>
                </c:pt>
                <c:pt idx="26">
                  <c:v>121.72005164215021</c:v>
                </c:pt>
                <c:pt idx="27">
                  <c:v>121.72005164215021</c:v>
                </c:pt>
                <c:pt idx="28">
                  <c:v>121.72005164215021</c:v>
                </c:pt>
                <c:pt idx="29">
                  <c:v>121.72005164215021</c:v>
                </c:pt>
                <c:pt idx="30">
                  <c:v>121.72005164215021</c:v>
                </c:pt>
                <c:pt idx="31">
                  <c:v>121.72005164215021</c:v>
                </c:pt>
                <c:pt idx="32">
                  <c:v>121.72005164215021</c:v>
                </c:pt>
                <c:pt idx="33">
                  <c:v>121.72005164215021</c:v>
                </c:pt>
                <c:pt idx="34">
                  <c:v>121.72005164215021</c:v>
                </c:pt>
                <c:pt idx="35">
                  <c:v>121.72005164215021</c:v>
                </c:pt>
                <c:pt idx="36">
                  <c:v>121.72005164215021</c:v>
                </c:pt>
                <c:pt idx="37">
                  <c:v>121.72005164215021</c:v>
                </c:pt>
                <c:pt idx="38">
                  <c:v>121.72005164215021</c:v>
                </c:pt>
                <c:pt idx="39">
                  <c:v>121.72005164215021</c:v>
                </c:pt>
              </c:numCache>
            </c:numRef>
          </c:yVal>
          <c:smooth val="0"/>
          <c:extLst>
            <c:ext xmlns:c16="http://schemas.microsoft.com/office/drawing/2014/chart" uri="{C3380CC4-5D6E-409C-BE32-E72D297353CC}">
              <c16:uniqueId val="{00000004-DDE1-4F32-B2CA-DBFC01C6345E}"/>
            </c:ext>
          </c:extLst>
        </c:ser>
        <c:ser>
          <c:idx val="5"/>
          <c:order val="5"/>
          <c:tx>
            <c:v>+3SD</c:v>
          </c:tx>
          <c:spPr>
            <a:ln w="19050" cap="rnd">
              <a:solidFill>
                <a:schemeClr val="accent2"/>
              </a:solidFill>
              <a:round/>
            </a:ln>
            <a:effectLst/>
          </c:spPr>
          <c:marker>
            <c:symbol val="none"/>
          </c:marker>
          <c:xVal>
            <c:numRef>
              <c:f>Drift!$A$2:$A$41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Drift!$H$2:$H$41</c:f>
              <c:numCache>
                <c:formatCode>General</c:formatCode>
                <c:ptCount val="40"/>
                <c:pt idx="0">
                  <c:v>132.75507746322532</c:v>
                </c:pt>
                <c:pt idx="1">
                  <c:v>132.75507746322532</c:v>
                </c:pt>
                <c:pt idx="2">
                  <c:v>132.75507746322532</c:v>
                </c:pt>
                <c:pt idx="3">
                  <c:v>132.75507746322532</c:v>
                </c:pt>
                <c:pt idx="4">
                  <c:v>132.75507746322532</c:v>
                </c:pt>
                <c:pt idx="5">
                  <c:v>132.75507746322532</c:v>
                </c:pt>
                <c:pt idx="6">
                  <c:v>132.75507746322532</c:v>
                </c:pt>
                <c:pt idx="7">
                  <c:v>132.75507746322532</c:v>
                </c:pt>
                <c:pt idx="8">
                  <c:v>132.75507746322532</c:v>
                </c:pt>
                <c:pt idx="9">
                  <c:v>132.75507746322532</c:v>
                </c:pt>
                <c:pt idx="10">
                  <c:v>132.75507746322532</c:v>
                </c:pt>
                <c:pt idx="11">
                  <c:v>132.75507746322532</c:v>
                </c:pt>
                <c:pt idx="12">
                  <c:v>132.75507746322532</c:v>
                </c:pt>
                <c:pt idx="13">
                  <c:v>132.75507746322532</c:v>
                </c:pt>
                <c:pt idx="14">
                  <c:v>132.75507746322532</c:v>
                </c:pt>
                <c:pt idx="15">
                  <c:v>132.75507746322532</c:v>
                </c:pt>
                <c:pt idx="16">
                  <c:v>132.75507746322532</c:v>
                </c:pt>
                <c:pt idx="17">
                  <c:v>132.75507746322532</c:v>
                </c:pt>
                <c:pt idx="18">
                  <c:v>132.75507746322532</c:v>
                </c:pt>
                <c:pt idx="19">
                  <c:v>132.75507746322532</c:v>
                </c:pt>
                <c:pt idx="20">
                  <c:v>132.75507746322532</c:v>
                </c:pt>
                <c:pt idx="21">
                  <c:v>132.75507746322532</c:v>
                </c:pt>
                <c:pt idx="22">
                  <c:v>132.75507746322532</c:v>
                </c:pt>
                <c:pt idx="23">
                  <c:v>132.75507746322532</c:v>
                </c:pt>
                <c:pt idx="24">
                  <c:v>132.75507746322532</c:v>
                </c:pt>
                <c:pt idx="25">
                  <c:v>132.75507746322532</c:v>
                </c:pt>
                <c:pt idx="26">
                  <c:v>132.75507746322532</c:v>
                </c:pt>
                <c:pt idx="27">
                  <c:v>132.75507746322532</c:v>
                </c:pt>
                <c:pt idx="28">
                  <c:v>132.75507746322532</c:v>
                </c:pt>
                <c:pt idx="29">
                  <c:v>132.75507746322532</c:v>
                </c:pt>
                <c:pt idx="30">
                  <c:v>132.75507746322532</c:v>
                </c:pt>
                <c:pt idx="31">
                  <c:v>132.75507746322532</c:v>
                </c:pt>
                <c:pt idx="32">
                  <c:v>132.75507746322532</c:v>
                </c:pt>
                <c:pt idx="33">
                  <c:v>132.75507746322532</c:v>
                </c:pt>
                <c:pt idx="34">
                  <c:v>132.75507746322532</c:v>
                </c:pt>
                <c:pt idx="35">
                  <c:v>132.75507746322532</c:v>
                </c:pt>
                <c:pt idx="36">
                  <c:v>132.75507746322532</c:v>
                </c:pt>
                <c:pt idx="37">
                  <c:v>132.75507746322532</c:v>
                </c:pt>
                <c:pt idx="38">
                  <c:v>132.75507746322532</c:v>
                </c:pt>
                <c:pt idx="39">
                  <c:v>132.75507746322532</c:v>
                </c:pt>
              </c:numCache>
            </c:numRef>
          </c:yVal>
          <c:smooth val="0"/>
          <c:extLst>
            <c:ext xmlns:c16="http://schemas.microsoft.com/office/drawing/2014/chart" uri="{C3380CC4-5D6E-409C-BE32-E72D297353CC}">
              <c16:uniqueId val="{00000005-DDE1-4F32-B2CA-DBFC01C6345E}"/>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changes'!$B$2:$B$41</c:f>
              <c:numCache>
                <c:formatCode>0</c:formatCode>
                <c:ptCount val="40"/>
                <c:pt idx="0">
                  <c:v>116.02</c:v>
                </c:pt>
                <c:pt idx="1">
                  <c:v>82.16</c:v>
                </c:pt>
                <c:pt idx="2">
                  <c:v>108.54</c:v>
                </c:pt>
                <c:pt idx="3">
                  <c:v>81.28</c:v>
                </c:pt>
                <c:pt idx="4">
                  <c:v>117.5</c:v>
                </c:pt>
                <c:pt idx="5">
                  <c:v>120.32</c:v>
                </c:pt>
                <c:pt idx="6">
                  <c:v>107.86</c:v>
                </c:pt>
                <c:pt idx="7">
                  <c:v>120.24</c:v>
                </c:pt>
                <c:pt idx="8">
                  <c:v>95.58</c:v>
                </c:pt>
                <c:pt idx="9">
                  <c:v>114</c:v>
                </c:pt>
                <c:pt idx="10">
                  <c:v>125.62</c:v>
                </c:pt>
                <c:pt idx="11">
                  <c:v>148.56</c:v>
                </c:pt>
                <c:pt idx="12">
                  <c:v>151.94</c:v>
                </c:pt>
                <c:pt idx="13">
                  <c:v>99.02</c:v>
                </c:pt>
                <c:pt idx="14">
                  <c:v>86.16</c:v>
                </c:pt>
                <c:pt idx="15">
                  <c:v>114.54</c:v>
                </c:pt>
                <c:pt idx="16">
                  <c:v>87.28</c:v>
                </c:pt>
                <c:pt idx="17">
                  <c:v>92.5</c:v>
                </c:pt>
                <c:pt idx="18">
                  <c:v>124.32</c:v>
                </c:pt>
                <c:pt idx="19">
                  <c:v>117.86</c:v>
                </c:pt>
                <c:pt idx="20">
                  <c:v>113.24</c:v>
                </c:pt>
                <c:pt idx="21">
                  <c:v>110.58</c:v>
                </c:pt>
                <c:pt idx="22">
                  <c:v>106</c:v>
                </c:pt>
                <c:pt idx="23">
                  <c:v>120</c:v>
                </c:pt>
                <c:pt idx="24">
                  <c:v>148.56</c:v>
                </c:pt>
                <c:pt idx="25">
                  <c:v>161.94</c:v>
                </c:pt>
                <c:pt idx="26">
                  <c:v>104.02</c:v>
                </c:pt>
                <c:pt idx="27">
                  <c:v>117.16</c:v>
                </c:pt>
                <c:pt idx="28">
                  <c:v>90.54</c:v>
                </c:pt>
                <c:pt idx="29">
                  <c:v>116.28</c:v>
                </c:pt>
                <c:pt idx="30">
                  <c:v>111.5</c:v>
                </c:pt>
                <c:pt idx="31">
                  <c:v>114.32</c:v>
                </c:pt>
                <c:pt idx="32">
                  <c:v>112.86</c:v>
                </c:pt>
                <c:pt idx="33">
                  <c:v>90.24</c:v>
                </c:pt>
                <c:pt idx="34">
                  <c:v>120</c:v>
                </c:pt>
                <c:pt idx="35">
                  <c:v>125</c:v>
                </c:pt>
                <c:pt idx="36">
                  <c:v>122.62</c:v>
                </c:pt>
                <c:pt idx="37">
                  <c:v>135</c:v>
                </c:pt>
                <c:pt idx="38">
                  <c:v>151.94</c:v>
                </c:pt>
                <c:pt idx="39">
                  <c:v>98</c:v>
                </c:pt>
              </c:numCache>
            </c:numRef>
          </c:yVal>
          <c:smooth val="0"/>
          <c:extLst>
            <c:ext xmlns:c16="http://schemas.microsoft.com/office/drawing/2014/chart" uri="{C3380CC4-5D6E-409C-BE32-E72D297353CC}">
              <c16:uniqueId val="{00000000-5696-4D0C-89D7-DD8D9883C9CD}"/>
            </c:ext>
          </c:extLst>
        </c:ser>
        <c:ser>
          <c:idx val="1"/>
          <c:order val="1"/>
          <c:tx>
            <c:v>Mean</c:v>
          </c:tx>
          <c:spPr>
            <a:ln w="19050" cap="rnd">
              <a:solidFill>
                <a:schemeClr val="bg1">
                  <a:lumMod val="75000"/>
                </a:schemeClr>
              </a:solidFill>
              <a:round/>
            </a:ln>
            <a:effectLst/>
          </c:spPr>
          <c:marker>
            <c:symbol val="none"/>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changes'!$C$2:$C$41</c:f>
              <c:numCache>
                <c:formatCode>0</c:formatCode>
                <c:ptCount val="40"/>
                <c:pt idx="0">
                  <c:v>114.52749999999999</c:v>
                </c:pt>
                <c:pt idx="1">
                  <c:v>114.52749999999999</c:v>
                </c:pt>
                <c:pt idx="2">
                  <c:v>114.52749999999999</c:v>
                </c:pt>
                <c:pt idx="3">
                  <c:v>114.52749999999999</c:v>
                </c:pt>
                <c:pt idx="4">
                  <c:v>114.52749999999999</c:v>
                </c:pt>
                <c:pt idx="5">
                  <c:v>114.52749999999999</c:v>
                </c:pt>
                <c:pt idx="6">
                  <c:v>114.52749999999999</c:v>
                </c:pt>
                <c:pt idx="7">
                  <c:v>114.52749999999999</c:v>
                </c:pt>
                <c:pt idx="8">
                  <c:v>114.52749999999999</c:v>
                </c:pt>
                <c:pt idx="9">
                  <c:v>114.52749999999999</c:v>
                </c:pt>
                <c:pt idx="10">
                  <c:v>114.52749999999999</c:v>
                </c:pt>
                <c:pt idx="11">
                  <c:v>114.52749999999999</c:v>
                </c:pt>
                <c:pt idx="12">
                  <c:v>114.52749999999999</c:v>
                </c:pt>
                <c:pt idx="13">
                  <c:v>114.52749999999999</c:v>
                </c:pt>
                <c:pt idx="14">
                  <c:v>114.52749999999999</c:v>
                </c:pt>
                <c:pt idx="15">
                  <c:v>114.52749999999999</c:v>
                </c:pt>
                <c:pt idx="16">
                  <c:v>114.52749999999999</c:v>
                </c:pt>
                <c:pt idx="17">
                  <c:v>114.52749999999999</c:v>
                </c:pt>
                <c:pt idx="18">
                  <c:v>114.52749999999999</c:v>
                </c:pt>
                <c:pt idx="19">
                  <c:v>114.52749999999999</c:v>
                </c:pt>
                <c:pt idx="20">
                  <c:v>114.52749999999999</c:v>
                </c:pt>
                <c:pt idx="21">
                  <c:v>114.52749999999999</c:v>
                </c:pt>
                <c:pt idx="22">
                  <c:v>114.52749999999999</c:v>
                </c:pt>
                <c:pt idx="23">
                  <c:v>114.52749999999999</c:v>
                </c:pt>
                <c:pt idx="24">
                  <c:v>114.52749999999999</c:v>
                </c:pt>
                <c:pt idx="25">
                  <c:v>114.52749999999999</c:v>
                </c:pt>
                <c:pt idx="26">
                  <c:v>114.52749999999999</c:v>
                </c:pt>
                <c:pt idx="27">
                  <c:v>114.52749999999999</c:v>
                </c:pt>
                <c:pt idx="28">
                  <c:v>114.52749999999999</c:v>
                </c:pt>
                <c:pt idx="29">
                  <c:v>114.52749999999999</c:v>
                </c:pt>
                <c:pt idx="30">
                  <c:v>114.52749999999999</c:v>
                </c:pt>
                <c:pt idx="31">
                  <c:v>114.52749999999999</c:v>
                </c:pt>
                <c:pt idx="32">
                  <c:v>114.52749999999999</c:v>
                </c:pt>
                <c:pt idx="33">
                  <c:v>114.52749999999999</c:v>
                </c:pt>
                <c:pt idx="34">
                  <c:v>114.52749999999999</c:v>
                </c:pt>
                <c:pt idx="35">
                  <c:v>114.52749999999999</c:v>
                </c:pt>
                <c:pt idx="36">
                  <c:v>114.52749999999999</c:v>
                </c:pt>
                <c:pt idx="37">
                  <c:v>114.52749999999999</c:v>
                </c:pt>
                <c:pt idx="38">
                  <c:v>114.52749999999999</c:v>
                </c:pt>
                <c:pt idx="39">
                  <c:v>114.52749999999999</c:v>
                </c:pt>
              </c:numCache>
            </c:numRef>
          </c:yVal>
          <c:smooth val="0"/>
          <c:extLst>
            <c:ext xmlns:c16="http://schemas.microsoft.com/office/drawing/2014/chart" uri="{C3380CC4-5D6E-409C-BE32-E72D297353CC}">
              <c16:uniqueId val="{00000001-5696-4D0C-89D7-DD8D9883C9CD}"/>
            </c:ext>
          </c:extLst>
        </c:ser>
        <c:ser>
          <c:idx val="2"/>
          <c:order val="2"/>
          <c:tx>
            <c:v>-3SD</c:v>
          </c:tx>
          <c:spPr>
            <a:ln w="19050" cap="rnd">
              <a:solidFill>
                <a:schemeClr val="accent2"/>
              </a:solidFill>
              <a:round/>
            </a:ln>
            <a:effectLst/>
          </c:spPr>
          <c:marker>
            <c:symbol val="none"/>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changes'!$E$2:$E$41</c:f>
              <c:numCache>
                <c:formatCode>General</c:formatCode>
                <c:ptCount val="40"/>
                <c:pt idx="0">
                  <c:v>55.984604188466776</c:v>
                </c:pt>
                <c:pt idx="1">
                  <c:v>55.984604188466776</c:v>
                </c:pt>
                <c:pt idx="2">
                  <c:v>55.984604188466776</c:v>
                </c:pt>
                <c:pt idx="3">
                  <c:v>55.984604188466776</c:v>
                </c:pt>
                <c:pt idx="4">
                  <c:v>55.984604188466776</c:v>
                </c:pt>
                <c:pt idx="5">
                  <c:v>55.984604188466776</c:v>
                </c:pt>
                <c:pt idx="6">
                  <c:v>55.984604188466776</c:v>
                </c:pt>
                <c:pt idx="7">
                  <c:v>55.984604188466776</c:v>
                </c:pt>
                <c:pt idx="8">
                  <c:v>55.984604188466776</c:v>
                </c:pt>
                <c:pt idx="9">
                  <c:v>55.984604188466776</c:v>
                </c:pt>
                <c:pt idx="10">
                  <c:v>55.984604188466776</c:v>
                </c:pt>
                <c:pt idx="11">
                  <c:v>55.984604188466776</c:v>
                </c:pt>
                <c:pt idx="12">
                  <c:v>55.984604188466776</c:v>
                </c:pt>
                <c:pt idx="13">
                  <c:v>55.984604188466776</c:v>
                </c:pt>
                <c:pt idx="14">
                  <c:v>55.984604188466776</c:v>
                </c:pt>
                <c:pt idx="15">
                  <c:v>55.984604188466776</c:v>
                </c:pt>
                <c:pt idx="16">
                  <c:v>55.984604188466776</c:v>
                </c:pt>
                <c:pt idx="17">
                  <c:v>55.984604188466776</c:v>
                </c:pt>
                <c:pt idx="18">
                  <c:v>55.984604188466776</c:v>
                </c:pt>
                <c:pt idx="19">
                  <c:v>55.984604188466776</c:v>
                </c:pt>
                <c:pt idx="20">
                  <c:v>55.984604188466776</c:v>
                </c:pt>
                <c:pt idx="21">
                  <c:v>55.984604188466776</c:v>
                </c:pt>
                <c:pt idx="22">
                  <c:v>55.984604188466776</c:v>
                </c:pt>
                <c:pt idx="23">
                  <c:v>55.984604188466776</c:v>
                </c:pt>
                <c:pt idx="24">
                  <c:v>55.984604188466776</c:v>
                </c:pt>
                <c:pt idx="25">
                  <c:v>55.984604188466776</c:v>
                </c:pt>
                <c:pt idx="26">
                  <c:v>55.984604188466776</c:v>
                </c:pt>
                <c:pt idx="27">
                  <c:v>55.984604188466776</c:v>
                </c:pt>
                <c:pt idx="28">
                  <c:v>55.984604188466776</c:v>
                </c:pt>
                <c:pt idx="29">
                  <c:v>55.984604188466776</c:v>
                </c:pt>
                <c:pt idx="30">
                  <c:v>55.984604188466776</c:v>
                </c:pt>
                <c:pt idx="31">
                  <c:v>55.984604188466776</c:v>
                </c:pt>
                <c:pt idx="32">
                  <c:v>55.984604188466776</c:v>
                </c:pt>
                <c:pt idx="33">
                  <c:v>55.984604188466776</c:v>
                </c:pt>
                <c:pt idx="34">
                  <c:v>55.984604188466776</c:v>
                </c:pt>
                <c:pt idx="35">
                  <c:v>55.984604188466776</c:v>
                </c:pt>
                <c:pt idx="36">
                  <c:v>55.984604188466776</c:v>
                </c:pt>
                <c:pt idx="37">
                  <c:v>55.984604188466776</c:v>
                </c:pt>
                <c:pt idx="38">
                  <c:v>55.984604188466776</c:v>
                </c:pt>
                <c:pt idx="39">
                  <c:v>55.984604188466776</c:v>
                </c:pt>
              </c:numCache>
            </c:numRef>
          </c:yVal>
          <c:smooth val="0"/>
          <c:extLst>
            <c:ext xmlns:c16="http://schemas.microsoft.com/office/drawing/2014/chart" uri="{C3380CC4-5D6E-409C-BE32-E72D297353CC}">
              <c16:uniqueId val="{00000002-5696-4D0C-89D7-DD8D9883C9CD}"/>
            </c:ext>
          </c:extLst>
        </c:ser>
        <c:ser>
          <c:idx val="3"/>
          <c:order val="3"/>
          <c:tx>
            <c:v>-2SD</c:v>
          </c:tx>
          <c:spPr>
            <a:ln w="19050" cap="rnd">
              <a:solidFill>
                <a:schemeClr val="accent6"/>
              </a:solidFill>
              <a:round/>
            </a:ln>
            <a:effectLst/>
          </c:spPr>
          <c:marker>
            <c:symbol val="none"/>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changes'!$F$2:$F$41</c:f>
              <c:numCache>
                <c:formatCode>General</c:formatCode>
                <c:ptCount val="40"/>
                <c:pt idx="0">
                  <c:v>75.498902792311185</c:v>
                </c:pt>
                <c:pt idx="1">
                  <c:v>75.498902792311185</c:v>
                </c:pt>
                <c:pt idx="2">
                  <c:v>75.498902792311185</c:v>
                </c:pt>
                <c:pt idx="3">
                  <c:v>75.498902792311185</c:v>
                </c:pt>
                <c:pt idx="4">
                  <c:v>75.498902792311185</c:v>
                </c:pt>
                <c:pt idx="5">
                  <c:v>75.498902792311185</c:v>
                </c:pt>
                <c:pt idx="6">
                  <c:v>75.498902792311185</c:v>
                </c:pt>
                <c:pt idx="7">
                  <c:v>75.498902792311185</c:v>
                </c:pt>
                <c:pt idx="8">
                  <c:v>75.498902792311185</c:v>
                </c:pt>
                <c:pt idx="9">
                  <c:v>75.498902792311185</c:v>
                </c:pt>
                <c:pt idx="10">
                  <c:v>75.498902792311185</c:v>
                </c:pt>
                <c:pt idx="11">
                  <c:v>75.498902792311185</c:v>
                </c:pt>
                <c:pt idx="12">
                  <c:v>75.498902792311185</c:v>
                </c:pt>
                <c:pt idx="13">
                  <c:v>75.498902792311185</c:v>
                </c:pt>
                <c:pt idx="14">
                  <c:v>75.498902792311185</c:v>
                </c:pt>
                <c:pt idx="15">
                  <c:v>75.498902792311185</c:v>
                </c:pt>
                <c:pt idx="16">
                  <c:v>75.498902792311185</c:v>
                </c:pt>
                <c:pt idx="17">
                  <c:v>75.498902792311185</c:v>
                </c:pt>
                <c:pt idx="18">
                  <c:v>75.498902792311185</c:v>
                </c:pt>
                <c:pt idx="19">
                  <c:v>75.498902792311185</c:v>
                </c:pt>
                <c:pt idx="20">
                  <c:v>75.498902792311185</c:v>
                </c:pt>
                <c:pt idx="21">
                  <c:v>75.498902792311185</c:v>
                </c:pt>
                <c:pt idx="22">
                  <c:v>75.498902792311185</c:v>
                </c:pt>
                <c:pt idx="23">
                  <c:v>75.498902792311185</c:v>
                </c:pt>
                <c:pt idx="24">
                  <c:v>75.498902792311185</c:v>
                </c:pt>
                <c:pt idx="25">
                  <c:v>75.498902792311185</c:v>
                </c:pt>
                <c:pt idx="26">
                  <c:v>75.498902792311185</c:v>
                </c:pt>
                <c:pt idx="27">
                  <c:v>75.498902792311185</c:v>
                </c:pt>
                <c:pt idx="28">
                  <c:v>75.498902792311185</c:v>
                </c:pt>
                <c:pt idx="29">
                  <c:v>75.498902792311185</c:v>
                </c:pt>
                <c:pt idx="30">
                  <c:v>75.498902792311185</c:v>
                </c:pt>
                <c:pt idx="31">
                  <c:v>75.498902792311185</c:v>
                </c:pt>
                <c:pt idx="32">
                  <c:v>75.498902792311185</c:v>
                </c:pt>
                <c:pt idx="33">
                  <c:v>75.498902792311185</c:v>
                </c:pt>
                <c:pt idx="34">
                  <c:v>75.498902792311185</c:v>
                </c:pt>
                <c:pt idx="35">
                  <c:v>75.498902792311185</c:v>
                </c:pt>
                <c:pt idx="36">
                  <c:v>75.498902792311185</c:v>
                </c:pt>
                <c:pt idx="37">
                  <c:v>75.498902792311185</c:v>
                </c:pt>
                <c:pt idx="38">
                  <c:v>75.498902792311185</c:v>
                </c:pt>
                <c:pt idx="39">
                  <c:v>75.498902792311185</c:v>
                </c:pt>
              </c:numCache>
            </c:numRef>
          </c:yVal>
          <c:smooth val="0"/>
          <c:extLst>
            <c:ext xmlns:c16="http://schemas.microsoft.com/office/drawing/2014/chart" uri="{C3380CC4-5D6E-409C-BE32-E72D297353CC}">
              <c16:uniqueId val="{00000003-5696-4D0C-89D7-DD8D9883C9CD}"/>
            </c:ext>
          </c:extLst>
        </c:ser>
        <c:ser>
          <c:idx val="4"/>
          <c:order val="4"/>
          <c:tx>
            <c:v>+2SD</c:v>
          </c:tx>
          <c:spPr>
            <a:ln w="19050" cap="rnd">
              <a:solidFill>
                <a:schemeClr val="accent6"/>
              </a:solidFill>
              <a:round/>
            </a:ln>
            <a:effectLst/>
          </c:spPr>
          <c:marker>
            <c:symbol val="none"/>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changes'!$G$2:$G$41</c:f>
              <c:numCache>
                <c:formatCode>General</c:formatCode>
                <c:ptCount val="40"/>
                <c:pt idx="0">
                  <c:v>153.55609720768879</c:v>
                </c:pt>
                <c:pt idx="1">
                  <c:v>153.55609720768879</c:v>
                </c:pt>
                <c:pt idx="2">
                  <c:v>153.55609720768879</c:v>
                </c:pt>
                <c:pt idx="3">
                  <c:v>153.55609720768879</c:v>
                </c:pt>
                <c:pt idx="4">
                  <c:v>153.55609720768879</c:v>
                </c:pt>
                <c:pt idx="5">
                  <c:v>153.55609720768879</c:v>
                </c:pt>
                <c:pt idx="6">
                  <c:v>153.55609720768879</c:v>
                </c:pt>
                <c:pt idx="7">
                  <c:v>153.55609720768879</c:v>
                </c:pt>
                <c:pt idx="8">
                  <c:v>153.55609720768879</c:v>
                </c:pt>
                <c:pt idx="9">
                  <c:v>153.55609720768879</c:v>
                </c:pt>
                <c:pt idx="10">
                  <c:v>153.55609720768879</c:v>
                </c:pt>
                <c:pt idx="11">
                  <c:v>153.55609720768879</c:v>
                </c:pt>
                <c:pt idx="12">
                  <c:v>153.55609720768879</c:v>
                </c:pt>
                <c:pt idx="13">
                  <c:v>153.55609720768879</c:v>
                </c:pt>
                <c:pt idx="14">
                  <c:v>153.55609720768879</c:v>
                </c:pt>
                <c:pt idx="15">
                  <c:v>153.55609720768879</c:v>
                </c:pt>
                <c:pt idx="16">
                  <c:v>153.55609720768879</c:v>
                </c:pt>
                <c:pt idx="17">
                  <c:v>153.55609720768879</c:v>
                </c:pt>
                <c:pt idx="18">
                  <c:v>153.55609720768879</c:v>
                </c:pt>
                <c:pt idx="19">
                  <c:v>153.55609720768879</c:v>
                </c:pt>
                <c:pt idx="20">
                  <c:v>153.55609720768879</c:v>
                </c:pt>
                <c:pt idx="21">
                  <c:v>153.55609720768879</c:v>
                </c:pt>
                <c:pt idx="22">
                  <c:v>153.55609720768879</c:v>
                </c:pt>
                <c:pt idx="23">
                  <c:v>153.55609720768879</c:v>
                </c:pt>
                <c:pt idx="24">
                  <c:v>153.55609720768879</c:v>
                </c:pt>
                <c:pt idx="25">
                  <c:v>153.55609720768879</c:v>
                </c:pt>
                <c:pt idx="26">
                  <c:v>153.55609720768879</c:v>
                </c:pt>
                <c:pt idx="27">
                  <c:v>153.55609720768879</c:v>
                </c:pt>
                <c:pt idx="28">
                  <c:v>153.55609720768879</c:v>
                </c:pt>
                <c:pt idx="29">
                  <c:v>153.55609720768879</c:v>
                </c:pt>
                <c:pt idx="30">
                  <c:v>153.55609720768879</c:v>
                </c:pt>
                <c:pt idx="31">
                  <c:v>153.55609720768879</c:v>
                </c:pt>
                <c:pt idx="32">
                  <c:v>153.55609720768879</c:v>
                </c:pt>
                <c:pt idx="33">
                  <c:v>153.55609720768879</c:v>
                </c:pt>
                <c:pt idx="34">
                  <c:v>153.55609720768879</c:v>
                </c:pt>
                <c:pt idx="35">
                  <c:v>153.55609720768879</c:v>
                </c:pt>
                <c:pt idx="36">
                  <c:v>153.55609720768879</c:v>
                </c:pt>
                <c:pt idx="37">
                  <c:v>153.55609720768879</c:v>
                </c:pt>
                <c:pt idx="38">
                  <c:v>153.55609720768879</c:v>
                </c:pt>
                <c:pt idx="39">
                  <c:v>153.55609720768879</c:v>
                </c:pt>
              </c:numCache>
            </c:numRef>
          </c:yVal>
          <c:smooth val="0"/>
          <c:extLst>
            <c:ext xmlns:c16="http://schemas.microsoft.com/office/drawing/2014/chart" uri="{C3380CC4-5D6E-409C-BE32-E72D297353CC}">
              <c16:uniqueId val="{00000004-5696-4D0C-89D7-DD8D9883C9CD}"/>
            </c:ext>
          </c:extLst>
        </c:ser>
        <c:ser>
          <c:idx val="5"/>
          <c:order val="5"/>
          <c:tx>
            <c:v>+3SD</c:v>
          </c:tx>
          <c:spPr>
            <a:ln w="19050" cap="rnd">
              <a:solidFill>
                <a:schemeClr val="accent2"/>
              </a:solidFill>
              <a:round/>
            </a:ln>
            <a:effectLst/>
          </c:spPr>
          <c:marker>
            <c:symbol val="none"/>
          </c:marker>
          <c:xVal>
            <c:numRef>
              <c:f>'Periodic step changes'!$A$2:$A$41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'Periodic step changes'!$H$2:$H$41</c:f>
              <c:numCache>
                <c:formatCode>General</c:formatCode>
                <c:ptCount val="40"/>
                <c:pt idx="0">
                  <c:v>173.07039581153322</c:v>
                </c:pt>
                <c:pt idx="1">
                  <c:v>173.07039581153322</c:v>
                </c:pt>
                <c:pt idx="2">
                  <c:v>173.07039581153322</c:v>
                </c:pt>
                <c:pt idx="3">
                  <c:v>173.07039581153322</c:v>
                </c:pt>
                <c:pt idx="4">
                  <c:v>173.07039581153322</c:v>
                </c:pt>
                <c:pt idx="5">
                  <c:v>173.07039581153322</c:v>
                </c:pt>
                <c:pt idx="6">
                  <c:v>173.07039581153322</c:v>
                </c:pt>
                <c:pt idx="7">
                  <c:v>173.07039581153322</c:v>
                </c:pt>
                <c:pt idx="8">
                  <c:v>173.07039581153322</c:v>
                </c:pt>
                <c:pt idx="9">
                  <c:v>173.07039581153322</c:v>
                </c:pt>
                <c:pt idx="10">
                  <c:v>173.07039581153322</c:v>
                </c:pt>
                <c:pt idx="11">
                  <c:v>173.07039581153322</c:v>
                </c:pt>
                <c:pt idx="12">
                  <c:v>173.07039581153322</c:v>
                </c:pt>
                <c:pt idx="13">
                  <c:v>173.07039581153322</c:v>
                </c:pt>
                <c:pt idx="14">
                  <c:v>173.07039581153322</c:v>
                </c:pt>
                <c:pt idx="15">
                  <c:v>173.07039581153322</c:v>
                </c:pt>
                <c:pt idx="16">
                  <c:v>173.07039581153322</c:v>
                </c:pt>
                <c:pt idx="17">
                  <c:v>173.07039581153322</c:v>
                </c:pt>
                <c:pt idx="18">
                  <c:v>173.07039581153322</c:v>
                </c:pt>
                <c:pt idx="19">
                  <c:v>173.07039581153322</c:v>
                </c:pt>
                <c:pt idx="20">
                  <c:v>173.07039581153322</c:v>
                </c:pt>
                <c:pt idx="21">
                  <c:v>173.07039581153322</c:v>
                </c:pt>
                <c:pt idx="22">
                  <c:v>173.07039581153322</c:v>
                </c:pt>
                <c:pt idx="23">
                  <c:v>173.07039581153322</c:v>
                </c:pt>
                <c:pt idx="24">
                  <c:v>173.07039581153322</c:v>
                </c:pt>
                <c:pt idx="25">
                  <c:v>173.07039581153322</c:v>
                </c:pt>
                <c:pt idx="26">
                  <c:v>173.07039581153322</c:v>
                </c:pt>
                <c:pt idx="27">
                  <c:v>173.07039581153322</c:v>
                </c:pt>
                <c:pt idx="28">
                  <c:v>173.07039581153322</c:v>
                </c:pt>
                <c:pt idx="29">
                  <c:v>173.07039581153322</c:v>
                </c:pt>
                <c:pt idx="30">
                  <c:v>173.07039581153322</c:v>
                </c:pt>
                <c:pt idx="31">
                  <c:v>173.07039581153322</c:v>
                </c:pt>
                <c:pt idx="32">
                  <c:v>173.07039581153322</c:v>
                </c:pt>
                <c:pt idx="33">
                  <c:v>173.07039581153322</c:v>
                </c:pt>
                <c:pt idx="34">
                  <c:v>173.07039581153322</c:v>
                </c:pt>
                <c:pt idx="35">
                  <c:v>173.07039581153322</c:v>
                </c:pt>
                <c:pt idx="36">
                  <c:v>173.07039581153322</c:v>
                </c:pt>
                <c:pt idx="37">
                  <c:v>173.07039581153322</c:v>
                </c:pt>
                <c:pt idx="38">
                  <c:v>173.07039581153322</c:v>
                </c:pt>
                <c:pt idx="39">
                  <c:v>173.07039581153322</c:v>
                </c:pt>
              </c:numCache>
            </c:numRef>
          </c:yVal>
          <c:smooth val="0"/>
          <c:extLst>
            <c:ext xmlns:c16="http://schemas.microsoft.com/office/drawing/2014/chart" uri="{C3380CC4-5D6E-409C-BE32-E72D297353CC}">
              <c16:uniqueId val="{00000005-5696-4D0C-89D7-DD8D9883C9CD}"/>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50"/>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370847846183375E-2"/>
          <c:y val="4.0908251021461749E-2"/>
          <c:w val="0.77037337138438455"/>
          <c:h val="0.91818349795707654"/>
        </c:manualLayout>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E500-4214-ACF0-1C09DB308988}"/>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6.0000000000000012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Results</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variation'!$B$2:$B$41</c:f>
              <c:numCache>
                <c:formatCode>0</c:formatCode>
                <c:ptCount val="40"/>
                <c:pt idx="0">
                  <c:v>87</c:v>
                </c:pt>
                <c:pt idx="1">
                  <c:v>87</c:v>
                </c:pt>
                <c:pt idx="2">
                  <c:v>90</c:v>
                </c:pt>
                <c:pt idx="3">
                  <c:v>81</c:v>
                </c:pt>
                <c:pt idx="4">
                  <c:v>105</c:v>
                </c:pt>
                <c:pt idx="5">
                  <c:v>107</c:v>
                </c:pt>
                <c:pt idx="6">
                  <c:v>100</c:v>
                </c:pt>
                <c:pt idx="7">
                  <c:v>100</c:v>
                </c:pt>
                <c:pt idx="8">
                  <c:v>100</c:v>
                </c:pt>
                <c:pt idx="9">
                  <c:v>85</c:v>
                </c:pt>
                <c:pt idx="10">
                  <c:v>87</c:v>
                </c:pt>
                <c:pt idx="11">
                  <c:v>83</c:v>
                </c:pt>
                <c:pt idx="12">
                  <c:v>98</c:v>
                </c:pt>
                <c:pt idx="13">
                  <c:v>96</c:v>
                </c:pt>
                <c:pt idx="14">
                  <c:v>99</c:v>
                </c:pt>
                <c:pt idx="15">
                  <c:v>105</c:v>
                </c:pt>
                <c:pt idx="16">
                  <c:v>101</c:v>
                </c:pt>
                <c:pt idx="17">
                  <c:v>105</c:v>
                </c:pt>
                <c:pt idx="18">
                  <c:v>103</c:v>
                </c:pt>
                <c:pt idx="19">
                  <c:v>101</c:v>
                </c:pt>
                <c:pt idx="20">
                  <c:v>108</c:v>
                </c:pt>
                <c:pt idx="21">
                  <c:v>96</c:v>
                </c:pt>
                <c:pt idx="22">
                  <c:v>102</c:v>
                </c:pt>
                <c:pt idx="23">
                  <c:v>101</c:v>
                </c:pt>
                <c:pt idx="24">
                  <c:v>81</c:v>
                </c:pt>
                <c:pt idx="25">
                  <c:v>82</c:v>
                </c:pt>
                <c:pt idx="26">
                  <c:v>82</c:v>
                </c:pt>
                <c:pt idx="27">
                  <c:v>86</c:v>
                </c:pt>
                <c:pt idx="28">
                  <c:v>105</c:v>
                </c:pt>
                <c:pt idx="29">
                  <c:v>106</c:v>
                </c:pt>
                <c:pt idx="30">
                  <c:v>104</c:v>
                </c:pt>
                <c:pt idx="31">
                  <c:v>104</c:v>
                </c:pt>
                <c:pt idx="32">
                  <c:v>99</c:v>
                </c:pt>
                <c:pt idx="33">
                  <c:v>108</c:v>
                </c:pt>
                <c:pt idx="34">
                  <c:v>102</c:v>
                </c:pt>
                <c:pt idx="35">
                  <c:v>103</c:v>
                </c:pt>
                <c:pt idx="36">
                  <c:v>101</c:v>
                </c:pt>
                <c:pt idx="37">
                  <c:v>107</c:v>
                </c:pt>
                <c:pt idx="38">
                  <c:v>107</c:v>
                </c:pt>
                <c:pt idx="39">
                  <c:v>92</c:v>
                </c:pt>
              </c:numCache>
            </c:numRef>
          </c:yVal>
          <c:smooth val="0"/>
          <c:extLst>
            <c:ext xmlns:c16="http://schemas.microsoft.com/office/drawing/2014/chart" uri="{C3380CC4-5D6E-409C-BE32-E72D297353CC}">
              <c16:uniqueId val="{00000000-E648-4364-816B-0B7AD11EE289}"/>
            </c:ext>
          </c:extLst>
        </c:ser>
        <c:ser>
          <c:idx val="1"/>
          <c:order val="1"/>
          <c:tx>
            <c:v>Mean</c:v>
          </c:tx>
          <c:spPr>
            <a:ln w="19050" cap="rnd">
              <a:solidFill>
                <a:schemeClr val="bg1">
                  <a:lumMod val="75000"/>
                </a:schemeClr>
              </a:solidFill>
              <a:round/>
            </a:ln>
            <a:effectLst/>
          </c:spPr>
          <c:marker>
            <c:symbol val="none"/>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variation'!$C$2:$C$41</c:f>
              <c:numCache>
                <c:formatCode>0</c:formatCode>
                <c:ptCount val="40"/>
                <c:pt idx="0">
                  <c:v>97.4</c:v>
                </c:pt>
                <c:pt idx="1">
                  <c:v>97.4</c:v>
                </c:pt>
                <c:pt idx="2">
                  <c:v>97.4</c:v>
                </c:pt>
                <c:pt idx="3">
                  <c:v>97.4</c:v>
                </c:pt>
                <c:pt idx="4">
                  <c:v>97.4</c:v>
                </c:pt>
                <c:pt idx="5">
                  <c:v>97.4</c:v>
                </c:pt>
                <c:pt idx="6">
                  <c:v>97.4</c:v>
                </c:pt>
                <c:pt idx="7">
                  <c:v>97.4</c:v>
                </c:pt>
                <c:pt idx="8">
                  <c:v>97.4</c:v>
                </c:pt>
                <c:pt idx="9">
                  <c:v>97.4</c:v>
                </c:pt>
                <c:pt idx="10">
                  <c:v>97.4</c:v>
                </c:pt>
                <c:pt idx="11">
                  <c:v>97.4</c:v>
                </c:pt>
                <c:pt idx="12">
                  <c:v>97.4</c:v>
                </c:pt>
                <c:pt idx="13">
                  <c:v>97.4</c:v>
                </c:pt>
                <c:pt idx="14">
                  <c:v>97.4</c:v>
                </c:pt>
                <c:pt idx="15">
                  <c:v>97.4</c:v>
                </c:pt>
                <c:pt idx="16">
                  <c:v>97.4</c:v>
                </c:pt>
                <c:pt idx="17">
                  <c:v>97.4</c:v>
                </c:pt>
                <c:pt idx="18">
                  <c:v>97.4</c:v>
                </c:pt>
                <c:pt idx="19">
                  <c:v>97.4</c:v>
                </c:pt>
                <c:pt idx="20">
                  <c:v>97.4</c:v>
                </c:pt>
                <c:pt idx="21">
                  <c:v>97.4</c:v>
                </c:pt>
                <c:pt idx="22">
                  <c:v>97.4</c:v>
                </c:pt>
                <c:pt idx="23">
                  <c:v>97.4</c:v>
                </c:pt>
                <c:pt idx="24">
                  <c:v>97.4</c:v>
                </c:pt>
                <c:pt idx="25">
                  <c:v>97.4</c:v>
                </c:pt>
                <c:pt idx="26">
                  <c:v>97.4</c:v>
                </c:pt>
                <c:pt idx="27">
                  <c:v>97.4</c:v>
                </c:pt>
                <c:pt idx="28">
                  <c:v>97.4</c:v>
                </c:pt>
                <c:pt idx="29">
                  <c:v>97.4</c:v>
                </c:pt>
                <c:pt idx="30">
                  <c:v>97.4</c:v>
                </c:pt>
                <c:pt idx="31">
                  <c:v>97.4</c:v>
                </c:pt>
                <c:pt idx="32">
                  <c:v>97.4</c:v>
                </c:pt>
                <c:pt idx="33">
                  <c:v>97.4</c:v>
                </c:pt>
                <c:pt idx="34">
                  <c:v>97.4</c:v>
                </c:pt>
                <c:pt idx="35">
                  <c:v>97.4</c:v>
                </c:pt>
                <c:pt idx="36">
                  <c:v>97.4</c:v>
                </c:pt>
                <c:pt idx="37">
                  <c:v>97.4</c:v>
                </c:pt>
                <c:pt idx="38">
                  <c:v>97.4</c:v>
                </c:pt>
                <c:pt idx="39">
                  <c:v>97.4</c:v>
                </c:pt>
              </c:numCache>
            </c:numRef>
          </c:yVal>
          <c:smooth val="0"/>
          <c:extLst>
            <c:ext xmlns:c16="http://schemas.microsoft.com/office/drawing/2014/chart" uri="{C3380CC4-5D6E-409C-BE32-E72D297353CC}">
              <c16:uniqueId val="{00000001-E648-4364-816B-0B7AD11EE289}"/>
            </c:ext>
          </c:extLst>
        </c:ser>
        <c:ser>
          <c:idx val="2"/>
          <c:order val="2"/>
          <c:tx>
            <c:v>-3SD</c:v>
          </c:tx>
          <c:spPr>
            <a:ln w="19050" cap="rnd">
              <a:solidFill>
                <a:schemeClr val="accent2"/>
              </a:solidFill>
              <a:round/>
            </a:ln>
            <a:effectLst/>
          </c:spPr>
          <c:marker>
            <c:symbol val="none"/>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variation'!$E$2:$E$41</c:f>
              <c:numCache>
                <c:formatCode>General</c:formatCode>
                <c:ptCount val="40"/>
                <c:pt idx="0">
                  <c:v>71.125121679268801</c:v>
                </c:pt>
                <c:pt idx="1">
                  <c:v>71.125121679268801</c:v>
                </c:pt>
                <c:pt idx="2">
                  <c:v>71.125121679268801</c:v>
                </c:pt>
                <c:pt idx="3">
                  <c:v>71.125121679268801</c:v>
                </c:pt>
                <c:pt idx="4">
                  <c:v>71.125121679268801</c:v>
                </c:pt>
                <c:pt idx="5">
                  <c:v>71.125121679268801</c:v>
                </c:pt>
                <c:pt idx="6">
                  <c:v>71.125121679268801</c:v>
                </c:pt>
                <c:pt idx="7">
                  <c:v>71.125121679268801</c:v>
                </c:pt>
                <c:pt idx="8">
                  <c:v>71.125121679268801</c:v>
                </c:pt>
                <c:pt idx="9">
                  <c:v>71.125121679268801</c:v>
                </c:pt>
                <c:pt idx="10">
                  <c:v>71.125121679268801</c:v>
                </c:pt>
                <c:pt idx="11">
                  <c:v>71.125121679268801</c:v>
                </c:pt>
                <c:pt idx="12">
                  <c:v>71.125121679268801</c:v>
                </c:pt>
                <c:pt idx="13">
                  <c:v>71.125121679268801</c:v>
                </c:pt>
                <c:pt idx="14">
                  <c:v>71.125121679268801</c:v>
                </c:pt>
                <c:pt idx="15">
                  <c:v>71.125121679268801</c:v>
                </c:pt>
                <c:pt idx="16">
                  <c:v>71.125121679268801</c:v>
                </c:pt>
                <c:pt idx="17">
                  <c:v>71.125121679268801</c:v>
                </c:pt>
                <c:pt idx="18">
                  <c:v>71.125121679268801</c:v>
                </c:pt>
                <c:pt idx="19">
                  <c:v>71.125121679268801</c:v>
                </c:pt>
                <c:pt idx="20">
                  <c:v>71.125121679268801</c:v>
                </c:pt>
                <c:pt idx="21">
                  <c:v>71.125121679268801</c:v>
                </c:pt>
                <c:pt idx="22">
                  <c:v>71.125121679268801</c:v>
                </c:pt>
                <c:pt idx="23">
                  <c:v>71.125121679268801</c:v>
                </c:pt>
                <c:pt idx="24">
                  <c:v>71.125121679268801</c:v>
                </c:pt>
                <c:pt idx="25">
                  <c:v>71.125121679268801</c:v>
                </c:pt>
                <c:pt idx="26">
                  <c:v>71.125121679268801</c:v>
                </c:pt>
                <c:pt idx="27">
                  <c:v>71.125121679268801</c:v>
                </c:pt>
                <c:pt idx="28">
                  <c:v>71.125121679268801</c:v>
                </c:pt>
                <c:pt idx="29">
                  <c:v>71.125121679268801</c:v>
                </c:pt>
                <c:pt idx="30">
                  <c:v>71.125121679268801</c:v>
                </c:pt>
                <c:pt idx="31">
                  <c:v>71.125121679268801</c:v>
                </c:pt>
                <c:pt idx="32">
                  <c:v>71.125121679268801</c:v>
                </c:pt>
                <c:pt idx="33">
                  <c:v>71.125121679268801</c:v>
                </c:pt>
                <c:pt idx="34">
                  <c:v>71.125121679268801</c:v>
                </c:pt>
                <c:pt idx="35">
                  <c:v>71.125121679268801</c:v>
                </c:pt>
                <c:pt idx="36">
                  <c:v>71.125121679268801</c:v>
                </c:pt>
                <c:pt idx="37">
                  <c:v>71.125121679268801</c:v>
                </c:pt>
                <c:pt idx="38">
                  <c:v>71.125121679268801</c:v>
                </c:pt>
                <c:pt idx="39">
                  <c:v>71.125121679268801</c:v>
                </c:pt>
              </c:numCache>
            </c:numRef>
          </c:yVal>
          <c:smooth val="0"/>
          <c:extLst>
            <c:ext xmlns:c16="http://schemas.microsoft.com/office/drawing/2014/chart" uri="{C3380CC4-5D6E-409C-BE32-E72D297353CC}">
              <c16:uniqueId val="{00000002-E648-4364-816B-0B7AD11EE289}"/>
            </c:ext>
          </c:extLst>
        </c:ser>
        <c:ser>
          <c:idx val="3"/>
          <c:order val="3"/>
          <c:tx>
            <c:v>-2SD</c:v>
          </c:tx>
          <c:spPr>
            <a:ln w="19050" cap="rnd">
              <a:solidFill>
                <a:schemeClr val="accent6"/>
              </a:solidFill>
              <a:round/>
            </a:ln>
            <a:effectLst/>
          </c:spPr>
          <c:marker>
            <c:symbol val="none"/>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variation'!$F$2:$F$41</c:f>
              <c:numCache>
                <c:formatCode>General</c:formatCode>
                <c:ptCount val="40"/>
                <c:pt idx="0">
                  <c:v>79.883414452845869</c:v>
                </c:pt>
                <c:pt idx="1">
                  <c:v>79.883414452845869</c:v>
                </c:pt>
                <c:pt idx="2">
                  <c:v>79.883414452845869</c:v>
                </c:pt>
                <c:pt idx="3">
                  <c:v>79.883414452845869</c:v>
                </c:pt>
                <c:pt idx="4">
                  <c:v>79.883414452845869</c:v>
                </c:pt>
                <c:pt idx="5">
                  <c:v>79.883414452845869</c:v>
                </c:pt>
                <c:pt idx="6">
                  <c:v>79.883414452845869</c:v>
                </c:pt>
                <c:pt idx="7">
                  <c:v>79.883414452845869</c:v>
                </c:pt>
                <c:pt idx="8">
                  <c:v>79.883414452845869</c:v>
                </c:pt>
                <c:pt idx="9">
                  <c:v>79.883414452845869</c:v>
                </c:pt>
                <c:pt idx="10">
                  <c:v>79.883414452845869</c:v>
                </c:pt>
                <c:pt idx="11">
                  <c:v>79.883414452845869</c:v>
                </c:pt>
                <c:pt idx="12">
                  <c:v>79.883414452845869</c:v>
                </c:pt>
                <c:pt idx="13">
                  <c:v>79.883414452845869</c:v>
                </c:pt>
                <c:pt idx="14">
                  <c:v>79.883414452845869</c:v>
                </c:pt>
                <c:pt idx="15">
                  <c:v>79.883414452845869</c:v>
                </c:pt>
                <c:pt idx="16">
                  <c:v>79.883414452845869</c:v>
                </c:pt>
                <c:pt idx="17">
                  <c:v>79.883414452845869</c:v>
                </c:pt>
                <c:pt idx="18">
                  <c:v>79.883414452845869</c:v>
                </c:pt>
                <c:pt idx="19">
                  <c:v>79.883414452845869</c:v>
                </c:pt>
                <c:pt idx="20">
                  <c:v>79.883414452845869</c:v>
                </c:pt>
                <c:pt idx="21">
                  <c:v>79.883414452845869</c:v>
                </c:pt>
                <c:pt idx="22">
                  <c:v>79.883414452845869</c:v>
                </c:pt>
                <c:pt idx="23">
                  <c:v>79.883414452845869</c:v>
                </c:pt>
                <c:pt idx="24">
                  <c:v>79.883414452845869</c:v>
                </c:pt>
                <c:pt idx="25">
                  <c:v>79.883414452845869</c:v>
                </c:pt>
                <c:pt idx="26">
                  <c:v>79.883414452845869</c:v>
                </c:pt>
                <c:pt idx="27">
                  <c:v>79.883414452845869</c:v>
                </c:pt>
                <c:pt idx="28">
                  <c:v>79.883414452845869</c:v>
                </c:pt>
                <c:pt idx="29">
                  <c:v>79.883414452845869</c:v>
                </c:pt>
                <c:pt idx="30">
                  <c:v>79.883414452845869</c:v>
                </c:pt>
                <c:pt idx="31">
                  <c:v>79.883414452845869</c:v>
                </c:pt>
                <c:pt idx="32">
                  <c:v>79.883414452845869</c:v>
                </c:pt>
                <c:pt idx="33">
                  <c:v>79.883414452845869</c:v>
                </c:pt>
                <c:pt idx="34">
                  <c:v>79.883414452845869</c:v>
                </c:pt>
                <c:pt idx="35">
                  <c:v>79.883414452845869</c:v>
                </c:pt>
                <c:pt idx="36">
                  <c:v>79.883414452845869</c:v>
                </c:pt>
                <c:pt idx="37">
                  <c:v>79.883414452845869</c:v>
                </c:pt>
                <c:pt idx="38">
                  <c:v>79.883414452845869</c:v>
                </c:pt>
                <c:pt idx="39">
                  <c:v>79.883414452845869</c:v>
                </c:pt>
              </c:numCache>
            </c:numRef>
          </c:yVal>
          <c:smooth val="0"/>
          <c:extLst>
            <c:ext xmlns:c16="http://schemas.microsoft.com/office/drawing/2014/chart" uri="{C3380CC4-5D6E-409C-BE32-E72D297353CC}">
              <c16:uniqueId val="{00000003-E648-4364-816B-0B7AD11EE289}"/>
            </c:ext>
          </c:extLst>
        </c:ser>
        <c:ser>
          <c:idx val="4"/>
          <c:order val="4"/>
          <c:tx>
            <c:v>+2SD</c:v>
          </c:tx>
          <c:spPr>
            <a:ln w="19050" cap="rnd">
              <a:solidFill>
                <a:schemeClr val="accent6"/>
              </a:solidFill>
              <a:round/>
            </a:ln>
            <a:effectLst/>
          </c:spPr>
          <c:marker>
            <c:symbol val="none"/>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variation'!$G$2:$G$41</c:f>
              <c:numCache>
                <c:formatCode>General</c:formatCode>
                <c:ptCount val="40"/>
                <c:pt idx="0">
                  <c:v>114.91658554715414</c:v>
                </c:pt>
                <c:pt idx="1">
                  <c:v>114.91658554715414</c:v>
                </c:pt>
                <c:pt idx="2">
                  <c:v>114.91658554715414</c:v>
                </c:pt>
                <c:pt idx="3">
                  <c:v>114.91658554715414</c:v>
                </c:pt>
                <c:pt idx="4">
                  <c:v>114.91658554715414</c:v>
                </c:pt>
                <c:pt idx="5">
                  <c:v>114.91658554715414</c:v>
                </c:pt>
                <c:pt idx="6">
                  <c:v>114.91658554715414</c:v>
                </c:pt>
                <c:pt idx="7">
                  <c:v>114.91658554715414</c:v>
                </c:pt>
                <c:pt idx="8">
                  <c:v>114.91658554715414</c:v>
                </c:pt>
                <c:pt idx="9">
                  <c:v>114.91658554715414</c:v>
                </c:pt>
                <c:pt idx="10">
                  <c:v>114.91658554715414</c:v>
                </c:pt>
                <c:pt idx="11">
                  <c:v>114.91658554715414</c:v>
                </c:pt>
                <c:pt idx="12">
                  <c:v>114.91658554715414</c:v>
                </c:pt>
                <c:pt idx="13">
                  <c:v>114.91658554715414</c:v>
                </c:pt>
                <c:pt idx="14">
                  <c:v>114.91658554715414</c:v>
                </c:pt>
                <c:pt idx="15">
                  <c:v>114.91658554715414</c:v>
                </c:pt>
                <c:pt idx="16">
                  <c:v>114.91658554715414</c:v>
                </c:pt>
                <c:pt idx="17">
                  <c:v>114.91658554715414</c:v>
                </c:pt>
                <c:pt idx="18">
                  <c:v>114.91658554715414</c:v>
                </c:pt>
                <c:pt idx="19">
                  <c:v>114.91658554715414</c:v>
                </c:pt>
                <c:pt idx="20">
                  <c:v>114.91658554715414</c:v>
                </c:pt>
                <c:pt idx="21">
                  <c:v>114.91658554715414</c:v>
                </c:pt>
                <c:pt idx="22">
                  <c:v>114.91658554715414</c:v>
                </c:pt>
                <c:pt idx="23">
                  <c:v>114.91658554715414</c:v>
                </c:pt>
                <c:pt idx="24">
                  <c:v>114.91658554715414</c:v>
                </c:pt>
                <c:pt idx="25">
                  <c:v>114.91658554715414</c:v>
                </c:pt>
                <c:pt idx="26">
                  <c:v>114.91658554715414</c:v>
                </c:pt>
                <c:pt idx="27">
                  <c:v>114.91658554715414</c:v>
                </c:pt>
                <c:pt idx="28">
                  <c:v>114.91658554715414</c:v>
                </c:pt>
                <c:pt idx="29">
                  <c:v>114.91658554715414</c:v>
                </c:pt>
                <c:pt idx="30">
                  <c:v>114.91658554715414</c:v>
                </c:pt>
                <c:pt idx="31">
                  <c:v>114.91658554715414</c:v>
                </c:pt>
                <c:pt idx="32">
                  <c:v>114.91658554715414</c:v>
                </c:pt>
                <c:pt idx="33">
                  <c:v>114.91658554715414</c:v>
                </c:pt>
                <c:pt idx="34">
                  <c:v>114.91658554715414</c:v>
                </c:pt>
                <c:pt idx="35">
                  <c:v>114.91658554715414</c:v>
                </c:pt>
                <c:pt idx="36">
                  <c:v>114.91658554715414</c:v>
                </c:pt>
                <c:pt idx="37">
                  <c:v>114.91658554715414</c:v>
                </c:pt>
                <c:pt idx="38">
                  <c:v>114.91658554715414</c:v>
                </c:pt>
                <c:pt idx="39">
                  <c:v>114.91658554715414</c:v>
                </c:pt>
              </c:numCache>
            </c:numRef>
          </c:yVal>
          <c:smooth val="0"/>
          <c:extLst>
            <c:ext xmlns:c16="http://schemas.microsoft.com/office/drawing/2014/chart" uri="{C3380CC4-5D6E-409C-BE32-E72D297353CC}">
              <c16:uniqueId val="{00000004-E648-4364-816B-0B7AD11EE289}"/>
            </c:ext>
          </c:extLst>
        </c:ser>
        <c:ser>
          <c:idx val="5"/>
          <c:order val="5"/>
          <c:tx>
            <c:v>+3SD</c:v>
          </c:tx>
          <c:spPr>
            <a:ln w="19050" cap="rnd">
              <a:solidFill>
                <a:schemeClr val="accent2"/>
              </a:solidFill>
              <a:round/>
            </a:ln>
            <a:effectLst/>
          </c:spPr>
          <c:marker>
            <c:symbol val="none"/>
          </c:marker>
          <c:xVal>
            <c:numRef>
              <c:f>'Analyst variation'!$A$2:$A$41</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xVal>
          <c:yVal>
            <c:numRef>
              <c:f>'Analyst variation'!$H$2:$H$41</c:f>
              <c:numCache>
                <c:formatCode>General</c:formatCode>
                <c:ptCount val="40"/>
                <c:pt idx="0">
                  <c:v>123.67487832073121</c:v>
                </c:pt>
                <c:pt idx="1">
                  <c:v>123.67487832073121</c:v>
                </c:pt>
                <c:pt idx="2">
                  <c:v>123.67487832073121</c:v>
                </c:pt>
                <c:pt idx="3">
                  <c:v>123.67487832073121</c:v>
                </c:pt>
                <c:pt idx="4">
                  <c:v>123.67487832073121</c:v>
                </c:pt>
                <c:pt idx="5">
                  <c:v>123.67487832073121</c:v>
                </c:pt>
                <c:pt idx="6">
                  <c:v>123.67487832073121</c:v>
                </c:pt>
                <c:pt idx="7">
                  <c:v>123.67487832073121</c:v>
                </c:pt>
                <c:pt idx="8">
                  <c:v>123.67487832073121</c:v>
                </c:pt>
                <c:pt idx="9">
                  <c:v>123.67487832073121</c:v>
                </c:pt>
                <c:pt idx="10">
                  <c:v>123.67487832073121</c:v>
                </c:pt>
                <c:pt idx="11">
                  <c:v>123.67487832073121</c:v>
                </c:pt>
                <c:pt idx="12">
                  <c:v>123.67487832073121</c:v>
                </c:pt>
                <c:pt idx="13">
                  <c:v>123.67487832073121</c:v>
                </c:pt>
                <c:pt idx="14">
                  <c:v>123.67487832073121</c:v>
                </c:pt>
                <c:pt idx="15">
                  <c:v>123.67487832073121</c:v>
                </c:pt>
                <c:pt idx="16">
                  <c:v>123.67487832073121</c:v>
                </c:pt>
                <c:pt idx="17">
                  <c:v>123.67487832073121</c:v>
                </c:pt>
                <c:pt idx="18">
                  <c:v>123.67487832073121</c:v>
                </c:pt>
                <c:pt idx="19">
                  <c:v>123.67487832073121</c:v>
                </c:pt>
                <c:pt idx="20">
                  <c:v>123.67487832073121</c:v>
                </c:pt>
                <c:pt idx="21">
                  <c:v>123.67487832073121</c:v>
                </c:pt>
                <c:pt idx="22">
                  <c:v>123.67487832073121</c:v>
                </c:pt>
                <c:pt idx="23">
                  <c:v>123.67487832073121</c:v>
                </c:pt>
                <c:pt idx="24">
                  <c:v>123.67487832073121</c:v>
                </c:pt>
                <c:pt idx="25">
                  <c:v>123.67487832073121</c:v>
                </c:pt>
                <c:pt idx="26">
                  <c:v>123.67487832073121</c:v>
                </c:pt>
                <c:pt idx="27">
                  <c:v>123.67487832073121</c:v>
                </c:pt>
                <c:pt idx="28">
                  <c:v>123.67487832073121</c:v>
                </c:pt>
                <c:pt idx="29">
                  <c:v>123.67487832073121</c:v>
                </c:pt>
                <c:pt idx="30">
                  <c:v>123.67487832073121</c:v>
                </c:pt>
                <c:pt idx="31">
                  <c:v>123.67487832073121</c:v>
                </c:pt>
                <c:pt idx="32">
                  <c:v>123.67487832073121</c:v>
                </c:pt>
                <c:pt idx="33">
                  <c:v>123.67487832073121</c:v>
                </c:pt>
                <c:pt idx="34">
                  <c:v>123.67487832073121</c:v>
                </c:pt>
                <c:pt idx="35">
                  <c:v>123.67487832073121</c:v>
                </c:pt>
                <c:pt idx="36">
                  <c:v>123.67487832073121</c:v>
                </c:pt>
                <c:pt idx="37">
                  <c:v>123.67487832073121</c:v>
                </c:pt>
                <c:pt idx="38">
                  <c:v>123.67487832073121</c:v>
                </c:pt>
                <c:pt idx="39">
                  <c:v>123.67487832073121</c:v>
                </c:pt>
              </c:numCache>
            </c:numRef>
          </c:yVal>
          <c:smooth val="0"/>
          <c:extLst>
            <c:ext xmlns:c16="http://schemas.microsoft.com/office/drawing/2014/chart" uri="{C3380CC4-5D6E-409C-BE32-E72D297353CC}">
              <c16:uniqueId val="{00000005-E648-4364-816B-0B7AD11EE289}"/>
            </c:ext>
          </c:extLst>
        </c:ser>
        <c:dLbls>
          <c:showLegendKey val="0"/>
          <c:showVal val="0"/>
          <c:showCatName val="0"/>
          <c:showSerName val="0"/>
          <c:showPercent val="0"/>
          <c:showBubbleSize val="0"/>
        </c:dLbls>
        <c:axId val="1725257247"/>
        <c:axId val="1725231455"/>
      </c:scatterChart>
      <c:valAx>
        <c:axId val="1725257247"/>
        <c:scaling>
          <c:orientation val="minMax"/>
          <c:max val="40"/>
          <c:min val="1"/>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725231455"/>
        <c:crosses val="autoZero"/>
        <c:crossBetween val="midCat"/>
      </c:valAx>
      <c:valAx>
        <c:axId val="1725231455"/>
        <c:scaling>
          <c:orientation val="minMax"/>
          <c:min val="60"/>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17252572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c:f>
              <c:strCache>
                <c:ptCount val="1"/>
                <c:pt idx="0">
                  <c:v>SD = 10</c:v>
                </c:pt>
              </c:strCache>
            </c:strRef>
          </c:tx>
          <c:spPr>
            <a:solidFill>
              <a:schemeClr val="accent1"/>
            </a:solidFill>
            <a:ln>
              <a:noFill/>
            </a:ln>
            <a:effectLst/>
          </c:spPr>
          <c:invertIfNegative val="0"/>
          <c:cat>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cat>
          <c:val>
            <c:numRef>
              <c:f>Sheet1!$H$51:$H$84</c:f>
              <c:numCache>
                <c:formatCode>General</c:formatCode>
                <c:ptCount val="34"/>
                <c:pt idx="0">
                  <c:v>1.4867195147342977E-7</c:v>
                </c:pt>
                <c:pt idx="1">
                  <c:v>6.3698251788670893E-7</c:v>
                </c:pt>
                <c:pt idx="2">
                  <c:v>2.4942471290053532E-6</c:v>
                </c:pt>
                <c:pt idx="3">
                  <c:v>8.9261657177132918E-6</c:v>
                </c:pt>
                <c:pt idx="4">
                  <c:v>2.9194692579146026E-5</c:v>
                </c:pt>
                <c:pt idx="5">
                  <c:v>8.726826950457601E-5</c:v>
                </c:pt>
                <c:pt idx="6">
                  <c:v>2.3840882014648405E-4</c:v>
                </c:pt>
                <c:pt idx="7">
                  <c:v>5.9525324197758534E-4</c:v>
                </c:pt>
                <c:pt idx="8">
                  <c:v>1.3582969233685612E-3</c:v>
                </c:pt>
                <c:pt idx="9">
                  <c:v>2.8327037741601186E-3</c:v>
                </c:pt>
                <c:pt idx="10">
                  <c:v>5.3990966513188061E-3</c:v>
                </c:pt>
                <c:pt idx="11">
                  <c:v>9.4049077376886937E-3</c:v>
                </c:pt>
                <c:pt idx="12">
                  <c:v>1.4972746563574486E-2</c:v>
                </c:pt>
                <c:pt idx="13">
                  <c:v>2.1785217703255054E-2</c:v>
                </c:pt>
                <c:pt idx="14">
                  <c:v>2.8969155276148274E-2</c:v>
                </c:pt>
                <c:pt idx="15">
                  <c:v>3.5206532676429952E-2</c:v>
                </c:pt>
                <c:pt idx="16">
                  <c:v>3.9104269397545591E-2</c:v>
                </c:pt>
                <c:pt idx="17">
                  <c:v>3.9695254747701178E-2</c:v>
                </c:pt>
                <c:pt idx="18">
                  <c:v>3.6827014030332332E-2</c:v>
                </c:pt>
                <c:pt idx="19">
                  <c:v>3.1225393336676129E-2</c:v>
                </c:pt>
                <c:pt idx="20">
                  <c:v>2.4197072451914336E-2</c:v>
                </c:pt>
                <c:pt idx="21">
                  <c:v>1.7136859204780735E-2</c:v>
                </c:pt>
                <c:pt idx="22">
                  <c:v>1.1092083467945555E-2</c:v>
                </c:pt>
                <c:pt idx="23">
                  <c:v>6.5615814774676604E-3</c:v>
                </c:pt>
                <c:pt idx="24">
                  <c:v>3.5474592846231421E-3</c:v>
                </c:pt>
                <c:pt idx="25">
                  <c:v>1.752830049356854E-3</c:v>
                </c:pt>
                <c:pt idx="26">
                  <c:v>7.9154515829799694E-4</c:v>
                </c:pt>
                <c:pt idx="27">
                  <c:v>3.2668190561999186E-4</c:v>
                </c:pt>
                <c:pt idx="28">
                  <c:v>1.2322191684730198E-4</c:v>
                </c:pt>
                <c:pt idx="29">
                  <c:v>4.2478027055075142E-5</c:v>
                </c:pt>
                <c:pt idx="30">
                  <c:v>1.3383022576488536E-5</c:v>
                </c:pt>
                <c:pt idx="31">
                  <c:v>3.8535196742087128E-6</c:v>
                </c:pt>
                <c:pt idx="32">
                  <c:v>1.014085206548676E-6</c:v>
                </c:pt>
                <c:pt idx="33">
                  <c:v>2.438960745893352E-7</c:v>
                </c:pt>
              </c:numCache>
            </c:numRef>
          </c:val>
          <c:extLst>
            <c:ext xmlns:c16="http://schemas.microsoft.com/office/drawing/2014/chart" uri="{C3380CC4-5D6E-409C-BE32-E72D297353CC}">
              <c16:uniqueId val="{00000000-A175-49F7-B2D0-EB06987F4F6F}"/>
            </c:ext>
          </c:extLst>
        </c:ser>
        <c:dLbls>
          <c:showLegendKey val="0"/>
          <c:showVal val="0"/>
          <c:showCatName val="0"/>
          <c:showSerName val="0"/>
          <c:showPercent val="0"/>
          <c:showBubbleSize val="0"/>
        </c:dLbls>
        <c:gapWidth val="100"/>
        <c:axId val="1690641600"/>
        <c:axId val="1690641184"/>
      </c:barChart>
      <c:catAx>
        <c:axId val="1690641600"/>
        <c:scaling>
          <c:orientation val="minMax"/>
        </c:scaling>
        <c:delete val="1"/>
        <c:axPos val="b"/>
        <c:numFmt formatCode="General" sourceLinked="1"/>
        <c:majorTickMark val="none"/>
        <c:minorTickMark val="none"/>
        <c:tickLblPos val="nextTo"/>
        <c:crossAx val="1690641184"/>
        <c:crosses val="autoZero"/>
        <c:auto val="1"/>
        <c:lblAlgn val="ctr"/>
        <c:lblOffset val="100"/>
        <c:noMultiLvlLbl val="0"/>
      </c:catAx>
      <c:valAx>
        <c:axId val="1690641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between"/>
        <c:majorUnit val="6.0000000000000012E-2"/>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5CE3-4455-A3A5-87676CED20A0}"/>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6.000000000000001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5CE3-4455-A3A5-87676CED20A0}"/>
            </c:ext>
          </c:extLst>
        </c:ser>
        <c:ser>
          <c:idx val="1"/>
          <c:order val="1"/>
          <c:tx>
            <c:strRef>
              <c:f>Sheet1!$C$2</c:f>
              <c:strCache>
                <c:ptCount val="1"/>
                <c:pt idx="0">
                  <c:v>SD = 7</c:v>
                </c:pt>
              </c:strCache>
            </c:strRef>
          </c:tx>
          <c:spPr>
            <a:ln w="19050" cap="rnd">
              <a:solidFill>
                <a:schemeClr val="accent2"/>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Sheet1!$C$3:$C$103</c:f>
              <c:numCache>
                <c:formatCode>General</c:formatCode>
                <c:ptCount val="101"/>
                <c:pt idx="0">
                  <c:v>4.7519423251815859E-13</c:v>
                </c:pt>
                <c:pt idx="1">
                  <c:v>1.3049600583377992E-12</c:v>
                </c:pt>
                <c:pt idx="2">
                  <c:v>3.5112368419649829E-12</c:v>
                </c:pt>
                <c:pt idx="3">
                  <c:v>9.2567786219815902E-12</c:v>
                </c:pt>
                <c:pt idx="4">
                  <c:v>2.3910930535638452E-11</c:v>
                </c:pt>
                <c:pt idx="5">
                  <c:v>6.0515959736511137E-11</c:v>
                </c:pt>
                <c:pt idx="6">
                  <c:v>1.5006527901377618E-10</c:v>
                </c:pt>
                <c:pt idx="7">
                  <c:v>3.6460898117425319E-10</c:v>
                </c:pt>
                <c:pt idx="8">
                  <c:v>8.6798326426046951E-10</c:v>
                </c:pt>
                <c:pt idx="9">
                  <c:v>2.0245671612829049E-9</c:v>
                </c:pt>
                <c:pt idx="10">
                  <c:v>4.6268974321914444E-9</c:v>
                </c:pt>
                <c:pt idx="11">
                  <c:v>1.0360587994235681E-8</c:v>
                </c:pt>
                <c:pt idx="12">
                  <c:v>2.2730855556729885E-8</c:v>
                </c:pt>
                <c:pt idx="13">
                  <c:v>4.8863436628113112E-8</c:v>
                </c:pt>
                <c:pt idx="14">
                  <c:v>1.0291746525102024E-7</c:v>
                </c:pt>
                <c:pt idx="15">
                  <c:v>2.1238850210489969E-7</c:v>
                </c:pt>
                <c:pt idx="16">
                  <c:v>4.2944719446696345E-7</c:v>
                </c:pt>
                <c:pt idx="17">
                  <c:v>8.5079589353961557E-7</c:v>
                </c:pt>
                <c:pt idx="18">
                  <c:v>1.6514972222104619E-6</c:v>
                </c:pt>
                <c:pt idx="19">
                  <c:v>3.1409943655793234E-6</c:v>
                </c:pt>
                <c:pt idx="20">
                  <c:v>5.8531993332058325E-6</c:v>
                </c:pt>
                <c:pt idx="21">
                  <c:v>1.0687012536930293E-5</c:v>
                </c:pt>
                <c:pt idx="22">
                  <c:v>1.9118603680697908E-5</c:v>
                </c:pt>
                <c:pt idx="23">
                  <c:v>3.3511422990508117E-5</c:v>
                </c:pt>
                <c:pt idx="24">
                  <c:v>5.7552794515307346E-5</c:v>
                </c:pt>
                <c:pt idx="25">
                  <c:v>9.6844912161810965E-5</c:v>
                </c:pt>
                <c:pt idx="26">
                  <c:v>1.5967026664026341E-4</c:v>
                </c:pt>
                <c:pt idx="27">
                  <c:v>2.5793373014666569E-4</c:v>
                </c:pt>
                <c:pt idx="28">
                  <c:v>4.0825270819644502E-4</c:v>
                </c:pt>
                <c:pt idx="29">
                  <c:v>6.3312120170542965E-4</c:v>
                </c:pt>
                <c:pt idx="30">
                  <c:v>9.6201421074717749E-4</c:v>
                </c:pt>
                <c:pt idx="31">
                  <c:v>1.4322306547697795E-3</c:v>
                </c:pt>
                <c:pt idx="32">
                  <c:v>2.0892061217045723E-3</c:v>
                </c:pt>
                <c:pt idx="33">
                  <c:v>2.9859770251128835E-3</c:v>
                </c:pt>
                <c:pt idx="34">
                  <c:v>4.1814651470229672E-3</c:v>
                </c:pt>
                <c:pt idx="35">
                  <c:v>5.737297205843303E-3</c:v>
                </c:pt>
                <c:pt idx="36">
                  <c:v>7.712995216169723E-3</c:v>
                </c:pt>
                <c:pt idx="37">
                  <c:v>1.0159576932727636E-2</c:v>
                </c:pt>
                <c:pt idx="38">
                  <c:v>1.3111881994872581E-2</c:v>
                </c:pt>
                <c:pt idx="39">
                  <c:v>1.6580258143722392E-2</c:v>
                </c:pt>
                <c:pt idx="40">
                  <c:v>2.054255182126689E-2</c:v>
                </c:pt>
                <c:pt idx="41">
                  <c:v>2.493758204020002E-2</c:v>
                </c:pt>
                <c:pt idx="42">
                  <c:v>2.9661365445028648E-2</c:v>
                </c:pt>
                <c:pt idx="43">
                  <c:v>3.4567246359877624E-2</c:v>
                </c:pt>
                <c:pt idx="44">
                  <c:v>3.9470740790642965E-2</c:v>
                </c:pt>
                <c:pt idx="45">
                  <c:v>4.4159344402723774E-2</c:v>
                </c:pt>
                <c:pt idx="46">
                  <c:v>4.8406847965255365E-2</c:v>
                </c:pt>
                <c:pt idx="47">
                  <c:v>5.1990960245069093E-2</c:v>
                </c:pt>
                <c:pt idx="48">
                  <c:v>5.4712394277744596E-2</c:v>
                </c:pt>
                <c:pt idx="49">
                  <c:v>5.6413162847180141E-2</c:v>
                </c:pt>
                <c:pt idx="50">
                  <c:v>5.6991754343061814E-2</c:v>
                </c:pt>
                <c:pt idx="51">
                  <c:v>5.6413162847180141E-2</c:v>
                </c:pt>
                <c:pt idx="52">
                  <c:v>5.4712394277744596E-2</c:v>
                </c:pt>
                <c:pt idx="53">
                  <c:v>5.1990960245069093E-2</c:v>
                </c:pt>
                <c:pt idx="54">
                  <c:v>4.8406847965255365E-2</c:v>
                </c:pt>
                <c:pt idx="55">
                  <c:v>4.4159344402723774E-2</c:v>
                </c:pt>
                <c:pt idx="56">
                  <c:v>3.9470740790642965E-2</c:v>
                </c:pt>
                <c:pt idx="57">
                  <c:v>3.4567246359877624E-2</c:v>
                </c:pt>
                <c:pt idx="58">
                  <c:v>2.9661365445028648E-2</c:v>
                </c:pt>
                <c:pt idx="59">
                  <c:v>2.493758204020002E-2</c:v>
                </c:pt>
                <c:pt idx="60">
                  <c:v>2.054255182126689E-2</c:v>
                </c:pt>
                <c:pt idx="61">
                  <c:v>1.6580258143722392E-2</c:v>
                </c:pt>
                <c:pt idx="62">
                  <c:v>1.3111881994872581E-2</c:v>
                </c:pt>
                <c:pt idx="63">
                  <c:v>1.0159576932727636E-2</c:v>
                </c:pt>
                <c:pt idx="64">
                  <c:v>7.712995216169723E-3</c:v>
                </c:pt>
                <c:pt idx="65">
                  <c:v>5.737297205843303E-3</c:v>
                </c:pt>
                <c:pt idx="66">
                  <c:v>4.1814651470229672E-3</c:v>
                </c:pt>
                <c:pt idx="67">
                  <c:v>2.9859770251128835E-3</c:v>
                </c:pt>
                <c:pt idx="68">
                  <c:v>2.0892061217045723E-3</c:v>
                </c:pt>
                <c:pt idx="69">
                  <c:v>1.4322306547697795E-3</c:v>
                </c:pt>
                <c:pt idx="70">
                  <c:v>9.6201421074717749E-4</c:v>
                </c:pt>
                <c:pt idx="71">
                  <c:v>6.3312120170542965E-4</c:v>
                </c:pt>
                <c:pt idx="72">
                  <c:v>4.0825270819644502E-4</c:v>
                </c:pt>
                <c:pt idx="73">
                  <c:v>2.5793373014666569E-4</c:v>
                </c:pt>
                <c:pt idx="74">
                  <c:v>1.5967026664026341E-4</c:v>
                </c:pt>
                <c:pt idx="75">
                  <c:v>9.6844912161810965E-5</c:v>
                </c:pt>
                <c:pt idx="76">
                  <c:v>5.7552794515307346E-5</c:v>
                </c:pt>
                <c:pt idx="77">
                  <c:v>3.3511422990508117E-5</c:v>
                </c:pt>
                <c:pt idx="78">
                  <c:v>1.9118603680697908E-5</c:v>
                </c:pt>
                <c:pt idx="79">
                  <c:v>1.0687012536930293E-5</c:v>
                </c:pt>
                <c:pt idx="80">
                  <c:v>5.8531993332058325E-6</c:v>
                </c:pt>
                <c:pt idx="81">
                  <c:v>3.1409943655793234E-6</c:v>
                </c:pt>
                <c:pt idx="82">
                  <c:v>1.6514972222104619E-6</c:v>
                </c:pt>
                <c:pt idx="83">
                  <c:v>8.5079589353961557E-7</c:v>
                </c:pt>
                <c:pt idx="84">
                  <c:v>4.2944719446696345E-7</c:v>
                </c:pt>
                <c:pt idx="85">
                  <c:v>2.1238850210489969E-7</c:v>
                </c:pt>
                <c:pt idx="86">
                  <c:v>1.0291746525102024E-7</c:v>
                </c:pt>
                <c:pt idx="87">
                  <c:v>4.8863436628113112E-8</c:v>
                </c:pt>
                <c:pt idx="88">
                  <c:v>2.2730855556729885E-8</c:v>
                </c:pt>
                <c:pt idx="89">
                  <c:v>1.0360587994235681E-8</c:v>
                </c:pt>
                <c:pt idx="90">
                  <c:v>4.6268974321914444E-9</c:v>
                </c:pt>
                <c:pt idx="91">
                  <c:v>2.0245671612829049E-9</c:v>
                </c:pt>
                <c:pt idx="92">
                  <c:v>8.6798326426046951E-10</c:v>
                </c:pt>
                <c:pt idx="93">
                  <c:v>3.6460898117425319E-10</c:v>
                </c:pt>
                <c:pt idx="94">
                  <c:v>1.5006527901377618E-10</c:v>
                </c:pt>
                <c:pt idx="95">
                  <c:v>6.0515959736511137E-11</c:v>
                </c:pt>
                <c:pt idx="96">
                  <c:v>2.3910930535638452E-11</c:v>
                </c:pt>
                <c:pt idx="97">
                  <c:v>9.2567786219815902E-12</c:v>
                </c:pt>
                <c:pt idx="98">
                  <c:v>3.5112368419649829E-12</c:v>
                </c:pt>
                <c:pt idx="99">
                  <c:v>1.3049600583377992E-12</c:v>
                </c:pt>
                <c:pt idx="100">
                  <c:v>4.7519423251815859E-13</c:v>
                </c:pt>
              </c:numCache>
            </c:numRef>
          </c:yVal>
          <c:smooth val="1"/>
          <c:extLst>
            <c:ext xmlns:c16="http://schemas.microsoft.com/office/drawing/2014/chart" uri="{C3380CC4-5D6E-409C-BE32-E72D297353CC}">
              <c16:uniqueId val="{00000001-5CE3-4455-A3A5-87676CED20A0}"/>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6.000000000000001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5CE3-4455-A3A5-87676CED20A0}"/>
            </c:ext>
          </c:extLst>
        </c:ser>
        <c:ser>
          <c:idx val="1"/>
          <c:order val="1"/>
          <c:tx>
            <c:strRef>
              <c:f>Sheet1!$C$2</c:f>
              <c:strCache>
                <c:ptCount val="1"/>
                <c:pt idx="0">
                  <c:v>SD = 7</c:v>
                </c:pt>
              </c:strCache>
            </c:strRef>
          </c:tx>
          <c:spPr>
            <a:ln w="19050" cap="rnd">
              <a:solidFill>
                <a:schemeClr val="accent2"/>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Sheet1!$C$3:$C$103</c:f>
              <c:numCache>
                <c:formatCode>General</c:formatCode>
                <c:ptCount val="101"/>
                <c:pt idx="0">
                  <c:v>4.7519423251815859E-13</c:v>
                </c:pt>
                <c:pt idx="1">
                  <c:v>1.3049600583377992E-12</c:v>
                </c:pt>
                <c:pt idx="2">
                  <c:v>3.5112368419649829E-12</c:v>
                </c:pt>
                <c:pt idx="3">
                  <c:v>9.2567786219815902E-12</c:v>
                </c:pt>
                <c:pt idx="4">
                  <c:v>2.3910930535638452E-11</c:v>
                </c:pt>
                <c:pt idx="5">
                  <c:v>6.0515959736511137E-11</c:v>
                </c:pt>
                <c:pt idx="6">
                  <c:v>1.5006527901377618E-10</c:v>
                </c:pt>
                <c:pt idx="7">
                  <c:v>3.6460898117425319E-10</c:v>
                </c:pt>
                <c:pt idx="8">
                  <c:v>8.6798326426046951E-10</c:v>
                </c:pt>
                <c:pt idx="9">
                  <c:v>2.0245671612829049E-9</c:v>
                </c:pt>
                <c:pt idx="10">
                  <c:v>4.6268974321914444E-9</c:v>
                </c:pt>
                <c:pt idx="11">
                  <c:v>1.0360587994235681E-8</c:v>
                </c:pt>
                <c:pt idx="12">
                  <c:v>2.2730855556729885E-8</c:v>
                </c:pt>
                <c:pt idx="13">
                  <c:v>4.8863436628113112E-8</c:v>
                </c:pt>
                <c:pt idx="14">
                  <c:v>1.0291746525102024E-7</c:v>
                </c:pt>
                <c:pt idx="15">
                  <c:v>2.1238850210489969E-7</c:v>
                </c:pt>
                <c:pt idx="16">
                  <c:v>4.2944719446696345E-7</c:v>
                </c:pt>
                <c:pt idx="17">
                  <c:v>8.5079589353961557E-7</c:v>
                </c:pt>
                <c:pt idx="18">
                  <c:v>1.6514972222104619E-6</c:v>
                </c:pt>
                <c:pt idx="19">
                  <c:v>3.1409943655793234E-6</c:v>
                </c:pt>
                <c:pt idx="20">
                  <c:v>5.8531993332058325E-6</c:v>
                </c:pt>
                <c:pt idx="21">
                  <c:v>1.0687012536930293E-5</c:v>
                </c:pt>
                <c:pt idx="22">
                  <c:v>1.9118603680697908E-5</c:v>
                </c:pt>
                <c:pt idx="23">
                  <c:v>3.3511422990508117E-5</c:v>
                </c:pt>
                <c:pt idx="24">
                  <c:v>5.7552794515307346E-5</c:v>
                </c:pt>
                <c:pt idx="25">
                  <c:v>9.6844912161810965E-5</c:v>
                </c:pt>
                <c:pt idx="26">
                  <c:v>1.5967026664026341E-4</c:v>
                </c:pt>
                <c:pt idx="27">
                  <c:v>2.5793373014666569E-4</c:v>
                </c:pt>
                <c:pt idx="28">
                  <c:v>4.0825270819644502E-4</c:v>
                </c:pt>
                <c:pt idx="29">
                  <c:v>6.3312120170542965E-4</c:v>
                </c:pt>
                <c:pt idx="30">
                  <c:v>9.6201421074717749E-4</c:v>
                </c:pt>
                <c:pt idx="31">
                  <c:v>1.4322306547697795E-3</c:v>
                </c:pt>
                <c:pt idx="32">
                  <c:v>2.0892061217045723E-3</c:v>
                </c:pt>
                <c:pt idx="33">
                  <c:v>2.9859770251128835E-3</c:v>
                </c:pt>
                <c:pt idx="34">
                  <c:v>4.1814651470229672E-3</c:v>
                </c:pt>
                <c:pt idx="35">
                  <c:v>5.737297205843303E-3</c:v>
                </c:pt>
                <c:pt idx="36">
                  <c:v>7.712995216169723E-3</c:v>
                </c:pt>
                <c:pt idx="37">
                  <c:v>1.0159576932727636E-2</c:v>
                </c:pt>
                <c:pt idx="38">
                  <c:v>1.3111881994872581E-2</c:v>
                </c:pt>
                <c:pt idx="39">
                  <c:v>1.6580258143722392E-2</c:v>
                </c:pt>
                <c:pt idx="40">
                  <c:v>2.054255182126689E-2</c:v>
                </c:pt>
                <c:pt idx="41">
                  <c:v>2.493758204020002E-2</c:v>
                </c:pt>
                <c:pt idx="42">
                  <c:v>2.9661365445028648E-2</c:v>
                </c:pt>
                <c:pt idx="43">
                  <c:v>3.4567246359877624E-2</c:v>
                </c:pt>
                <c:pt idx="44">
                  <c:v>3.9470740790642965E-2</c:v>
                </c:pt>
                <c:pt idx="45">
                  <c:v>4.4159344402723774E-2</c:v>
                </c:pt>
                <c:pt idx="46">
                  <c:v>4.8406847965255365E-2</c:v>
                </c:pt>
                <c:pt idx="47">
                  <c:v>5.1990960245069093E-2</c:v>
                </c:pt>
                <c:pt idx="48">
                  <c:v>5.4712394277744596E-2</c:v>
                </c:pt>
                <c:pt idx="49">
                  <c:v>5.6413162847180141E-2</c:v>
                </c:pt>
                <c:pt idx="50">
                  <c:v>5.6991754343061814E-2</c:v>
                </c:pt>
                <c:pt idx="51">
                  <c:v>5.6413162847180141E-2</c:v>
                </c:pt>
                <c:pt idx="52">
                  <c:v>5.4712394277744596E-2</c:v>
                </c:pt>
                <c:pt idx="53">
                  <c:v>5.1990960245069093E-2</c:v>
                </c:pt>
                <c:pt idx="54">
                  <c:v>4.8406847965255365E-2</c:v>
                </c:pt>
                <c:pt idx="55">
                  <c:v>4.4159344402723774E-2</c:v>
                </c:pt>
                <c:pt idx="56">
                  <c:v>3.9470740790642965E-2</c:v>
                </c:pt>
                <c:pt idx="57">
                  <c:v>3.4567246359877624E-2</c:v>
                </c:pt>
                <c:pt idx="58">
                  <c:v>2.9661365445028648E-2</c:v>
                </c:pt>
                <c:pt idx="59">
                  <c:v>2.493758204020002E-2</c:v>
                </c:pt>
                <c:pt idx="60">
                  <c:v>2.054255182126689E-2</c:v>
                </c:pt>
                <c:pt idx="61">
                  <c:v>1.6580258143722392E-2</c:v>
                </c:pt>
                <c:pt idx="62">
                  <c:v>1.3111881994872581E-2</c:v>
                </c:pt>
                <c:pt idx="63">
                  <c:v>1.0159576932727636E-2</c:v>
                </c:pt>
                <c:pt idx="64">
                  <c:v>7.712995216169723E-3</c:v>
                </c:pt>
                <c:pt idx="65">
                  <c:v>5.737297205843303E-3</c:v>
                </c:pt>
                <c:pt idx="66">
                  <c:v>4.1814651470229672E-3</c:v>
                </c:pt>
                <c:pt idx="67">
                  <c:v>2.9859770251128835E-3</c:v>
                </c:pt>
                <c:pt idx="68">
                  <c:v>2.0892061217045723E-3</c:v>
                </c:pt>
                <c:pt idx="69">
                  <c:v>1.4322306547697795E-3</c:v>
                </c:pt>
                <c:pt idx="70">
                  <c:v>9.6201421074717749E-4</c:v>
                </c:pt>
                <c:pt idx="71">
                  <c:v>6.3312120170542965E-4</c:v>
                </c:pt>
                <c:pt idx="72">
                  <c:v>4.0825270819644502E-4</c:v>
                </c:pt>
                <c:pt idx="73">
                  <c:v>2.5793373014666569E-4</c:v>
                </c:pt>
                <c:pt idx="74">
                  <c:v>1.5967026664026341E-4</c:v>
                </c:pt>
                <c:pt idx="75">
                  <c:v>9.6844912161810965E-5</c:v>
                </c:pt>
                <c:pt idx="76">
                  <c:v>5.7552794515307346E-5</c:v>
                </c:pt>
                <c:pt idx="77">
                  <c:v>3.3511422990508117E-5</c:v>
                </c:pt>
                <c:pt idx="78">
                  <c:v>1.9118603680697908E-5</c:v>
                </c:pt>
                <c:pt idx="79">
                  <c:v>1.0687012536930293E-5</c:v>
                </c:pt>
                <c:pt idx="80">
                  <c:v>5.8531993332058325E-6</c:v>
                </c:pt>
                <c:pt idx="81">
                  <c:v>3.1409943655793234E-6</c:v>
                </c:pt>
                <c:pt idx="82">
                  <c:v>1.6514972222104619E-6</c:v>
                </c:pt>
                <c:pt idx="83">
                  <c:v>8.5079589353961557E-7</c:v>
                </c:pt>
                <c:pt idx="84">
                  <c:v>4.2944719446696345E-7</c:v>
                </c:pt>
                <c:pt idx="85">
                  <c:v>2.1238850210489969E-7</c:v>
                </c:pt>
                <c:pt idx="86">
                  <c:v>1.0291746525102024E-7</c:v>
                </c:pt>
                <c:pt idx="87">
                  <c:v>4.8863436628113112E-8</c:v>
                </c:pt>
                <c:pt idx="88">
                  <c:v>2.2730855556729885E-8</c:v>
                </c:pt>
                <c:pt idx="89">
                  <c:v>1.0360587994235681E-8</c:v>
                </c:pt>
                <c:pt idx="90">
                  <c:v>4.6268974321914444E-9</c:v>
                </c:pt>
                <c:pt idx="91">
                  <c:v>2.0245671612829049E-9</c:v>
                </c:pt>
                <c:pt idx="92">
                  <c:v>8.6798326426046951E-10</c:v>
                </c:pt>
                <c:pt idx="93">
                  <c:v>3.6460898117425319E-10</c:v>
                </c:pt>
                <c:pt idx="94">
                  <c:v>1.5006527901377618E-10</c:v>
                </c:pt>
                <c:pt idx="95">
                  <c:v>6.0515959736511137E-11</c:v>
                </c:pt>
                <c:pt idx="96">
                  <c:v>2.3910930535638452E-11</c:v>
                </c:pt>
                <c:pt idx="97">
                  <c:v>9.2567786219815902E-12</c:v>
                </c:pt>
                <c:pt idx="98">
                  <c:v>3.5112368419649829E-12</c:v>
                </c:pt>
                <c:pt idx="99">
                  <c:v>1.3049600583377992E-12</c:v>
                </c:pt>
                <c:pt idx="100">
                  <c:v>4.7519423251815859E-13</c:v>
                </c:pt>
              </c:numCache>
            </c:numRef>
          </c:yVal>
          <c:smooth val="1"/>
          <c:extLst>
            <c:ext xmlns:c16="http://schemas.microsoft.com/office/drawing/2014/chart" uri="{C3380CC4-5D6E-409C-BE32-E72D297353CC}">
              <c16:uniqueId val="{00000001-5CE3-4455-A3A5-87676CED20A0}"/>
            </c:ext>
          </c:extLst>
        </c:ser>
        <c:ser>
          <c:idx val="2"/>
          <c:order val="2"/>
          <c:tx>
            <c:strRef>
              <c:f>Sheet1!$D$2</c:f>
              <c:strCache>
                <c:ptCount val="1"/>
                <c:pt idx="0">
                  <c:v>SD = 15</c:v>
                </c:pt>
              </c:strCache>
            </c:strRef>
          </c:tx>
          <c:spPr>
            <a:ln w="19050" cap="rnd">
              <a:solidFill>
                <a:schemeClr val="accent6"/>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Sheet1!$D$3:$D$103</c:f>
              <c:numCache>
                <c:formatCode>General</c:formatCode>
                <c:ptCount val="101"/>
                <c:pt idx="0">
                  <c:v>1.0281859975274034E-4</c:v>
                </c:pt>
                <c:pt idx="1">
                  <c:v>1.2811986462346725E-4</c:v>
                </c:pt>
                <c:pt idx="2">
                  <c:v>1.5893921343098936E-4</c:v>
                </c:pt>
                <c:pt idx="3">
                  <c:v>1.9629780802555731E-4</c:v>
                </c:pt>
                <c:pt idx="4">
                  <c:v>2.4136241520128577E-4</c:v>
                </c:pt>
                <c:pt idx="5">
                  <c:v>2.9545656079586714E-4</c:v>
                </c:pt>
                <c:pt idx="6">
                  <c:v>3.6007041207962535E-4</c:v>
                </c:pt>
                <c:pt idx="7">
                  <c:v>4.3686880593423475E-4</c:v>
                </c:pt>
                <c:pt idx="8">
                  <c:v>5.2769677219866452E-4</c:v>
                </c:pt>
                <c:pt idx="9">
                  <c:v>6.3458184368914595E-4</c:v>
                </c:pt>
                <c:pt idx="10">
                  <c:v>7.597324015864961E-4</c:v>
                </c:pt>
                <c:pt idx="11">
                  <c:v>9.0553128224570749E-4</c:v>
                </c:pt>
                <c:pt idx="12">
                  <c:v>1.0745238742432661E-3</c:v>
                </c:pt>
                <c:pt idx="13">
                  <c:v>1.2693999677100174E-3</c:v>
                </c:pt>
                <c:pt idx="14">
                  <c:v>1.49296868632286E-3</c:v>
                </c:pt>
                <c:pt idx="15">
                  <c:v>1.7481259395806324E-3</c:v>
                </c:pt>
                <c:pt idx="16">
                  <c:v>2.0378139818590327E-3</c:v>
                </c:pt>
                <c:pt idx="17">
                  <c:v>2.3649728564154281E-3</c:v>
                </c:pt>
                <c:pt idx="18">
                  <c:v>2.732483736348146E-3</c:v>
                </c:pt>
                <c:pt idx="19">
                  <c:v>3.1431044477247712E-3</c:v>
                </c:pt>
                <c:pt idx="20">
                  <c:v>3.5993977675458709E-3</c:v>
                </c:pt>
                <c:pt idx="21">
                  <c:v>4.1036534232898186E-3</c:v>
                </c:pt>
                <c:pt idx="22">
                  <c:v>4.6578050713943445E-3</c:v>
                </c:pt>
                <c:pt idx="23">
                  <c:v>5.2633438867262768E-3</c:v>
                </c:pt>
                <c:pt idx="24">
                  <c:v>5.92123073937279E-3</c:v>
                </c:pt>
                <c:pt idx="25">
                  <c:v>6.6318092528499118E-3</c:v>
                </c:pt>
                <c:pt idx="26">
                  <c:v>7.3947223119637025E-3</c:v>
                </c:pt>
                <c:pt idx="27">
                  <c:v>8.208834801723304E-3</c:v>
                </c:pt>
                <c:pt idx="28">
                  <c:v>9.072165494151874E-3</c:v>
                </c:pt>
                <c:pt idx="29">
                  <c:v>9.9818310423829913E-3</c:v>
                </c:pt>
                <c:pt idx="30">
                  <c:v>1.0934004978399576E-2</c:v>
                </c:pt>
                <c:pt idx="31">
                  <c:v>1.192389443296937E-2</c:v>
                </c:pt>
                <c:pt idx="32">
                  <c:v>1.2945736998880863E-2</c:v>
                </c:pt>
                <c:pt idx="33">
                  <c:v>1.3992819741648285E-2</c:v>
                </c:pt>
                <c:pt idx="34">
                  <c:v>1.505752183114163E-2</c:v>
                </c:pt>
                <c:pt idx="35">
                  <c:v>1.613138163460956E-2</c:v>
                </c:pt>
                <c:pt idx="36">
                  <c:v>1.7205188393549176E-2</c:v>
                </c:pt>
                <c:pt idx="37">
                  <c:v>1.8269097826468562E-2</c:v>
                </c:pt>
                <c:pt idx="38">
                  <c:v>1.9312770184098847E-2</c:v>
                </c:pt>
                <c:pt idx="39">
                  <c:v>2.032552846403448E-2</c:v>
                </c:pt>
                <c:pt idx="40">
                  <c:v>2.129653370149015E-2</c:v>
                </c:pt>
                <c:pt idx="41">
                  <c:v>2.2214973526119976E-2</c:v>
                </c:pt>
                <c:pt idx="42">
                  <c:v>2.3070259545128195E-2</c:v>
                </c:pt>
                <c:pt idx="43">
                  <c:v>2.3852228611197932E-2</c:v>
                </c:pt>
                <c:pt idx="44">
                  <c:v>2.4551342686888224E-2</c:v>
                </c:pt>
                <c:pt idx="45">
                  <c:v>2.5158881846199542E-2</c:v>
                </c:pt>
                <c:pt idx="46">
                  <c:v>2.5667124973067602E-2</c:v>
                </c:pt>
                <c:pt idx="47">
                  <c:v>2.6069512931697059E-2</c:v>
                </c:pt>
                <c:pt idx="48">
                  <c:v>2.6360789392387847E-2</c:v>
                </c:pt>
                <c:pt idx="49">
                  <c:v>2.6537115087596815E-2</c:v>
                </c:pt>
                <c:pt idx="50">
                  <c:v>2.6596152026762181E-2</c:v>
                </c:pt>
                <c:pt idx="51">
                  <c:v>2.6537115087596815E-2</c:v>
                </c:pt>
                <c:pt idx="52">
                  <c:v>2.6360789392387847E-2</c:v>
                </c:pt>
                <c:pt idx="53">
                  <c:v>2.6069512931697059E-2</c:v>
                </c:pt>
                <c:pt idx="54">
                  <c:v>2.5667124973067602E-2</c:v>
                </c:pt>
                <c:pt idx="55">
                  <c:v>2.5158881846199542E-2</c:v>
                </c:pt>
                <c:pt idx="56">
                  <c:v>2.4551342686888224E-2</c:v>
                </c:pt>
                <c:pt idx="57">
                  <c:v>2.3852228611197932E-2</c:v>
                </c:pt>
                <c:pt idx="58">
                  <c:v>2.3070259545128195E-2</c:v>
                </c:pt>
                <c:pt idx="59">
                  <c:v>2.2214973526119976E-2</c:v>
                </c:pt>
                <c:pt idx="60">
                  <c:v>2.129653370149015E-2</c:v>
                </c:pt>
                <c:pt idx="61">
                  <c:v>2.032552846403448E-2</c:v>
                </c:pt>
                <c:pt idx="62">
                  <c:v>1.9312770184098847E-2</c:v>
                </c:pt>
                <c:pt idx="63">
                  <c:v>1.8269097826468562E-2</c:v>
                </c:pt>
                <c:pt idx="64">
                  <c:v>1.7205188393549176E-2</c:v>
                </c:pt>
                <c:pt idx="65">
                  <c:v>1.613138163460956E-2</c:v>
                </c:pt>
                <c:pt idx="66">
                  <c:v>1.505752183114163E-2</c:v>
                </c:pt>
                <c:pt idx="67">
                  <c:v>1.3992819741648285E-2</c:v>
                </c:pt>
                <c:pt idx="68">
                  <c:v>1.2945736998880863E-2</c:v>
                </c:pt>
                <c:pt idx="69">
                  <c:v>1.192389443296937E-2</c:v>
                </c:pt>
                <c:pt idx="70">
                  <c:v>1.0934004978399576E-2</c:v>
                </c:pt>
                <c:pt idx="71">
                  <c:v>9.9818310423829913E-3</c:v>
                </c:pt>
                <c:pt idx="72">
                  <c:v>9.072165494151874E-3</c:v>
                </c:pt>
                <c:pt idx="73">
                  <c:v>8.208834801723304E-3</c:v>
                </c:pt>
                <c:pt idx="74">
                  <c:v>7.3947223119637025E-3</c:v>
                </c:pt>
                <c:pt idx="75">
                  <c:v>6.6318092528499118E-3</c:v>
                </c:pt>
                <c:pt idx="76">
                  <c:v>5.92123073937279E-3</c:v>
                </c:pt>
                <c:pt idx="77">
                  <c:v>5.2633438867262768E-3</c:v>
                </c:pt>
                <c:pt idx="78">
                  <c:v>4.6578050713943445E-3</c:v>
                </c:pt>
                <c:pt idx="79">
                  <c:v>4.1036534232898186E-3</c:v>
                </c:pt>
                <c:pt idx="80">
                  <c:v>3.5993977675458709E-3</c:v>
                </c:pt>
                <c:pt idx="81">
                  <c:v>3.1431044477247712E-3</c:v>
                </c:pt>
                <c:pt idx="82">
                  <c:v>2.732483736348146E-3</c:v>
                </c:pt>
                <c:pt idx="83">
                  <c:v>2.3649728564154281E-3</c:v>
                </c:pt>
                <c:pt idx="84">
                  <c:v>2.0378139818590327E-3</c:v>
                </c:pt>
                <c:pt idx="85">
                  <c:v>1.7481259395806324E-3</c:v>
                </c:pt>
                <c:pt idx="86">
                  <c:v>1.49296868632286E-3</c:v>
                </c:pt>
                <c:pt idx="87">
                  <c:v>1.2693999677100174E-3</c:v>
                </c:pt>
                <c:pt idx="88">
                  <c:v>1.0745238742432661E-3</c:v>
                </c:pt>
                <c:pt idx="89">
                  <c:v>9.0553128224570749E-4</c:v>
                </c:pt>
                <c:pt idx="90">
                  <c:v>7.597324015864961E-4</c:v>
                </c:pt>
                <c:pt idx="91">
                  <c:v>6.3458184368914595E-4</c:v>
                </c:pt>
                <c:pt idx="92">
                  <c:v>5.2769677219866452E-4</c:v>
                </c:pt>
                <c:pt idx="93">
                  <c:v>4.3686880593423475E-4</c:v>
                </c:pt>
                <c:pt idx="94">
                  <c:v>3.6007041207962535E-4</c:v>
                </c:pt>
                <c:pt idx="95">
                  <c:v>2.9545656079586714E-4</c:v>
                </c:pt>
                <c:pt idx="96">
                  <c:v>2.4136241520128577E-4</c:v>
                </c:pt>
                <c:pt idx="97">
                  <c:v>1.9629780802555731E-4</c:v>
                </c:pt>
                <c:pt idx="98">
                  <c:v>1.5893921343098936E-4</c:v>
                </c:pt>
                <c:pt idx="99">
                  <c:v>1.2811986462346725E-4</c:v>
                </c:pt>
                <c:pt idx="100">
                  <c:v>1.0281859975274034E-4</c:v>
                </c:pt>
              </c:numCache>
            </c:numRef>
          </c:yVal>
          <c:smooth val="1"/>
          <c:extLst>
            <c:ext xmlns:c16="http://schemas.microsoft.com/office/drawing/2014/chart" uri="{C3380CC4-5D6E-409C-BE32-E72D297353CC}">
              <c16:uniqueId val="{00000002-5CE3-4455-A3A5-87676CED20A0}"/>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6.0000000000000012E-2"/>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C815-4A2F-BF9D-D3DA21241D2E}"/>
            </c:ext>
          </c:extLst>
        </c:ser>
        <c:ser>
          <c:idx val="1"/>
          <c:order val="1"/>
          <c:tx>
            <c:v>-3SD</c:v>
          </c:tx>
          <c:spPr>
            <a:ln w="19050" cap="rnd">
              <a:solidFill>
                <a:schemeClr val="accent2"/>
              </a:solidFill>
              <a:round/>
            </a:ln>
            <a:effectLst/>
          </c:spPr>
          <c:marker>
            <c:symbol val="none"/>
          </c:marker>
          <c:xVal>
            <c:numRef>
              <c:f>Sheet1!$F$1:$F$2</c:f>
              <c:numCache>
                <c:formatCode>General</c:formatCode>
                <c:ptCount val="2"/>
                <c:pt idx="0">
                  <c:v>20</c:v>
                </c:pt>
                <c:pt idx="1">
                  <c:v>20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1-C815-4A2F-BF9D-D3DA21241D2E}"/>
            </c:ext>
          </c:extLst>
        </c:ser>
        <c:ser>
          <c:idx val="2"/>
          <c:order val="2"/>
          <c:tx>
            <c:v>-2SD</c:v>
          </c:tx>
          <c:spPr>
            <a:ln w="19050" cap="rnd">
              <a:solidFill>
                <a:schemeClr val="accent6"/>
              </a:solidFill>
              <a:round/>
            </a:ln>
            <a:effectLst/>
          </c:spPr>
          <c:marker>
            <c:symbol val="none"/>
          </c:marker>
          <c:xVal>
            <c:numRef>
              <c:f>Sheet1!$F$3:$F$4</c:f>
              <c:numCache>
                <c:formatCode>General</c:formatCode>
                <c:ptCount val="2"/>
                <c:pt idx="0">
                  <c:v>30</c:v>
                </c:pt>
                <c:pt idx="1">
                  <c:v>30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2-C815-4A2F-BF9D-D3DA21241D2E}"/>
            </c:ext>
          </c:extLst>
        </c:ser>
        <c:ser>
          <c:idx val="3"/>
          <c:order val="3"/>
          <c:tx>
            <c:v>-1SD</c:v>
          </c:tx>
          <c:spPr>
            <a:ln w="19050" cap="rnd">
              <a:solidFill>
                <a:schemeClr val="accent3"/>
              </a:solidFill>
              <a:round/>
            </a:ln>
            <a:effectLst/>
          </c:spPr>
          <c:marker>
            <c:symbol val="none"/>
          </c:marker>
          <c:xVal>
            <c:numRef>
              <c:f>Sheet1!$F$5:$F$6</c:f>
              <c:numCache>
                <c:formatCode>General</c:formatCode>
                <c:ptCount val="2"/>
                <c:pt idx="0">
                  <c:v>40</c:v>
                </c:pt>
                <c:pt idx="1">
                  <c:v>40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3-C815-4A2F-BF9D-D3DA21241D2E}"/>
            </c:ext>
          </c:extLst>
        </c:ser>
        <c:ser>
          <c:idx val="4"/>
          <c:order val="4"/>
          <c:tx>
            <c:v>+1SD</c:v>
          </c:tx>
          <c:spPr>
            <a:ln w="19050" cap="rnd">
              <a:solidFill>
                <a:schemeClr val="accent3"/>
              </a:solidFill>
              <a:round/>
            </a:ln>
            <a:effectLst/>
          </c:spPr>
          <c:marker>
            <c:symbol val="none"/>
          </c:marker>
          <c:xVal>
            <c:numRef>
              <c:f>Sheet1!$F$7:$F$8</c:f>
              <c:numCache>
                <c:formatCode>General</c:formatCode>
                <c:ptCount val="2"/>
                <c:pt idx="0">
                  <c:v>60</c:v>
                </c:pt>
                <c:pt idx="1">
                  <c:v>60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4-C815-4A2F-BF9D-D3DA21241D2E}"/>
            </c:ext>
          </c:extLst>
        </c:ser>
        <c:ser>
          <c:idx val="5"/>
          <c:order val="5"/>
          <c:tx>
            <c:v>+2SD</c:v>
          </c:tx>
          <c:spPr>
            <a:ln w="19050" cap="rnd">
              <a:solidFill>
                <a:schemeClr val="accent4"/>
              </a:solidFill>
              <a:round/>
            </a:ln>
            <a:effectLst/>
          </c:spPr>
          <c:marker>
            <c:symbol val="none"/>
          </c:marker>
          <c:dPt>
            <c:idx val="1"/>
            <c:marker>
              <c:symbol val="none"/>
            </c:marker>
            <c:bubble3D val="0"/>
            <c:spPr>
              <a:ln w="19050" cap="rnd">
                <a:solidFill>
                  <a:schemeClr val="accent6"/>
                </a:solidFill>
                <a:round/>
              </a:ln>
              <a:effectLst/>
            </c:spPr>
            <c:extLst>
              <c:ext xmlns:c16="http://schemas.microsoft.com/office/drawing/2014/chart" uri="{C3380CC4-5D6E-409C-BE32-E72D297353CC}">
                <c16:uniqueId val="{00000008-C815-4A2F-BF9D-D3DA21241D2E}"/>
              </c:ext>
            </c:extLst>
          </c:dPt>
          <c:xVal>
            <c:numRef>
              <c:f>Sheet1!$F$9:$F$10</c:f>
              <c:numCache>
                <c:formatCode>General</c:formatCode>
                <c:ptCount val="2"/>
                <c:pt idx="0">
                  <c:v>70</c:v>
                </c:pt>
                <c:pt idx="1">
                  <c:v>70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5-C815-4A2F-BF9D-D3DA21241D2E}"/>
            </c:ext>
          </c:extLst>
        </c:ser>
        <c:ser>
          <c:idx val="6"/>
          <c:order val="6"/>
          <c:tx>
            <c:v>+3SD</c:v>
          </c:tx>
          <c:spPr>
            <a:ln w="19050" cap="rnd">
              <a:solidFill>
                <a:schemeClr val="accent2"/>
              </a:solidFill>
              <a:round/>
            </a:ln>
            <a:effectLst/>
          </c:spPr>
          <c:marker>
            <c:symbol val="none"/>
          </c:marker>
          <c:xVal>
            <c:numRef>
              <c:f>Sheet1!$F$11:$F$12</c:f>
              <c:numCache>
                <c:formatCode>General</c:formatCode>
                <c:ptCount val="2"/>
                <c:pt idx="0">
                  <c:v>80</c:v>
                </c:pt>
                <c:pt idx="1">
                  <c:v>80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6-C815-4A2F-BF9D-D3DA21241D2E}"/>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max val="5.000000000000001E-2"/>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0712-4E01-BC33-AB1D2C0FB3D1}"/>
            </c:ext>
          </c:extLst>
        </c:ser>
        <c:ser>
          <c:idx val="1"/>
          <c:order val="1"/>
          <c:tx>
            <c:v>-3SD</c:v>
          </c:tx>
          <c:spPr>
            <a:ln w="19050" cap="rnd">
              <a:solidFill>
                <a:schemeClr val="accent2"/>
              </a:solidFill>
              <a:round/>
            </a:ln>
            <a:effectLst/>
          </c:spPr>
          <c:marker>
            <c:symbol val="none"/>
          </c:marker>
          <c:xVal>
            <c:numRef>
              <c:f>Sheet1!$F$1:$F$2</c:f>
              <c:numCache>
                <c:formatCode>General</c:formatCode>
                <c:ptCount val="2"/>
                <c:pt idx="0">
                  <c:v>20</c:v>
                </c:pt>
                <c:pt idx="1">
                  <c:v>20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1-0712-4E01-BC33-AB1D2C0FB3D1}"/>
            </c:ext>
          </c:extLst>
        </c:ser>
        <c:ser>
          <c:idx val="2"/>
          <c:order val="2"/>
          <c:tx>
            <c:v>-2SD</c:v>
          </c:tx>
          <c:spPr>
            <a:ln w="19050" cap="rnd">
              <a:solidFill>
                <a:schemeClr val="accent6"/>
              </a:solidFill>
              <a:round/>
            </a:ln>
            <a:effectLst/>
          </c:spPr>
          <c:marker>
            <c:symbol val="none"/>
          </c:marker>
          <c:xVal>
            <c:numRef>
              <c:f>Sheet1!$F$3:$F$4</c:f>
              <c:numCache>
                <c:formatCode>General</c:formatCode>
                <c:ptCount val="2"/>
                <c:pt idx="0">
                  <c:v>30</c:v>
                </c:pt>
                <c:pt idx="1">
                  <c:v>30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2-0712-4E01-BC33-AB1D2C0FB3D1}"/>
            </c:ext>
          </c:extLst>
        </c:ser>
        <c:ser>
          <c:idx val="3"/>
          <c:order val="3"/>
          <c:tx>
            <c:v>-1SD</c:v>
          </c:tx>
          <c:spPr>
            <a:ln w="19050" cap="rnd">
              <a:solidFill>
                <a:schemeClr val="accent3"/>
              </a:solidFill>
              <a:round/>
            </a:ln>
            <a:effectLst/>
          </c:spPr>
          <c:marker>
            <c:symbol val="none"/>
          </c:marker>
          <c:xVal>
            <c:numRef>
              <c:f>Sheet1!$F$5:$F$6</c:f>
              <c:numCache>
                <c:formatCode>General</c:formatCode>
                <c:ptCount val="2"/>
                <c:pt idx="0">
                  <c:v>40</c:v>
                </c:pt>
                <c:pt idx="1">
                  <c:v>40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3-0712-4E01-BC33-AB1D2C0FB3D1}"/>
            </c:ext>
          </c:extLst>
        </c:ser>
        <c:ser>
          <c:idx val="4"/>
          <c:order val="4"/>
          <c:tx>
            <c:v>+1SD</c:v>
          </c:tx>
          <c:spPr>
            <a:ln w="19050" cap="rnd">
              <a:solidFill>
                <a:schemeClr val="accent3"/>
              </a:solidFill>
              <a:round/>
            </a:ln>
            <a:effectLst/>
          </c:spPr>
          <c:marker>
            <c:symbol val="none"/>
          </c:marker>
          <c:xVal>
            <c:numRef>
              <c:f>Sheet1!$F$7:$F$8</c:f>
              <c:numCache>
                <c:formatCode>General</c:formatCode>
                <c:ptCount val="2"/>
                <c:pt idx="0">
                  <c:v>60</c:v>
                </c:pt>
                <c:pt idx="1">
                  <c:v>60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4-0712-4E01-BC33-AB1D2C0FB3D1}"/>
            </c:ext>
          </c:extLst>
        </c:ser>
        <c:ser>
          <c:idx val="5"/>
          <c:order val="5"/>
          <c:tx>
            <c:v>+2SD</c:v>
          </c:tx>
          <c:spPr>
            <a:ln w="19050" cap="rnd">
              <a:solidFill>
                <a:schemeClr val="accent4"/>
              </a:solidFill>
              <a:round/>
            </a:ln>
            <a:effectLst/>
          </c:spPr>
          <c:marker>
            <c:symbol val="none"/>
          </c:marker>
          <c:dPt>
            <c:idx val="1"/>
            <c:marker>
              <c:symbol val="none"/>
            </c:marker>
            <c:bubble3D val="0"/>
            <c:spPr>
              <a:ln w="19050" cap="rnd">
                <a:solidFill>
                  <a:schemeClr val="accent6"/>
                </a:solidFill>
                <a:round/>
              </a:ln>
              <a:effectLst/>
            </c:spPr>
            <c:extLst>
              <c:ext xmlns:c16="http://schemas.microsoft.com/office/drawing/2014/chart" uri="{C3380CC4-5D6E-409C-BE32-E72D297353CC}">
                <c16:uniqueId val="{00000006-0712-4E01-BC33-AB1D2C0FB3D1}"/>
              </c:ext>
            </c:extLst>
          </c:dPt>
          <c:xVal>
            <c:numRef>
              <c:f>Sheet1!$F$9:$F$10</c:f>
              <c:numCache>
                <c:formatCode>General</c:formatCode>
                <c:ptCount val="2"/>
                <c:pt idx="0">
                  <c:v>70</c:v>
                </c:pt>
                <c:pt idx="1">
                  <c:v>70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7-0712-4E01-BC33-AB1D2C0FB3D1}"/>
            </c:ext>
          </c:extLst>
        </c:ser>
        <c:ser>
          <c:idx val="6"/>
          <c:order val="6"/>
          <c:tx>
            <c:v>+3SD</c:v>
          </c:tx>
          <c:spPr>
            <a:ln w="19050" cap="rnd">
              <a:solidFill>
                <a:schemeClr val="accent2"/>
              </a:solidFill>
              <a:round/>
            </a:ln>
            <a:effectLst/>
          </c:spPr>
          <c:marker>
            <c:symbol val="none"/>
          </c:marker>
          <c:xVal>
            <c:numRef>
              <c:f>Sheet1!$F$11:$F$12</c:f>
              <c:numCache>
                <c:formatCode>General</c:formatCode>
                <c:ptCount val="2"/>
                <c:pt idx="0">
                  <c:v>80</c:v>
                </c:pt>
                <c:pt idx="1">
                  <c:v>80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8-0712-4E01-BC33-AB1D2C0FB3D1}"/>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max val="5.000000000000001E-2"/>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Sheet1!$B$2</c:f>
              <c:strCache>
                <c:ptCount val="1"/>
                <c:pt idx="0">
                  <c:v>SD = 10</c:v>
                </c:pt>
              </c:strCache>
            </c:strRef>
          </c:tx>
          <c:spPr>
            <a:ln w="19050" cap="rnd">
              <a:solidFill>
                <a:schemeClr val="accent1"/>
              </a:solidFill>
              <a:round/>
            </a:ln>
            <a:effectLst/>
          </c:spPr>
          <c:marker>
            <c:symbol val="none"/>
          </c:marker>
          <c:xVal>
            <c:numRef>
              <c:f>Sheet1!$A$3:$A$103</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Sheet1!$B$3:$B$103</c:f>
              <c:numCache>
                <c:formatCode>General</c:formatCode>
                <c:ptCount val="101"/>
                <c:pt idx="0">
                  <c:v>1.4867195147342977E-7</c:v>
                </c:pt>
                <c:pt idx="1">
                  <c:v>2.438960745893352E-7</c:v>
                </c:pt>
                <c:pt idx="2">
                  <c:v>3.9612990910320755E-7</c:v>
                </c:pt>
                <c:pt idx="3">
                  <c:v>6.3698251788670893E-7</c:v>
                </c:pt>
                <c:pt idx="4">
                  <c:v>1.014085206548676E-6</c:v>
                </c:pt>
                <c:pt idx="5">
                  <c:v>1.5983741106905478E-6</c:v>
                </c:pt>
                <c:pt idx="6">
                  <c:v>2.4942471290053532E-6</c:v>
                </c:pt>
                <c:pt idx="7">
                  <c:v>3.8535196742087128E-6</c:v>
                </c:pt>
                <c:pt idx="8">
                  <c:v>5.8943067756539858E-6</c:v>
                </c:pt>
                <c:pt idx="9">
                  <c:v>8.9261657177132918E-6</c:v>
                </c:pt>
                <c:pt idx="10">
                  <c:v>1.3383022576488536E-5</c:v>
                </c:pt>
                <c:pt idx="11">
                  <c:v>1.9865547139277272E-5</c:v>
                </c:pt>
                <c:pt idx="12">
                  <c:v>2.9194692579146026E-5</c:v>
                </c:pt>
                <c:pt idx="13">
                  <c:v>4.2478027055075142E-5</c:v>
                </c:pt>
                <c:pt idx="14">
                  <c:v>6.1190193011377187E-5</c:v>
                </c:pt>
                <c:pt idx="15">
                  <c:v>8.726826950457601E-5</c:v>
                </c:pt>
                <c:pt idx="16">
                  <c:v>1.2322191684730198E-4</c:v>
                </c:pt>
                <c:pt idx="17">
                  <c:v>1.722568939053681E-4</c:v>
                </c:pt>
                <c:pt idx="18">
                  <c:v>2.3840882014648405E-4</c:v>
                </c:pt>
                <c:pt idx="19">
                  <c:v>3.2668190561999186E-4</c:v>
                </c:pt>
                <c:pt idx="20">
                  <c:v>4.4318484119380076E-4</c:v>
                </c:pt>
                <c:pt idx="21">
                  <c:v>5.9525324197758534E-4</c:v>
                </c:pt>
                <c:pt idx="22">
                  <c:v>7.9154515829799694E-4</c:v>
                </c:pt>
                <c:pt idx="23">
                  <c:v>1.0420934814422591E-3</c:v>
                </c:pt>
                <c:pt idx="24">
                  <c:v>1.3582969233685612E-3</c:v>
                </c:pt>
                <c:pt idx="25">
                  <c:v>1.752830049356854E-3</c:v>
                </c:pt>
                <c:pt idx="26">
                  <c:v>2.2394530294842902E-3</c:v>
                </c:pt>
                <c:pt idx="27">
                  <c:v>2.8327037741601186E-3</c:v>
                </c:pt>
                <c:pt idx="28">
                  <c:v>3.5474592846231421E-3</c:v>
                </c:pt>
                <c:pt idx="29">
                  <c:v>4.3983595980427196E-3</c:v>
                </c:pt>
                <c:pt idx="30">
                  <c:v>5.3990966513188061E-3</c:v>
                </c:pt>
                <c:pt idx="31">
                  <c:v>6.5615814774676604E-3</c:v>
                </c:pt>
                <c:pt idx="32">
                  <c:v>7.8950158300894139E-3</c:v>
                </c:pt>
                <c:pt idx="33">
                  <c:v>9.4049077376886937E-3</c:v>
                </c:pt>
                <c:pt idx="34">
                  <c:v>1.1092083467945555E-2</c:v>
                </c:pt>
                <c:pt idx="35">
                  <c:v>1.2951759566589173E-2</c:v>
                </c:pt>
                <c:pt idx="36">
                  <c:v>1.4972746563574486E-2</c:v>
                </c:pt>
                <c:pt idx="37">
                  <c:v>1.7136859204780735E-2</c:v>
                </c:pt>
                <c:pt idx="38">
                  <c:v>1.9418605498321296E-2</c:v>
                </c:pt>
                <c:pt idx="39">
                  <c:v>2.1785217703255054E-2</c:v>
                </c:pt>
                <c:pt idx="40">
                  <c:v>2.4197072451914336E-2</c:v>
                </c:pt>
                <c:pt idx="41">
                  <c:v>2.6608524989875482E-2</c:v>
                </c:pt>
                <c:pt idx="42">
                  <c:v>2.8969155276148274E-2</c:v>
                </c:pt>
                <c:pt idx="43">
                  <c:v>3.1225393336676129E-2</c:v>
                </c:pt>
                <c:pt idx="44">
                  <c:v>3.3322460289179963E-2</c:v>
                </c:pt>
                <c:pt idx="45">
                  <c:v>3.5206532676429952E-2</c:v>
                </c:pt>
                <c:pt idx="46">
                  <c:v>3.6827014030332332E-2</c:v>
                </c:pt>
                <c:pt idx="47">
                  <c:v>3.8138781546052408E-2</c:v>
                </c:pt>
                <c:pt idx="48">
                  <c:v>3.9104269397545591E-2</c:v>
                </c:pt>
                <c:pt idx="49">
                  <c:v>3.9695254747701178E-2</c:v>
                </c:pt>
                <c:pt idx="50">
                  <c:v>3.9894228040143274E-2</c:v>
                </c:pt>
                <c:pt idx="51">
                  <c:v>3.9695254747701178E-2</c:v>
                </c:pt>
                <c:pt idx="52">
                  <c:v>3.9104269397545591E-2</c:v>
                </c:pt>
                <c:pt idx="53">
                  <c:v>3.8138781546052408E-2</c:v>
                </c:pt>
                <c:pt idx="54">
                  <c:v>3.6827014030332332E-2</c:v>
                </c:pt>
                <c:pt idx="55">
                  <c:v>3.5206532676429952E-2</c:v>
                </c:pt>
                <c:pt idx="56">
                  <c:v>3.3322460289179963E-2</c:v>
                </c:pt>
                <c:pt idx="57">
                  <c:v>3.1225393336676129E-2</c:v>
                </c:pt>
                <c:pt idx="58">
                  <c:v>2.8969155276148274E-2</c:v>
                </c:pt>
                <c:pt idx="59">
                  <c:v>2.6608524989875482E-2</c:v>
                </c:pt>
                <c:pt idx="60">
                  <c:v>2.4197072451914336E-2</c:v>
                </c:pt>
                <c:pt idx="61">
                  <c:v>2.1785217703255054E-2</c:v>
                </c:pt>
                <c:pt idx="62">
                  <c:v>1.9418605498321296E-2</c:v>
                </c:pt>
                <c:pt idx="63">
                  <c:v>1.7136859204780735E-2</c:v>
                </c:pt>
                <c:pt idx="64">
                  <c:v>1.4972746563574486E-2</c:v>
                </c:pt>
                <c:pt idx="65">
                  <c:v>1.2951759566589173E-2</c:v>
                </c:pt>
                <c:pt idx="66">
                  <c:v>1.1092083467945555E-2</c:v>
                </c:pt>
                <c:pt idx="67">
                  <c:v>9.4049077376886937E-3</c:v>
                </c:pt>
                <c:pt idx="68">
                  <c:v>7.8950158300894139E-3</c:v>
                </c:pt>
                <c:pt idx="69">
                  <c:v>6.5615814774676604E-3</c:v>
                </c:pt>
                <c:pt idx="70">
                  <c:v>5.3990966513188061E-3</c:v>
                </c:pt>
                <c:pt idx="71">
                  <c:v>4.3983595980427196E-3</c:v>
                </c:pt>
                <c:pt idx="72">
                  <c:v>3.5474592846231421E-3</c:v>
                </c:pt>
                <c:pt idx="73">
                  <c:v>2.8327037741601186E-3</c:v>
                </c:pt>
                <c:pt idx="74">
                  <c:v>2.2394530294842902E-3</c:v>
                </c:pt>
                <c:pt idx="75">
                  <c:v>1.752830049356854E-3</c:v>
                </c:pt>
                <c:pt idx="76">
                  <c:v>1.3582969233685612E-3</c:v>
                </c:pt>
                <c:pt idx="77">
                  <c:v>1.0420934814422591E-3</c:v>
                </c:pt>
                <c:pt idx="78">
                  <c:v>7.9154515829799694E-4</c:v>
                </c:pt>
                <c:pt idx="79">
                  <c:v>5.9525324197758534E-4</c:v>
                </c:pt>
                <c:pt idx="80">
                  <c:v>4.4318484119380076E-4</c:v>
                </c:pt>
                <c:pt idx="81">
                  <c:v>3.2668190561999186E-4</c:v>
                </c:pt>
                <c:pt idx="82">
                  <c:v>2.3840882014648405E-4</c:v>
                </c:pt>
                <c:pt idx="83">
                  <c:v>1.722568939053681E-4</c:v>
                </c:pt>
                <c:pt idx="84">
                  <c:v>1.2322191684730198E-4</c:v>
                </c:pt>
                <c:pt idx="85">
                  <c:v>8.726826950457601E-5</c:v>
                </c:pt>
                <c:pt idx="86">
                  <c:v>6.1190193011377187E-5</c:v>
                </c:pt>
                <c:pt idx="87">
                  <c:v>4.2478027055075142E-5</c:v>
                </c:pt>
                <c:pt idx="88">
                  <c:v>2.9194692579146026E-5</c:v>
                </c:pt>
                <c:pt idx="89">
                  <c:v>1.9865547139277272E-5</c:v>
                </c:pt>
                <c:pt idx="90">
                  <c:v>1.3383022576488536E-5</c:v>
                </c:pt>
                <c:pt idx="91">
                  <c:v>8.9261657177132918E-6</c:v>
                </c:pt>
                <c:pt idx="92">
                  <c:v>5.8943067756539858E-6</c:v>
                </c:pt>
                <c:pt idx="93">
                  <c:v>3.8535196742087128E-6</c:v>
                </c:pt>
                <c:pt idx="94">
                  <c:v>2.4942471290053532E-6</c:v>
                </c:pt>
                <c:pt idx="95">
                  <c:v>1.5983741106905478E-6</c:v>
                </c:pt>
                <c:pt idx="96">
                  <c:v>1.014085206548676E-6</c:v>
                </c:pt>
                <c:pt idx="97">
                  <c:v>6.3698251788670893E-7</c:v>
                </c:pt>
                <c:pt idx="98">
                  <c:v>3.9612990910320755E-7</c:v>
                </c:pt>
                <c:pt idx="99">
                  <c:v>2.438960745893352E-7</c:v>
                </c:pt>
                <c:pt idx="100">
                  <c:v>1.4867195147342977E-7</c:v>
                </c:pt>
              </c:numCache>
            </c:numRef>
          </c:yVal>
          <c:smooth val="1"/>
          <c:extLst>
            <c:ext xmlns:c16="http://schemas.microsoft.com/office/drawing/2014/chart" uri="{C3380CC4-5D6E-409C-BE32-E72D297353CC}">
              <c16:uniqueId val="{00000000-E67A-42E4-B137-7CB9FC6AB505}"/>
            </c:ext>
          </c:extLst>
        </c:ser>
        <c:ser>
          <c:idx val="1"/>
          <c:order val="1"/>
          <c:tx>
            <c:v>-3SD</c:v>
          </c:tx>
          <c:spPr>
            <a:ln w="19050" cap="rnd">
              <a:solidFill>
                <a:schemeClr val="accent2"/>
              </a:solidFill>
              <a:round/>
            </a:ln>
            <a:effectLst/>
          </c:spPr>
          <c:marker>
            <c:symbol val="none"/>
          </c:marker>
          <c:xVal>
            <c:numRef>
              <c:f>Sheet1!$F$1:$F$2</c:f>
              <c:numCache>
                <c:formatCode>General</c:formatCode>
                <c:ptCount val="2"/>
                <c:pt idx="0">
                  <c:v>20</c:v>
                </c:pt>
                <c:pt idx="1">
                  <c:v>20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1-E67A-42E4-B137-7CB9FC6AB505}"/>
            </c:ext>
          </c:extLst>
        </c:ser>
        <c:ser>
          <c:idx val="2"/>
          <c:order val="2"/>
          <c:tx>
            <c:v>-2SD</c:v>
          </c:tx>
          <c:spPr>
            <a:ln w="19050" cap="rnd">
              <a:solidFill>
                <a:schemeClr val="accent6"/>
              </a:solidFill>
              <a:round/>
            </a:ln>
            <a:effectLst/>
          </c:spPr>
          <c:marker>
            <c:symbol val="none"/>
          </c:marker>
          <c:xVal>
            <c:numRef>
              <c:f>Sheet1!$F$3:$F$4</c:f>
              <c:numCache>
                <c:formatCode>General</c:formatCode>
                <c:ptCount val="2"/>
                <c:pt idx="0">
                  <c:v>30</c:v>
                </c:pt>
                <c:pt idx="1">
                  <c:v>30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2-E67A-42E4-B137-7CB9FC6AB505}"/>
            </c:ext>
          </c:extLst>
        </c:ser>
        <c:ser>
          <c:idx val="3"/>
          <c:order val="3"/>
          <c:tx>
            <c:v>-1SD</c:v>
          </c:tx>
          <c:spPr>
            <a:ln w="19050" cap="rnd">
              <a:solidFill>
                <a:schemeClr val="accent3"/>
              </a:solidFill>
              <a:round/>
            </a:ln>
            <a:effectLst/>
          </c:spPr>
          <c:marker>
            <c:symbol val="none"/>
          </c:marker>
          <c:xVal>
            <c:numRef>
              <c:f>Sheet1!$F$5:$F$6</c:f>
              <c:numCache>
                <c:formatCode>General</c:formatCode>
                <c:ptCount val="2"/>
                <c:pt idx="0">
                  <c:v>40</c:v>
                </c:pt>
                <c:pt idx="1">
                  <c:v>40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3-E67A-42E4-B137-7CB9FC6AB505}"/>
            </c:ext>
          </c:extLst>
        </c:ser>
        <c:ser>
          <c:idx val="4"/>
          <c:order val="4"/>
          <c:tx>
            <c:v>+1SD</c:v>
          </c:tx>
          <c:spPr>
            <a:ln w="19050" cap="rnd">
              <a:solidFill>
                <a:schemeClr val="accent3"/>
              </a:solidFill>
              <a:round/>
            </a:ln>
            <a:effectLst/>
          </c:spPr>
          <c:marker>
            <c:symbol val="none"/>
          </c:marker>
          <c:xVal>
            <c:numRef>
              <c:f>Sheet1!$F$7:$F$8</c:f>
              <c:numCache>
                <c:formatCode>General</c:formatCode>
                <c:ptCount val="2"/>
                <c:pt idx="0">
                  <c:v>60</c:v>
                </c:pt>
                <c:pt idx="1">
                  <c:v>60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4-E67A-42E4-B137-7CB9FC6AB505}"/>
            </c:ext>
          </c:extLst>
        </c:ser>
        <c:ser>
          <c:idx val="5"/>
          <c:order val="5"/>
          <c:tx>
            <c:v>+2SD</c:v>
          </c:tx>
          <c:spPr>
            <a:ln w="19050" cap="rnd">
              <a:solidFill>
                <a:schemeClr val="accent4"/>
              </a:solidFill>
              <a:round/>
            </a:ln>
            <a:effectLst/>
          </c:spPr>
          <c:marker>
            <c:symbol val="none"/>
          </c:marker>
          <c:dPt>
            <c:idx val="1"/>
            <c:marker>
              <c:symbol val="none"/>
            </c:marker>
            <c:bubble3D val="0"/>
            <c:spPr>
              <a:ln w="19050" cap="rnd">
                <a:solidFill>
                  <a:schemeClr val="accent6"/>
                </a:solidFill>
                <a:round/>
              </a:ln>
              <a:effectLst/>
            </c:spPr>
            <c:extLst>
              <c:ext xmlns:c16="http://schemas.microsoft.com/office/drawing/2014/chart" uri="{C3380CC4-5D6E-409C-BE32-E72D297353CC}">
                <c16:uniqueId val="{00000006-E67A-42E4-B137-7CB9FC6AB505}"/>
              </c:ext>
            </c:extLst>
          </c:dPt>
          <c:xVal>
            <c:numRef>
              <c:f>Sheet1!$F$9:$F$10</c:f>
              <c:numCache>
                <c:formatCode>General</c:formatCode>
                <c:ptCount val="2"/>
                <c:pt idx="0">
                  <c:v>70</c:v>
                </c:pt>
                <c:pt idx="1">
                  <c:v>70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7-E67A-42E4-B137-7CB9FC6AB505}"/>
            </c:ext>
          </c:extLst>
        </c:ser>
        <c:ser>
          <c:idx val="6"/>
          <c:order val="6"/>
          <c:tx>
            <c:v>+3SD</c:v>
          </c:tx>
          <c:spPr>
            <a:ln w="19050" cap="rnd">
              <a:solidFill>
                <a:schemeClr val="accent2"/>
              </a:solidFill>
              <a:round/>
            </a:ln>
            <a:effectLst/>
          </c:spPr>
          <c:marker>
            <c:symbol val="none"/>
          </c:marker>
          <c:xVal>
            <c:numRef>
              <c:f>Sheet1!$F$11:$F$12</c:f>
              <c:numCache>
                <c:formatCode>General</c:formatCode>
                <c:ptCount val="2"/>
                <c:pt idx="0">
                  <c:v>80</c:v>
                </c:pt>
                <c:pt idx="1">
                  <c:v>80</c:v>
                </c:pt>
              </c:numCache>
            </c:numRef>
          </c:xVal>
          <c:yVal>
            <c:numRef>
              <c:f>Sheet1!$F$14:$F$15</c:f>
              <c:numCache>
                <c:formatCode>General</c:formatCode>
                <c:ptCount val="2"/>
                <c:pt idx="0">
                  <c:v>0</c:v>
                </c:pt>
                <c:pt idx="1">
                  <c:v>0.06</c:v>
                </c:pt>
              </c:numCache>
            </c:numRef>
          </c:yVal>
          <c:smooth val="1"/>
          <c:extLst>
            <c:ext xmlns:c16="http://schemas.microsoft.com/office/drawing/2014/chart" uri="{C3380CC4-5D6E-409C-BE32-E72D297353CC}">
              <c16:uniqueId val="{00000008-E67A-42E4-B137-7CB9FC6AB505}"/>
            </c:ext>
          </c:extLst>
        </c:ser>
        <c:dLbls>
          <c:showLegendKey val="0"/>
          <c:showVal val="0"/>
          <c:showCatName val="0"/>
          <c:showSerName val="0"/>
          <c:showPercent val="0"/>
          <c:showBubbleSize val="0"/>
        </c:dLbls>
        <c:axId val="1690641600"/>
        <c:axId val="1690641184"/>
      </c:scatterChart>
      <c:valAx>
        <c:axId val="1690641600"/>
        <c:scaling>
          <c:orientation val="minMax"/>
          <c:max val="100"/>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690641184"/>
        <c:crosses val="autoZero"/>
        <c:crossBetween val="midCat"/>
        <c:majorUnit val="50"/>
      </c:valAx>
      <c:valAx>
        <c:axId val="1690641184"/>
        <c:scaling>
          <c:orientation val="minMax"/>
          <c:max val="5.000000000000001E-2"/>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690641600"/>
        <c:crosses val="autoZero"/>
        <c:crossBetween val="midCat"/>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315C94-3BDA-49B5-9E65-AE565F6B96F2}"/>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800717C-E53F-476F-8DF3-1DA40307E2B4}"/>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9BB7D631-4FEE-4644-979D-9171C5F0E3C5}" type="datetimeFigureOut">
              <a:rPr lang="en-GB" smtClean="0"/>
              <a:t>04/04/2022</a:t>
            </a:fld>
            <a:endParaRPr lang="en-GB"/>
          </a:p>
        </p:txBody>
      </p:sp>
      <p:sp>
        <p:nvSpPr>
          <p:cNvPr id="4" name="Footer Placeholder 3">
            <a:extLst>
              <a:ext uri="{FF2B5EF4-FFF2-40B4-BE49-F238E27FC236}">
                <a16:creationId xmlns:a16="http://schemas.microsoft.com/office/drawing/2014/main" id="{CBB9BF36-533F-4F49-B650-D1DC8CD706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80DB0FB-8370-4E2D-B13E-8C2D4F730F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D1A397-F80C-45D1-BDA9-5C61936E034C}" type="slidenum">
              <a:rPr lang="en-GB" smtClean="0"/>
              <a:t>‹#›</a:t>
            </a:fld>
            <a:endParaRPr lang="en-GB"/>
          </a:p>
        </p:txBody>
      </p:sp>
    </p:spTree>
    <p:extLst>
      <p:ext uri="{BB962C8B-B14F-4D97-AF65-F5344CB8AC3E}">
        <p14:creationId xmlns:p14="http://schemas.microsoft.com/office/powerpoint/2010/main" val="3328217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8AC237A2-A4BA-4359-B827-EBCA60DA651A}" type="datetimeFigureOut">
              <a:rPr lang="en-GB" smtClean="0"/>
              <a:t>04/04/2022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CF19C-762B-4BA9-BB3A-8FC54144665D}" type="slidenum">
              <a:rPr lang="en-GB" smtClean="0"/>
              <a:t>‹#›</a:t>
            </a:fld>
            <a:endParaRPr lang="en-GB"/>
          </a:p>
        </p:txBody>
      </p:sp>
    </p:spTree>
    <p:extLst>
      <p:ext uri="{BB962C8B-B14F-4D97-AF65-F5344CB8AC3E}">
        <p14:creationId xmlns:p14="http://schemas.microsoft.com/office/powerpoint/2010/main" val="3803176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EECF19C-762B-4BA9-BB3A-8FC54144665D}" type="slidenum">
              <a:rPr lang="en-GB" smtClean="0"/>
              <a:t>1</a:t>
            </a:fld>
            <a:endParaRPr lang="en-GB"/>
          </a:p>
        </p:txBody>
      </p:sp>
    </p:spTree>
    <p:extLst>
      <p:ext uri="{BB962C8B-B14F-4D97-AF65-F5344CB8AC3E}">
        <p14:creationId xmlns:p14="http://schemas.microsoft.com/office/powerpoint/2010/main" val="4014808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10</a:t>
            </a:fld>
            <a:endParaRPr lang="en-GB"/>
          </a:p>
        </p:txBody>
      </p:sp>
    </p:spTree>
    <p:extLst>
      <p:ext uri="{BB962C8B-B14F-4D97-AF65-F5344CB8AC3E}">
        <p14:creationId xmlns:p14="http://schemas.microsoft.com/office/powerpoint/2010/main" val="1278010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CoA</a:t>
            </a:r>
          </a:p>
          <a:p>
            <a:r>
              <a:rPr lang="en-GB" dirty="0"/>
              <a:t>Expiry dates</a:t>
            </a:r>
          </a:p>
          <a:p>
            <a:r>
              <a:rPr lang="en-GB" dirty="0"/>
              <a:t>Quality/purity (mobile phases, solvents)</a:t>
            </a:r>
          </a:p>
          <a:p>
            <a:r>
              <a:rPr lang="en-GB" dirty="0"/>
              <a:t>Extension when necessary – how to justify. What’s appropriate to each lab (vs </a:t>
            </a:r>
            <a:r>
              <a:rPr lang="en-GB" dirty="0" err="1"/>
              <a:t>eg</a:t>
            </a:r>
            <a:r>
              <a:rPr lang="en-GB" dirty="0"/>
              <a:t> cost of chemical)</a:t>
            </a:r>
          </a:p>
        </p:txBody>
      </p:sp>
      <p:sp>
        <p:nvSpPr>
          <p:cNvPr id="4" name="Slide Number Placeholder 3"/>
          <p:cNvSpPr>
            <a:spLocks noGrp="1"/>
          </p:cNvSpPr>
          <p:nvPr>
            <p:ph type="sldNum" sz="quarter" idx="5"/>
          </p:nvPr>
        </p:nvSpPr>
        <p:spPr/>
        <p:txBody>
          <a:bodyPr/>
          <a:lstStyle/>
          <a:p>
            <a:fld id="{F824643B-926B-4D9B-B2C8-9F1953E5CBBE}" type="slidenum">
              <a:rPr lang="en-GB" smtClean="0"/>
              <a:t>11</a:t>
            </a:fld>
            <a:endParaRPr lang="en-GB"/>
          </a:p>
        </p:txBody>
      </p:sp>
    </p:spTree>
    <p:extLst>
      <p:ext uri="{BB962C8B-B14F-4D97-AF65-F5344CB8AC3E}">
        <p14:creationId xmlns:p14="http://schemas.microsoft.com/office/powerpoint/2010/main" val="1430884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Checks in place for new ones</a:t>
            </a:r>
          </a:p>
          <a:p>
            <a:r>
              <a:rPr lang="en-GB"/>
              <a:t>Deuterated IS</a:t>
            </a:r>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12</a:t>
            </a:fld>
            <a:endParaRPr lang="en-GB"/>
          </a:p>
        </p:txBody>
      </p:sp>
    </p:spTree>
    <p:extLst>
      <p:ext uri="{BB962C8B-B14F-4D97-AF65-F5344CB8AC3E}">
        <p14:creationId xmlns:p14="http://schemas.microsoft.com/office/powerpoint/2010/main" val="343649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13</a:t>
            </a:fld>
            <a:endParaRPr lang="en-GB"/>
          </a:p>
        </p:txBody>
      </p:sp>
    </p:spTree>
    <p:extLst>
      <p:ext uri="{BB962C8B-B14F-4D97-AF65-F5344CB8AC3E}">
        <p14:creationId xmlns:p14="http://schemas.microsoft.com/office/powerpoint/2010/main" val="314844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In 1924 Shewhart was working for the Inspection Engineering Department of Western Electric, which manufactured hardware for the Bell Telephone Company. Quality control at the time was limited to inspecting finished products and removing defective items. The company had realised that adapting processes reactively to every non-conforming product was actually counter-productive – increasing variability and resulting in more defections. So Shewhart set out to devise a system to distinguish between what he called “assignable-cause” and “chance-cause” variation (these terms were later on renamed to “special-cause” and “common-cause”) – this system being what we would recognise today as a control chart.</a:t>
            </a:r>
          </a:p>
        </p:txBody>
      </p:sp>
      <p:sp>
        <p:nvSpPr>
          <p:cNvPr id="4" name="Slide Number Placeholder 3"/>
          <p:cNvSpPr>
            <a:spLocks noGrp="1"/>
          </p:cNvSpPr>
          <p:nvPr>
            <p:ph type="sldNum" sz="quarter" idx="5"/>
          </p:nvPr>
        </p:nvSpPr>
        <p:spPr/>
        <p:txBody>
          <a:bodyPr/>
          <a:lstStyle/>
          <a:p>
            <a:fld id="{F824643B-926B-4D9B-B2C8-9F1953E5CBBE}" type="slidenum">
              <a:rPr lang="en-GB" smtClean="0"/>
              <a:t>14</a:t>
            </a:fld>
            <a:endParaRPr lang="en-GB"/>
          </a:p>
        </p:txBody>
      </p:sp>
    </p:spTree>
    <p:extLst>
      <p:ext uri="{BB962C8B-B14F-4D97-AF65-F5344CB8AC3E}">
        <p14:creationId xmlns:p14="http://schemas.microsoft.com/office/powerpoint/2010/main" val="1309982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Other applications – process quality control also applicable.</a:t>
            </a:r>
          </a:p>
          <a:p>
            <a:r>
              <a:rPr lang="en-GB" sz="1200" dirty="0"/>
              <a:t>How much does Barry know about process control charts (as opposed to analytical) and software packages used? Richard Cowley @ Diageo (Leven pilot plant) Jane Millar</a:t>
            </a:r>
          </a:p>
        </p:txBody>
      </p:sp>
      <p:sp>
        <p:nvSpPr>
          <p:cNvPr id="4" name="Slide Number Placeholder 3"/>
          <p:cNvSpPr>
            <a:spLocks noGrp="1"/>
          </p:cNvSpPr>
          <p:nvPr>
            <p:ph type="sldNum" sz="quarter" idx="5"/>
          </p:nvPr>
        </p:nvSpPr>
        <p:spPr/>
        <p:txBody>
          <a:bodyPr/>
          <a:lstStyle/>
          <a:p>
            <a:fld id="{F824643B-926B-4D9B-B2C8-9F1953E5CBBE}" type="slidenum">
              <a:rPr lang="en-GB" smtClean="0"/>
              <a:t>15</a:t>
            </a:fld>
            <a:endParaRPr lang="en-GB"/>
          </a:p>
        </p:txBody>
      </p:sp>
    </p:spTree>
    <p:extLst>
      <p:ext uri="{BB962C8B-B14F-4D97-AF65-F5344CB8AC3E}">
        <p14:creationId xmlns:p14="http://schemas.microsoft.com/office/powerpoint/2010/main" val="1011189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much data is needed for meaningful</a:t>
            </a:r>
          </a:p>
          <a:p>
            <a:r>
              <a:rPr lang="en-GB" dirty="0"/>
              <a:t>Running in new sample alongside old</a:t>
            </a:r>
          </a:p>
          <a:p>
            <a:r>
              <a:rPr lang="en-GB" dirty="0"/>
              <a:t>When to restart a chart</a:t>
            </a:r>
          </a:p>
        </p:txBody>
      </p:sp>
      <p:sp>
        <p:nvSpPr>
          <p:cNvPr id="4" name="Slide Number Placeholder 3"/>
          <p:cNvSpPr>
            <a:spLocks noGrp="1"/>
          </p:cNvSpPr>
          <p:nvPr>
            <p:ph type="sldNum" sz="quarter" idx="5"/>
          </p:nvPr>
        </p:nvSpPr>
        <p:spPr/>
        <p:txBody>
          <a:bodyPr/>
          <a:lstStyle/>
          <a:p>
            <a:fld id="{F824643B-926B-4D9B-B2C8-9F1953E5CBBE}" type="slidenum">
              <a:rPr lang="en-GB" smtClean="0"/>
              <a:t>16</a:t>
            </a:fld>
            <a:endParaRPr lang="en-GB"/>
          </a:p>
        </p:txBody>
      </p:sp>
    </p:spTree>
    <p:extLst>
      <p:ext uri="{BB962C8B-B14F-4D97-AF65-F5344CB8AC3E}">
        <p14:creationId xmlns:p14="http://schemas.microsoft.com/office/powerpoint/2010/main" val="1324222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17</a:t>
            </a:fld>
            <a:endParaRPr lang="en-GB"/>
          </a:p>
        </p:txBody>
      </p:sp>
    </p:spTree>
    <p:extLst>
      <p:ext uri="{BB962C8B-B14F-4D97-AF65-F5344CB8AC3E}">
        <p14:creationId xmlns:p14="http://schemas.microsoft.com/office/powerpoint/2010/main" val="2875466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18</a:t>
            </a:fld>
            <a:endParaRPr lang="en-GB"/>
          </a:p>
        </p:txBody>
      </p:sp>
    </p:spTree>
    <p:extLst>
      <p:ext uri="{BB962C8B-B14F-4D97-AF65-F5344CB8AC3E}">
        <p14:creationId xmlns:p14="http://schemas.microsoft.com/office/powerpoint/2010/main" val="2758278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I were to poll all of you for your shoe size, I would probably create a histogram that looks a little like this, and this is what we call a “normally distributed” variable. There will be more of you with a close to average shoe size and far fewer with very small or very big shoes. Shoe size is a discrete variable, as each shoe size jumps by at least half a size to the next one, so it only approximates a smooth curve. </a:t>
            </a:r>
          </a:p>
        </p:txBody>
      </p:sp>
      <p:sp>
        <p:nvSpPr>
          <p:cNvPr id="4" name="Slide Number Placeholder 3"/>
          <p:cNvSpPr>
            <a:spLocks noGrp="1"/>
          </p:cNvSpPr>
          <p:nvPr>
            <p:ph type="sldNum" sz="quarter" idx="5"/>
          </p:nvPr>
        </p:nvSpPr>
        <p:spPr/>
        <p:txBody>
          <a:bodyPr/>
          <a:lstStyle/>
          <a:p>
            <a:fld id="{F824643B-926B-4D9B-B2C8-9F1953E5CBBE}" type="slidenum">
              <a:rPr lang="en-GB" smtClean="0"/>
              <a:t>19</a:t>
            </a:fld>
            <a:endParaRPr lang="en-GB"/>
          </a:p>
        </p:txBody>
      </p:sp>
    </p:spTree>
    <p:extLst>
      <p:ext uri="{BB962C8B-B14F-4D97-AF65-F5344CB8AC3E}">
        <p14:creationId xmlns:p14="http://schemas.microsoft.com/office/powerpoint/2010/main" val="3985627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EECF19C-762B-4BA9-BB3A-8FC54144665D}" type="slidenum">
              <a:rPr lang="en-GB" smtClean="0"/>
              <a:t>2</a:t>
            </a:fld>
            <a:endParaRPr lang="en-GB"/>
          </a:p>
        </p:txBody>
      </p:sp>
    </p:spTree>
    <p:extLst>
      <p:ext uri="{BB962C8B-B14F-4D97-AF65-F5344CB8AC3E}">
        <p14:creationId xmlns:p14="http://schemas.microsoft.com/office/powerpoint/2010/main" val="2281415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I were to create a similar plot of all of your heights however, as a continuous variable it would give a smooth curve, and the more data points you have the more smooth the curve becomes. The exact shape of this distribution is called Normal Distribution – there are other shapes of distribution and not every dataset will fit a normal distribution, but it’s this one relevant to us because measurement errors do fit this curve.</a:t>
            </a:r>
          </a:p>
        </p:txBody>
      </p:sp>
      <p:sp>
        <p:nvSpPr>
          <p:cNvPr id="4" name="Slide Number Placeholder 3"/>
          <p:cNvSpPr>
            <a:spLocks noGrp="1"/>
          </p:cNvSpPr>
          <p:nvPr>
            <p:ph type="sldNum" sz="quarter" idx="5"/>
          </p:nvPr>
        </p:nvSpPr>
        <p:spPr/>
        <p:txBody>
          <a:bodyPr/>
          <a:lstStyle/>
          <a:p>
            <a:fld id="{F824643B-926B-4D9B-B2C8-9F1953E5CBBE}" type="slidenum">
              <a:rPr lang="en-GB" smtClean="0"/>
              <a:t>20</a:t>
            </a:fld>
            <a:endParaRPr lang="en-GB"/>
          </a:p>
        </p:txBody>
      </p:sp>
    </p:spTree>
    <p:extLst>
      <p:ext uri="{BB962C8B-B14F-4D97-AF65-F5344CB8AC3E}">
        <p14:creationId xmlns:p14="http://schemas.microsoft.com/office/powerpoint/2010/main" val="396414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smaller standard deviation will result in a narrower distribution where more results are clustered closer to the mean, giving a taller and sharper curve.</a:t>
            </a:r>
          </a:p>
        </p:txBody>
      </p:sp>
      <p:sp>
        <p:nvSpPr>
          <p:cNvPr id="4" name="Slide Number Placeholder 3"/>
          <p:cNvSpPr>
            <a:spLocks noGrp="1"/>
          </p:cNvSpPr>
          <p:nvPr>
            <p:ph type="sldNum" sz="quarter" idx="5"/>
          </p:nvPr>
        </p:nvSpPr>
        <p:spPr/>
        <p:txBody>
          <a:bodyPr/>
          <a:lstStyle/>
          <a:p>
            <a:fld id="{F824643B-926B-4D9B-B2C8-9F1953E5CBBE}" type="slidenum">
              <a:rPr lang="en-GB" smtClean="0"/>
              <a:t>21</a:t>
            </a:fld>
            <a:endParaRPr lang="en-GB"/>
          </a:p>
        </p:txBody>
      </p:sp>
    </p:spTree>
    <p:extLst>
      <p:ext uri="{BB962C8B-B14F-4D97-AF65-F5344CB8AC3E}">
        <p14:creationId xmlns:p14="http://schemas.microsoft.com/office/powerpoint/2010/main" val="3375332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a larger standard deviation conversely will give a shorter and broader curve. This means the likelihood of results falling quite far from the mean increases.</a:t>
            </a:r>
          </a:p>
        </p:txBody>
      </p:sp>
      <p:sp>
        <p:nvSpPr>
          <p:cNvPr id="4" name="Slide Number Placeholder 3"/>
          <p:cNvSpPr>
            <a:spLocks noGrp="1"/>
          </p:cNvSpPr>
          <p:nvPr>
            <p:ph type="sldNum" sz="quarter" idx="5"/>
          </p:nvPr>
        </p:nvSpPr>
        <p:spPr/>
        <p:txBody>
          <a:bodyPr/>
          <a:lstStyle/>
          <a:p>
            <a:fld id="{F824643B-926B-4D9B-B2C8-9F1953E5CBBE}" type="slidenum">
              <a:rPr lang="en-GB" smtClean="0"/>
              <a:t>22</a:t>
            </a:fld>
            <a:endParaRPr lang="en-GB"/>
          </a:p>
        </p:txBody>
      </p:sp>
    </p:spTree>
    <p:extLst>
      <p:ext uri="{BB962C8B-B14F-4D97-AF65-F5344CB8AC3E}">
        <p14:creationId xmlns:p14="http://schemas.microsoft.com/office/powerpoint/2010/main" val="23857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shape of the bell curve is a function of the standard deviation, the values of the mean plus or minus standard deviation will always fall at the same relative point on the curve. This middle section of the bell curve, between the points that are minus and plus one standard deviation from the mean (shown by the green lines), encompasses 68.27% of all the results. So roughly one in every three results will fall outside these green lines.</a:t>
            </a:r>
          </a:p>
        </p:txBody>
      </p:sp>
      <p:sp>
        <p:nvSpPr>
          <p:cNvPr id="4" name="Slide Number Placeholder 3"/>
          <p:cNvSpPr>
            <a:spLocks noGrp="1"/>
          </p:cNvSpPr>
          <p:nvPr>
            <p:ph type="sldNum" sz="quarter" idx="5"/>
          </p:nvPr>
        </p:nvSpPr>
        <p:spPr/>
        <p:txBody>
          <a:bodyPr/>
          <a:lstStyle/>
          <a:p>
            <a:fld id="{F824643B-926B-4D9B-B2C8-9F1953E5CBBE}" type="slidenum">
              <a:rPr lang="en-GB" smtClean="0"/>
              <a:t>23</a:t>
            </a:fld>
            <a:endParaRPr lang="en-GB"/>
          </a:p>
        </p:txBody>
      </p:sp>
    </p:spTree>
    <p:extLst>
      <p:ext uri="{BB962C8B-B14F-4D97-AF65-F5344CB8AC3E}">
        <p14:creationId xmlns:p14="http://schemas.microsoft.com/office/powerpoint/2010/main" val="736661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note that 1 in 22 refers to just results that are a little further from the mean purely due to random variance/fluctuations in the results. So be aware there might be other results that are outwith these points due to actual error.</a:t>
            </a:r>
          </a:p>
        </p:txBody>
      </p:sp>
      <p:sp>
        <p:nvSpPr>
          <p:cNvPr id="4" name="Slide Number Placeholder 3"/>
          <p:cNvSpPr>
            <a:spLocks noGrp="1"/>
          </p:cNvSpPr>
          <p:nvPr>
            <p:ph type="sldNum" sz="quarter" idx="5"/>
          </p:nvPr>
        </p:nvSpPr>
        <p:spPr/>
        <p:txBody>
          <a:bodyPr/>
          <a:lstStyle/>
          <a:p>
            <a:fld id="{F824643B-926B-4D9B-B2C8-9F1953E5CBBE}" type="slidenum">
              <a:rPr lang="en-GB" smtClean="0"/>
              <a:t>24</a:t>
            </a:fld>
            <a:endParaRPr lang="en-GB"/>
          </a:p>
        </p:txBody>
      </p:sp>
    </p:spTree>
    <p:extLst>
      <p:ext uri="{BB962C8B-B14F-4D97-AF65-F5344CB8AC3E}">
        <p14:creationId xmlns:p14="http://schemas.microsoft.com/office/powerpoint/2010/main" val="609439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will appreciate that this is a much rarer occurrence – unless you have many </a:t>
            </a:r>
            <a:r>
              <a:rPr lang="en-GB" dirty="0" err="1"/>
              <a:t>many</a:t>
            </a:r>
            <a:r>
              <a:rPr lang="en-GB" dirty="0"/>
              <a:t> data points, a result that falls outwith these points is very likely to be erroneous and NOT a result of random chance.</a:t>
            </a:r>
          </a:p>
        </p:txBody>
      </p:sp>
      <p:sp>
        <p:nvSpPr>
          <p:cNvPr id="4" name="Slide Number Placeholder 3"/>
          <p:cNvSpPr>
            <a:spLocks noGrp="1"/>
          </p:cNvSpPr>
          <p:nvPr>
            <p:ph type="sldNum" sz="quarter" idx="5"/>
          </p:nvPr>
        </p:nvSpPr>
        <p:spPr/>
        <p:txBody>
          <a:bodyPr/>
          <a:lstStyle/>
          <a:p>
            <a:fld id="{F824643B-926B-4D9B-B2C8-9F1953E5CBBE}" type="slidenum">
              <a:rPr lang="en-GB" smtClean="0"/>
              <a:t>25</a:t>
            </a:fld>
            <a:endParaRPr lang="en-GB"/>
          </a:p>
        </p:txBody>
      </p:sp>
    </p:spTree>
    <p:extLst>
      <p:ext uri="{BB962C8B-B14F-4D97-AF65-F5344CB8AC3E}">
        <p14:creationId xmlns:p14="http://schemas.microsoft.com/office/powerpoint/2010/main" val="3741031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26</a:t>
            </a:fld>
            <a:endParaRPr lang="en-GB"/>
          </a:p>
        </p:txBody>
      </p:sp>
    </p:spTree>
    <p:extLst>
      <p:ext uri="{BB962C8B-B14F-4D97-AF65-F5344CB8AC3E}">
        <p14:creationId xmlns:p14="http://schemas.microsoft.com/office/powerpoint/2010/main" val="4018123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27</a:t>
            </a:fld>
            <a:endParaRPr lang="en-GB"/>
          </a:p>
        </p:txBody>
      </p:sp>
    </p:spTree>
    <p:extLst>
      <p:ext uri="{BB962C8B-B14F-4D97-AF65-F5344CB8AC3E}">
        <p14:creationId xmlns:p14="http://schemas.microsoft.com/office/powerpoint/2010/main" val="1598874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28</a:t>
            </a:fld>
            <a:endParaRPr lang="en-GB"/>
          </a:p>
        </p:txBody>
      </p:sp>
    </p:spTree>
    <p:extLst>
      <p:ext uri="{BB962C8B-B14F-4D97-AF65-F5344CB8AC3E}">
        <p14:creationId xmlns:p14="http://schemas.microsoft.com/office/powerpoint/2010/main" val="3895517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29</a:t>
            </a:fld>
            <a:endParaRPr lang="en-GB"/>
          </a:p>
        </p:txBody>
      </p:sp>
    </p:spTree>
    <p:extLst>
      <p:ext uri="{BB962C8B-B14F-4D97-AF65-F5344CB8AC3E}">
        <p14:creationId xmlns:p14="http://schemas.microsoft.com/office/powerpoint/2010/main" val="1046515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3</a:t>
            </a:fld>
            <a:endParaRPr lang="en-GB"/>
          </a:p>
        </p:txBody>
      </p:sp>
    </p:spTree>
    <p:extLst>
      <p:ext uri="{BB962C8B-B14F-4D97-AF65-F5344CB8AC3E}">
        <p14:creationId xmlns:p14="http://schemas.microsoft.com/office/powerpoint/2010/main" val="3395499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control chart there are a couple of instances of failure * - 2 consecutive points outwith 2 standard deviations – one on its own could be a result of random chance, remember this should occur for 1 in roughly 20 points, but the chances are much </a:t>
            </a:r>
            <a:r>
              <a:rPr lang="en-GB" dirty="0" err="1"/>
              <a:t>much</a:t>
            </a:r>
            <a:r>
              <a:rPr lang="en-GB" dirty="0"/>
              <a:t> slimmer to get 2 consecutive points outwith 2 standard deviations. This would indicate some sort of issue with the process or method that would require investigating.</a:t>
            </a:r>
          </a:p>
          <a:p>
            <a:endParaRPr lang="en-GB" dirty="0"/>
          </a:p>
          <a:p>
            <a:r>
              <a:rPr lang="en-GB" dirty="0"/>
              <a:t>1 point outwith 3 standard deviations – the likelihood of this happening by random chance is 1 in 370, very rare. It’s much more likely that there has been an issue with the process or method that would require investigating. </a:t>
            </a:r>
          </a:p>
          <a:p>
            <a:endParaRPr lang="en-GB" dirty="0"/>
          </a:p>
          <a:p>
            <a:r>
              <a:rPr lang="en-GB" dirty="0"/>
              <a:t>In either of these cases, we have to assume that samples associated with these QC results would also be affected by the same issue that caused the QC failures. We wouldn’t usually be able to report these results. </a:t>
            </a:r>
          </a:p>
        </p:txBody>
      </p:sp>
      <p:sp>
        <p:nvSpPr>
          <p:cNvPr id="4" name="Slide Number Placeholder 3"/>
          <p:cNvSpPr>
            <a:spLocks noGrp="1"/>
          </p:cNvSpPr>
          <p:nvPr>
            <p:ph type="sldNum" sz="quarter" idx="5"/>
          </p:nvPr>
        </p:nvSpPr>
        <p:spPr/>
        <p:txBody>
          <a:bodyPr/>
          <a:lstStyle/>
          <a:p>
            <a:fld id="{F824643B-926B-4D9B-B2C8-9F1953E5CBBE}" type="slidenum">
              <a:rPr lang="en-GB" smtClean="0"/>
              <a:t>30</a:t>
            </a:fld>
            <a:endParaRPr lang="en-GB"/>
          </a:p>
        </p:txBody>
      </p:sp>
    </p:spTree>
    <p:extLst>
      <p:ext uri="{BB962C8B-B14F-4D97-AF65-F5344CB8AC3E}">
        <p14:creationId xmlns:p14="http://schemas.microsoft.com/office/powerpoint/2010/main" val="4027241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Replace for straight mean version</a:t>
            </a:r>
          </a:p>
        </p:txBody>
      </p:sp>
      <p:sp>
        <p:nvSpPr>
          <p:cNvPr id="4" name="Slide Number Placeholder 3"/>
          <p:cNvSpPr>
            <a:spLocks noGrp="1"/>
          </p:cNvSpPr>
          <p:nvPr>
            <p:ph type="sldNum" sz="quarter" idx="5"/>
          </p:nvPr>
        </p:nvSpPr>
        <p:spPr/>
        <p:txBody>
          <a:bodyPr/>
          <a:lstStyle/>
          <a:p>
            <a:fld id="{F824643B-926B-4D9B-B2C8-9F1953E5CBBE}" type="slidenum">
              <a:rPr lang="en-GB" smtClean="0"/>
              <a:t>31</a:t>
            </a:fld>
            <a:endParaRPr lang="en-GB"/>
          </a:p>
        </p:txBody>
      </p:sp>
    </p:spTree>
    <p:extLst>
      <p:ext uri="{BB962C8B-B14F-4D97-AF65-F5344CB8AC3E}">
        <p14:creationId xmlns:p14="http://schemas.microsoft.com/office/powerpoint/2010/main" val="2061703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32</a:t>
            </a:fld>
            <a:endParaRPr lang="en-GB"/>
          </a:p>
        </p:txBody>
      </p:sp>
    </p:spTree>
    <p:extLst>
      <p:ext uri="{BB962C8B-B14F-4D97-AF65-F5344CB8AC3E}">
        <p14:creationId xmlns:p14="http://schemas.microsoft.com/office/powerpoint/2010/main" val="135280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don’t have any outright failures, but I’ll draw your attention to this section of points in the middle * – here we have 10 points that are all on the same side of the mean. That’s what’s known as a bias. This situation would indicate something has gone slightly awry with the process or method, as if it was performing as expected all results should have an equal chance of falling on either side of the mean. This would need to be investigated, although rejecting associated sample results is not necessary in most cases.</a:t>
            </a:r>
          </a:p>
        </p:txBody>
      </p:sp>
      <p:sp>
        <p:nvSpPr>
          <p:cNvPr id="4" name="Slide Number Placeholder 3"/>
          <p:cNvSpPr>
            <a:spLocks noGrp="1"/>
          </p:cNvSpPr>
          <p:nvPr>
            <p:ph type="sldNum" sz="quarter" idx="5"/>
          </p:nvPr>
        </p:nvSpPr>
        <p:spPr/>
        <p:txBody>
          <a:bodyPr/>
          <a:lstStyle/>
          <a:p>
            <a:fld id="{F824643B-926B-4D9B-B2C8-9F1953E5CBBE}" type="slidenum">
              <a:rPr lang="en-GB" smtClean="0"/>
              <a:t>33</a:t>
            </a:fld>
            <a:endParaRPr lang="en-GB"/>
          </a:p>
        </p:txBody>
      </p:sp>
    </p:spTree>
    <p:extLst>
      <p:ext uri="{BB962C8B-B14F-4D97-AF65-F5344CB8AC3E}">
        <p14:creationId xmlns:p14="http://schemas.microsoft.com/office/powerpoint/2010/main" val="20541877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something that can be thought of as a more extreme form of bias, I hope you don’t need my * big red arrow to see the upward trend, or Drift, in these results. Again no single point has outright failed, this means that the control chart needs closer monitoring to pick up on effects like bias and drift. Especially as in real life the effect may be more subtle than I have shown here. This situation would also be cause for an investigation. It’s always good practice to rule out instrument issues but just remember for drift in particular, it is quite commonly caused by deterioration of the QC sample itself.</a:t>
            </a:r>
          </a:p>
        </p:txBody>
      </p:sp>
      <p:sp>
        <p:nvSpPr>
          <p:cNvPr id="4" name="Slide Number Placeholder 3"/>
          <p:cNvSpPr>
            <a:spLocks noGrp="1"/>
          </p:cNvSpPr>
          <p:nvPr>
            <p:ph type="sldNum" sz="quarter" idx="5"/>
          </p:nvPr>
        </p:nvSpPr>
        <p:spPr/>
        <p:txBody>
          <a:bodyPr/>
          <a:lstStyle/>
          <a:p>
            <a:fld id="{F824643B-926B-4D9B-B2C8-9F1953E5CBBE}" type="slidenum">
              <a:rPr lang="en-GB" smtClean="0"/>
              <a:t>34</a:t>
            </a:fld>
            <a:endParaRPr lang="en-GB"/>
          </a:p>
        </p:txBody>
      </p:sp>
    </p:spTree>
    <p:extLst>
      <p:ext uri="{BB962C8B-B14F-4D97-AF65-F5344CB8AC3E}">
        <p14:creationId xmlns:p14="http://schemas.microsoft.com/office/powerpoint/2010/main" val="351382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again, every point is within acceptable limits on its own (remember a single point outwith 2SD could be down to random chance) but you will notice at regular intervals in this chart*, results climb quite high then drop down suddenly. This effect can be a reflection of the routine of the method, maybe it is the preparation of new calibration standards or some instrument maintenance. This is why it is good practice to note in the QC chart when such events have occurred, so that when looking back you can match up the step change to the method event and assign a likely cause. I’m afraid to say if these events are causing a pattern in results like this, you are not preparing new calibration standards or performing the instrument maintenance *quite* often enough. Again for the purposes of demonstration, in this chart the periodic changes are quite obvious as the time interval is quite small, in your real life chart you may have to inspect more carefully to spot subtle periodic patterns.</a:t>
            </a:r>
          </a:p>
          <a:p>
            <a:endParaRPr lang="en-GB" dirty="0"/>
          </a:p>
          <a:p>
            <a:r>
              <a:rPr lang="en-GB" dirty="0"/>
              <a:t>Monitoring sugars electrode deterioration</a:t>
            </a:r>
          </a:p>
        </p:txBody>
      </p:sp>
      <p:sp>
        <p:nvSpPr>
          <p:cNvPr id="4" name="Slide Number Placeholder 3"/>
          <p:cNvSpPr>
            <a:spLocks noGrp="1"/>
          </p:cNvSpPr>
          <p:nvPr>
            <p:ph type="sldNum" sz="quarter" idx="5"/>
          </p:nvPr>
        </p:nvSpPr>
        <p:spPr/>
        <p:txBody>
          <a:bodyPr/>
          <a:lstStyle/>
          <a:p>
            <a:fld id="{F824643B-926B-4D9B-B2C8-9F1953E5CBBE}" type="slidenum">
              <a:rPr lang="en-GB" smtClean="0"/>
              <a:t>35</a:t>
            </a:fld>
            <a:endParaRPr lang="en-GB"/>
          </a:p>
        </p:txBody>
      </p:sp>
    </p:spTree>
    <p:extLst>
      <p:ext uri="{BB962C8B-B14F-4D97-AF65-F5344CB8AC3E}">
        <p14:creationId xmlns:p14="http://schemas.microsoft.com/office/powerpoint/2010/main" val="3566503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final point to watch out for, this QC chart might look all in order at first glance but on further inspection * we find a pattern related to the analysts performing the method. In this instance it would be worth gathering all analysts together and finding out what Analyst A is doing differently to Analysts B and C. It might be that Analyst A requires some re-training, but they might also have unconsciously hit upon an improvement to the method that everyone else can learn from.</a:t>
            </a:r>
          </a:p>
        </p:txBody>
      </p:sp>
      <p:sp>
        <p:nvSpPr>
          <p:cNvPr id="4" name="Slide Number Placeholder 3"/>
          <p:cNvSpPr>
            <a:spLocks noGrp="1"/>
          </p:cNvSpPr>
          <p:nvPr>
            <p:ph type="sldNum" sz="quarter" idx="5"/>
          </p:nvPr>
        </p:nvSpPr>
        <p:spPr/>
        <p:txBody>
          <a:bodyPr/>
          <a:lstStyle/>
          <a:p>
            <a:fld id="{F824643B-926B-4D9B-B2C8-9F1953E5CBBE}" type="slidenum">
              <a:rPr lang="en-GB" smtClean="0"/>
              <a:t>36</a:t>
            </a:fld>
            <a:endParaRPr lang="en-GB"/>
          </a:p>
        </p:txBody>
      </p:sp>
    </p:spTree>
    <p:extLst>
      <p:ext uri="{BB962C8B-B14F-4D97-AF65-F5344CB8AC3E}">
        <p14:creationId xmlns:p14="http://schemas.microsoft.com/office/powerpoint/2010/main" val="10912775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37</a:t>
            </a:fld>
            <a:endParaRPr lang="en-GB"/>
          </a:p>
        </p:txBody>
      </p:sp>
    </p:spTree>
    <p:extLst>
      <p:ext uri="{BB962C8B-B14F-4D97-AF65-F5344CB8AC3E}">
        <p14:creationId xmlns:p14="http://schemas.microsoft.com/office/powerpoint/2010/main" val="2363008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Importance, how to calculate, use as basis for ongoing performance monitoring (reviewed annually)</a:t>
            </a:r>
          </a:p>
          <a:p>
            <a:r>
              <a:rPr lang="en-GB" dirty="0" err="1"/>
              <a:t>NORDtest</a:t>
            </a:r>
            <a:r>
              <a:rPr lang="en-GB" dirty="0"/>
              <a:t> (needs ERMs or good proficiency schemes)</a:t>
            </a:r>
          </a:p>
          <a:p>
            <a:r>
              <a:rPr lang="en-GB" dirty="0"/>
              <a:t>JC</a:t>
            </a:r>
          </a:p>
        </p:txBody>
      </p:sp>
      <p:sp>
        <p:nvSpPr>
          <p:cNvPr id="4" name="Slide Number Placeholder 3"/>
          <p:cNvSpPr>
            <a:spLocks noGrp="1"/>
          </p:cNvSpPr>
          <p:nvPr>
            <p:ph type="sldNum" sz="quarter" idx="5"/>
          </p:nvPr>
        </p:nvSpPr>
        <p:spPr/>
        <p:txBody>
          <a:bodyPr/>
          <a:lstStyle/>
          <a:p>
            <a:fld id="{F824643B-926B-4D9B-B2C8-9F1953E5CBBE}" type="slidenum">
              <a:rPr lang="en-GB" smtClean="0"/>
              <a:t>38</a:t>
            </a:fld>
            <a:endParaRPr lang="en-GB"/>
          </a:p>
        </p:txBody>
      </p:sp>
    </p:spTree>
    <p:extLst>
      <p:ext uri="{BB962C8B-B14F-4D97-AF65-F5344CB8AC3E}">
        <p14:creationId xmlns:p14="http://schemas.microsoft.com/office/powerpoint/2010/main" val="139429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Root cause analysis (TAs)</a:t>
            </a:r>
          </a:p>
          <a:p>
            <a:r>
              <a:rPr lang="en-GB" dirty="0"/>
              <a:t>Examples of issues we’ve discovered </a:t>
            </a:r>
            <a:r>
              <a:rPr lang="en-GB" dirty="0" err="1"/>
              <a:t>eg</a:t>
            </a:r>
            <a:r>
              <a:rPr lang="en-GB" dirty="0"/>
              <a:t> apparent strength seasonal bias</a:t>
            </a:r>
          </a:p>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39</a:t>
            </a:fld>
            <a:endParaRPr lang="en-GB"/>
          </a:p>
        </p:txBody>
      </p:sp>
    </p:spTree>
    <p:extLst>
      <p:ext uri="{BB962C8B-B14F-4D97-AF65-F5344CB8AC3E}">
        <p14:creationId xmlns:p14="http://schemas.microsoft.com/office/powerpoint/2010/main" val="507031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4</a:t>
            </a:fld>
            <a:endParaRPr lang="en-GB"/>
          </a:p>
        </p:txBody>
      </p:sp>
    </p:spTree>
    <p:extLst>
      <p:ext uri="{BB962C8B-B14F-4D97-AF65-F5344CB8AC3E}">
        <p14:creationId xmlns:p14="http://schemas.microsoft.com/office/powerpoint/2010/main" val="1072244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40</a:t>
            </a:fld>
            <a:endParaRPr lang="en-GB"/>
          </a:p>
        </p:txBody>
      </p:sp>
    </p:spTree>
    <p:extLst>
      <p:ext uri="{BB962C8B-B14F-4D97-AF65-F5344CB8AC3E}">
        <p14:creationId xmlns:p14="http://schemas.microsoft.com/office/powerpoint/2010/main" val="41120253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JF – assigned values can depend on scheme or method. Mean/median, exclusion outliers. Simulants – (target values)</a:t>
            </a:r>
          </a:p>
          <a:p>
            <a:r>
              <a:rPr lang="en-GB" dirty="0"/>
              <a:t>Methods – esp. MAPS NIR vs wet chem, all compared together.</a:t>
            </a:r>
          </a:p>
          <a:p>
            <a:r>
              <a:rPr lang="en-GB" dirty="0"/>
              <a:t>Wide BIPEA ranges.</a:t>
            </a:r>
          </a:p>
        </p:txBody>
      </p:sp>
      <p:sp>
        <p:nvSpPr>
          <p:cNvPr id="4" name="Slide Number Placeholder 3"/>
          <p:cNvSpPr>
            <a:spLocks noGrp="1"/>
          </p:cNvSpPr>
          <p:nvPr>
            <p:ph type="sldNum" sz="quarter" idx="5"/>
          </p:nvPr>
        </p:nvSpPr>
        <p:spPr/>
        <p:txBody>
          <a:bodyPr/>
          <a:lstStyle/>
          <a:p>
            <a:fld id="{F824643B-926B-4D9B-B2C8-9F1953E5CBBE}" type="slidenum">
              <a:rPr lang="en-GB" smtClean="0"/>
              <a:t>41</a:t>
            </a:fld>
            <a:endParaRPr lang="en-GB"/>
          </a:p>
        </p:txBody>
      </p:sp>
    </p:spTree>
    <p:extLst>
      <p:ext uri="{BB962C8B-B14F-4D97-AF65-F5344CB8AC3E}">
        <p14:creationId xmlns:p14="http://schemas.microsoft.com/office/powerpoint/2010/main" val="3684334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Multiple labs/sites in one company. </a:t>
            </a:r>
          </a:p>
        </p:txBody>
      </p:sp>
      <p:sp>
        <p:nvSpPr>
          <p:cNvPr id="4" name="Slide Number Placeholder 3"/>
          <p:cNvSpPr>
            <a:spLocks noGrp="1"/>
          </p:cNvSpPr>
          <p:nvPr>
            <p:ph type="sldNum" sz="quarter" idx="5"/>
          </p:nvPr>
        </p:nvSpPr>
        <p:spPr/>
        <p:txBody>
          <a:bodyPr/>
          <a:lstStyle/>
          <a:p>
            <a:fld id="{F824643B-926B-4D9B-B2C8-9F1953E5CBBE}" type="slidenum">
              <a:rPr lang="en-GB" smtClean="0"/>
              <a:t>42</a:t>
            </a:fld>
            <a:endParaRPr lang="en-GB"/>
          </a:p>
        </p:txBody>
      </p:sp>
    </p:spTree>
    <p:extLst>
      <p:ext uri="{BB962C8B-B14F-4D97-AF65-F5344CB8AC3E}">
        <p14:creationId xmlns:p14="http://schemas.microsoft.com/office/powerpoint/2010/main" val="3520557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Records/signoffs.</a:t>
            </a:r>
          </a:p>
          <a:p>
            <a:r>
              <a:rPr lang="en-GB" dirty="0"/>
              <a:t>Checking (transcription)</a:t>
            </a:r>
          </a:p>
        </p:txBody>
      </p:sp>
      <p:sp>
        <p:nvSpPr>
          <p:cNvPr id="4" name="Slide Number Placeholder 3"/>
          <p:cNvSpPr>
            <a:spLocks noGrp="1"/>
          </p:cNvSpPr>
          <p:nvPr>
            <p:ph type="sldNum" sz="quarter" idx="5"/>
          </p:nvPr>
        </p:nvSpPr>
        <p:spPr/>
        <p:txBody>
          <a:bodyPr/>
          <a:lstStyle/>
          <a:p>
            <a:fld id="{F824643B-926B-4D9B-B2C8-9F1953E5CBBE}" type="slidenum">
              <a:rPr lang="en-GB" smtClean="0"/>
              <a:t>43</a:t>
            </a:fld>
            <a:endParaRPr lang="en-GB"/>
          </a:p>
        </p:txBody>
      </p:sp>
    </p:spTree>
    <p:extLst>
      <p:ext uri="{BB962C8B-B14F-4D97-AF65-F5344CB8AC3E}">
        <p14:creationId xmlns:p14="http://schemas.microsoft.com/office/powerpoint/2010/main" val="1073200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 brings us to the end, thanks very much for paying attention to me. We’ll take any questions at this point, or if you think of one later or if you’re watching the recording of this, feel free to contact me at the email above.</a:t>
            </a:r>
          </a:p>
        </p:txBody>
      </p:sp>
      <p:sp>
        <p:nvSpPr>
          <p:cNvPr id="4" name="Slide Number Placeholder 3"/>
          <p:cNvSpPr>
            <a:spLocks noGrp="1"/>
          </p:cNvSpPr>
          <p:nvPr>
            <p:ph type="sldNum" sz="quarter" idx="5"/>
          </p:nvPr>
        </p:nvSpPr>
        <p:spPr/>
        <p:txBody>
          <a:bodyPr/>
          <a:lstStyle/>
          <a:p>
            <a:fld id="{F824643B-926B-4D9B-B2C8-9F1953E5CBBE}" type="slidenum">
              <a:rPr lang="en-GB" smtClean="0"/>
              <a:t>44</a:t>
            </a:fld>
            <a:endParaRPr lang="en-GB"/>
          </a:p>
        </p:txBody>
      </p:sp>
    </p:spTree>
    <p:extLst>
      <p:ext uri="{BB962C8B-B14F-4D97-AF65-F5344CB8AC3E}">
        <p14:creationId xmlns:p14="http://schemas.microsoft.com/office/powerpoint/2010/main" val="91242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5</a:t>
            </a:fld>
            <a:endParaRPr lang="en-GB"/>
          </a:p>
        </p:txBody>
      </p:sp>
    </p:spTree>
    <p:extLst>
      <p:ext uri="{BB962C8B-B14F-4D97-AF65-F5344CB8AC3E}">
        <p14:creationId xmlns:p14="http://schemas.microsoft.com/office/powerpoint/2010/main" val="1945371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6</a:t>
            </a:fld>
            <a:endParaRPr lang="en-GB"/>
          </a:p>
        </p:txBody>
      </p:sp>
    </p:spTree>
    <p:extLst>
      <p:ext uri="{BB962C8B-B14F-4D97-AF65-F5344CB8AC3E}">
        <p14:creationId xmlns:p14="http://schemas.microsoft.com/office/powerpoint/2010/main" val="11058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Internal vs external</a:t>
            </a:r>
          </a:p>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7</a:t>
            </a:fld>
            <a:endParaRPr lang="en-GB"/>
          </a:p>
        </p:txBody>
      </p:sp>
    </p:spTree>
    <p:extLst>
      <p:ext uri="{BB962C8B-B14F-4D97-AF65-F5344CB8AC3E}">
        <p14:creationId xmlns:p14="http://schemas.microsoft.com/office/powerpoint/2010/main" val="432890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8</a:t>
            </a:fld>
            <a:endParaRPr lang="en-GB"/>
          </a:p>
        </p:txBody>
      </p:sp>
    </p:spTree>
    <p:extLst>
      <p:ext uri="{BB962C8B-B14F-4D97-AF65-F5344CB8AC3E}">
        <p14:creationId xmlns:p14="http://schemas.microsoft.com/office/powerpoint/2010/main" val="273575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24643B-926B-4D9B-B2C8-9F1953E5CBBE}" type="slidenum">
              <a:rPr lang="en-GB" smtClean="0"/>
              <a:t>9</a:t>
            </a:fld>
            <a:endParaRPr lang="en-GB"/>
          </a:p>
        </p:txBody>
      </p:sp>
    </p:spTree>
    <p:extLst>
      <p:ext uri="{BB962C8B-B14F-4D97-AF65-F5344CB8AC3E}">
        <p14:creationId xmlns:p14="http://schemas.microsoft.com/office/powerpoint/2010/main" val="571394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8542"/>
            <a:ext cx="7772400" cy="1102519"/>
          </a:xfrm>
        </p:spPr>
        <p:txBody>
          <a:bodyPr>
            <a:normAutofit/>
          </a:bodyPr>
          <a:lstStyle>
            <a:lvl1pPr>
              <a:defRPr sz="3200" b="0" i="0">
                <a:latin typeface="Calibri"/>
                <a:cs typeface="Calibri"/>
              </a:defRPr>
            </a:lvl1pPr>
          </a:lstStyle>
          <a:p>
            <a:r>
              <a:rPr lang="en-GB"/>
              <a:t>Click to edit Master title style</a:t>
            </a:r>
            <a:endParaRPr lang="en-US" dirty="0"/>
          </a:p>
        </p:txBody>
      </p:sp>
      <p:sp>
        <p:nvSpPr>
          <p:cNvPr id="3" name="Subtitle 2"/>
          <p:cNvSpPr>
            <a:spLocks noGrp="1"/>
          </p:cNvSpPr>
          <p:nvPr>
            <p:ph type="subTitle" idx="1"/>
          </p:nvPr>
        </p:nvSpPr>
        <p:spPr>
          <a:xfrm>
            <a:off x="1371600" y="1241061"/>
            <a:ext cx="6400800" cy="131445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Tree>
    <p:extLst>
      <p:ext uri="{BB962C8B-B14F-4D97-AF65-F5344CB8AC3E}">
        <p14:creationId xmlns:p14="http://schemas.microsoft.com/office/powerpoint/2010/main" val="303674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a:t>Click to edit Master title style</a:t>
            </a:r>
            <a:endParaRPr lang="en-US" dirty="0"/>
          </a:p>
        </p:txBody>
      </p:sp>
      <p:sp>
        <p:nvSpPr>
          <p:cNvPr id="4" name="Content Placeholder 3"/>
          <p:cNvSpPr>
            <a:spLocks noGrp="1"/>
          </p:cNvSpPr>
          <p:nvPr>
            <p:ph sz="half" idx="2"/>
          </p:nvPr>
        </p:nvSpPr>
        <p:spPr>
          <a:xfrm>
            <a:off x="457200" y="1216064"/>
            <a:ext cx="8229600" cy="3152758"/>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8391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Sub-Group Title/Change of Topic">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125"/>
            <a:ext cx="8229600" cy="857250"/>
          </a:xfrm>
        </p:spPr>
        <p:txBody>
          <a:bodyPr>
            <a:normAutofit/>
          </a:bodyPr>
          <a:lstStyle>
            <a:lvl1pPr>
              <a:defRPr sz="3200"/>
            </a:lvl1pPr>
          </a:lstStyle>
          <a:p>
            <a:r>
              <a:rPr lang="en-GB"/>
              <a:t>Click to edit Master title style</a:t>
            </a:r>
            <a:endParaRPr lang="en-US" dirty="0"/>
          </a:p>
        </p:txBody>
      </p:sp>
    </p:spTree>
    <p:extLst>
      <p:ext uri="{BB962C8B-B14F-4D97-AF65-F5344CB8AC3E}">
        <p14:creationId xmlns:p14="http://schemas.microsoft.com/office/powerpoint/2010/main" val="2939252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Pictur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29599" cy="871538"/>
          </a:xfrm>
        </p:spPr>
        <p:txBody>
          <a:bodyPr anchor="ctr">
            <a:normAutofit/>
          </a:bodyPr>
          <a:lstStyle>
            <a:lvl1pPr algn="ctr">
              <a:defRPr sz="2400" b="1"/>
            </a:lvl1pPr>
          </a:lstStyle>
          <a:p>
            <a:r>
              <a:rPr lang="en-GB"/>
              <a:t>Click to edit Master title style</a:t>
            </a:r>
            <a:endParaRPr lang="en-US" dirty="0"/>
          </a:p>
        </p:txBody>
      </p:sp>
      <p:sp>
        <p:nvSpPr>
          <p:cNvPr id="3" name="Content Placeholder 2"/>
          <p:cNvSpPr>
            <a:spLocks noGrp="1"/>
          </p:cNvSpPr>
          <p:nvPr>
            <p:ph idx="1"/>
          </p:nvPr>
        </p:nvSpPr>
        <p:spPr>
          <a:xfrm>
            <a:off x="457201" y="1216065"/>
            <a:ext cx="5111750" cy="3143750"/>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678487" y="1216065"/>
            <a:ext cx="3008313" cy="3143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Tree>
    <p:extLst>
      <p:ext uri="{BB962C8B-B14F-4D97-AF65-F5344CB8AC3E}">
        <p14:creationId xmlns:p14="http://schemas.microsoft.com/office/powerpoint/2010/main" val="322008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rmAutofit/>
          </a:bodyPr>
          <a:lstStyle>
            <a:lvl1pPr algn="l">
              <a:defRPr sz="1600" b="0" i="0">
                <a:latin typeface="Calibri"/>
                <a:cs typeface="Calibri"/>
              </a:defRPr>
            </a:lvl1pPr>
          </a:lstStyle>
          <a:p>
            <a:r>
              <a:rPr lang="en-GB"/>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Tree>
    <p:extLst>
      <p:ext uri="{BB962C8B-B14F-4D97-AF65-F5344CB8AC3E}">
        <p14:creationId xmlns:p14="http://schemas.microsoft.com/office/powerpoint/2010/main" val="212904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extBox 2"/>
          <p:cNvSpPr txBox="1"/>
          <p:nvPr userDrawn="1"/>
        </p:nvSpPr>
        <p:spPr>
          <a:xfrm>
            <a:off x="457200" y="1198048"/>
            <a:ext cx="8229600" cy="3477875"/>
          </a:xfrm>
          <a:prstGeom prst="rect">
            <a:avLst/>
          </a:prstGeom>
          <a:noFill/>
        </p:spPr>
        <p:txBody>
          <a:bodyPr wrap="square" rtlCol="0">
            <a:spAutoFit/>
          </a:bodyPr>
          <a:lstStyle/>
          <a:p>
            <a:r>
              <a:rPr lang="en-US" sz="2000" dirty="0"/>
              <a: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36701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200151"/>
            <a:ext cx="8229600" cy="313264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772504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4" r:id="rId4"/>
    <p:sldLayoutId id="2147483665" r:id="rId5"/>
    <p:sldLayoutId id="2147483666" r:id="rId6"/>
  </p:sldLayoutIdLst>
  <p:txStyles>
    <p:titleStyle>
      <a:lvl1pPr algn="ctr" defTabSz="457200" rtl="0" eaLnBrk="1" latinLnBrk="0" hangingPunct="1">
        <a:spcBef>
          <a:spcPct val="0"/>
        </a:spcBef>
        <a:buNone/>
        <a:defRPr sz="2400" b="1" i="0" kern="1200">
          <a:solidFill>
            <a:schemeClr val="tx1"/>
          </a:solidFill>
          <a:latin typeface="Calibri"/>
          <a:ea typeface="+mj-ea"/>
          <a:cs typeface="Calibri"/>
        </a:defRPr>
      </a:lvl1pPr>
    </p:titleStyle>
    <p:bodyStyle>
      <a:lvl1pPr marL="342900" indent="-342900" algn="l" defTabSz="457200" rtl="0" eaLnBrk="1" latinLnBrk="0" hangingPunct="1">
        <a:spcBef>
          <a:spcPct val="20000"/>
        </a:spcBef>
        <a:buSzPct val="80000"/>
        <a:buFont typeface="Arial"/>
        <a:buChar char="•"/>
        <a:defRPr sz="2000" b="0" i="0" kern="1200">
          <a:solidFill>
            <a:schemeClr val="tx1"/>
          </a:solidFill>
          <a:latin typeface="Calibri"/>
          <a:ea typeface="+mn-ea"/>
          <a:cs typeface="Calibri"/>
        </a:defRPr>
      </a:lvl1pPr>
      <a:lvl2pPr marL="742950" indent="-285750" algn="l" defTabSz="457200" rtl="0" eaLnBrk="1" latinLnBrk="0" hangingPunct="1">
        <a:spcBef>
          <a:spcPct val="20000"/>
        </a:spcBef>
        <a:buSzPct val="80000"/>
        <a:buFont typeface="Arial"/>
        <a:buChar char="•"/>
        <a:defRPr sz="2000" b="0" i="0" kern="1200">
          <a:solidFill>
            <a:schemeClr val="tx1"/>
          </a:solidFill>
          <a:latin typeface="Calibri"/>
          <a:ea typeface="+mn-ea"/>
          <a:cs typeface="Calibri"/>
        </a:defRPr>
      </a:lvl2pPr>
      <a:lvl3pPr marL="1143000" indent="-228600" algn="l" defTabSz="457200" rtl="0" eaLnBrk="1" latinLnBrk="0" hangingPunct="1">
        <a:spcBef>
          <a:spcPct val="20000"/>
        </a:spcBef>
        <a:buSzPct val="80000"/>
        <a:buFont typeface="Arial"/>
        <a:buChar char="•"/>
        <a:defRPr sz="2000" b="0" i="0" kern="1200">
          <a:solidFill>
            <a:schemeClr val="tx1"/>
          </a:solidFill>
          <a:latin typeface="Calibri"/>
          <a:ea typeface="+mn-ea"/>
          <a:cs typeface="Calibri"/>
        </a:defRPr>
      </a:lvl3pPr>
      <a:lvl4pPr marL="1600200" indent="-228600" algn="l" defTabSz="457200" rtl="0" eaLnBrk="1" latinLnBrk="0" hangingPunct="1">
        <a:spcBef>
          <a:spcPct val="20000"/>
        </a:spcBef>
        <a:buSzPct val="80000"/>
        <a:buFont typeface="Arial"/>
        <a:buChar char="•"/>
        <a:defRPr sz="2000" b="0" i="0" kern="1200">
          <a:solidFill>
            <a:schemeClr val="tx1"/>
          </a:solidFill>
          <a:latin typeface="Calibri"/>
          <a:ea typeface="+mn-ea"/>
          <a:cs typeface="Calibri"/>
        </a:defRPr>
      </a:lvl4pPr>
      <a:lvl5pPr marL="2057400" indent="-228600" algn="l" defTabSz="457200" rtl="0" eaLnBrk="1" latinLnBrk="0" hangingPunct="1">
        <a:spcBef>
          <a:spcPct val="20000"/>
        </a:spcBef>
        <a:buSzPct val="80000"/>
        <a:buFont typeface="Arial"/>
        <a:buChar char="•"/>
        <a:defRPr sz="2000" b="0" i="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wri.co.uk/privacy-policy.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silviaagostinit@swri.co.uk"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hyperlink" Target="mailto:shona.harrison@swri.co.uk"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276C559-FFAA-4C03-A44D-FFDDDA0B500D}"/>
              </a:ext>
            </a:extLst>
          </p:cNvPr>
          <p:cNvSpPr txBox="1">
            <a:spLocks/>
          </p:cNvSpPr>
          <p:nvPr/>
        </p:nvSpPr>
        <p:spPr>
          <a:xfrm>
            <a:off x="457200" y="958890"/>
            <a:ext cx="8229600" cy="3152758"/>
          </a:xfrm>
          <a:prstGeom prst="rect">
            <a:avLst/>
          </a:prstGeom>
        </p:spPr>
        <p:txBody>
          <a:bodyPr>
            <a:normAutofit fontScale="77500" lnSpcReduction="20000"/>
          </a:bodyPr>
          <a:lstStyle>
            <a:lvl1pPr marL="457189" indent="-457189" algn="l" defTabSz="609585" rtl="0" eaLnBrk="1" latinLnBrk="0" hangingPunct="1">
              <a:spcBef>
                <a:spcPct val="20000"/>
              </a:spcBef>
              <a:buSzPct val="80000"/>
              <a:buFont typeface="Arial"/>
              <a:buChar char="•"/>
              <a:defRPr sz="2667" b="0" i="0" kern="1200">
                <a:solidFill>
                  <a:schemeClr val="tx1"/>
                </a:solidFill>
                <a:latin typeface="Calibri"/>
                <a:ea typeface="+mn-ea"/>
                <a:cs typeface="Calibri"/>
              </a:defRPr>
            </a:lvl1pPr>
            <a:lvl2pPr marL="990575" indent="-380990" algn="l" defTabSz="609585" rtl="0" eaLnBrk="1" latinLnBrk="0" hangingPunct="1">
              <a:spcBef>
                <a:spcPct val="20000"/>
              </a:spcBef>
              <a:buSzPct val="80000"/>
              <a:buFont typeface="Arial"/>
              <a:buChar char="•"/>
              <a:defRPr sz="2667" b="0" i="0" kern="1200">
                <a:solidFill>
                  <a:schemeClr val="tx1"/>
                </a:solidFill>
                <a:latin typeface="Calibri"/>
                <a:ea typeface="+mn-ea"/>
                <a:cs typeface="Calibri"/>
              </a:defRPr>
            </a:lvl2pPr>
            <a:lvl3pPr marL="1523962" indent="-304792" algn="l" defTabSz="609585" rtl="0" eaLnBrk="1" latinLnBrk="0" hangingPunct="1">
              <a:spcBef>
                <a:spcPct val="20000"/>
              </a:spcBef>
              <a:buSzPct val="80000"/>
              <a:buFont typeface="Arial"/>
              <a:buChar char="•"/>
              <a:defRPr sz="2667" b="0" i="0" kern="1200">
                <a:solidFill>
                  <a:schemeClr val="tx1"/>
                </a:solidFill>
                <a:latin typeface="Calibri"/>
                <a:ea typeface="+mn-ea"/>
                <a:cs typeface="Calibri"/>
              </a:defRPr>
            </a:lvl3pPr>
            <a:lvl4pPr marL="2133547" indent="-304792" algn="l" defTabSz="609585" rtl="0" eaLnBrk="1" latinLnBrk="0" hangingPunct="1">
              <a:spcBef>
                <a:spcPct val="20000"/>
              </a:spcBef>
              <a:buSzPct val="80000"/>
              <a:buFont typeface="Arial"/>
              <a:buChar char="•"/>
              <a:defRPr sz="2667" b="0" i="0" kern="1200">
                <a:solidFill>
                  <a:schemeClr val="tx1"/>
                </a:solidFill>
                <a:latin typeface="Calibri"/>
                <a:ea typeface="+mn-ea"/>
                <a:cs typeface="Calibri"/>
              </a:defRPr>
            </a:lvl4pPr>
            <a:lvl5pPr marL="2743131" indent="-304792" algn="l" defTabSz="609585" rtl="0" eaLnBrk="1" latinLnBrk="0" hangingPunct="1">
              <a:spcBef>
                <a:spcPct val="20000"/>
              </a:spcBef>
              <a:buSzPct val="80000"/>
              <a:buFont typeface="Arial"/>
              <a:buChar char="•"/>
              <a:defRPr sz="2667" b="0" i="0" kern="1200">
                <a:solidFill>
                  <a:schemeClr val="tx1"/>
                </a:solidFill>
                <a:latin typeface="Calibri"/>
                <a:ea typeface="+mn-ea"/>
                <a:cs typeface="Calibri"/>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457189" marR="0" lvl="0" indent="-457189" algn="l" defTabSz="609585" rtl="0" eaLnBrk="1" fontAlgn="auto" latinLnBrk="0" hangingPunct="1">
              <a:lnSpc>
                <a:spcPct val="100000"/>
              </a:lnSpc>
              <a:spcBef>
                <a:spcPct val="20000"/>
              </a:spcBef>
              <a:spcAft>
                <a:spcPts val="0"/>
              </a:spcAft>
              <a:buClrTx/>
              <a:buSzPct val="80000"/>
              <a:buFont typeface="Arial"/>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Calibri"/>
              </a:rPr>
              <a:t>Please note that for new colleagues attending this meeting, we will be adding your contact details, as provided, to our internal SWRI address database, </a:t>
            </a:r>
            <a:r>
              <a:rPr kumimoji="0" lang="en-GB" sz="1800" b="0" i="0" u="none" strike="noStrike" kern="1200" cap="none" spc="0" normalizeH="0" baseline="0" noProof="0" dirty="0">
                <a:ln>
                  <a:noFill/>
                </a:ln>
                <a:solidFill>
                  <a:prstClr val="black"/>
                </a:solidFill>
                <a:effectLst/>
                <a:uLnTx/>
                <a:uFillTx/>
                <a:latin typeface="Calibri"/>
                <a:ea typeface="+mn-ea"/>
                <a:cs typeface="Calibri"/>
                <a:hlinkClick r:id="rId3"/>
              </a:rPr>
              <a:t>https://www.swri.co.uk/privacy-policy.html</a:t>
            </a:r>
            <a:endParaRPr kumimoji="0" lang="en-GB" sz="1800" b="0" i="0" u="none" strike="noStrike" kern="1200" cap="none" spc="0" normalizeH="0" baseline="0" noProof="0" dirty="0">
              <a:ln>
                <a:noFill/>
              </a:ln>
              <a:solidFill>
                <a:prstClr val="black"/>
              </a:solidFill>
              <a:effectLst/>
              <a:uLnTx/>
              <a:uFillTx/>
              <a:latin typeface="Calibri"/>
              <a:ea typeface="+mn-ea"/>
              <a:cs typeface="Calibri"/>
            </a:endParaRPr>
          </a:p>
          <a:p>
            <a:pPr marL="457189" marR="0" lvl="0" indent="-457189" algn="l" defTabSz="609585" rtl="0" eaLnBrk="1" fontAlgn="auto" latinLnBrk="0" hangingPunct="1">
              <a:lnSpc>
                <a:spcPct val="100000"/>
              </a:lnSpc>
              <a:spcBef>
                <a:spcPct val="20000"/>
              </a:spcBef>
              <a:spcAft>
                <a:spcPts val="0"/>
              </a:spcAft>
              <a:buClrTx/>
              <a:buSzPct val="80000"/>
              <a:buFont typeface="Arial"/>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Calibri"/>
            </a:endParaRPr>
          </a:p>
          <a:p>
            <a:pPr marL="457189" marR="0" lvl="0" indent="-457189" algn="l" defTabSz="609585" rtl="0" eaLnBrk="1" fontAlgn="auto" latinLnBrk="0" hangingPunct="1">
              <a:lnSpc>
                <a:spcPct val="100000"/>
              </a:lnSpc>
              <a:spcBef>
                <a:spcPct val="20000"/>
              </a:spcBef>
              <a:spcAft>
                <a:spcPts val="0"/>
              </a:spcAft>
              <a:buClrTx/>
              <a:buSzPct val="80000"/>
              <a:buFont typeface="Arial"/>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Calibri"/>
              </a:rPr>
              <a:t>The webinar will be recorded and placed on the SWRI Extranet for future viewing.</a:t>
            </a:r>
          </a:p>
          <a:p>
            <a:pPr marL="457189" marR="0" lvl="0" indent="-457189" algn="l" defTabSz="609585" rtl="0" eaLnBrk="1" fontAlgn="auto" latinLnBrk="0" hangingPunct="1">
              <a:lnSpc>
                <a:spcPct val="100000"/>
              </a:lnSpc>
              <a:spcBef>
                <a:spcPct val="20000"/>
              </a:spcBef>
              <a:spcAft>
                <a:spcPts val="0"/>
              </a:spcAft>
              <a:buClrTx/>
              <a:buSzPct val="80000"/>
              <a:buFont typeface="Arial"/>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Calibri"/>
            </a:endParaRPr>
          </a:p>
          <a:p>
            <a:pPr marL="457189" marR="0" lvl="0" indent="-457189" algn="l" defTabSz="609585" rtl="0" eaLnBrk="1" fontAlgn="auto" latinLnBrk="0" hangingPunct="1">
              <a:lnSpc>
                <a:spcPct val="100000"/>
              </a:lnSpc>
              <a:spcBef>
                <a:spcPct val="20000"/>
              </a:spcBef>
              <a:spcAft>
                <a:spcPts val="0"/>
              </a:spcAft>
              <a:buClrTx/>
              <a:buSzPct val="80000"/>
              <a:buFont typeface="Arial"/>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Calibri"/>
              </a:rPr>
              <a:t>The webinar will be held in accordance with the Competition Law requirements of normal SWRI committee meetings.  Members must not discuss any commercially sensitive information, including but not limited to information which is confidential to their own company and/or is relevant to the commercial strategy or activities of their company. This restriction applies during the formal meeting and in any discussions or exchanges around or relating to the meeting. Members are in the best position to judge what is commercially sensitive or confidential and so the primary responsibility for compliance lies with members. Failure to comply may have serious consequences for the individuals involved, their companies and the SWRI itself. Such consequences can include substantial fines and the imposition of criminal penalties including imprisonment.</a:t>
            </a:r>
          </a:p>
        </p:txBody>
      </p:sp>
    </p:spTree>
    <p:extLst>
      <p:ext uri="{BB962C8B-B14F-4D97-AF65-F5344CB8AC3E}">
        <p14:creationId xmlns:p14="http://schemas.microsoft.com/office/powerpoint/2010/main" val="2515618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normAutofit/>
          </a:bodyPr>
          <a:lstStyle/>
          <a:p>
            <a:r>
              <a:rPr lang="en-GB" dirty="0"/>
              <a:t>General Lab Checks</a:t>
            </a:r>
            <a:br>
              <a:rPr lang="en-GB" dirty="0"/>
            </a:br>
            <a:r>
              <a:rPr lang="en-GB" dirty="0"/>
              <a:t>Instruments – Gas filters</a:t>
            </a:r>
          </a:p>
        </p:txBody>
      </p:sp>
      <p:sp>
        <p:nvSpPr>
          <p:cNvPr id="4" name="Content Placeholder 3">
            <a:extLst>
              <a:ext uri="{FF2B5EF4-FFF2-40B4-BE49-F238E27FC236}">
                <a16:creationId xmlns:a16="http://schemas.microsoft.com/office/drawing/2014/main" id="{1327733E-FCC1-4FCA-A0B8-F3F21ACB00C2}"/>
              </a:ext>
            </a:extLst>
          </p:cNvPr>
          <p:cNvSpPr>
            <a:spLocks noGrp="1"/>
          </p:cNvSpPr>
          <p:nvPr>
            <p:ph sz="half" idx="2"/>
          </p:nvPr>
        </p:nvSpPr>
        <p:spPr>
          <a:xfrm>
            <a:off x="5378824" y="1216064"/>
            <a:ext cx="3307976" cy="3152758"/>
          </a:xfrm>
        </p:spPr>
        <p:txBody>
          <a:bodyPr/>
          <a:lstStyle/>
          <a:p>
            <a:endParaRPr lang="en-GB" dirty="0"/>
          </a:p>
        </p:txBody>
      </p:sp>
      <p:pic>
        <p:nvPicPr>
          <p:cNvPr id="1026" name="Picture 2" descr="Delivering Clean Gases for Accurate Analyses">
            <a:extLst>
              <a:ext uri="{FF2B5EF4-FFF2-40B4-BE49-F238E27FC236}">
                <a16:creationId xmlns:a16="http://schemas.microsoft.com/office/drawing/2014/main" id="{B166F959-8682-4745-A471-E6FCA295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3229"/>
            <a:ext cx="2608729" cy="238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780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normAutofit/>
          </a:bodyPr>
          <a:lstStyle/>
          <a:p>
            <a:r>
              <a:rPr lang="en-GB" dirty="0"/>
              <a:t>General Lab Checks</a:t>
            </a:r>
            <a:br>
              <a:rPr lang="en-GB" dirty="0"/>
            </a:br>
            <a:r>
              <a:rPr lang="en-GB" dirty="0"/>
              <a:t>Chemicals and Standards</a:t>
            </a:r>
          </a:p>
        </p:txBody>
      </p:sp>
      <p:sp>
        <p:nvSpPr>
          <p:cNvPr id="4" name="Content Placeholder 3">
            <a:extLst>
              <a:ext uri="{FF2B5EF4-FFF2-40B4-BE49-F238E27FC236}">
                <a16:creationId xmlns:a16="http://schemas.microsoft.com/office/drawing/2014/main" id="{1327733E-FCC1-4FCA-A0B8-F3F21ACB00C2}"/>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20965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calibrations</a:t>
            </a:r>
          </a:p>
        </p:txBody>
      </p:sp>
      <p:sp>
        <p:nvSpPr>
          <p:cNvPr id="3" name="Content Placeholder 2">
            <a:extLst>
              <a:ext uri="{FF2B5EF4-FFF2-40B4-BE49-F238E27FC236}">
                <a16:creationId xmlns:a16="http://schemas.microsoft.com/office/drawing/2014/main" id="{6102B92A-53BA-4A77-B295-D2FBA79E54AE}"/>
              </a:ext>
            </a:extLst>
          </p:cNvPr>
          <p:cNvSpPr>
            <a:spLocks noGrp="1"/>
          </p:cNvSpPr>
          <p:nvPr>
            <p:ph sz="half" idx="2"/>
          </p:nvPr>
        </p:nvSpPr>
        <p:spPr>
          <a:xfrm>
            <a:off x="457200" y="1216064"/>
            <a:ext cx="8229600" cy="3152758"/>
          </a:xfrm>
        </p:spPr>
        <p:txBody>
          <a:bodyPr>
            <a:normAutofit/>
          </a:bodyPr>
          <a:lstStyle/>
          <a:p>
            <a:r>
              <a:rPr lang="en-GB" sz="2200" dirty="0"/>
              <a:t>Internal and external standards</a:t>
            </a:r>
          </a:p>
        </p:txBody>
      </p:sp>
    </p:spTree>
    <p:extLst>
      <p:ext uri="{BB962C8B-B14F-4D97-AF65-F5344CB8AC3E}">
        <p14:creationId xmlns:p14="http://schemas.microsoft.com/office/powerpoint/2010/main" val="113530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Analytical Sequences – Inclusion of QC Samples</a:t>
            </a:r>
          </a:p>
        </p:txBody>
      </p:sp>
      <p:sp>
        <p:nvSpPr>
          <p:cNvPr id="3" name="Content Placeholder 2">
            <a:extLst>
              <a:ext uri="{FF2B5EF4-FFF2-40B4-BE49-F238E27FC236}">
                <a16:creationId xmlns:a16="http://schemas.microsoft.com/office/drawing/2014/main" id="{6102B92A-53BA-4A77-B295-D2FBA79E54AE}"/>
              </a:ext>
            </a:extLst>
          </p:cNvPr>
          <p:cNvSpPr>
            <a:spLocks noGrp="1"/>
          </p:cNvSpPr>
          <p:nvPr>
            <p:ph sz="half" idx="2"/>
          </p:nvPr>
        </p:nvSpPr>
        <p:spPr>
          <a:xfrm>
            <a:off x="457200" y="1216064"/>
            <a:ext cx="8229600" cy="3152758"/>
          </a:xfrm>
        </p:spPr>
        <p:txBody>
          <a:bodyPr>
            <a:normAutofit fontScale="92500" lnSpcReduction="20000"/>
          </a:bodyPr>
          <a:lstStyle/>
          <a:p>
            <a:r>
              <a:rPr lang="en-GB" sz="2200" dirty="0"/>
              <a:t>Why we use QC samples</a:t>
            </a:r>
          </a:p>
          <a:p>
            <a:r>
              <a:rPr lang="en-GB" sz="2200" dirty="0"/>
              <a:t>What should the QC sample be</a:t>
            </a:r>
          </a:p>
          <a:p>
            <a:pPr lvl="1"/>
            <a:r>
              <a:rPr lang="en-GB" sz="2200" dirty="0"/>
              <a:t>Storage/expiry/stability</a:t>
            </a:r>
          </a:p>
          <a:p>
            <a:pPr lvl="1"/>
            <a:r>
              <a:rPr lang="en-GB" sz="2200" dirty="0"/>
              <a:t>Multiple/different matrices/levels</a:t>
            </a:r>
          </a:p>
          <a:p>
            <a:pPr lvl="1"/>
            <a:r>
              <a:rPr lang="en-GB" sz="2200" dirty="0"/>
              <a:t>Compromise on ideal QC</a:t>
            </a:r>
          </a:p>
          <a:p>
            <a:r>
              <a:rPr lang="en-GB" sz="2200" dirty="0"/>
              <a:t>Natural levels vs spiked recovery (SQC vs AQC)</a:t>
            </a:r>
          </a:p>
          <a:p>
            <a:r>
              <a:rPr lang="en-GB" sz="2200" dirty="0"/>
              <a:t>Where to put QC samples in your sequence</a:t>
            </a:r>
          </a:p>
          <a:p>
            <a:r>
              <a:rPr lang="en-GB" sz="2200" dirty="0"/>
              <a:t>Bracketing standards</a:t>
            </a:r>
          </a:p>
          <a:p>
            <a:r>
              <a:rPr lang="en-GB" sz="2200" dirty="0"/>
              <a:t>Non-routine methods – spike</a:t>
            </a:r>
          </a:p>
          <a:p>
            <a:pPr lvl="1"/>
            <a:r>
              <a:rPr lang="en-GB" sz="2200" dirty="0"/>
              <a:t>Independence of spiking standards</a:t>
            </a:r>
          </a:p>
        </p:txBody>
      </p:sp>
    </p:spTree>
    <p:extLst>
      <p:ext uri="{BB962C8B-B14F-4D97-AF65-F5344CB8AC3E}">
        <p14:creationId xmlns:p14="http://schemas.microsoft.com/office/powerpoint/2010/main" val="278943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Walter A. Shewhart</a:t>
            </a:r>
            <a:br>
              <a:rPr lang="en-GB" dirty="0"/>
            </a:br>
            <a:r>
              <a:rPr lang="en-GB" sz="1600" dirty="0"/>
              <a:t>1891 - 1967</a:t>
            </a:r>
            <a:endParaRPr lang="en-GB" dirty="0"/>
          </a:p>
        </p:txBody>
      </p:sp>
      <p:pic>
        <p:nvPicPr>
          <p:cNvPr id="1026" name="Picture 2" descr="Walter A. Shewhart - Wikipedia">
            <a:extLst>
              <a:ext uri="{FF2B5EF4-FFF2-40B4-BE49-F238E27FC236}">
                <a16:creationId xmlns:a16="http://schemas.microsoft.com/office/drawing/2014/main" id="{3E7AC4CE-825A-4C14-A812-C5D691E70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084" y="1129553"/>
            <a:ext cx="2215504" cy="30351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2B054B-349A-4B1E-AA76-893D2F3E47DE}"/>
              </a:ext>
            </a:extLst>
          </p:cNvPr>
          <p:cNvSpPr txBox="1"/>
          <p:nvPr/>
        </p:nvSpPr>
        <p:spPr>
          <a:xfrm>
            <a:off x="6592901" y="4120741"/>
            <a:ext cx="1871062" cy="276999"/>
          </a:xfrm>
          <a:prstGeom prst="rect">
            <a:avLst/>
          </a:prstGeom>
          <a:noFill/>
        </p:spPr>
        <p:txBody>
          <a:bodyPr wrap="square" rtlCol="0">
            <a:spAutoFit/>
          </a:bodyPr>
          <a:lstStyle/>
          <a:p>
            <a:pPr algn="ctr"/>
            <a:r>
              <a:rPr lang="en-GB" sz="1200" dirty="0"/>
              <a:t>www.magazine.amstat.org</a:t>
            </a:r>
          </a:p>
        </p:txBody>
      </p:sp>
      <p:sp>
        <p:nvSpPr>
          <p:cNvPr id="6" name="Content Placeholder 2">
            <a:extLst>
              <a:ext uri="{FF2B5EF4-FFF2-40B4-BE49-F238E27FC236}">
                <a16:creationId xmlns:a16="http://schemas.microsoft.com/office/drawing/2014/main" id="{43C9D229-B456-4C0F-AD7B-6655CDE4D831}"/>
              </a:ext>
            </a:extLst>
          </p:cNvPr>
          <p:cNvSpPr>
            <a:spLocks noGrp="1"/>
          </p:cNvSpPr>
          <p:nvPr>
            <p:ph sz="half" idx="2"/>
          </p:nvPr>
        </p:nvSpPr>
        <p:spPr>
          <a:xfrm>
            <a:off x="457199" y="1216064"/>
            <a:ext cx="5182882" cy="3256044"/>
          </a:xfrm>
        </p:spPr>
        <p:txBody>
          <a:bodyPr>
            <a:normAutofit lnSpcReduction="10000"/>
          </a:bodyPr>
          <a:lstStyle/>
          <a:p>
            <a:r>
              <a:rPr lang="en-GB" sz="2200" dirty="0"/>
              <a:t>Quality control in manufacturing</a:t>
            </a:r>
          </a:p>
          <a:p>
            <a:endParaRPr lang="en-GB" sz="2200" dirty="0"/>
          </a:p>
          <a:p>
            <a:r>
              <a:rPr lang="en-GB" sz="2200" dirty="0"/>
              <a:t>Devised the control chart system in 1924</a:t>
            </a:r>
          </a:p>
          <a:p>
            <a:endParaRPr lang="en-GB" sz="2200" dirty="0"/>
          </a:p>
          <a:p>
            <a:r>
              <a:rPr lang="en-GB" sz="2200" dirty="0"/>
              <a:t>“Assignable-cause” vs “chance-cause”   or “Special-cause” vs “common-cause”</a:t>
            </a:r>
          </a:p>
          <a:p>
            <a:endParaRPr lang="en-GB" sz="2200" dirty="0"/>
          </a:p>
          <a:p>
            <a:r>
              <a:rPr lang="en-GB" sz="2200" dirty="0"/>
              <a:t>A process in “statistical control” has ONLY common-cause variation</a:t>
            </a:r>
          </a:p>
        </p:txBody>
      </p:sp>
    </p:spTree>
    <p:extLst>
      <p:ext uri="{BB962C8B-B14F-4D97-AF65-F5344CB8AC3E}">
        <p14:creationId xmlns:p14="http://schemas.microsoft.com/office/powerpoint/2010/main" val="533152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The First Control Chart</a:t>
            </a:r>
            <a:br>
              <a:rPr lang="en-GB" dirty="0"/>
            </a:br>
            <a:r>
              <a:rPr lang="en-GB" sz="1600" dirty="0"/>
              <a:t>1924</a:t>
            </a:r>
            <a:endParaRPr lang="en-GB" dirty="0"/>
          </a:p>
        </p:txBody>
      </p:sp>
      <p:sp>
        <p:nvSpPr>
          <p:cNvPr id="8" name="TextBox 7">
            <a:extLst>
              <a:ext uri="{FF2B5EF4-FFF2-40B4-BE49-F238E27FC236}">
                <a16:creationId xmlns:a16="http://schemas.microsoft.com/office/drawing/2014/main" id="{E42B054B-349A-4B1E-AA76-893D2F3E47DE}"/>
              </a:ext>
            </a:extLst>
          </p:cNvPr>
          <p:cNvSpPr txBox="1"/>
          <p:nvPr/>
        </p:nvSpPr>
        <p:spPr>
          <a:xfrm>
            <a:off x="349623" y="4234859"/>
            <a:ext cx="1744910" cy="276999"/>
          </a:xfrm>
          <a:prstGeom prst="rect">
            <a:avLst/>
          </a:prstGeom>
          <a:noFill/>
        </p:spPr>
        <p:txBody>
          <a:bodyPr wrap="square" rtlCol="0">
            <a:spAutoFit/>
          </a:bodyPr>
          <a:lstStyle/>
          <a:p>
            <a:pPr algn="ctr"/>
            <a:r>
              <a:rPr lang="en-GB" sz="1200" dirty="0"/>
              <a:t>www.deming.org</a:t>
            </a:r>
          </a:p>
        </p:txBody>
      </p:sp>
      <p:sp>
        <p:nvSpPr>
          <p:cNvPr id="6" name="Content Placeholder 2">
            <a:extLst>
              <a:ext uri="{FF2B5EF4-FFF2-40B4-BE49-F238E27FC236}">
                <a16:creationId xmlns:a16="http://schemas.microsoft.com/office/drawing/2014/main" id="{43C9D229-B456-4C0F-AD7B-6655CDE4D831}"/>
              </a:ext>
            </a:extLst>
          </p:cNvPr>
          <p:cNvSpPr>
            <a:spLocks noGrp="1"/>
          </p:cNvSpPr>
          <p:nvPr>
            <p:ph sz="half" idx="2"/>
          </p:nvPr>
        </p:nvSpPr>
        <p:spPr>
          <a:xfrm>
            <a:off x="4466346" y="1063229"/>
            <a:ext cx="4070615" cy="3255198"/>
          </a:xfrm>
        </p:spPr>
        <p:txBody>
          <a:bodyPr>
            <a:normAutofit fontScale="25000" lnSpcReduction="20000"/>
          </a:bodyPr>
          <a:lstStyle/>
          <a:p>
            <a:pPr marL="0" indent="0" algn="l" fontAlgn="base">
              <a:buNone/>
            </a:pPr>
            <a:r>
              <a:rPr lang="en-GB" sz="4800" b="0" i="1" dirty="0">
                <a:solidFill>
                  <a:srgbClr val="4B4F58"/>
                </a:solidFill>
                <a:effectLst/>
                <a:latin typeface="Source Sans Pro" panose="020B0503030403020204" pitchFamily="34" charset="0"/>
              </a:rPr>
              <a:t>A few days ago, you mentioned some of the problems connected with the development of an acceptable form of inspection report which might be modified from time to time, in order to give at a glance the greatest amount of accurate information.</a:t>
            </a:r>
          </a:p>
          <a:p>
            <a:pPr marL="0" indent="0" algn="l" fontAlgn="base">
              <a:buNone/>
            </a:pPr>
            <a:endParaRPr lang="en-GB" sz="4800" b="0" i="1" dirty="0">
              <a:solidFill>
                <a:srgbClr val="4B4F58"/>
              </a:solidFill>
              <a:effectLst/>
              <a:latin typeface="Source Sans Pro" panose="020B0503030403020204" pitchFamily="34" charset="0"/>
            </a:endParaRPr>
          </a:p>
          <a:p>
            <a:pPr marL="0" indent="0" algn="l" fontAlgn="base">
              <a:buNone/>
            </a:pPr>
            <a:r>
              <a:rPr lang="en-GB" sz="4800" b="0" i="1" dirty="0">
                <a:solidFill>
                  <a:srgbClr val="4B4F58"/>
                </a:solidFill>
                <a:effectLst/>
                <a:latin typeface="Source Sans Pro" panose="020B0503030403020204" pitchFamily="34" charset="0"/>
              </a:rPr>
              <a:t>The attached form of report is designed to indicate whether or not the observed in the percent of defective apparatus of a given type are significant; that is, to indicate whether or not the product is satisfactory. The theory underlying method of determining the significance of the variations is the value of p is somewhat involved when considered in such a form as to cover practically all types of problems. I have already started the preparation of a series of memoranda covering these points in detail. Should it be found desirable, however, to make use of this form of chart in any of the studies now being conducted within the Inspection Department, it will be possible to indicate the method to be followed in the particular examples.</a:t>
            </a:r>
          </a:p>
          <a:p>
            <a:pPr marL="0" indent="0" algn="l" fontAlgn="base">
              <a:buNone/>
            </a:pPr>
            <a:endParaRPr lang="en-GB" sz="4800" b="0" i="1" dirty="0">
              <a:solidFill>
                <a:srgbClr val="4B4F58"/>
              </a:solidFill>
              <a:effectLst/>
              <a:latin typeface="Source Sans Pro" panose="020B0503030403020204" pitchFamily="34" charset="0"/>
            </a:endParaRPr>
          </a:p>
          <a:p>
            <a:pPr marL="0" indent="0" algn="l" fontAlgn="base">
              <a:buNone/>
            </a:pPr>
            <a:r>
              <a:rPr lang="en-GB" sz="4800" b="0" i="1" dirty="0">
                <a:solidFill>
                  <a:srgbClr val="4B4F58"/>
                </a:solidFill>
                <a:effectLst/>
                <a:latin typeface="Source Sans Pro" panose="020B0503030403020204" pitchFamily="34" charset="0"/>
              </a:rPr>
              <a:t>– – W. A. Shewhart</a:t>
            </a:r>
          </a:p>
          <a:p>
            <a:pPr marL="0" indent="0">
              <a:buNone/>
            </a:pPr>
            <a:endParaRPr lang="en-GB" sz="2200" dirty="0"/>
          </a:p>
        </p:txBody>
      </p:sp>
      <p:pic>
        <p:nvPicPr>
          <p:cNvPr id="2" name="Picture 2" descr="image of the first control chart">
            <a:extLst>
              <a:ext uri="{FF2B5EF4-FFF2-40B4-BE49-F238E27FC236}">
                <a16:creationId xmlns:a16="http://schemas.microsoft.com/office/drawing/2014/main" id="{63036A59-E4B5-47BF-9793-056F1813C6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42" t="7286" r="6978" b="7397"/>
          <a:stretch/>
        </p:blipFill>
        <p:spPr bwMode="auto">
          <a:xfrm>
            <a:off x="349623" y="810612"/>
            <a:ext cx="3492393" cy="3424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6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8DFD54-CA8F-43F4-AE49-B9BE5D9C7D00}"/>
              </a:ext>
            </a:extLst>
          </p:cNvPr>
          <p:cNvSpPr>
            <a:spLocks noGrp="1"/>
          </p:cNvSpPr>
          <p:nvPr>
            <p:ph type="title"/>
          </p:nvPr>
        </p:nvSpPr>
        <p:spPr/>
        <p:txBody>
          <a:bodyPr/>
          <a:lstStyle/>
          <a:p>
            <a:r>
              <a:rPr lang="en-GB" dirty="0"/>
              <a:t>Control Chart Setup</a:t>
            </a:r>
          </a:p>
        </p:txBody>
      </p:sp>
      <p:pic>
        <p:nvPicPr>
          <p:cNvPr id="8" name="Picture 7">
            <a:extLst>
              <a:ext uri="{FF2B5EF4-FFF2-40B4-BE49-F238E27FC236}">
                <a16:creationId xmlns:a16="http://schemas.microsoft.com/office/drawing/2014/main" id="{C28ED48B-3BDF-448E-BBB9-4F4218414F2C}"/>
              </a:ext>
            </a:extLst>
          </p:cNvPr>
          <p:cNvPicPr>
            <a:picLocks noChangeAspect="1"/>
          </p:cNvPicPr>
          <p:nvPr/>
        </p:nvPicPr>
        <p:blipFill rotWithShape="1">
          <a:blip r:embed="rId3"/>
          <a:srcRect b="24452"/>
          <a:stretch/>
        </p:blipFill>
        <p:spPr>
          <a:xfrm>
            <a:off x="238204" y="896997"/>
            <a:ext cx="3739795" cy="3498270"/>
          </a:xfrm>
          <a:prstGeom prst="rect">
            <a:avLst/>
          </a:prstGeom>
        </p:spPr>
      </p:pic>
    </p:spTree>
    <p:extLst>
      <p:ext uri="{BB962C8B-B14F-4D97-AF65-F5344CB8AC3E}">
        <p14:creationId xmlns:p14="http://schemas.microsoft.com/office/powerpoint/2010/main" val="207382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p>
        </p:txBody>
      </p:sp>
      <p:graphicFrame>
        <p:nvGraphicFramePr>
          <p:cNvPr id="15" name="Chart 14">
            <a:extLst>
              <a:ext uri="{FF2B5EF4-FFF2-40B4-BE49-F238E27FC236}">
                <a16:creationId xmlns:a16="http://schemas.microsoft.com/office/drawing/2014/main" id="{3526DE46-C247-41E2-978D-864FE2AAB587}"/>
              </a:ext>
            </a:extLst>
          </p:cNvPr>
          <p:cNvGraphicFramePr>
            <a:graphicFrameLocks/>
          </p:cNvGraphicFramePr>
          <p:nvPr>
            <p:extLst>
              <p:ext uri="{D42A27DB-BD31-4B8C-83A1-F6EECF244321}">
                <p14:modId xmlns:p14="http://schemas.microsoft.com/office/powerpoint/2010/main" val="964195967"/>
              </p:ext>
            </p:extLst>
          </p:nvPr>
        </p:nvGraphicFramePr>
        <p:xfrm>
          <a:off x="457201" y="792897"/>
          <a:ext cx="7518824" cy="355626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1AFB1B96-D229-482D-8E00-6D67D6DA8648}"/>
              </a:ext>
            </a:extLst>
          </p:cNvPr>
          <p:cNvGrpSpPr/>
          <p:nvPr/>
        </p:nvGrpSpPr>
        <p:grpSpPr>
          <a:xfrm>
            <a:off x="0" y="3227294"/>
            <a:ext cx="3580760" cy="1266135"/>
            <a:chOff x="0" y="3227294"/>
            <a:chExt cx="3580760" cy="1266135"/>
          </a:xfrm>
        </p:grpSpPr>
        <p:cxnSp>
          <p:nvCxnSpPr>
            <p:cNvPr id="3" name="Straight Arrow Connector 2">
              <a:extLst>
                <a:ext uri="{FF2B5EF4-FFF2-40B4-BE49-F238E27FC236}">
                  <a16:creationId xmlns:a16="http://schemas.microsoft.com/office/drawing/2014/main" id="{E8C0A6C1-555C-4BAF-82CF-BB6BDEEFF2A9}"/>
                </a:ext>
              </a:extLst>
            </p:cNvPr>
            <p:cNvCxnSpPr>
              <a:cxnSpLocks/>
            </p:cNvCxnSpPr>
            <p:nvPr/>
          </p:nvCxnSpPr>
          <p:spPr>
            <a:xfrm flipV="1">
              <a:off x="599355" y="3227294"/>
              <a:ext cx="0" cy="968188"/>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0E5C6701-CA72-4125-9E14-A10818914A61}"/>
                </a:ext>
              </a:extLst>
            </p:cNvPr>
            <p:cNvCxnSpPr>
              <a:cxnSpLocks/>
            </p:cNvCxnSpPr>
            <p:nvPr/>
          </p:nvCxnSpPr>
          <p:spPr>
            <a:xfrm>
              <a:off x="599355" y="4194201"/>
              <a:ext cx="1023257" cy="128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E4A7189D-C4B9-4009-AA3F-14FCB9F2565E}"/>
                </a:ext>
              </a:extLst>
            </p:cNvPr>
            <p:cNvSpPr txBox="1"/>
            <p:nvPr/>
          </p:nvSpPr>
          <p:spPr>
            <a:xfrm>
              <a:off x="0" y="3227294"/>
              <a:ext cx="668510" cy="307777"/>
            </a:xfrm>
            <a:prstGeom prst="rect">
              <a:avLst/>
            </a:prstGeom>
            <a:noFill/>
          </p:spPr>
          <p:txBody>
            <a:bodyPr wrap="square" rtlCol="0">
              <a:spAutoFit/>
            </a:bodyPr>
            <a:lstStyle/>
            <a:p>
              <a:r>
                <a:rPr lang="en-GB" sz="1400" dirty="0"/>
                <a:t>Result</a:t>
              </a:r>
              <a:endParaRPr lang="en-GB" dirty="0"/>
            </a:p>
          </p:txBody>
        </p:sp>
        <p:sp>
          <p:nvSpPr>
            <p:cNvPr id="10" name="TextBox 9">
              <a:extLst>
                <a:ext uri="{FF2B5EF4-FFF2-40B4-BE49-F238E27FC236}">
                  <a16:creationId xmlns:a16="http://schemas.microsoft.com/office/drawing/2014/main" id="{965CA1E9-84C2-489B-8B2B-ADF9CAEF5D1D}"/>
                </a:ext>
              </a:extLst>
            </p:cNvPr>
            <p:cNvSpPr txBox="1"/>
            <p:nvPr/>
          </p:nvSpPr>
          <p:spPr>
            <a:xfrm>
              <a:off x="1288357" y="4185652"/>
              <a:ext cx="2292403" cy="307777"/>
            </a:xfrm>
            <a:prstGeom prst="rect">
              <a:avLst/>
            </a:prstGeom>
            <a:noFill/>
          </p:spPr>
          <p:txBody>
            <a:bodyPr wrap="square" rtlCol="0">
              <a:spAutoFit/>
            </a:bodyPr>
            <a:lstStyle/>
            <a:p>
              <a:r>
                <a:rPr lang="en-GB" sz="1400" dirty="0"/>
                <a:t>Repetition number (or date)</a:t>
              </a:r>
              <a:endParaRPr lang="en-GB" dirty="0"/>
            </a:p>
          </p:txBody>
        </p:sp>
      </p:grpSp>
    </p:spTree>
    <p:extLst>
      <p:ext uri="{BB962C8B-B14F-4D97-AF65-F5344CB8AC3E}">
        <p14:creationId xmlns:p14="http://schemas.microsoft.com/office/powerpoint/2010/main" val="1078120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Some Stats Recap</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4283DD5-1564-4006-B8B6-E30EE8838E6A}"/>
                  </a:ext>
                </a:extLst>
              </p:cNvPr>
              <p:cNvSpPr>
                <a:spLocks noGrp="1"/>
              </p:cNvSpPr>
              <p:nvPr>
                <p:ph sz="half" idx="2"/>
              </p:nvPr>
            </p:nvSpPr>
            <p:spPr>
              <a:xfrm>
                <a:off x="457200" y="1216064"/>
                <a:ext cx="8229600" cy="3152758"/>
              </a:xfrm>
            </p:spPr>
            <p:txBody>
              <a:bodyPr>
                <a:normAutofit/>
              </a:bodyPr>
              <a:lstStyle/>
              <a:p>
                <a:r>
                  <a:rPr lang="en-US" dirty="0"/>
                  <a:t>Mean Average (</a:t>
                </a:r>
                <a:r>
                  <a:rPr lang="el-GR" dirty="0"/>
                  <a:t>μ</a:t>
                </a:r>
                <a:r>
                  <a:rPr lang="en-GB" dirty="0"/>
                  <a:t>) or A</a:t>
                </a:r>
                <a:r>
                  <a:rPr lang="en-US" dirty="0"/>
                  <a:t>rithmetic Mean</a:t>
                </a:r>
              </a:p>
              <a:p>
                <a:pPr marL="3543300" lvl="8" indent="0">
                  <a:buNone/>
                </a:pPr>
                <a:r>
                  <a:rPr lang="el-GR" sz="2000" dirty="0">
                    <a:latin typeface="Times New Roman" panose="02020603050405020304" pitchFamily="18" charset="0"/>
                    <a:cs typeface="Times New Roman" panose="02020603050405020304" pitchFamily="18" charset="0"/>
                  </a:rPr>
                  <a:t>μ</a:t>
                </a:r>
                <a:r>
                  <a:rPr lang="en-GB" sz="2400" dirty="0"/>
                  <a:t> = </a:t>
                </a:r>
                <a14:m>
                  <m:oMath xmlns:m="http://schemas.openxmlformats.org/officeDocument/2006/math">
                    <m:f>
                      <m:fPr>
                        <m:ctrlPr>
                          <a:rPr lang="en-GB" sz="2400" i="1" smtClean="0">
                            <a:latin typeface="Cambria Math" panose="02040503050406030204" pitchFamily="18" charset="0"/>
                          </a:rPr>
                        </m:ctrlPr>
                      </m:fPr>
                      <m:num>
                        <m:r>
                          <m:rPr>
                            <m:sty m:val="p"/>
                          </m:rPr>
                          <a:rPr lang="el-GR" sz="2400" b="0" i="1" smtClean="0">
                            <a:latin typeface="Cambria Math" panose="02040503050406030204" pitchFamily="18" charset="0"/>
                          </a:rPr>
                          <m:t>Σ</m:t>
                        </m:r>
                        <m:sSub>
                          <m:sSubPr>
                            <m:ctrlPr>
                              <a:rPr lang="el-GR"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𝑖</m:t>
                            </m:r>
                          </m:sub>
                        </m:sSub>
                      </m:num>
                      <m:den>
                        <m:r>
                          <a:rPr lang="en-GB" sz="2400" b="0" i="1" smtClean="0">
                            <a:latin typeface="Cambria Math" panose="02040503050406030204" pitchFamily="18" charset="0"/>
                          </a:rPr>
                          <m:t>𝑁</m:t>
                        </m:r>
                      </m:den>
                    </m:f>
                  </m:oMath>
                </a14:m>
                <a:endParaRPr lang="en-US" sz="2400" dirty="0"/>
              </a:p>
              <a:p>
                <a:pPr marL="400050" lvl="1" indent="0">
                  <a:buNone/>
                </a:pPr>
                <a:r>
                  <a:rPr lang="en-US" i="1" dirty="0">
                    <a:latin typeface="Times New Roman" panose="02020603050405020304" pitchFamily="18" charset="0"/>
                    <a:cs typeface="Times New Roman" panose="02020603050405020304" pitchFamily="18" charset="0"/>
                  </a:rPr>
                  <a:t>x</a:t>
                </a:r>
                <a:r>
                  <a:rPr lang="en-US" i="1" baseline="-25000" dirty="0">
                    <a:latin typeface="Times New Roman" panose="02020603050405020304" pitchFamily="18" charset="0"/>
                    <a:cs typeface="Times New Roman" panose="02020603050405020304" pitchFamily="18" charset="0"/>
                  </a:rPr>
                  <a:t>i </a:t>
                </a:r>
                <a:r>
                  <a:rPr lang="en-US" dirty="0">
                    <a:latin typeface="+mn-lt"/>
                    <a:cs typeface="Times New Roman" panose="02020603050405020304" pitchFamily="18" charset="0"/>
                  </a:rPr>
                  <a:t>is each result, </a:t>
                </a:r>
                <a:r>
                  <a:rPr lang="en-US" i="1" dirty="0">
                    <a:latin typeface="Times New Roman" panose="02020603050405020304" pitchFamily="18" charset="0"/>
                    <a:cs typeface="Times New Roman" panose="02020603050405020304" pitchFamily="18" charset="0"/>
                  </a:rPr>
                  <a:t>N</a:t>
                </a:r>
                <a:r>
                  <a:rPr lang="en-US" dirty="0">
                    <a:latin typeface="+mn-lt"/>
                    <a:cs typeface="Times New Roman" panose="02020603050405020304" pitchFamily="18" charset="0"/>
                  </a:rPr>
                  <a:t> is total number of results</a:t>
                </a:r>
              </a:p>
              <a:p>
                <a:endParaRPr lang="en-US" dirty="0"/>
              </a:p>
              <a:p>
                <a:r>
                  <a:rPr lang="en-US" dirty="0"/>
                  <a:t>Standard Deviation (</a:t>
                </a:r>
                <a:r>
                  <a:rPr lang="el-GR" dirty="0"/>
                  <a:t>σ</a:t>
                </a:r>
                <a:r>
                  <a:rPr lang="en-GB" dirty="0"/>
                  <a:t>):</a:t>
                </a:r>
                <a:r>
                  <a:rPr lang="en-US" dirty="0"/>
                  <a:t> measure of amount of variation in a set of results</a:t>
                </a:r>
              </a:p>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σ</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m:rPr>
                                      <m:sty m:val="p"/>
                                    </m:rPr>
                                    <a:rPr lang="el-GR" b="0" i="1" smtClean="0">
                                      <a:latin typeface="Cambria Math" panose="02040503050406030204" pitchFamily="18" charset="0"/>
                                    </a:rPr>
                                    <m:t>Σ</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m:rPr>
                                      <m:sty m:val="p"/>
                                    </m:rPr>
                                    <a:rPr lang="el-GR" b="0" i="1" smtClean="0">
                                      <a:latin typeface="Cambria Math" panose="02040503050406030204" pitchFamily="18" charset="0"/>
                                    </a:rPr>
                                    <m:t>μ</m:t>
                                  </m:r>
                                  <m:r>
                                    <a:rPr lang="en-GB" b="0" i="1" smtClean="0">
                                      <a:latin typeface="Cambria Math" panose="02040503050406030204" pitchFamily="18" charset="0"/>
                                    </a:rPr>
                                    <m:t>)</m:t>
                                  </m:r>
                                </m:e>
                                <m:sup>
                                  <m:r>
                                    <a:rPr lang="en-GB" b="0" i="1" smtClean="0">
                                      <a:latin typeface="Cambria Math" panose="02040503050406030204" pitchFamily="18" charset="0"/>
                                    </a:rPr>
                                    <m:t>2</m:t>
                                  </m:r>
                                </m:sup>
                              </m:sSup>
                            </m:num>
                            <m:den>
                              <m:r>
                                <a:rPr lang="en-GB" b="0" i="1" smtClean="0">
                                  <a:latin typeface="Cambria Math" panose="02040503050406030204" pitchFamily="18" charset="0"/>
                                </a:rPr>
                                <m:t>𝑁</m:t>
                              </m:r>
                            </m:den>
                          </m:f>
                        </m:e>
                      </m:rad>
                    </m:oMath>
                  </m:oMathPara>
                </a14:m>
                <a:endParaRPr lang="en-US" sz="2200" dirty="0"/>
              </a:p>
              <a:p>
                <a:pPr marL="914400" lvl="2" indent="0">
                  <a:buNone/>
                </a:pPr>
                <a:endParaRPr lang="en-GB" sz="2200" dirty="0"/>
              </a:p>
              <a:p>
                <a:pPr marL="114300" indent="0">
                  <a:buNone/>
                </a:pPr>
                <a:endParaRPr lang="en-GB" sz="2200" dirty="0"/>
              </a:p>
            </p:txBody>
          </p:sp>
        </mc:Choice>
        <mc:Fallback xmlns="">
          <p:sp>
            <p:nvSpPr>
              <p:cNvPr id="6" name="Content Placeholder 2">
                <a:extLst>
                  <a:ext uri="{FF2B5EF4-FFF2-40B4-BE49-F238E27FC236}">
                    <a16:creationId xmlns:a16="http://schemas.microsoft.com/office/drawing/2014/main" id="{14283DD5-1564-4006-B8B6-E30EE8838E6A}"/>
                  </a:ext>
                </a:extLst>
              </p:cNvPr>
              <p:cNvSpPr>
                <a:spLocks noGrp="1" noRot="1" noChangeAspect="1" noMove="1" noResize="1" noEditPoints="1" noAdjustHandles="1" noChangeArrowheads="1" noChangeShapeType="1" noTextEdit="1"/>
              </p:cNvSpPr>
              <p:nvPr>
                <p:ph sz="half" idx="2"/>
              </p:nvPr>
            </p:nvSpPr>
            <p:spPr>
              <a:xfrm>
                <a:off x="457200" y="1216064"/>
                <a:ext cx="8229600" cy="3152758"/>
              </a:xfrm>
              <a:blipFill>
                <a:blip r:embed="rId3"/>
                <a:stretch>
                  <a:fillRect l="-296" t="-965"/>
                </a:stretch>
              </a:blipFill>
            </p:spPr>
            <p:txBody>
              <a:bodyPr/>
              <a:lstStyle/>
              <a:p>
                <a:r>
                  <a:rPr lang="en-GB">
                    <a:noFill/>
                  </a:rPr>
                  <a:t> </a:t>
                </a:r>
              </a:p>
            </p:txBody>
          </p:sp>
        </mc:Fallback>
      </mc:AlternateContent>
    </p:spTree>
    <p:extLst>
      <p:ext uri="{BB962C8B-B14F-4D97-AF65-F5344CB8AC3E}">
        <p14:creationId xmlns:p14="http://schemas.microsoft.com/office/powerpoint/2010/main" val="1462569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id="{B60876AA-8BB3-4537-A835-E99327676767}"/>
              </a:ext>
            </a:extLst>
          </p:cNvPr>
          <p:cNvGraphicFramePr>
            <a:graphicFrameLocks/>
          </p:cNvGraphicFramePr>
          <p:nvPr>
            <p:extLst>
              <p:ext uri="{D42A27DB-BD31-4B8C-83A1-F6EECF244321}">
                <p14:modId xmlns:p14="http://schemas.microsoft.com/office/powerpoint/2010/main" val="4290924720"/>
              </p:ext>
            </p:extLst>
          </p:nvPr>
        </p:nvGraphicFramePr>
        <p:xfrm>
          <a:off x="353465" y="1071153"/>
          <a:ext cx="4756417" cy="34149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0A9F4034-477C-4F3C-ADC4-31DD9F119357}"/>
              </a:ext>
            </a:extLst>
          </p:cNvPr>
          <p:cNvGraphicFramePr>
            <a:graphicFrameLocks/>
          </p:cNvGraphicFramePr>
          <p:nvPr>
            <p:extLst>
              <p:ext uri="{D42A27DB-BD31-4B8C-83A1-F6EECF244321}">
                <p14:modId xmlns:p14="http://schemas.microsoft.com/office/powerpoint/2010/main" val="425159909"/>
              </p:ext>
            </p:extLst>
          </p:nvPr>
        </p:nvGraphicFramePr>
        <p:xfrm>
          <a:off x="353466" y="1093218"/>
          <a:ext cx="3911173" cy="3400818"/>
        </p:xfrm>
        <a:graphic>
          <a:graphicData uri="http://schemas.openxmlformats.org/drawingml/2006/chart">
            <c:chart xmlns:c="http://schemas.openxmlformats.org/drawingml/2006/chart" xmlns:r="http://schemas.openxmlformats.org/officeDocument/2006/relationships" r:id="rId4"/>
          </a:graphicData>
        </a:graphic>
      </p:graphicFrame>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cxnSp>
        <p:nvCxnSpPr>
          <p:cNvPr id="3" name="Straight Arrow Connector 2">
            <a:extLst>
              <a:ext uri="{FF2B5EF4-FFF2-40B4-BE49-F238E27FC236}">
                <a16:creationId xmlns:a16="http://schemas.microsoft.com/office/drawing/2014/main" id="{D714AD14-417F-4B0E-B196-A74158C3A748}"/>
              </a:ext>
            </a:extLst>
          </p:cNvPr>
          <p:cNvCxnSpPr/>
          <p:nvPr/>
        </p:nvCxnSpPr>
        <p:spPr>
          <a:xfrm>
            <a:off x="3980329" y="4348039"/>
            <a:ext cx="1183341"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B1C515-841E-4CF1-95A6-73C75E053D86}"/>
              </a:ext>
            </a:extLst>
          </p:cNvPr>
          <p:cNvSpPr txBox="1"/>
          <p:nvPr/>
        </p:nvSpPr>
        <p:spPr>
          <a:xfrm>
            <a:off x="5263563" y="4149378"/>
            <a:ext cx="1536807" cy="307777"/>
          </a:xfrm>
          <a:prstGeom prst="rect">
            <a:avLst/>
          </a:prstGeom>
          <a:noFill/>
        </p:spPr>
        <p:txBody>
          <a:bodyPr wrap="square" rtlCol="0">
            <a:spAutoFit/>
          </a:bodyPr>
          <a:lstStyle/>
          <a:p>
            <a:r>
              <a:rPr lang="en-GB" sz="1400" dirty="0"/>
              <a:t>Result or variable</a:t>
            </a:r>
          </a:p>
        </p:txBody>
      </p:sp>
      <p:cxnSp>
        <p:nvCxnSpPr>
          <p:cNvPr id="8" name="Straight Arrow Connector 7">
            <a:extLst>
              <a:ext uri="{FF2B5EF4-FFF2-40B4-BE49-F238E27FC236}">
                <a16:creationId xmlns:a16="http://schemas.microsoft.com/office/drawing/2014/main" id="{F8CBF79C-92F3-4D1C-B2A6-8F9C5E13AC85}"/>
              </a:ext>
            </a:extLst>
          </p:cNvPr>
          <p:cNvCxnSpPr>
            <a:cxnSpLocks/>
          </p:cNvCxnSpPr>
          <p:nvPr/>
        </p:nvCxnSpPr>
        <p:spPr>
          <a:xfrm flipV="1">
            <a:off x="480252" y="2236054"/>
            <a:ext cx="0" cy="211198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7FFA879-F168-4241-AD54-A2095010CB3D}"/>
              </a:ext>
            </a:extLst>
          </p:cNvPr>
          <p:cNvSpPr txBox="1"/>
          <p:nvPr/>
        </p:nvSpPr>
        <p:spPr>
          <a:xfrm>
            <a:off x="99892" y="1597004"/>
            <a:ext cx="1536807" cy="523220"/>
          </a:xfrm>
          <a:prstGeom prst="rect">
            <a:avLst/>
          </a:prstGeom>
          <a:noFill/>
        </p:spPr>
        <p:txBody>
          <a:bodyPr wrap="square" rtlCol="0">
            <a:spAutoFit/>
          </a:bodyPr>
          <a:lstStyle/>
          <a:p>
            <a:r>
              <a:rPr lang="en-GB" sz="1400" dirty="0"/>
              <a:t>Frequency of occurrence</a:t>
            </a:r>
          </a:p>
        </p:txBody>
      </p:sp>
    </p:spTree>
    <p:extLst>
      <p:ext uri="{BB962C8B-B14F-4D97-AF65-F5344CB8AC3E}">
        <p14:creationId xmlns:p14="http://schemas.microsoft.com/office/powerpoint/2010/main" val="33773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Control</a:t>
            </a:r>
          </a:p>
        </p:txBody>
      </p:sp>
      <p:sp>
        <p:nvSpPr>
          <p:cNvPr id="3" name="Subtitle 2"/>
          <p:cNvSpPr>
            <a:spLocks noGrp="1"/>
          </p:cNvSpPr>
          <p:nvPr>
            <p:ph type="subTitle" idx="1"/>
          </p:nvPr>
        </p:nvSpPr>
        <p:spPr/>
        <p:txBody>
          <a:bodyPr/>
          <a:lstStyle/>
          <a:p>
            <a:r>
              <a:rPr lang="en-US" dirty="0"/>
              <a:t>Hannah Ford</a:t>
            </a:r>
          </a:p>
          <a:p>
            <a:r>
              <a:rPr lang="en-US" dirty="0"/>
              <a:t>SWRI Service Group</a:t>
            </a:r>
          </a:p>
        </p:txBody>
      </p:sp>
    </p:spTree>
    <p:extLst>
      <p:ext uri="{BB962C8B-B14F-4D97-AF65-F5344CB8AC3E}">
        <p14:creationId xmlns:p14="http://schemas.microsoft.com/office/powerpoint/2010/main" val="4064218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graphicFrame>
        <p:nvGraphicFramePr>
          <p:cNvPr id="4" name="Chart 3">
            <a:extLst>
              <a:ext uri="{FF2B5EF4-FFF2-40B4-BE49-F238E27FC236}">
                <a16:creationId xmlns:a16="http://schemas.microsoft.com/office/drawing/2014/main" id="{9A35D6A3-6532-496D-9E59-3FCA22F454FE}"/>
              </a:ext>
            </a:extLst>
          </p:cNvPr>
          <p:cNvGraphicFramePr>
            <a:graphicFrameLocks/>
          </p:cNvGraphicFramePr>
          <p:nvPr/>
        </p:nvGraphicFramePr>
        <p:xfrm>
          <a:off x="353465" y="1071153"/>
          <a:ext cx="4756417" cy="3414959"/>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1E873D4A-C7F4-49E9-94D6-E6DA2C4710C4}"/>
              </a:ext>
            </a:extLst>
          </p:cNvPr>
          <p:cNvSpPr>
            <a:spLocks noGrp="1"/>
          </p:cNvSpPr>
          <p:nvPr>
            <p:ph sz="half" idx="2"/>
          </p:nvPr>
        </p:nvSpPr>
        <p:spPr>
          <a:xfrm>
            <a:off x="5301982" y="1216064"/>
            <a:ext cx="3384817" cy="3152758"/>
          </a:xfrm>
        </p:spPr>
        <p:txBody>
          <a:bodyPr>
            <a:normAutofit/>
          </a:bodyPr>
          <a:lstStyle/>
          <a:p>
            <a:r>
              <a:rPr lang="en-US" sz="2200" dirty="0"/>
              <a:t>Also known as Gaussian distribution or a “bell curve”</a:t>
            </a:r>
          </a:p>
          <a:p>
            <a:r>
              <a:rPr lang="en-US" sz="2200" dirty="0"/>
              <a:t>Symmetrical distribution with exactly half of results on each side of mean (no bias)</a:t>
            </a:r>
          </a:p>
          <a:p>
            <a:r>
              <a:rPr lang="en-US" sz="2200" dirty="0"/>
              <a:t>Mean = Median = Mode</a:t>
            </a:r>
            <a:endParaRPr lang="en-GB" sz="2200" dirty="0"/>
          </a:p>
        </p:txBody>
      </p:sp>
    </p:spTree>
    <p:extLst>
      <p:ext uri="{BB962C8B-B14F-4D97-AF65-F5344CB8AC3E}">
        <p14:creationId xmlns:p14="http://schemas.microsoft.com/office/powerpoint/2010/main" val="75676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graphicFrame>
        <p:nvGraphicFramePr>
          <p:cNvPr id="4" name="Chart 3">
            <a:extLst>
              <a:ext uri="{FF2B5EF4-FFF2-40B4-BE49-F238E27FC236}">
                <a16:creationId xmlns:a16="http://schemas.microsoft.com/office/drawing/2014/main" id="{9A35D6A3-6532-496D-9E59-3FCA22F454FE}"/>
              </a:ext>
            </a:extLst>
          </p:cNvPr>
          <p:cNvGraphicFramePr>
            <a:graphicFrameLocks/>
          </p:cNvGraphicFramePr>
          <p:nvPr>
            <p:extLst>
              <p:ext uri="{D42A27DB-BD31-4B8C-83A1-F6EECF244321}">
                <p14:modId xmlns:p14="http://schemas.microsoft.com/office/powerpoint/2010/main" val="2460272594"/>
              </p:ext>
            </p:extLst>
          </p:nvPr>
        </p:nvGraphicFramePr>
        <p:xfrm>
          <a:off x="353465" y="1071153"/>
          <a:ext cx="4756417" cy="3414959"/>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a:extLst>
              <a:ext uri="{FF2B5EF4-FFF2-40B4-BE49-F238E27FC236}">
                <a16:creationId xmlns:a16="http://schemas.microsoft.com/office/drawing/2014/main" id="{EDD95889-0BC8-4D68-B4CC-5600EB93A081}"/>
              </a:ext>
            </a:extLst>
          </p:cNvPr>
          <p:cNvSpPr>
            <a:spLocks noGrp="1"/>
          </p:cNvSpPr>
          <p:nvPr>
            <p:ph sz="half" idx="2"/>
          </p:nvPr>
        </p:nvSpPr>
        <p:spPr>
          <a:xfrm>
            <a:off x="5301982" y="1216064"/>
            <a:ext cx="3384817" cy="3152758"/>
          </a:xfrm>
        </p:spPr>
        <p:txBody>
          <a:bodyPr>
            <a:normAutofit/>
          </a:bodyPr>
          <a:lstStyle/>
          <a:p>
            <a:r>
              <a:rPr lang="en-US" sz="2200" dirty="0"/>
              <a:t>Smaller standard deviation: taller and sharper curve</a:t>
            </a:r>
          </a:p>
        </p:txBody>
      </p:sp>
    </p:spTree>
    <p:extLst>
      <p:ext uri="{BB962C8B-B14F-4D97-AF65-F5344CB8AC3E}">
        <p14:creationId xmlns:p14="http://schemas.microsoft.com/office/powerpoint/2010/main" val="137951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graphicFrame>
        <p:nvGraphicFramePr>
          <p:cNvPr id="4" name="Chart 3">
            <a:extLst>
              <a:ext uri="{FF2B5EF4-FFF2-40B4-BE49-F238E27FC236}">
                <a16:creationId xmlns:a16="http://schemas.microsoft.com/office/drawing/2014/main" id="{9A35D6A3-6532-496D-9E59-3FCA22F454FE}"/>
              </a:ext>
            </a:extLst>
          </p:cNvPr>
          <p:cNvGraphicFramePr>
            <a:graphicFrameLocks/>
          </p:cNvGraphicFramePr>
          <p:nvPr/>
        </p:nvGraphicFramePr>
        <p:xfrm>
          <a:off x="353465" y="1071153"/>
          <a:ext cx="4756417" cy="3414959"/>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a:extLst>
              <a:ext uri="{FF2B5EF4-FFF2-40B4-BE49-F238E27FC236}">
                <a16:creationId xmlns:a16="http://schemas.microsoft.com/office/drawing/2014/main" id="{A67983A8-8B52-43F0-98DE-B73E6BDCE977}"/>
              </a:ext>
            </a:extLst>
          </p:cNvPr>
          <p:cNvSpPr>
            <a:spLocks noGrp="1"/>
          </p:cNvSpPr>
          <p:nvPr>
            <p:ph sz="half" idx="2"/>
          </p:nvPr>
        </p:nvSpPr>
        <p:spPr>
          <a:xfrm>
            <a:off x="5301982" y="1216064"/>
            <a:ext cx="3384817" cy="3152758"/>
          </a:xfrm>
        </p:spPr>
        <p:txBody>
          <a:bodyPr>
            <a:normAutofit/>
          </a:bodyPr>
          <a:lstStyle/>
          <a:p>
            <a:r>
              <a:rPr lang="en-US" sz="2200" dirty="0"/>
              <a:t>Smaller standard deviation: taller and sharper curve</a:t>
            </a:r>
          </a:p>
          <a:p>
            <a:r>
              <a:rPr lang="en-US" sz="2200" dirty="0"/>
              <a:t>Larger standard deviation: shorter and broader curve</a:t>
            </a:r>
            <a:endParaRPr lang="en-GB" sz="2200" dirty="0"/>
          </a:p>
        </p:txBody>
      </p:sp>
    </p:spTree>
    <p:extLst>
      <p:ext uri="{BB962C8B-B14F-4D97-AF65-F5344CB8AC3E}">
        <p14:creationId xmlns:p14="http://schemas.microsoft.com/office/powerpoint/2010/main" val="1656862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graphicFrame>
        <p:nvGraphicFramePr>
          <p:cNvPr id="5" name="Chart 4">
            <a:extLst>
              <a:ext uri="{FF2B5EF4-FFF2-40B4-BE49-F238E27FC236}">
                <a16:creationId xmlns:a16="http://schemas.microsoft.com/office/drawing/2014/main" id="{78171751-E7B4-4FDB-86D6-E103EEEE4CD7}"/>
              </a:ext>
            </a:extLst>
          </p:cNvPr>
          <p:cNvGraphicFramePr>
            <a:graphicFrameLocks/>
          </p:cNvGraphicFramePr>
          <p:nvPr>
            <p:extLst>
              <p:ext uri="{D42A27DB-BD31-4B8C-83A1-F6EECF244321}">
                <p14:modId xmlns:p14="http://schemas.microsoft.com/office/powerpoint/2010/main" val="1522026719"/>
              </p:ext>
            </p:extLst>
          </p:nvPr>
        </p:nvGraphicFramePr>
        <p:xfrm>
          <a:off x="3769213" y="1216064"/>
          <a:ext cx="4917587" cy="2879526"/>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Arrow Connector 2">
            <a:extLst>
              <a:ext uri="{FF2B5EF4-FFF2-40B4-BE49-F238E27FC236}">
                <a16:creationId xmlns:a16="http://schemas.microsoft.com/office/drawing/2014/main" id="{750B8C49-EA3D-4C03-B10D-A4CB4E5FF580}"/>
              </a:ext>
            </a:extLst>
          </p:cNvPr>
          <p:cNvCxnSpPr>
            <a:cxnSpLocks/>
          </p:cNvCxnSpPr>
          <p:nvPr/>
        </p:nvCxnSpPr>
        <p:spPr>
          <a:xfrm>
            <a:off x="5770709" y="4095590"/>
            <a:ext cx="952820" cy="0"/>
          </a:xfrm>
          <a:prstGeom prst="straightConnector1">
            <a:avLst/>
          </a:prstGeom>
          <a:ln>
            <a:solidFill>
              <a:schemeClr val="accent3"/>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00F3DD8-24F1-48F6-83A9-498223E41739}"/>
              </a:ext>
            </a:extLst>
          </p:cNvPr>
          <p:cNvSpPr txBox="1"/>
          <p:nvPr/>
        </p:nvSpPr>
        <p:spPr>
          <a:xfrm>
            <a:off x="5964779" y="4152670"/>
            <a:ext cx="616643" cy="253916"/>
          </a:xfrm>
          <a:prstGeom prst="rect">
            <a:avLst/>
          </a:prstGeom>
          <a:noFill/>
        </p:spPr>
        <p:txBody>
          <a:bodyPr wrap="square" rtlCol="0">
            <a:spAutoFit/>
          </a:bodyPr>
          <a:lstStyle/>
          <a:p>
            <a:r>
              <a:rPr lang="en-GB" sz="1050" dirty="0">
                <a:solidFill>
                  <a:schemeClr val="accent3"/>
                </a:solidFill>
              </a:rPr>
              <a:t>68.27%</a:t>
            </a:r>
          </a:p>
        </p:txBody>
      </p:sp>
      <p:sp>
        <p:nvSpPr>
          <p:cNvPr id="12" name="Content Placeholder 2">
            <a:extLst>
              <a:ext uri="{FF2B5EF4-FFF2-40B4-BE49-F238E27FC236}">
                <a16:creationId xmlns:a16="http://schemas.microsoft.com/office/drawing/2014/main" id="{E1DFE4B8-6776-4747-9569-87CF0E2B7D24}"/>
              </a:ext>
            </a:extLst>
          </p:cNvPr>
          <p:cNvSpPr>
            <a:spLocks noGrp="1"/>
          </p:cNvSpPr>
          <p:nvPr>
            <p:ph sz="half" idx="2"/>
          </p:nvPr>
        </p:nvSpPr>
        <p:spPr>
          <a:xfrm>
            <a:off x="457199" y="1216064"/>
            <a:ext cx="3312013" cy="3152758"/>
          </a:xfrm>
        </p:spPr>
        <p:txBody>
          <a:bodyPr>
            <a:normAutofit/>
          </a:bodyPr>
          <a:lstStyle/>
          <a:p>
            <a:r>
              <a:rPr lang="en-GB" sz="2200" dirty="0"/>
              <a:t>± 1 standard deviation from the mean: 68.27% of all results</a:t>
            </a:r>
          </a:p>
          <a:p>
            <a:r>
              <a:rPr lang="en-GB" sz="2200" dirty="0" err="1"/>
              <a:t>ie</a:t>
            </a:r>
            <a:r>
              <a:rPr lang="en-GB" sz="2200" dirty="0"/>
              <a:t>. for every ~3 results, expect 1 to be outside 1SD</a:t>
            </a:r>
          </a:p>
        </p:txBody>
      </p:sp>
      <p:sp>
        <p:nvSpPr>
          <p:cNvPr id="13" name="TextBox 12">
            <a:extLst>
              <a:ext uri="{FF2B5EF4-FFF2-40B4-BE49-F238E27FC236}">
                <a16:creationId xmlns:a16="http://schemas.microsoft.com/office/drawing/2014/main" id="{E6BEA64A-26C2-4713-BD23-100400C2A2BE}"/>
              </a:ext>
            </a:extLst>
          </p:cNvPr>
          <p:cNvSpPr txBox="1"/>
          <p:nvPr/>
        </p:nvSpPr>
        <p:spPr>
          <a:xfrm>
            <a:off x="5462116" y="1089106"/>
            <a:ext cx="616643" cy="253916"/>
          </a:xfrm>
          <a:prstGeom prst="rect">
            <a:avLst/>
          </a:prstGeom>
          <a:noFill/>
        </p:spPr>
        <p:txBody>
          <a:bodyPr wrap="square" rtlCol="0">
            <a:spAutoFit/>
          </a:bodyPr>
          <a:lstStyle/>
          <a:p>
            <a:pPr algn="ctr"/>
            <a:r>
              <a:rPr lang="el-GR" sz="1050" dirty="0">
                <a:solidFill>
                  <a:schemeClr val="accent3"/>
                </a:solidFill>
              </a:rPr>
              <a:t>μ</a:t>
            </a:r>
            <a:r>
              <a:rPr lang="en-GB" sz="1050" dirty="0">
                <a:solidFill>
                  <a:schemeClr val="accent3"/>
                </a:solidFill>
              </a:rPr>
              <a:t> - 1</a:t>
            </a:r>
            <a:r>
              <a:rPr lang="el-GR" sz="1050" dirty="0">
                <a:solidFill>
                  <a:schemeClr val="accent3"/>
                </a:solidFill>
              </a:rPr>
              <a:t>σ</a:t>
            </a:r>
            <a:endParaRPr lang="en-GB" sz="1050" dirty="0">
              <a:solidFill>
                <a:schemeClr val="accent3"/>
              </a:solidFill>
            </a:endParaRPr>
          </a:p>
        </p:txBody>
      </p:sp>
      <p:sp>
        <p:nvSpPr>
          <p:cNvPr id="14" name="TextBox 13">
            <a:extLst>
              <a:ext uri="{FF2B5EF4-FFF2-40B4-BE49-F238E27FC236}">
                <a16:creationId xmlns:a16="http://schemas.microsoft.com/office/drawing/2014/main" id="{743F661E-C80F-4409-97F1-B0BFCC2F1B21}"/>
              </a:ext>
            </a:extLst>
          </p:cNvPr>
          <p:cNvSpPr txBox="1"/>
          <p:nvPr/>
        </p:nvSpPr>
        <p:spPr>
          <a:xfrm>
            <a:off x="6390603" y="1089105"/>
            <a:ext cx="616643" cy="253916"/>
          </a:xfrm>
          <a:prstGeom prst="rect">
            <a:avLst/>
          </a:prstGeom>
          <a:noFill/>
        </p:spPr>
        <p:txBody>
          <a:bodyPr wrap="square" rtlCol="0">
            <a:spAutoFit/>
          </a:bodyPr>
          <a:lstStyle/>
          <a:p>
            <a:pPr algn="ctr"/>
            <a:r>
              <a:rPr lang="el-GR" sz="1050" dirty="0">
                <a:solidFill>
                  <a:schemeClr val="accent3"/>
                </a:solidFill>
              </a:rPr>
              <a:t>μ</a:t>
            </a:r>
            <a:r>
              <a:rPr lang="en-GB" sz="1050" dirty="0">
                <a:solidFill>
                  <a:schemeClr val="accent3"/>
                </a:solidFill>
              </a:rPr>
              <a:t> + 1</a:t>
            </a:r>
            <a:r>
              <a:rPr lang="el-GR" sz="1050" dirty="0">
                <a:solidFill>
                  <a:schemeClr val="accent3"/>
                </a:solidFill>
              </a:rPr>
              <a:t>σ</a:t>
            </a:r>
            <a:endParaRPr lang="en-GB" sz="1050" dirty="0">
              <a:solidFill>
                <a:schemeClr val="accent3"/>
              </a:solidFill>
            </a:endParaRPr>
          </a:p>
        </p:txBody>
      </p:sp>
      <p:sp>
        <p:nvSpPr>
          <p:cNvPr id="15" name="TextBox 14">
            <a:extLst>
              <a:ext uri="{FF2B5EF4-FFF2-40B4-BE49-F238E27FC236}">
                <a16:creationId xmlns:a16="http://schemas.microsoft.com/office/drawing/2014/main" id="{FC7FFF9C-E32D-4673-904E-00008B38AEDB}"/>
              </a:ext>
            </a:extLst>
          </p:cNvPr>
          <p:cNvSpPr txBox="1"/>
          <p:nvPr/>
        </p:nvSpPr>
        <p:spPr>
          <a:xfrm>
            <a:off x="5919364" y="1093965"/>
            <a:ext cx="616643" cy="253916"/>
          </a:xfrm>
          <a:prstGeom prst="rect">
            <a:avLst/>
          </a:prstGeom>
          <a:noFill/>
        </p:spPr>
        <p:txBody>
          <a:bodyPr wrap="square" rtlCol="0">
            <a:spAutoFit/>
          </a:bodyPr>
          <a:lstStyle/>
          <a:p>
            <a:pPr algn="ctr"/>
            <a:r>
              <a:rPr lang="el-GR" sz="1050" dirty="0">
                <a:solidFill>
                  <a:schemeClr val="bg1">
                    <a:lumMod val="50000"/>
                  </a:schemeClr>
                </a:solidFill>
              </a:rPr>
              <a:t>μ</a:t>
            </a:r>
            <a:endParaRPr lang="en-GB" sz="1050" dirty="0">
              <a:solidFill>
                <a:schemeClr val="bg1">
                  <a:lumMod val="50000"/>
                </a:schemeClr>
              </a:solidFill>
            </a:endParaRPr>
          </a:p>
        </p:txBody>
      </p:sp>
    </p:spTree>
    <p:extLst>
      <p:ext uri="{BB962C8B-B14F-4D97-AF65-F5344CB8AC3E}">
        <p14:creationId xmlns:p14="http://schemas.microsoft.com/office/powerpoint/2010/main" val="2020818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cxnSp>
        <p:nvCxnSpPr>
          <p:cNvPr id="3" name="Straight Arrow Connector 2">
            <a:extLst>
              <a:ext uri="{FF2B5EF4-FFF2-40B4-BE49-F238E27FC236}">
                <a16:creationId xmlns:a16="http://schemas.microsoft.com/office/drawing/2014/main" id="{750B8C49-EA3D-4C03-B10D-A4CB4E5FF580}"/>
              </a:ext>
            </a:extLst>
          </p:cNvPr>
          <p:cNvCxnSpPr>
            <a:cxnSpLocks/>
          </p:cNvCxnSpPr>
          <p:nvPr/>
        </p:nvCxnSpPr>
        <p:spPr>
          <a:xfrm>
            <a:off x="5286615" y="4095590"/>
            <a:ext cx="1882588" cy="0"/>
          </a:xfrm>
          <a:prstGeom prst="straightConnector1">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00F3DD8-24F1-48F6-83A9-498223E41739}"/>
              </a:ext>
            </a:extLst>
          </p:cNvPr>
          <p:cNvSpPr txBox="1"/>
          <p:nvPr/>
        </p:nvSpPr>
        <p:spPr>
          <a:xfrm>
            <a:off x="5964779" y="4152670"/>
            <a:ext cx="661799" cy="253916"/>
          </a:xfrm>
          <a:prstGeom prst="rect">
            <a:avLst/>
          </a:prstGeom>
          <a:noFill/>
        </p:spPr>
        <p:txBody>
          <a:bodyPr wrap="square" rtlCol="0">
            <a:spAutoFit/>
          </a:bodyPr>
          <a:lstStyle/>
          <a:p>
            <a:r>
              <a:rPr lang="en-GB" sz="1050" dirty="0">
                <a:solidFill>
                  <a:schemeClr val="accent6"/>
                </a:solidFill>
              </a:rPr>
              <a:t>95.45%</a:t>
            </a:r>
          </a:p>
        </p:txBody>
      </p:sp>
      <p:sp>
        <p:nvSpPr>
          <p:cNvPr id="8" name="Content Placeholder 2">
            <a:extLst>
              <a:ext uri="{FF2B5EF4-FFF2-40B4-BE49-F238E27FC236}">
                <a16:creationId xmlns:a16="http://schemas.microsoft.com/office/drawing/2014/main" id="{8543F9A1-CE87-4B0F-816B-A3566E406206}"/>
              </a:ext>
            </a:extLst>
          </p:cNvPr>
          <p:cNvSpPr>
            <a:spLocks noGrp="1"/>
          </p:cNvSpPr>
          <p:nvPr>
            <p:ph sz="half" idx="2"/>
          </p:nvPr>
        </p:nvSpPr>
        <p:spPr>
          <a:xfrm>
            <a:off x="457199" y="1216064"/>
            <a:ext cx="3312013" cy="3152758"/>
          </a:xfrm>
        </p:spPr>
        <p:txBody>
          <a:bodyPr>
            <a:normAutofit/>
          </a:bodyPr>
          <a:lstStyle/>
          <a:p>
            <a:r>
              <a:rPr lang="en-GB" sz="2200" dirty="0"/>
              <a:t>± 2 standard deviation from the mean: 95.45% of all results</a:t>
            </a:r>
          </a:p>
          <a:p>
            <a:r>
              <a:rPr lang="en-GB" sz="2200" dirty="0" err="1"/>
              <a:t>ie</a:t>
            </a:r>
            <a:r>
              <a:rPr lang="en-GB" sz="2200" dirty="0"/>
              <a:t>. for every ~22 results, expect 1 to be outside 2SD</a:t>
            </a:r>
          </a:p>
        </p:txBody>
      </p:sp>
      <p:graphicFrame>
        <p:nvGraphicFramePr>
          <p:cNvPr id="9" name="Chart 8">
            <a:extLst>
              <a:ext uri="{FF2B5EF4-FFF2-40B4-BE49-F238E27FC236}">
                <a16:creationId xmlns:a16="http://schemas.microsoft.com/office/drawing/2014/main" id="{A369E391-519F-46A4-8925-B7CBD2D6D6A0}"/>
              </a:ext>
            </a:extLst>
          </p:cNvPr>
          <p:cNvGraphicFramePr>
            <a:graphicFrameLocks/>
          </p:cNvGraphicFramePr>
          <p:nvPr>
            <p:extLst>
              <p:ext uri="{D42A27DB-BD31-4B8C-83A1-F6EECF244321}">
                <p14:modId xmlns:p14="http://schemas.microsoft.com/office/powerpoint/2010/main" val="2556988600"/>
              </p:ext>
            </p:extLst>
          </p:nvPr>
        </p:nvGraphicFramePr>
        <p:xfrm>
          <a:off x="3769213" y="1216064"/>
          <a:ext cx="4917587" cy="2879526"/>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EB790531-95D2-4659-BA39-313EB208A6E6}"/>
              </a:ext>
            </a:extLst>
          </p:cNvPr>
          <p:cNvSpPr txBox="1"/>
          <p:nvPr/>
        </p:nvSpPr>
        <p:spPr>
          <a:xfrm>
            <a:off x="5001076" y="1089106"/>
            <a:ext cx="616643" cy="253916"/>
          </a:xfrm>
          <a:prstGeom prst="rect">
            <a:avLst/>
          </a:prstGeom>
          <a:noFill/>
        </p:spPr>
        <p:txBody>
          <a:bodyPr wrap="square" rtlCol="0">
            <a:spAutoFit/>
          </a:bodyPr>
          <a:lstStyle/>
          <a:p>
            <a:pPr algn="ctr"/>
            <a:r>
              <a:rPr lang="el-GR" sz="1050" dirty="0">
                <a:solidFill>
                  <a:schemeClr val="accent6"/>
                </a:solidFill>
              </a:rPr>
              <a:t>μ</a:t>
            </a:r>
            <a:r>
              <a:rPr lang="en-GB" sz="1050" dirty="0">
                <a:solidFill>
                  <a:schemeClr val="accent6"/>
                </a:solidFill>
              </a:rPr>
              <a:t> - 2</a:t>
            </a:r>
            <a:r>
              <a:rPr lang="el-GR" sz="1050" dirty="0">
                <a:solidFill>
                  <a:schemeClr val="accent6"/>
                </a:solidFill>
              </a:rPr>
              <a:t>σ</a:t>
            </a:r>
            <a:endParaRPr lang="en-GB" sz="1050" dirty="0">
              <a:solidFill>
                <a:schemeClr val="accent6"/>
              </a:solidFill>
            </a:endParaRPr>
          </a:p>
        </p:txBody>
      </p:sp>
      <p:sp>
        <p:nvSpPr>
          <p:cNvPr id="11" name="TextBox 10">
            <a:extLst>
              <a:ext uri="{FF2B5EF4-FFF2-40B4-BE49-F238E27FC236}">
                <a16:creationId xmlns:a16="http://schemas.microsoft.com/office/drawing/2014/main" id="{D7896102-12FD-4732-88E3-885FFF88D175}"/>
              </a:ext>
            </a:extLst>
          </p:cNvPr>
          <p:cNvSpPr txBox="1"/>
          <p:nvPr/>
        </p:nvSpPr>
        <p:spPr>
          <a:xfrm>
            <a:off x="6843959" y="1089105"/>
            <a:ext cx="616643" cy="253916"/>
          </a:xfrm>
          <a:prstGeom prst="rect">
            <a:avLst/>
          </a:prstGeom>
          <a:noFill/>
        </p:spPr>
        <p:txBody>
          <a:bodyPr wrap="square" rtlCol="0">
            <a:spAutoFit/>
          </a:bodyPr>
          <a:lstStyle/>
          <a:p>
            <a:pPr algn="ctr"/>
            <a:r>
              <a:rPr lang="el-GR" sz="1050" dirty="0">
                <a:solidFill>
                  <a:schemeClr val="accent6"/>
                </a:solidFill>
              </a:rPr>
              <a:t>μ</a:t>
            </a:r>
            <a:r>
              <a:rPr lang="en-GB" sz="1050" dirty="0">
                <a:solidFill>
                  <a:schemeClr val="accent6"/>
                </a:solidFill>
              </a:rPr>
              <a:t> + 2</a:t>
            </a:r>
            <a:r>
              <a:rPr lang="el-GR" sz="1050" dirty="0">
                <a:solidFill>
                  <a:schemeClr val="accent6"/>
                </a:solidFill>
              </a:rPr>
              <a:t>σ</a:t>
            </a:r>
            <a:endParaRPr lang="en-GB" sz="1050" dirty="0">
              <a:solidFill>
                <a:schemeClr val="accent6"/>
              </a:solidFill>
            </a:endParaRPr>
          </a:p>
        </p:txBody>
      </p:sp>
      <p:sp>
        <p:nvSpPr>
          <p:cNvPr id="12" name="TextBox 11">
            <a:extLst>
              <a:ext uri="{FF2B5EF4-FFF2-40B4-BE49-F238E27FC236}">
                <a16:creationId xmlns:a16="http://schemas.microsoft.com/office/drawing/2014/main" id="{7C2FC177-2066-46A6-A3B8-5B7006E7454F}"/>
              </a:ext>
            </a:extLst>
          </p:cNvPr>
          <p:cNvSpPr txBox="1"/>
          <p:nvPr/>
        </p:nvSpPr>
        <p:spPr>
          <a:xfrm>
            <a:off x="5919364" y="1093965"/>
            <a:ext cx="616643" cy="253916"/>
          </a:xfrm>
          <a:prstGeom prst="rect">
            <a:avLst/>
          </a:prstGeom>
          <a:noFill/>
        </p:spPr>
        <p:txBody>
          <a:bodyPr wrap="square" rtlCol="0">
            <a:spAutoFit/>
          </a:bodyPr>
          <a:lstStyle/>
          <a:p>
            <a:pPr algn="ctr"/>
            <a:r>
              <a:rPr lang="el-GR" sz="1050" dirty="0">
                <a:solidFill>
                  <a:schemeClr val="bg1">
                    <a:lumMod val="50000"/>
                  </a:schemeClr>
                </a:solidFill>
              </a:rPr>
              <a:t>μ</a:t>
            </a:r>
            <a:endParaRPr lang="en-GB" sz="1050" dirty="0">
              <a:solidFill>
                <a:schemeClr val="bg1">
                  <a:lumMod val="50000"/>
                </a:schemeClr>
              </a:solidFill>
            </a:endParaRPr>
          </a:p>
        </p:txBody>
      </p:sp>
    </p:spTree>
    <p:extLst>
      <p:ext uri="{BB962C8B-B14F-4D97-AF65-F5344CB8AC3E}">
        <p14:creationId xmlns:p14="http://schemas.microsoft.com/office/powerpoint/2010/main" val="2695309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Normal Distribution</a:t>
            </a:r>
          </a:p>
        </p:txBody>
      </p:sp>
      <p:cxnSp>
        <p:nvCxnSpPr>
          <p:cNvPr id="3" name="Straight Arrow Connector 2">
            <a:extLst>
              <a:ext uri="{FF2B5EF4-FFF2-40B4-BE49-F238E27FC236}">
                <a16:creationId xmlns:a16="http://schemas.microsoft.com/office/drawing/2014/main" id="{750B8C49-EA3D-4C03-B10D-A4CB4E5FF580}"/>
              </a:ext>
            </a:extLst>
          </p:cNvPr>
          <p:cNvCxnSpPr>
            <a:cxnSpLocks/>
          </p:cNvCxnSpPr>
          <p:nvPr/>
        </p:nvCxnSpPr>
        <p:spPr>
          <a:xfrm>
            <a:off x="4840941" y="4095590"/>
            <a:ext cx="2773936" cy="0"/>
          </a:xfrm>
          <a:prstGeom prst="straightConnector1">
            <a:avLst/>
          </a:prstGeom>
          <a:ln>
            <a:solidFill>
              <a:schemeClr val="accent2"/>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00F3DD8-24F1-48F6-83A9-498223E41739}"/>
              </a:ext>
            </a:extLst>
          </p:cNvPr>
          <p:cNvSpPr txBox="1"/>
          <p:nvPr/>
        </p:nvSpPr>
        <p:spPr>
          <a:xfrm>
            <a:off x="5964779" y="4152670"/>
            <a:ext cx="616643" cy="253916"/>
          </a:xfrm>
          <a:prstGeom prst="rect">
            <a:avLst/>
          </a:prstGeom>
          <a:noFill/>
        </p:spPr>
        <p:txBody>
          <a:bodyPr wrap="square" rtlCol="0">
            <a:spAutoFit/>
          </a:bodyPr>
          <a:lstStyle/>
          <a:p>
            <a:r>
              <a:rPr lang="en-GB" sz="1050" dirty="0">
                <a:solidFill>
                  <a:schemeClr val="accent2"/>
                </a:solidFill>
              </a:rPr>
              <a:t>99.73%</a:t>
            </a:r>
          </a:p>
        </p:txBody>
      </p:sp>
      <p:sp>
        <p:nvSpPr>
          <p:cNvPr id="11" name="Content Placeholder 2">
            <a:extLst>
              <a:ext uri="{FF2B5EF4-FFF2-40B4-BE49-F238E27FC236}">
                <a16:creationId xmlns:a16="http://schemas.microsoft.com/office/drawing/2014/main" id="{DBA77832-12D1-45D3-9F23-AC7C3B162CFF}"/>
              </a:ext>
            </a:extLst>
          </p:cNvPr>
          <p:cNvSpPr>
            <a:spLocks noGrp="1"/>
          </p:cNvSpPr>
          <p:nvPr>
            <p:ph sz="half" idx="2"/>
          </p:nvPr>
        </p:nvSpPr>
        <p:spPr>
          <a:xfrm>
            <a:off x="457199" y="1216064"/>
            <a:ext cx="3414890" cy="3152758"/>
          </a:xfrm>
        </p:spPr>
        <p:txBody>
          <a:bodyPr>
            <a:normAutofit/>
          </a:bodyPr>
          <a:lstStyle/>
          <a:p>
            <a:r>
              <a:rPr lang="en-GB" sz="2200" dirty="0"/>
              <a:t>± 3 standard deviation from the mean: 99.73% of all results</a:t>
            </a:r>
          </a:p>
          <a:p>
            <a:r>
              <a:rPr lang="en-GB" sz="2200" dirty="0" err="1"/>
              <a:t>ie</a:t>
            </a:r>
            <a:r>
              <a:rPr lang="en-GB" sz="2200" dirty="0"/>
              <a:t>. for every ~370 results, expect 1 to be outside 3SD</a:t>
            </a:r>
          </a:p>
        </p:txBody>
      </p:sp>
      <p:graphicFrame>
        <p:nvGraphicFramePr>
          <p:cNvPr id="12" name="Chart 11">
            <a:extLst>
              <a:ext uri="{FF2B5EF4-FFF2-40B4-BE49-F238E27FC236}">
                <a16:creationId xmlns:a16="http://schemas.microsoft.com/office/drawing/2014/main" id="{077929BB-F4A1-4681-9AAA-E8007A7EA5FF}"/>
              </a:ext>
            </a:extLst>
          </p:cNvPr>
          <p:cNvGraphicFramePr>
            <a:graphicFrameLocks/>
          </p:cNvGraphicFramePr>
          <p:nvPr>
            <p:extLst>
              <p:ext uri="{D42A27DB-BD31-4B8C-83A1-F6EECF244321}">
                <p14:modId xmlns:p14="http://schemas.microsoft.com/office/powerpoint/2010/main" val="2556988600"/>
              </p:ext>
            </p:extLst>
          </p:nvPr>
        </p:nvGraphicFramePr>
        <p:xfrm>
          <a:off x="3769213" y="1216064"/>
          <a:ext cx="4917587" cy="2879526"/>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98F6B3D7-4B59-4DCE-BBC3-31C1E7185AF7}"/>
              </a:ext>
            </a:extLst>
          </p:cNvPr>
          <p:cNvSpPr txBox="1"/>
          <p:nvPr/>
        </p:nvSpPr>
        <p:spPr>
          <a:xfrm>
            <a:off x="4532352" y="1089106"/>
            <a:ext cx="616643" cy="253916"/>
          </a:xfrm>
          <a:prstGeom prst="rect">
            <a:avLst/>
          </a:prstGeom>
          <a:noFill/>
        </p:spPr>
        <p:txBody>
          <a:bodyPr wrap="square" rtlCol="0">
            <a:spAutoFit/>
          </a:bodyPr>
          <a:lstStyle/>
          <a:p>
            <a:pPr algn="ctr"/>
            <a:r>
              <a:rPr lang="el-GR" sz="1050" dirty="0">
                <a:solidFill>
                  <a:schemeClr val="accent2"/>
                </a:solidFill>
              </a:rPr>
              <a:t>μ</a:t>
            </a:r>
            <a:r>
              <a:rPr lang="en-GB" sz="1050" dirty="0">
                <a:solidFill>
                  <a:schemeClr val="accent2"/>
                </a:solidFill>
              </a:rPr>
              <a:t> - 3</a:t>
            </a:r>
            <a:r>
              <a:rPr lang="el-GR" sz="1050" dirty="0">
                <a:solidFill>
                  <a:schemeClr val="accent2"/>
                </a:solidFill>
              </a:rPr>
              <a:t>σ</a:t>
            </a:r>
            <a:endParaRPr lang="en-GB" sz="1050" dirty="0">
              <a:solidFill>
                <a:schemeClr val="accent2"/>
              </a:solidFill>
            </a:endParaRPr>
          </a:p>
        </p:txBody>
      </p:sp>
      <p:sp>
        <p:nvSpPr>
          <p:cNvPr id="14" name="TextBox 13">
            <a:extLst>
              <a:ext uri="{FF2B5EF4-FFF2-40B4-BE49-F238E27FC236}">
                <a16:creationId xmlns:a16="http://schemas.microsoft.com/office/drawing/2014/main" id="{F0AC4C7F-BCFD-4164-97FF-50D19C4C9636}"/>
              </a:ext>
            </a:extLst>
          </p:cNvPr>
          <p:cNvSpPr txBox="1"/>
          <p:nvPr/>
        </p:nvSpPr>
        <p:spPr>
          <a:xfrm>
            <a:off x="7312683" y="1089105"/>
            <a:ext cx="616643" cy="253916"/>
          </a:xfrm>
          <a:prstGeom prst="rect">
            <a:avLst/>
          </a:prstGeom>
          <a:noFill/>
        </p:spPr>
        <p:txBody>
          <a:bodyPr wrap="square" rtlCol="0">
            <a:spAutoFit/>
          </a:bodyPr>
          <a:lstStyle/>
          <a:p>
            <a:pPr algn="ctr"/>
            <a:r>
              <a:rPr lang="el-GR" sz="1050" dirty="0">
                <a:solidFill>
                  <a:schemeClr val="accent2"/>
                </a:solidFill>
              </a:rPr>
              <a:t>μ</a:t>
            </a:r>
            <a:r>
              <a:rPr lang="en-GB" sz="1050" dirty="0">
                <a:solidFill>
                  <a:schemeClr val="accent2"/>
                </a:solidFill>
              </a:rPr>
              <a:t> + 3</a:t>
            </a:r>
            <a:r>
              <a:rPr lang="el-GR" sz="1050" dirty="0">
                <a:solidFill>
                  <a:schemeClr val="accent2"/>
                </a:solidFill>
              </a:rPr>
              <a:t>σ</a:t>
            </a:r>
            <a:endParaRPr lang="en-GB" sz="1050" dirty="0">
              <a:solidFill>
                <a:schemeClr val="accent2"/>
              </a:solidFill>
            </a:endParaRPr>
          </a:p>
        </p:txBody>
      </p:sp>
      <p:sp>
        <p:nvSpPr>
          <p:cNvPr id="15" name="TextBox 14">
            <a:extLst>
              <a:ext uri="{FF2B5EF4-FFF2-40B4-BE49-F238E27FC236}">
                <a16:creationId xmlns:a16="http://schemas.microsoft.com/office/drawing/2014/main" id="{C2C46AD6-6791-4B75-974F-C96A5C5ECBF3}"/>
              </a:ext>
            </a:extLst>
          </p:cNvPr>
          <p:cNvSpPr txBox="1"/>
          <p:nvPr/>
        </p:nvSpPr>
        <p:spPr>
          <a:xfrm>
            <a:off x="5919364" y="1093965"/>
            <a:ext cx="616643" cy="253916"/>
          </a:xfrm>
          <a:prstGeom prst="rect">
            <a:avLst/>
          </a:prstGeom>
          <a:noFill/>
        </p:spPr>
        <p:txBody>
          <a:bodyPr wrap="square" rtlCol="0">
            <a:spAutoFit/>
          </a:bodyPr>
          <a:lstStyle/>
          <a:p>
            <a:pPr algn="ctr"/>
            <a:r>
              <a:rPr lang="el-GR" sz="1050" dirty="0">
                <a:solidFill>
                  <a:schemeClr val="bg1">
                    <a:lumMod val="50000"/>
                  </a:schemeClr>
                </a:solidFill>
              </a:rPr>
              <a:t>μ</a:t>
            </a:r>
            <a:endParaRPr lang="en-GB" sz="1050" dirty="0">
              <a:solidFill>
                <a:schemeClr val="bg1">
                  <a:lumMod val="50000"/>
                </a:schemeClr>
              </a:solidFill>
            </a:endParaRPr>
          </a:p>
        </p:txBody>
      </p:sp>
    </p:spTree>
    <p:extLst>
      <p:ext uri="{BB962C8B-B14F-4D97-AF65-F5344CB8AC3E}">
        <p14:creationId xmlns:p14="http://schemas.microsoft.com/office/powerpoint/2010/main" val="212266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Normal Distribution Principles in a Control Chart</a:t>
            </a:r>
          </a:p>
        </p:txBody>
      </p:sp>
      <p:graphicFrame>
        <p:nvGraphicFramePr>
          <p:cNvPr id="15" name="Chart 14">
            <a:extLst>
              <a:ext uri="{FF2B5EF4-FFF2-40B4-BE49-F238E27FC236}">
                <a16:creationId xmlns:a16="http://schemas.microsoft.com/office/drawing/2014/main" id="{3526DE46-C247-41E2-978D-864FE2AAB587}"/>
              </a:ext>
            </a:extLst>
          </p:cNvPr>
          <p:cNvGraphicFramePr>
            <a:graphicFrameLocks/>
          </p:cNvGraphicFramePr>
          <p:nvPr>
            <p:extLst>
              <p:ext uri="{D42A27DB-BD31-4B8C-83A1-F6EECF244321}">
                <p14:modId xmlns:p14="http://schemas.microsoft.com/office/powerpoint/2010/main" val="2104874000"/>
              </p:ext>
            </p:extLst>
          </p:nvPr>
        </p:nvGraphicFramePr>
        <p:xfrm>
          <a:off x="457201" y="943297"/>
          <a:ext cx="7518824" cy="3405866"/>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a:extLst>
              <a:ext uri="{FF2B5EF4-FFF2-40B4-BE49-F238E27FC236}">
                <a16:creationId xmlns:a16="http://schemas.microsoft.com/office/drawing/2014/main" id="{1AFB1B96-D229-482D-8E00-6D67D6DA8648}"/>
              </a:ext>
            </a:extLst>
          </p:cNvPr>
          <p:cNvGrpSpPr/>
          <p:nvPr/>
        </p:nvGrpSpPr>
        <p:grpSpPr>
          <a:xfrm>
            <a:off x="0" y="3227294"/>
            <a:ext cx="3580760" cy="1266135"/>
            <a:chOff x="0" y="3227294"/>
            <a:chExt cx="3580760" cy="1266135"/>
          </a:xfrm>
        </p:grpSpPr>
        <p:cxnSp>
          <p:nvCxnSpPr>
            <p:cNvPr id="3" name="Straight Arrow Connector 2">
              <a:extLst>
                <a:ext uri="{FF2B5EF4-FFF2-40B4-BE49-F238E27FC236}">
                  <a16:creationId xmlns:a16="http://schemas.microsoft.com/office/drawing/2014/main" id="{E8C0A6C1-555C-4BAF-82CF-BB6BDEEFF2A9}"/>
                </a:ext>
              </a:extLst>
            </p:cNvPr>
            <p:cNvCxnSpPr>
              <a:cxnSpLocks/>
            </p:cNvCxnSpPr>
            <p:nvPr/>
          </p:nvCxnSpPr>
          <p:spPr>
            <a:xfrm flipV="1">
              <a:off x="599355" y="3227294"/>
              <a:ext cx="0" cy="968188"/>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0E5C6701-CA72-4125-9E14-A10818914A61}"/>
                </a:ext>
              </a:extLst>
            </p:cNvPr>
            <p:cNvCxnSpPr>
              <a:cxnSpLocks/>
            </p:cNvCxnSpPr>
            <p:nvPr/>
          </p:nvCxnSpPr>
          <p:spPr>
            <a:xfrm>
              <a:off x="599355" y="4194201"/>
              <a:ext cx="1023257" cy="128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E4A7189D-C4B9-4009-AA3F-14FCB9F2565E}"/>
                </a:ext>
              </a:extLst>
            </p:cNvPr>
            <p:cNvSpPr txBox="1"/>
            <p:nvPr/>
          </p:nvSpPr>
          <p:spPr>
            <a:xfrm>
              <a:off x="0" y="3227294"/>
              <a:ext cx="668510" cy="307777"/>
            </a:xfrm>
            <a:prstGeom prst="rect">
              <a:avLst/>
            </a:prstGeom>
            <a:noFill/>
          </p:spPr>
          <p:txBody>
            <a:bodyPr wrap="square" rtlCol="0">
              <a:spAutoFit/>
            </a:bodyPr>
            <a:lstStyle/>
            <a:p>
              <a:r>
                <a:rPr lang="en-GB" sz="1400" dirty="0"/>
                <a:t>Result</a:t>
              </a:r>
              <a:endParaRPr lang="en-GB" dirty="0"/>
            </a:p>
          </p:txBody>
        </p:sp>
        <p:sp>
          <p:nvSpPr>
            <p:cNvPr id="10" name="TextBox 9">
              <a:extLst>
                <a:ext uri="{FF2B5EF4-FFF2-40B4-BE49-F238E27FC236}">
                  <a16:creationId xmlns:a16="http://schemas.microsoft.com/office/drawing/2014/main" id="{965CA1E9-84C2-489B-8B2B-ADF9CAEF5D1D}"/>
                </a:ext>
              </a:extLst>
            </p:cNvPr>
            <p:cNvSpPr txBox="1"/>
            <p:nvPr/>
          </p:nvSpPr>
          <p:spPr>
            <a:xfrm>
              <a:off x="1288357" y="4185652"/>
              <a:ext cx="2292403" cy="307777"/>
            </a:xfrm>
            <a:prstGeom prst="rect">
              <a:avLst/>
            </a:prstGeom>
            <a:noFill/>
          </p:spPr>
          <p:txBody>
            <a:bodyPr wrap="square" rtlCol="0">
              <a:spAutoFit/>
            </a:bodyPr>
            <a:lstStyle/>
            <a:p>
              <a:r>
                <a:rPr lang="en-GB" sz="1400" dirty="0"/>
                <a:t>Repetition number (or date)</a:t>
              </a:r>
              <a:endParaRPr lang="en-GB" dirty="0"/>
            </a:p>
          </p:txBody>
        </p:sp>
      </p:grpSp>
      <p:grpSp>
        <p:nvGrpSpPr>
          <p:cNvPr id="11" name="Group 10">
            <a:extLst>
              <a:ext uri="{FF2B5EF4-FFF2-40B4-BE49-F238E27FC236}">
                <a16:creationId xmlns:a16="http://schemas.microsoft.com/office/drawing/2014/main" id="{9590F861-5DEA-4324-B74A-479D8DED477F}"/>
              </a:ext>
            </a:extLst>
          </p:cNvPr>
          <p:cNvGrpSpPr/>
          <p:nvPr/>
        </p:nvGrpSpPr>
        <p:grpSpPr>
          <a:xfrm>
            <a:off x="7906871" y="1266584"/>
            <a:ext cx="1060396" cy="2933619"/>
            <a:chOff x="7906871" y="1266584"/>
            <a:chExt cx="1060396" cy="2933619"/>
          </a:xfrm>
        </p:grpSpPr>
        <p:sp>
          <p:nvSpPr>
            <p:cNvPr id="12" name="TextBox 11">
              <a:extLst>
                <a:ext uri="{FF2B5EF4-FFF2-40B4-BE49-F238E27FC236}">
                  <a16:creationId xmlns:a16="http://schemas.microsoft.com/office/drawing/2014/main" id="{1996703D-45DC-4BE1-97C1-3F86A5F55743}"/>
                </a:ext>
              </a:extLst>
            </p:cNvPr>
            <p:cNvSpPr txBox="1"/>
            <p:nvPr/>
          </p:nvSpPr>
          <p:spPr>
            <a:xfrm>
              <a:off x="7906871" y="126658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13" name="TextBox 12">
              <a:extLst>
                <a:ext uri="{FF2B5EF4-FFF2-40B4-BE49-F238E27FC236}">
                  <a16:creationId xmlns:a16="http://schemas.microsoft.com/office/drawing/2014/main" id="{C23F5698-7B82-4E1E-9783-7AF9A0E2EC63}"/>
                </a:ext>
              </a:extLst>
            </p:cNvPr>
            <p:cNvSpPr txBox="1"/>
            <p:nvPr/>
          </p:nvSpPr>
          <p:spPr>
            <a:xfrm>
              <a:off x="7906871" y="1703709"/>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4" name="TextBox 13">
              <a:extLst>
                <a:ext uri="{FF2B5EF4-FFF2-40B4-BE49-F238E27FC236}">
                  <a16:creationId xmlns:a16="http://schemas.microsoft.com/office/drawing/2014/main" id="{E763C9CA-A4C8-4FFA-A643-86B11E4C2B42}"/>
                </a:ext>
              </a:extLst>
            </p:cNvPr>
            <p:cNvSpPr txBox="1"/>
            <p:nvPr/>
          </p:nvSpPr>
          <p:spPr>
            <a:xfrm>
              <a:off x="7906871" y="2585469"/>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6" name="TextBox 15">
              <a:extLst>
                <a:ext uri="{FF2B5EF4-FFF2-40B4-BE49-F238E27FC236}">
                  <a16:creationId xmlns:a16="http://schemas.microsoft.com/office/drawing/2014/main" id="{21B25ED0-0100-4956-B19B-D006C1C879A1}"/>
                </a:ext>
              </a:extLst>
            </p:cNvPr>
            <p:cNvSpPr txBox="1"/>
            <p:nvPr/>
          </p:nvSpPr>
          <p:spPr>
            <a:xfrm>
              <a:off x="7906871" y="345954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7" name="TextBox 16">
              <a:extLst>
                <a:ext uri="{FF2B5EF4-FFF2-40B4-BE49-F238E27FC236}">
                  <a16:creationId xmlns:a16="http://schemas.microsoft.com/office/drawing/2014/main" id="{5E00C2F5-7104-4F92-94FA-523D174D9C17}"/>
                </a:ext>
              </a:extLst>
            </p:cNvPr>
            <p:cNvSpPr txBox="1"/>
            <p:nvPr/>
          </p:nvSpPr>
          <p:spPr>
            <a:xfrm>
              <a:off x="7906871" y="3892426"/>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341365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Fixed Mean vs Rolling Mean</a:t>
            </a:r>
          </a:p>
        </p:txBody>
      </p:sp>
      <p:grpSp>
        <p:nvGrpSpPr>
          <p:cNvPr id="5" name="Group 4">
            <a:extLst>
              <a:ext uri="{FF2B5EF4-FFF2-40B4-BE49-F238E27FC236}">
                <a16:creationId xmlns:a16="http://schemas.microsoft.com/office/drawing/2014/main" id="{D95BBFD4-6C1F-4D42-8F3B-127A21E37143}"/>
              </a:ext>
            </a:extLst>
          </p:cNvPr>
          <p:cNvGrpSpPr/>
          <p:nvPr/>
        </p:nvGrpSpPr>
        <p:grpSpPr>
          <a:xfrm>
            <a:off x="7906871" y="1366476"/>
            <a:ext cx="1060396" cy="2856779"/>
            <a:chOff x="7906871" y="1366476"/>
            <a:chExt cx="1060396" cy="2856779"/>
          </a:xfrm>
        </p:grpSpPr>
        <p:sp>
          <p:nvSpPr>
            <p:cNvPr id="6" name="TextBox 5">
              <a:extLst>
                <a:ext uri="{FF2B5EF4-FFF2-40B4-BE49-F238E27FC236}">
                  <a16:creationId xmlns:a16="http://schemas.microsoft.com/office/drawing/2014/main" id="{5F18C095-8275-41D7-84BE-BF089D78424B}"/>
                </a:ext>
              </a:extLst>
            </p:cNvPr>
            <p:cNvSpPr txBox="1"/>
            <p:nvPr/>
          </p:nvSpPr>
          <p:spPr>
            <a:xfrm>
              <a:off x="7906871" y="1366476"/>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8" name="TextBox 7">
              <a:extLst>
                <a:ext uri="{FF2B5EF4-FFF2-40B4-BE49-F238E27FC236}">
                  <a16:creationId xmlns:a16="http://schemas.microsoft.com/office/drawing/2014/main" id="{333CB436-2F8A-4C36-84B3-211D28FAF118}"/>
                </a:ext>
              </a:extLst>
            </p:cNvPr>
            <p:cNvSpPr txBox="1"/>
            <p:nvPr/>
          </p:nvSpPr>
          <p:spPr>
            <a:xfrm>
              <a:off x="7906871" y="178823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9" name="TextBox 8">
              <a:extLst>
                <a:ext uri="{FF2B5EF4-FFF2-40B4-BE49-F238E27FC236}">
                  <a16:creationId xmlns:a16="http://schemas.microsoft.com/office/drawing/2014/main" id="{6F565D21-900A-4AAD-8682-040BED745FF0}"/>
                </a:ext>
              </a:extLst>
            </p:cNvPr>
            <p:cNvSpPr txBox="1"/>
            <p:nvPr/>
          </p:nvSpPr>
          <p:spPr>
            <a:xfrm>
              <a:off x="7906871" y="2646941"/>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0" name="TextBox 9">
              <a:extLst>
                <a:ext uri="{FF2B5EF4-FFF2-40B4-BE49-F238E27FC236}">
                  <a16:creationId xmlns:a16="http://schemas.microsoft.com/office/drawing/2014/main" id="{21D897B5-20CA-4A11-88F7-4373FA39F03F}"/>
                </a:ext>
              </a:extLst>
            </p:cNvPr>
            <p:cNvSpPr txBox="1"/>
            <p:nvPr/>
          </p:nvSpPr>
          <p:spPr>
            <a:xfrm>
              <a:off x="7906871" y="349796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1" name="TextBox 10">
              <a:extLst>
                <a:ext uri="{FF2B5EF4-FFF2-40B4-BE49-F238E27FC236}">
                  <a16:creationId xmlns:a16="http://schemas.microsoft.com/office/drawing/2014/main" id="{1010EB7A-C2AE-4578-8F29-4F72202D8167}"/>
                </a:ext>
              </a:extLst>
            </p:cNvPr>
            <p:cNvSpPr txBox="1"/>
            <p:nvPr/>
          </p:nvSpPr>
          <p:spPr>
            <a:xfrm>
              <a:off x="7906871" y="391547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graphicFrame>
        <p:nvGraphicFramePr>
          <p:cNvPr id="12" name="Chart 11">
            <a:extLst>
              <a:ext uri="{FF2B5EF4-FFF2-40B4-BE49-F238E27FC236}">
                <a16:creationId xmlns:a16="http://schemas.microsoft.com/office/drawing/2014/main" id="{00903DFC-0E81-4426-9DB5-DACAFA168FD6}"/>
              </a:ext>
            </a:extLst>
          </p:cNvPr>
          <p:cNvGraphicFramePr>
            <a:graphicFrameLocks/>
          </p:cNvGraphicFramePr>
          <p:nvPr>
            <p:extLst>
              <p:ext uri="{D42A27DB-BD31-4B8C-83A1-F6EECF244321}">
                <p14:modId xmlns:p14="http://schemas.microsoft.com/office/powerpoint/2010/main" val="1510613364"/>
              </p:ext>
            </p:extLst>
          </p:nvPr>
        </p:nvGraphicFramePr>
        <p:xfrm>
          <a:off x="457199" y="1063229"/>
          <a:ext cx="7449671" cy="3324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7599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Fixed Mean vs Rolling Mean</a:t>
            </a:r>
          </a:p>
        </p:txBody>
      </p:sp>
      <p:grpSp>
        <p:nvGrpSpPr>
          <p:cNvPr id="5" name="Group 4">
            <a:extLst>
              <a:ext uri="{FF2B5EF4-FFF2-40B4-BE49-F238E27FC236}">
                <a16:creationId xmlns:a16="http://schemas.microsoft.com/office/drawing/2014/main" id="{D95BBFD4-6C1F-4D42-8F3B-127A21E37143}"/>
              </a:ext>
            </a:extLst>
          </p:cNvPr>
          <p:cNvGrpSpPr/>
          <p:nvPr/>
        </p:nvGrpSpPr>
        <p:grpSpPr>
          <a:xfrm>
            <a:off x="7906871" y="1366476"/>
            <a:ext cx="1060396" cy="2856779"/>
            <a:chOff x="7906871" y="1366476"/>
            <a:chExt cx="1060396" cy="2856779"/>
          </a:xfrm>
        </p:grpSpPr>
        <p:sp>
          <p:nvSpPr>
            <p:cNvPr id="6" name="TextBox 5">
              <a:extLst>
                <a:ext uri="{FF2B5EF4-FFF2-40B4-BE49-F238E27FC236}">
                  <a16:creationId xmlns:a16="http://schemas.microsoft.com/office/drawing/2014/main" id="{5F18C095-8275-41D7-84BE-BF089D78424B}"/>
                </a:ext>
              </a:extLst>
            </p:cNvPr>
            <p:cNvSpPr txBox="1"/>
            <p:nvPr/>
          </p:nvSpPr>
          <p:spPr>
            <a:xfrm>
              <a:off x="7906871" y="1366476"/>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8" name="TextBox 7">
              <a:extLst>
                <a:ext uri="{FF2B5EF4-FFF2-40B4-BE49-F238E27FC236}">
                  <a16:creationId xmlns:a16="http://schemas.microsoft.com/office/drawing/2014/main" id="{333CB436-2F8A-4C36-84B3-211D28FAF118}"/>
                </a:ext>
              </a:extLst>
            </p:cNvPr>
            <p:cNvSpPr txBox="1"/>
            <p:nvPr/>
          </p:nvSpPr>
          <p:spPr>
            <a:xfrm>
              <a:off x="7906871" y="178823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9" name="TextBox 8">
              <a:extLst>
                <a:ext uri="{FF2B5EF4-FFF2-40B4-BE49-F238E27FC236}">
                  <a16:creationId xmlns:a16="http://schemas.microsoft.com/office/drawing/2014/main" id="{6F565D21-900A-4AAD-8682-040BED745FF0}"/>
                </a:ext>
              </a:extLst>
            </p:cNvPr>
            <p:cNvSpPr txBox="1"/>
            <p:nvPr/>
          </p:nvSpPr>
          <p:spPr>
            <a:xfrm>
              <a:off x="7906871" y="2646941"/>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0" name="TextBox 9">
              <a:extLst>
                <a:ext uri="{FF2B5EF4-FFF2-40B4-BE49-F238E27FC236}">
                  <a16:creationId xmlns:a16="http://schemas.microsoft.com/office/drawing/2014/main" id="{21D897B5-20CA-4A11-88F7-4373FA39F03F}"/>
                </a:ext>
              </a:extLst>
            </p:cNvPr>
            <p:cNvSpPr txBox="1"/>
            <p:nvPr/>
          </p:nvSpPr>
          <p:spPr>
            <a:xfrm>
              <a:off x="7906871" y="349796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1" name="TextBox 10">
              <a:extLst>
                <a:ext uri="{FF2B5EF4-FFF2-40B4-BE49-F238E27FC236}">
                  <a16:creationId xmlns:a16="http://schemas.microsoft.com/office/drawing/2014/main" id="{1010EB7A-C2AE-4578-8F29-4F72202D8167}"/>
                </a:ext>
              </a:extLst>
            </p:cNvPr>
            <p:cNvSpPr txBox="1"/>
            <p:nvPr/>
          </p:nvSpPr>
          <p:spPr>
            <a:xfrm>
              <a:off x="7906871" y="391547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graphicFrame>
        <p:nvGraphicFramePr>
          <p:cNvPr id="12" name="Chart 11">
            <a:extLst>
              <a:ext uri="{FF2B5EF4-FFF2-40B4-BE49-F238E27FC236}">
                <a16:creationId xmlns:a16="http://schemas.microsoft.com/office/drawing/2014/main" id="{00903DFC-0E81-4426-9DB5-DACAFA168FD6}"/>
              </a:ext>
            </a:extLst>
          </p:cNvPr>
          <p:cNvGraphicFramePr>
            <a:graphicFrameLocks/>
          </p:cNvGraphicFramePr>
          <p:nvPr/>
        </p:nvGraphicFramePr>
        <p:xfrm>
          <a:off x="457199" y="1063229"/>
          <a:ext cx="7449671" cy="33243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9749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Fixed Mean vs Rolling Mean</a:t>
            </a:r>
          </a:p>
        </p:txBody>
      </p:sp>
      <p:grpSp>
        <p:nvGrpSpPr>
          <p:cNvPr id="5" name="Group 4">
            <a:extLst>
              <a:ext uri="{FF2B5EF4-FFF2-40B4-BE49-F238E27FC236}">
                <a16:creationId xmlns:a16="http://schemas.microsoft.com/office/drawing/2014/main" id="{D95BBFD4-6C1F-4D42-8F3B-127A21E37143}"/>
              </a:ext>
            </a:extLst>
          </p:cNvPr>
          <p:cNvGrpSpPr/>
          <p:nvPr/>
        </p:nvGrpSpPr>
        <p:grpSpPr>
          <a:xfrm>
            <a:off x="7906871" y="1804464"/>
            <a:ext cx="1060396" cy="1727231"/>
            <a:chOff x="7906871" y="1804464"/>
            <a:chExt cx="1060396" cy="1727231"/>
          </a:xfrm>
        </p:grpSpPr>
        <p:sp>
          <p:nvSpPr>
            <p:cNvPr id="6" name="TextBox 5">
              <a:extLst>
                <a:ext uri="{FF2B5EF4-FFF2-40B4-BE49-F238E27FC236}">
                  <a16:creationId xmlns:a16="http://schemas.microsoft.com/office/drawing/2014/main" id="{5F18C095-8275-41D7-84BE-BF089D78424B}"/>
                </a:ext>
              </a:extLst>
            </p:cNvPr>
            <p:cNvSpPr txBox="1"/>
            <p:nvPr/>
          </p:nvSpPr>
          <p:spPr>
            <a:xfrm>
              <a:off x="7906871" y="180446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8" name="TextBox 7">
              <a:extLst>
                <a:ext uri="{FF2B5EF4-FFF2-40B4-BE49-F238E27FC236}">
                  <a16:creationId xmlns:a16="http://schemas.microsoft.com/office/drawing/2014/main" id="{333CB436-2F8A-4C36-84B3-211D28FAF118}"/>
                </a:ext>
              </a:extLst>
            </p:cNvPr>
            <p:cNvSpPr txBox="1"/>
            <p:nvPr/>
          </p:nvSpPr>
          <p:spPr>
            <a:xfrm>
              <a:off x="7906871" y="204180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9" name="TextBox 8">
              <a:extLst>
                <a:ext uri="{FF2B5EF4-FFF2-40B4-BE49-F238E27FC236}">
                  <a16:creationId xmlns:a16="http://schemas.microsoft.com/office/drawing/2014/main" id="{6F565D21-900A-4AAD-8682-040BED745FF0}"/>
                </a:ext>
              </a:extLst>
            </p:cNvPr>
            <p:cNvSpPr txBox="1"/>
            <p:nvPr/>
          </p:nvSpPr>
          <p:spPr>
            <a:xfrm>
              <a:off x="7906871" y="2516313"/>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0" name="TextBox 9">
              <a:extLst>
                <a:ext uri="{FF2B5EF4-FFF2-40B4-BE49-F238E27FC236}">
                  <a16:creationId xmlns:a16="http://schemas.microsoft.com/office/drawing/2014/main" id="{21D897B5-20CA-4A11-88F7-4373FA39F03F}"/>
                </a:ext>
              </a:extLst>
            </p:cNvPr>
            <p:cNvSpPr txBox="1"/>
            <p:nvPr/>
          </p:nvSpPr>
          <p:spPr>
            <a:xfrm>
              <a:off x="7906871" y="2983137"/>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1" name="TextBox 10">
              <a:extLst>
                <a:ext uri="{FF2B5EF4-FFF2-40B4-BE49-F238E27FC236}">
                  <a16:creationId xmlns:a16="http://schemas.microsoft.com/office/drawing/2014/main" id="{1010EB7A-C2AE-4578-8F29-4F72202D8167}"/>
                </a:ext>
              </a:extLst>
            </p:cNvPr>
            <p:cNvSpPr txBox="1"/>
            <p:nvPr/>
          </p:nvSpPr>
          <p:spPr>
            <a:xfrm>
              <a:off x="7906871" y="322391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graphicFrame>
        <p:nvGraphicFramePr>
          <p:cNvPr id="12" name="Chart 11">
            <a:extLst>
              <a:ext uri="{FF2B5EF4-FFF2-40B4-BE49-F238E27FC236}">
                <a16:creationId xmlns:a16="http://schemas.microsoft.com/office/drawing/2014/main" id="{A5356D73-53A4-4079-81AB-86B0E1088B5A}"/>
              </a:ext>
            </a:extLst>
          </p:cNvPr>
          <p:cNvGraphicFramePr>
            <a:graphicFrameLocks/>
          </p:cNvGraphicFramePr>
          <p:nvPr>
            <p:extLst>
              <p:ext uri="{D42A27DB-BD31-4B8C-83A1-F6EECF244321}">
                <p14:modId xmlns:p14="http://schemas.microsoft.com/office/powerpoint/2010/main" val="2068722324"/>
              </p:ext>
            </p:extLst>
          </p:nvPr>
        </p:nvGraphicFramePr>
        <p:xfrm>
          <a:off x="457199" y="1062541"/>
          <a:ext cx="7449671" cy="3301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198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sz="half" idx="2"/>
          </p:nvPr>
        </p:nvSpPr>
        <p:spPr/>
        <p:txBody>
          <a:bodyPr>
            <a:normAutofit/>
          </a:bodyPr>
          <a:lstStyle/>
          <a:p>
            <a:r>
              <a:rPr lang="en-US" sz="2200" dirty="0"/>
              <a:t>PART 1:</a:t>
            </a:r>
            <a:endParaRPr lang="en-GB" sz="2200" dirty="0"/>
          </a:p>
        </p:txBody>
      </p:sp>
    </p:spTree>
    <p:extLst>
      <p:ext uri="{BB962C8B-B14F-4D97-AF65-F5344CB8AC3E}">
        <p14:creationId xmlns:p14="http://schemas.microsoft.com/office/powerpoint/2010/main" val="342580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Interpretation</a:t>
            </a:r>
            <a:br>
              <a:rPr lang="en-GB" dirty="0"/>
            </a:br>
            <a:r>
              <a:rPr lang="en-GB" dirty="0"/>
              <a:t>Outright Failures</a:t>
            </a:r>
          </a:p>
        </p:txBody>
      </p:sp>
      <p:graphicFrame>
        <p:nvGraphicFramePr>
          <p:cNvPr id="8" name="Chart 7">
            <a:extLst>
              <a:ext uri="{FF2B5EF4-FFF2-40B4-BE49-F238E27FC236}">
                <a16:creationId xmlns:a16="http://schemas.microsoft.com/office/drawing/2014/main" id="{830F90E9-835C-428D-98DC-2EF441315D37}"/>
              </a:ext>
            </a:extLst>
          </p:cNvPr>
          <p:cNvGraphicFramePr>
            <a:graphicFrameLocks/>
          </p:cNvGraphicFramePr>
          <p:nvPr>
            <p:extLst>
              <p:ext uri="{D42A27DB-BD31-4B8C-83A1-F6EECF244321}">
                <p14:modId xmlns:p14="http://schemas.microsoft.com/office/powerpoint/2010/main" val="2336970397"/>
              </p:ext>
            </p:extLst>
          </p:nvPr>
        </p:nvGraphicFramePr>
        <p:xfrm>
          <a:off x="457200" y="1063229"/>
          <a:ext cx="7449671" cy="3301302"/>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a:extLst>
              <a:ext uri="{FF2B5EF4-FFF2-40B4-BE49-F238E27FC236}">
                <a16:creationId xmlns:a16="http://schemas.microsoft.com/office/drawing/2014/main" id="{02F2F94D-141D-4BC5-9A01-B6DFF7484BBF}"/>
              </a:ext>
            </a:extLst>
          </p:cNvPr>
          <p:cNvGrpSpPr/>
          <p:nvPr/>
        </p:nvGrpSpPr>
        <p:grpSpPr>
          <a:xfrm>
            <a:off x="3380975" y="1114528"/>
            <a:ext cx="3717791" cy="2744587"/>
            <a:chOff x="3380975" y="1114528"/>
            <a:chExt cx="3717791" cy="2744587"/>
          </a:xfrm>
        </p:grpSpPr>
        <p:sp>
          <p:nvSpPr>
            <p:cNvPr id="2" name="Oval 1">
              <a:extLst>
                <a:ext uri="{FF2B5EF4-FFF2-40B4-BE49-F238E27FC236}">
                  <a16:creationId xmlns:a16="http://schemas.microsoft.com/office/drawing/2014/main" id="{727BA42E-CAAE-41C8-891F-00D53B271A28}"/>
                </a:ext>
              </a:extLst>
            </p:cNvPr>
            <p:cNvSpPr/>
            <p:nvPr/>
          </p:nvSpPr>
          <p:spPr>
            <a:xfrm>
              <a:off x="3380975" y="3359653"/>
              <a:ext cx="499462" cy="4994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AFC0593-80EA-4115-8422-C5F708214D60}"/>
                </a:ext>
              </a:extLst>
            </p:cNvPr>
            <p:cNvSpPr/>
            <p:nvPr/>
          </p:nvSpPr>
          <p:spPr>
            <a:xfrm>
              <a:off x="6599304" y="1114528"/>
              <a:ext cx="499462" cy="499462"/>
            </a:xfrm>
            <a:prstGeom prst="ellipse">
              <a:avLst/>
            </a:prstGeom>
            <a:noFill/>
            <a:ln w="127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C5410AE8-A303-40EE-A27F-AB0E25A6EF05}"/>
              </a:ext>
            </a:extLst>
          </p:cNvPr>
          <p:cNvGrpSpPr/>
          <p:nvPr/>
        </p:nvGrpSpPr>
        <p:grpSpPr>
          <a:xfrm>
            <a:off x="7906871" y="1228164"/>
            <a:ext cx="1060396" cy="2841411"/>
            <a:chOff x="7906871" y="1228164"/>
            <a:chExt cx="1060396" cy="2841411"/>
          </a:xfrm>
        </p:grpSpPr>
        <p:sp>
          <p:nvSpPr>
            <p:cNvPr id="14" name="TextBox 13">
              <a:extLst>
                <a:ext uri="{FF2B5EF4-FFF2-40B4-BE49-F238E27FC236}">
                  <a16:creationId xmlns:a16="http://schemas.microsoft.com/office/drawing/2014/main" id="{B9900834-DA7D-433E-88B4-F86F078E3388}"/>
                </a:ext>
              </a:extLst>
            </p:cNvPr>
            <p:cNvSpPr txBox="1"/>
            <p:nvPr/>
          </p:nvSpPr>
          <p:spPr>
            <a:xfrm>
              <a:off x="7906871" y="122816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15" name="TextBox 14">
              <a:extLst>
                <a:ext uri="{FF2B5EF4-FFF2-40B4-BE49-F238E27FC236}">
                  <a16:creationId xmlns:a16="http://schemas.microsoft.com/office/drawing/2014/main" id="{7235E853-6A0F-4844-A829-0EACD1873185}"/>
                </a:ext>
              </a:extLst>
            </p:cNvPr>
            <p:cNvSpPr txBox="1"/>
            <p:nvPr/>
          </p:nvSpPr>
          <p:spPr>
            <a:xfrm>
              <a:off x="7906871" y="1649921"/>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6" name="TextBox 15">
              <a:extLst>
                <a:ext uri="{FF2B5EF4-FFF2-40B4-BE49-F238E27FC236}">
                  <a16:creationId xmlns:a16="http://schemas.microsoft.com/office/drawing/2014/main" id="{9EE3000C-CDCA-4776-B291-F1AA88ABE46F}"/>
                </a:ext>
              </a:extLst>
            </p:cNvPr>
            <p:cNvSpPr txBox="1"/>
            <p:nvPr/>
          </p:nvSpPr>
          <p:spPr>
            <a:xfrm>
              <a:off x="7906871" y="2500945"/>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7" name="TextBox 16">
              <a:extLst>
                <a:ext uri="{FF2B5EF4-FFF2-40B4-BE49-F238E27FC236}">
                  <a16:creationId xmlns:a16="http://schemas.microsoft.com/office/drawing/2014/main" id="{9BC2B11C-7EBC-436B-AE55-6E487EF7C50A}"/>
                </a:ext>
              </a:extLst>
            </p:cNvPr>
            <p:cNvSpPr txBox="1"/>
            <p:nvPr/>
          </p:nvSpPr>
          <p:spPr>
            <a:xfrm>
              <a:off x="7906871" y="334428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8" name="TextBox 17">
              <a:extLst>
                <a:ext uri="{FF2B5EF4-FFF2-40B4-BE49-F238E27FC236}">
                  <a16:creationId xmlns:a16="http://schemas.microsoft.com/office/drawing/2014/main" id="{2A0C8094-5D73-42ED-AF85-FB2A5EBC96A4}"/>
                </a:ext>
              </a:extLst>
            </p:cNvPr>
            <p:cNvSpPr txBox="1"/>
            <p:nvPr/>
          </p:nvSpPr>
          <p:spPr>
            <a:xfrm>
              <a:off x="7906871" y="376179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33761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Fixed Mean vs Rolling Mean</a:t>
            </a:r>
          </a:p>
        </p:txBody>
      </p:sp>
      <p:grpSp>
        <p:nvGrpSpPr>
          <p:cNvPr id="5" name="Group 4">
            <a:extLst>
              <a:ext uri="{FF2B5EF4-FFF2-40B4-BE49-F238E27FC236}">
                <a16:creationId xmlns:a16="http://schemas.microsoft.com/office/drawing/2014/main" id="{D95BBFD4-6C1F-4D42-8F3B-127A21E37143}"/>
              </a:ext>
            </a:extLst>
          </p:cNvPr>
          <p:cNvGrpSpPr/>
          <p:nvPr/>
        </p:nvGrpSpPr>
        <p:grpSpPr>
          <a:xfrm>
            <a:off x="7906871" y="1804464"/>
            <a:ext cx="1060396" cy="1727231"/>
            <a:chOff x="7906871" y="1804464"/>
            <a:chExt cx="1060396" cy="1727231"/>
          </a:xfrm>
        </p:grpSpPr>
        <p:sp>
          <p:nvSpPr>
            <p:cNvPr id="6" name="TextBox 5">
              <a:extLst>
                <a:ext uri="{FF2B5EF4-FFF2-40B4-BE49-F238E27FC236}">
                  <a16:creationId xmlns:a16="http://schemas.microsoft.com/office/drawing/2014/main" id="{5F18C095-8275-41D7-84BE-BF089D78424B}"/>
                </a:ext>
              </a:extLst>
            </p:cNvPr>
            <p:cNvSpPr txBox="1"/>
            <p:nvPr/>
          </p:nvSpPr>
          <p:spPr>
            <a:xfrm>
              <a:off x="7906871" y="180446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8" name="TextBox 7">
              <a:extLst>
                <a:ext uri="{FF2B5EF4-FFF2-40B4-BE49-F238E27FC236}">
                  <a16:creationId xmlns:a16="http://schemas.microsoft.com/office/drawing/2014/main" id="{333CB436-2F8A-4C36-84B3-211D28FAF118}"/>
                </a:ext>
              </a:extLst>
            </p:cNvPr>
            <p:cNvSpPr txBox="1"/>
            <p:nvPr/>
          </p:nvSpPr>
          <p:spPr>
            <a:xfrm>
              <a:off x="7906871" y="204180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9" name="TextBox 8">
              <a:extLst>
                <a:ext uri="{FF2B5EF4-FFF2-40B4-BE49-F238E27FC236}">
                  <a16:creationId xmlns:a16="http://schemas.microsoft.com/office/drawing/2014/main" id="{6F565D21-900A-4AAD-8682-040BED745FF0}"/>
                </a:ext>
              </a:extLst>
            </p:cNvPr>
            <p:cNvSpPr txBox="1"/>
            <p:nvPr/>
          </p:nvSpPr>
          <p:spPr>
            <a:xfrm>
              <a:off x="7906871" y="2516313"/>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0" name="TextBox 9">
              <a:extLst>
                <a:ext uri="{FF2B5EF4-FFF2-40B4-BE49-F238E27FC236}">
                  <a16:creationId xmlns:a16="http://schemas.microsoft.com/office/drawing/2014/main" id="{21D897B5-20CA-4A11-88F7-4373FA39F03F}"/>
                </a:ext>
              </a:extLst>
            </p:cNvPr>
            <p:cNvSpPr txBox="1"/>
            <p:nvPr/>
          </p:nvSpPr>
          <p:spPr>
            <a:xfrm>
              <a:off x="7906871" y="2983137"/>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1" name="TextBox 10">
              <a:extLst>
                <a:ext uri="{FF2B5EF4-FFF2-40B4-BE49-F238E27FC236}">
                  <a16:creationId xmlns:a16="http://schemas.microsoft.com/office/drawing/2014/main" id="{1010EB7A-C2AE-4578-8F29-4F72202D8167}"/>
                </a:ext>
              </a:extLst>
            </p:cNvPr>
            <p:cNvSpPr txBox="1"/>
            <p:nvPr/>
          </p:nvSpPr>
          <p:spPr>
            <a:xfrm>
              <a:off x="7906871" y="322391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graphicFrame>
        <p:nvGraphicFramePr>
          <p:cNvPr id="13" name="Chart 12">
            <a:extLst>
              <a:ext uri="{FF2B5EF4-FFF2-40B4-BE49-F238E27FC236}">
                <a16:creationId xmlns:a16="http://schemas.microsoft.com/office/drawing/2014/main" id="{8F01151B-FD1E-4A91-ADE9-6C632110C9D3}"/>
              </a:ext>
            </a:extLst>
          </p:cNvPr>
          <p:cNvGraphicFramePr>
            <a:graphicFrameLocks/>
          </p:cNvGraphicFramePr>
          <p:nvPr>
            <p:extLst>
              <p:ext uri="{D42A27DB-BD31-4B8C-83A1-F6EECF244321}">
                <p14:modId xmlns:p14="http://schemas.microsoft.com/office/powerpoint/2010/main" val="2309457453"/>
              </p:ext>
            </p:extLst>
          </p:nvPr>
        </p:nvGraphicFramePr>
        <p:xfrm>
          <a:off x="457199" y="1063229"/>
          <a:ext cx="7449671" cy="32705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4214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lstStyle/>
          <a:p>
            <a:r>
              <a:rPr lang="en-GB" dirty="0"/>
              <a:t>Control Chart Setup</a:t>
            </a:r>
            <a:br>
              <a:rPr lang="en-GB" dirty="0"/>
            </a:br>
            <a:r>
              <a:rPr lang="en-GB" dirty="0"/>
              <a:t>Fixed Mean vs Rolling Mean</a:t>
            </a:r>
          </a:p>
        </p:txBody>
      </p:sp>
      <p:grpSp>
        <p:nvGrpSpPr>
          <p:cNvPr id="5" name="Group 4">
            <a:extLst>
              <a:ext uri="{FF2B5EF4-FFF2-40B4-BE49-F238E27FC236}">
                <a16:creationId xmlns:a16="http://schemas.microsoft.com/office/drawing/2014/main" id="{D95BBFD4-6C1F-4D42-8F3B-127A21E37143}"/>
              </a:ext>
            </a:extLst>
          </p:cNvPr>
          <p:cNvGrpSpPr/>
          <p:nvPr/>
        </p:nvGrpSpPr>
        <p:grpSpPr>
          <a:xfrm>
            <a:off x="7906871" y="1804464"/>
            <a:ext cx="1060396" cy="1727231"/>
            <a:chOff x="7906871" y="1804464"/>
            <a:chExt cx="1060396" cy="1727231"/>
          </a:xfrm>
        </p:grpSpPr>
        <p:sp>
          <p:nvSpPr>
            <p:cNvPr id="6" name="TextBox 5">
              <a:extLst>
                <a:ext uri="{FF2B5EF4-FFF2-40B4-BE49-F238E27FC236}">
                  <a16:creationId xmlns:a16="http://schemas.microsoft.com/office/drawing/2014/main" id="{5F18C095-8275-41D7-84BE-BF089D78424B}"/>
                </a:ext>
              </a:extLst>
            </p:cNvPr>
            <p:cNvSpPr txBox="1"/>
            <p:nvPr/>
          </p:nvSpPr>
          <p:spPr>
            <a:xfrm>
              <a:off x="7906871" y="180446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8" name="TextBox 7">
              <a:extLst>
                <a:ext uri="{FF2B5EF4-FFF2-40B4-BE49-F238E27FC236}">
                  <a16:creationId xmlns:a16="http://schemas.microsoft.com/office/drawing/2014/main" id="{333CB436-2F8A-4C36-84B3-211D28FAF118}"/>
                </a:ext>
              </a:extLst>
            </p:cNvPr>
            <p:cNvSpPr txBox="1"/>
            <p:nvPr/>
          </p:nvSpPr>
          <p:spPr>
            <a:xfrm>
              <a:off x="7906871" y="2041805"/>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9" name="TextBox 8">
              <a:extLst>
                <a:ext uri="{FF2B5EF4-FFF2-40B4-BE49-F238E27FC236}">
                  <a16:creationId xmlns:a16="http://schemas.microsoft.com/office/drawing/2014/main" id="{6F565D21-900A-4AAD-8682-040BED745FF0}"/>
                </a:ext>
              </a:extLst>
            </p:cNvPr>
            <p:cNvSpPr txBox="1"/>
            <p:nvPr/>
          </p:nvSpPr>
          <p:spPr>
            <a:xfrm>
              <a:off x="7906871" y="2516313"/>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0" name="TextBox 9">
              <a:extLst>
                <a:ext uri="{FF2B5EF4-FFF2-40B4-BE49-F238E27FC236}">
                  <a16:creationId xmlns:a16="http://schemas.microsoft.com/office/drawing/2014/main" id="{21D897B5-20CA-4A11-88F7-4373FA39F03F}"/>
                </a:ext>
              </a:extLst>
            </p:cNvPr>
            <p:cNvSpPr txBox="1"/>
            <p:nvPr/>
          </p:nvSpPr>
          <p:spPr>
            <a:xfrm>
              <a:off x="7906871" y="2983137"/>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1" name="TextBox 10">
              <a:extLst>
                <a:ext uri="{FF2B5EF4-FFF2-40B4-BE49-F238E27FC236}">
                  <a16:creationId xmlns:a16="http://schemas.microsoft.com/office/drawing/2014/main" id="{1010EB7A-C2AE-4578-8F29-4F72202D8167}"/>
                </a:ext>
              </a:extLst>
            </p:cNvPr>
            <p:cNvSpPr txBox="1"/>
            <p:nvPr/>
          </p:nvSpPr>
          <p:spPr>
            <a:xfrm>
              <a:off x="7906871" y="322391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graphicFrame>
        <p:nvGraphicFramePr>
          <p:cNvPr id="13" name="Chart 12">
            <a:extLst>
              <a:ext uri="{FF2B5EF4-FFF2-40B4-BE49-F238E27FC236}">
                <a16:creationId xmlns:a16="http://schemas.microsoft.com/office/drawing/2014/main" id="{8F01151B-FD1E-4A91-ADE9-6C632110C9D3}"/>
              </a:ext>
            </a:extLst>
          </p:cNvPr>
          <p:cNvGraphicFramePr>
            <a:graphicFrameLocks/>
          </p:cNvGraphicFramePr>
          <p:nvPr/>
        </p:nvGraphicFramePr>
        <p:xfrm>
          <a:off x="457199" y="1063229"/>
          <a:ext cx="7449671" cy="32705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373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Interpretation</a:t>
            </a:r>
            <a:br>
              <a:rPr lang="en-GB" dirty="0"/>
            </a:br>
            <a:r>
              <a:rPr lang="en-GB" dirty="0"/>
              <a:t>Bias</a:t>
            </a:r>
          </a:p>
        </p:txBody>
      </p:sp>
      <p:graphicFrame>
        <p:nvGraphicFramePr>
          <p:cNvPr id="8" name="Chart 7">
            <a:extLst>
              <a:ext uri="{FF2B5EF4-FFF2-40B4-BE49-F238E27FC236}">
                <a16:creationId xmlns:a16="http://schemas.microsoft.com/office/drawing/2014/main" id="{7023F9FC-2B9D-4B40-A02D-10D442325EE2}"/>
              </a:ext>
            </a:extLst>
          </p:cNvPr>
          <p:cNvGraphicFramePr>
            <a:graphicFrameLocks/>
          </p:cNvGraphicFramePr>
          <p:nvPr>
            <p:extLst>
              <p:ext uri="{D42A27DB-BD31-4B8C-83A1-F6EECF244321}">
                <p14:modId xmlns:p14="http://schemas.microsoft.com/office/powerpoint/2010/main" val="1639056078"/>
              </p:ext>
            </p:extLst>
          </p:nvPr>
        </p:nvGraphicFramePr>
        <p:xfrm>
          <a:off x="457200" y="1063229"/>
          <a:ext cx="7449671" cy="3316670"/>
        </p:xfrm>
        <a:graphic>
          <a:graphicData uri="http://schemas.openxmlformats.org/drawingml/2006/chart">
            <c:chart xmlns:c="http://schemas.openxmlformats.org/drawingml/2006/chart" xmlns:r="http://schemas.openxmlformats.org/officeDocument/2006/relationships" r:id="rId3"/>
          </a:graphicData>
        </a:graphic>
      </p:graphicFrame>
      <p:sp>
        <p:nvSpPr>
          <p:cNvPr id="2" name="Left Bracket 1">
            <a:extLst>
              <a:ext uri="{FF2B5EF4-FFF2-40B4-BE49-F238E27FC236}">
                <a16:creationId xmlns:a16="http://schemas.microsoft.com/office/drawing/2014/main" id="{5D15E708-9B5F-49DB-8027-E1E89FAE1774}"/>
              </a:ext>
            </a:extLst>
          </p:cNvPr>
          <p:cNvSpPr/>
          <p:nvPr/>
        </p:nvSpPr>
        <p:spPr>
          <a:xfrm rot="5400000" flipV="1">
            <a:off x="4596877" y="1142567"/>
            <a:ext cx="234556" cy="1790380"/>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2" name="Group 11">
            <a:extLst>
              <a:ext uri="{FF2B5EF4-FFF2-40B4-BE49-F238E27FC236}">
                <a16:creationId xmlns:a16="http://schemas.microsoft.com/office/drawing/2014/main" id="{D39BD4B2-ABEB-4C20-B19E-F4C814528667}"/>
              </a:ext>
            </a:extLst>
          </p:cNvPr>
          <p:cNvGrpSpPr/>
          <p:nvPr/>
        </p:nvGrpSpPr>
        <p:grpSpPr>
          <a:xfrm>
            <a:off x="7906871" y="1381844"/>
            <a:ext cx="1060396" cy="2726151"/>
            <a:chOff x="7906871" y="1381844"/>
            <a:chExt cx="1060396" cy="2726151"/>
          </a:xfrm>
        </p:grpSpPr>
        <p:sp>
          <p:nvSpPr>
            <p:cNvPr id="13" name="TextBox 12">
              <a:extLst>
                <a:ext uri="{FF2B5EF4-FFF2-40B4-BE49-F238E27FC236}">
                  <a16:creationId xmlns:a16="http://schemas.microsoft.com/office/drawing/2014/main" id="{F1465745-3DF8-41D3-B170-6CF95D424C61}"/>
                </a:ext>
              </a:extLst>
            </p:cNvPr>
            <p:cNvSpPr txBox="1"/>
            <p:nvPr/>
          </p:nvSpPr>
          <p:spPr>
            <a:xfrm>
              <a:off x="7906871" y="138184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14" name="TextBox 13">
              <a:extLst>
                <a:ext uri="{FF2B5EF4-FFF2-40B4-BE49-F238E27FC236}">
                  <a16:creationId xmlns:a16="http://schemas.microsoft.com/office/drawing/2014/main" id="{456E6A65-C656-4239-8799-3B39CE629127}"/>
                </a:ext>
              </a:extLst>
            </p:cNvPr>
            <p:cNvSpPr txBox="1"/>
            <p:nvPr/>
          </p:nvSpPr>
          <p:spPr>
            <a:xfrm>
              <a:off x="7906871" y="1803601"/>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5" name="TextBox 14">
              <a:extLst>
                <a:ext uri="{FF2B5EF4-FFF2-40B4-BE49-F238E27FC236}">
                  <a16:creationId xmlns:a16="http://schemas.microsoft.com/office/drawing/2014/main" id="{DF8D0D12-A1DA-4200-BDBF-9A0DE017DEE4}"/>
                </a:ext>
              </a:extLst>
            </p:cNvPr>
            <p:cNvSpPr txBox="1"/>
            <p:nvPr/>
          </p:nvSpPr>
          <p:spPr>
            <a:xfrm>
              <a:off x="7906871" y="2593153"/>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6" name="TextBox 15">
              <a:extLst>
                <a:ext uri="{FF2B5EF4-FFF2-40B4-BE49-F238E27FC236}">
                  <a16:creationId xmlns:a16="http://schemas.microsoft.com/office/drawing/2014/main" id="{48CA2658-8758-4C6D-8536-E25591260985}"/>
                </a:ext>
              </a:extLst>
            </p:cNvPr>
            <p:cNvSpPr txBox="1"/>
            <p:nvPr/>
          </p:nvSpPr>
          <p:spPr>
            <a:xfrm>
              <a:off x="7906871" y="339807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7" name="TextBox 16">
              <a:extLst>
                <a:ext uri="{FF2B5EF4-FFF2-40B4-BE49-F238E27FC236}">
                  <a16:creationId xmlns:a16="http://schemas.microsoft.com/office/drawing/2014/main" id="{B4350780-00FF-4B98-91C3-1D72656D83D2}"/>
                </a:ext>
              </a:extLst>
            </p:cNvPr>
            <p:cNvSpPr txBox="1"/>
            <p:nvPr/>
          </p:nvSpPr>
          <p:spPr>
            <a:xfrm>
              <a:off x="7906871" y="380021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302246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Interpretation</a:t>
            </a:r>
            <a:br>
              <a:rPr lang="en-GB" dirty="0"/>
            </a:br>
            <a:r>
              <a:rPr lang="en-GB" dirty="0"/>
              <a:t>Drift</a:t>
            </a:r>
          </a:p>
        </p:txBody>
      </p:sp>
      <p:graphicFrame>
        <p:nvGraphicFramePr>
          <p:cNvPr id="8" name="Chart 7">
            <a:extLst>
              <a:ext uri="{FF2B5EF4-FFF2-40B4-BE49-F238E27FC236}">
                <a16:creationId xmlns:a16="http://schemas.microsoft.com/office/drawing/2014/main" id="{C2F0BC75-8B2C-488D-BEDE-EF09645C76F7}"/>
              </a:ext>
            </a:extLst>
          </p:cNvPr>
          <p:cNvGraphicFramePr>
            <a:graphicFrameLocks/>
          </p:cNvGraphicFramePr>
          <p:nvPr>
            <p:extLst>
              <p:ext uri="{D42A27DB-BD31-4B8C-83A1-F6EECF244321}">
                <p14:modId xmlns:p14="http://schemas.microsoft.com/office/powerpoint/2010/main" val="172526114"/>
              </p:ext>
            </p:extLst>
          </p:nvPr>
        </p:nvGraphicFramePr>
        <p:xfrm>
          <a:off x="457200" y="1063229"/>
          <a:ext cx="7449671" cy="3308986"/>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Arrow Connector 2">
            <a:extLst>
              <a:ext uri="{FF2B5EF4-FFF2-40B4-BE49-F238E27FC236}">
                <a16:creationId xmlns:a16="http://schemas.microsoft.com/office/drawing/2014/main" id="{7AFAB94E-B052-4814-9EE5-7320CB467B25}"/>
              </a:ext>
            </a:extLst>
          </p:cNvPr>
          <p:cNvCxnSpPr/>
          <p:nvPr/>
        </p:nvCxnSpPr>
        <p:spPr>
          <a:xfrm flipV="1">
            <a:off x="1982481" y="2034538"/>
            <a:ext cx="5686185" cy="1277280"/>
          </a:xfrm>
          <a:prstGeom prst="straightConnector1">
            <a:avLst/>
          </a:prstGeom>
          <a:ln w="12700">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18B7AF8C-DFA5-401A-9BEB-C1B79DD38352}"/>
              </a:ext>
            </a:extLst>
          </p:cNvPr>
          <p:cNvGrpSpPr/>
          <p:nvPr/>
        </p:nvGrpSpPr>
        <p:grpSpPr>
          <a:xfrm>
            <a:off x="7906871" y="1312688"/>
            <a:ext cx="1060396" cy="2810675"/>
            <a:chOff x="7906871" y="1312688"/>
            <a:chExt cx="1060396" cy="2810675"/>
          </a:xfrm>
        </p:grpSpPr>
        <p:sp>
          <p:nvSpPr>
            <p:cNvPr id="13" name="TextBox 12">
              <a:extLst>
                <a:ext uri="{FF2B5EF4-FFF2-40B4-BE49-F238E27FC236}">
                  <a16:creationId xmlns:a16="http://schemas.microsoft.com/office/drawing/2014/main" id="{FD044897-2F6E-4FA3-B9E8-223F901ED202}"/>
                </a:ext>
              </a:extLst>
            </p:cNvPr>
            <p:cNvSpPr txBox="1"/>
            <p:nvPr/>
          </p:nvSpPr>
          <p:spPr>
            <a:xfrm>
              <a:off x="7906871" y="1312688"/>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14" name="TextBox 13">
              <a:extLst>
                <a:ext uri="{FF2B5EF4-FFF2-40B4-BE49-F238E27FC236}">
                  <a16:creationId xmlns:a16="http://schemas.microsoft.com/office/drawing/2014/main" id="{81E79635-DC02-4E98-9972-19BFEFD36723}"/>
                </a:ext>
              </a:extLst>
            </p:cNvPr>
            <p:cNvSpPr txBox="1"/>
            <p:nvPr/>
          </p:nvSpPr>
          <p:spPr>
            <a:xfrm>
              <a:off x="7906871" y="1726761"/>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5" name="TextBox 14">
              <a:extLst>
                <a:ext uri="{FF2B5EF4-FFF2-40B4-BE49-F238E27FC236}">
                  <a16:creationId xmlns:a16="http://schemas.microsoft.com/office/drawing/2014/main" id="{39FE1EB4-4D0D-4E77-834E-239A5219AB61}"/>
                </a:ext>
              </a:extLst>
            </p:cNvPr>
            <p:cNvSpPr txBox="1"/>
            <p:nvPr/>
          </p:nvSpPr>
          <p:spPr>
            <a:xfrm>
              <a:off x="7906871" y="2562417"/>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6" name="TextBox 15">
              <a:extLst>
                <a:ext uri="{FF2B5EF4-FFF2-40B4-BE49-F238E27FC236}">
                  <a16:creationId xmlns:a16="http://schemas.microsoft.com/office/drawing/2014/main" id="{DA047893-5716-4577-8147-27D3115C1D95}"/>
                </a:ext>
              </a:extLst>
            </p:cNvPr>
            <p:cNvSpPr txBox="1"/>
            <p:nvPr/>
          </p:nvSpPr>
          <p:spPr>
            <a:xfrm>
              <a:off x="7906871" y="339807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7" name="TextBox 16">
              <a:extLst>
                <a:ext uri="{FF2B5EF4-FFF2-40B4-BE49-F238E27FC236}">
                  <a16:creationId xmlns:a16="http://schemas.microsoft.com/office/drawing/2014/main" id="{6418E69E-F7D1-4889-B06F-80AC0E712735}"/>
                </a:ext>
              </a:extLst>
            </p:cNvPr>
            <p:cNvSpPr txBox="1"/>
            <p:nvPr/>
          </p:nvSpPr>
          <p:spPr>
            <a:xfrm>
              <a:off x="7906871" y="3815586"/>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177903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Interpretation</a:t>
            </a:r>
            <a:br>
              <a:rPr lang="en-GB" dirty="0"/>
            </a:br>
            <a:r>
              <a:rPr lang="en-GB" dirty="0"/>
              <a:t>Periodic Step Changes</a:t>
            </a:r>
          </a:p>
        </p:txBody>
      </p:sp>
      <p:graphicFrame>
        <p:nvGraphicFramePr>
          <p:cNvPr id="9" name="Chart 8">
            <a:extLst>
              <a:ext uri="{FF2B5EF4-FFF2-40B4-BE49-F238E27FC236}">
                <a16:creationId xmlns:a16="http://schemas.microsoft.com/office/drawing/2014/main" id="{3481272B-E8DB-44D6-AD1E-81FC4B348559}"/>
              </a:ext>
            </a:extLst>
          </p:cNvPr>
          <p:cNvGraphicFramePr>
            <a:graphicFrameLocks/>
          </p:cNvGraphicFramePr>
          <p:nvPr>
            <p:extLst>
              <p:ext uri="{D42A27DB-BD31-4B8C-83A1-F6EECF244321}">
                <p14:modId xmlns:p14="http://schemas.microsoft.com/office/powerpoint/2010/main" val="1030072583"/>
              </p:ext>
            </p:extLst>
          </p:nvPr>
        </p:nvGraphicFramePr>
        <p:xfrm>
          <a:off x="457200" y="1063229"/>
          <a:ext cx="7449671" cy="3324354"/>
        </p:xfrm>
        <a:graphic>
          <a:graphicData uri="http://schemas.openxmlformats.org/drawingml/2006/chart">
            <c:chart xmlns:c="http://schemas.openxmlformats.org/drawingml/2006/chart" xmlns:r="http://schemas.openxmlformats.org/officeDocument/2006/relationships" r:id="rId3"/>
          </a:graphicData>
        </a:graphic>
      </p:graphicFrame>
      <p:grpSp>
        <p:nvGrpSpPr>
          <p:cNvPr id="14" name="Group 13">
            <a:extLst>
              <a:ext uri="{FF2B5EF4-FFF2-40B4-BE49-F238E27FC236}">
                <a16:creationId xmlns:a16="http://schemas.microsoft.com/office/drawing/2014/main" id="{7ECE9203-5083-427A-8DD6-8516989C261A}"/>
              </a:ext>
            </a:extLst>
          </p:cNvPr>
          <p:cNvGrpSpPr/>
          <p:nvPr/>
        </p:nvGrpSpPr>
        <p:grpSpPr>
          <a:xfrm>
            <a:off x="2743200" y="1638172"/>
            <a:ext cx="5100920" cy="325514"/>
            <a:chOff x="2743200" y="1638172"/>
            <a:chExt cx="5100920" cy="325514"/>
          </a:xfrm>
        </p:grpSpPr>
        <p:sp>
          <p:nvSpPr>
            <p:cNvPr id="3" name="Left Bracket 2">
              <a:extLst>
                <a:ext uri="{FF2B5EF4-FFF2-40B4-BE49-F238E27FC236}">
                  <a16:creationId xmlns:a16="http://schemas.microsoft.com/office/drawing/2014/main" id="{485A54A4-B0A6-49EA-A3A1-6B7EFAA25583}"/>
                </a:ext>
              </a:extLst>
            </p:cNvPr>
            <p:cNvSpPr/>
            <p:nvPr/>
          </p:nvSpPr>
          <p:spPr>
            <a:xfrm rot="5400000">
              <a:off x="2859100" y="1589091"/>
              <a:ext cx="129349" cy="361150"/>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2" name="Left Bracket 11">
              <a:extLst>
                <a:ext uri="{FF2B5EF4-FFF2-40B4-BE49-F238E27FC236}">
                  <a16:creationId xmlns:a16="http://schemas.microsoft.com/office/drawing/2014/main" id="{8F9389A5-D6BB-416E-BBF3-0E349A35797C}"/>
                </a:ext>
              </a:extLst>
            </p:cNvPr>
            <p:cNvSpPr/>
            <p:nvPr/>
          </p:nvSpPr>
          <p:spPr>
            <a:xfrm rot="5400000">
              <a:off x="5195046" y="1522273"/>
              <a:ext cx="129354" cy="361152"/>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3" name="Left Bracket 12">
              <a:extLst>
                <a:ext uri="{FF2B5EF4-FFF2-40B4-BE49-F238E27FC236}">
                  <a16:creationId xmlns:a16="http://schemas.microsoft.com/office/drawing/2014/main" id="{F5693040-9D42-4628-83AC-DF22E6A974F5}"/>
                </a:ext>
              </a:extLst>
            </p:cNvPr>
            <p:cNvSpPr/>
            <p:nvPr/>
          </p:nvSpPr>
          <p:spPr>
            <a:xfrm rot="5400000">
              <a:off x="7598870" y="1718437"/>
              <a:ext cx="129349" cy="361150"/>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3E1908A1-4B15-4BC0-9DCB-0E061CEFB1FF}"/>
              </a:ext>
            </a:extLst>
          </p:cNvPr>
          <p:cNvGrpSpPr/>
          <p:nvPr/>
        </p:nvGrpSpPr>
        <p:grpSpPr>
          <a:xfrm>
            <a:off x="7906871" y="1397212"/>
            <a:ext cx="1060396" cy="2849095"/>
            <a:chOff x="7906871" y="1397212"/>
            <a:chExt cx="1060396" cy="2849095"/>
          </a:xfrm>
        </p:grpSpPr>
        <p:sp>
          <p:nvSpPr>
            <p:cNvPr id="16" name="TextBox 15">
              <a:extLst>
                <a:ext uri="{FF2B5EF4-FFF2-40B4-BE49-F238E27FC236}">
                  <a16:creationId xmlns:a16="http://schemas.microsoft.com/office/drawing/2014/main" id="{EAD64490-03A2-48E8-97D9-09C63C71FC0F}"/>
                </a:ext>
              </a:extLst>
            </p:cNvPr>
            <p:cNvSpPr txBox="1"/>
            <p:nvPr/>
          </p:nvSpPr>
          <p:spPr>
            <a:xfrm>
              <a:off x="7906871" y="1397212"/>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17" name="TextBox 16">
              <a:extLst>
                <a:ext uri="{FF2B5EF4-FFF2-40B4-BE49-F238E27FC236}">
                  <a16:creationId xmlns:a16="http://schemas.microsoft.com/office/drawing/2014/main" id="{4B513A8D-9634-4104-85B5-90AD77163B46}"/>
                </a:ext>
              </a:extLst>
            </p:cNvPr>
            <p:cNvSpPr txBox="1"/>
            <p:nvPr/>
          </p:nvSpPr>
          <p:spPr>
            <a:xfrm>
              <a:off x="7906871" y="182665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18" name="TextBox 17">
              <a:extLst>
                <a:ext uri="{FF2B5EF4-FFF2-40B4-BE49-F238E27FC236}">
                  <a16:creationId xmlns:a16="http://schemas.microsoft.com/office/drawing/2014/main" id="{D61AD122-BA65-4E41-88FC-F64AC7D1CC49}"/>
                </a:ext>
              </a:extLst>
            </p:cNvPr>
            <p:cNvSpPr txBox="1"/>
            <p:nvPr/>
          </p:nvSpPr>
          <p:spPr>
            <a:xfrm>
              <a:off x="7906871" y="2677677"/>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19" name="TextBox 18">
              <a:extLst>
                <a:ext uri="{FF2B5EF4-FFF2-40B4-BE49-F238E27FC236}">
                  <a16:creationId xmlns:a16="http://schemas.microsoft.com/office/drawing/2014/main" id="{6F4CDC40-EC9D-438E-BFAC-48FE0C1890A7}"/>
                </a:ext>
              </a:extLst>
            </p:cNvPr>
            <p:cNvSpPr txBox="1"/>
            <p:nvPr/>
          </p:nvSpPr>
          <p:spPr>
            <a:xfrm>
              <a:off x="7906871" y="3528701"/>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20" name="TextBox 19">
              <a:extLst>
                <a:ext uri="{FF2B5EF4-FFF2-40B4-BE49-F238E27FC236}">
                  <a16:creationId xmlns:a16="http://schemas.microsoft.com/office/drawing/2014/main" id="{F67ECB60-2264-4B42-958C-5CADAE9A8539}"/>
                </a:ext>
              </a:extLst>
            </p:cNvPr>
            <p:cNvSpPr txBox="1"/>
            <p:nvPr/>
          </p:nvSpPr>
          <p:spPr>
            <a:xfrm>
              <a:off x="7906871" y="3938530"/>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34296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Interpretation</a:t>
            </a:r>
            <a:br>
              <a:rPr lang="en-GB" dirty="0"/>
            </a:br>
            <a:r>
              <a:rPr lang="en-GB" dirty="0"/>
              <a:t>Analyst Variation</a:t>
            </a:r>
          </a:p>
        </p:txBody>
      </p:sp>
      <p:graphicFrame>
        <p:nvGraphicFramePr>
          <p:cNvPr id="8" name="Chart 7">
            <a:extLst>
              <a:ext uri="{FF2B5EF4-FFF2-40B4-BE49-F238E27FC236}">
                <a16:creationId xmlns:a16="http://schemas.microsoft.com/office/drawing/2014/main" id="{F31E5C94-079B-4902-ABE8-15699E0AE1BD}"/>
              </a:ext>
            </a:extLst>
          </p:cNvPr>
          <p:cNvGraphicFramePr>
            <a:graphicFrameLocks/>
          </p:cNvGraphicFramePr>
          <p:nvPr>
            <p:extLst>
              <p:ext uri="{D42A27DB-BD31-4B8C-83A1-F6EECF244321}">
                <p14:modId xmlns:p14="http://schemas.microsoft.com/office/powerpoint/2010/main" val="1328440511"/>
              </p:ext>
            </p:extLst>
          </p:nvPr>
        </p:nvGraphicFramePr>
        <p:xfrm>
          <a:off x="457200" y="1063229"/>
          <a:ext cx="7449671" cy="3278250"/>
        </p:xfrm>
        <a:graphic>
          <a:graphicData uri="http://schemas.openxmlformats.org/drawingml/2006/chart">
            <c:chart xmlns:c="http://schemas.openxmlformats.org/drawingml/2006/chart" xmlns:r="http://schemas.openxmlformats.org/officeDocument/2006/relationships" r:id="rId3"/>
          </a:graphicData>
        </a:graphic>
      </p:graphicFrame>
      <p:grpSp>
        <p:nvGrpSpPr>
          <p:cNvPr id="43" name="Group 42">
            <a:extLst>
              <a:ext uri="{FF2B5EF4-FFF2-40B4-BE49-F238E27FC236}">
                <a16:creationId xmlns:a16="http://schemas.microsoft.com/office/drawing/2014/main" id="{334C148B-B756-4B4E-A87A-F60071526060}"/>
              </a:ext>
            </a:extLst>
          </p:cNvPr>
          <p:cNvGrpSpPr/>
          <p:nvPr/>
        </p:nvGrpSpPr>
        <p:grpSpPr>
          <a:xfrm>
            <a:off x="524297" y="1700493"/>
            <a:ext cx="7464024" cy="2087321"/>
            <a:chOff x="524297" y="1700493"/>
            <a:chExt cx="7464024" cy="2087321"/>
          </a:xfrm>
        </p:grpSpPr>
        <p:grpSp>
          <p:nvGrpSpPr>
            <p:cNvPr id="41" name="Group 40">
              <a:extLst>
                <a:ext uri="{FF2B5EF4-FFF2-40B4-BE49-F238E27FC236}">
                  <a16:creationId xmlns:a16="http://schemas.microsoft.com/office/drawing/2014/main" id="{4B01399A-6C24-4542-9994-9A8EA345562D}"/>
                </a:ext>
              </a:extLst>
            </p:cNvPr>
            <p:cNvGrpSpPr/>
            <p:nvPr/>
          </p:nvGrpSpPr>
          <p:grpSpPr>
            <a:xfrm>
              <a:off x="1290917" y="1729013"/>
              <a:ext cx="6697404" cy="451777"/>
              <a:chOff x="1290917" y="1729013"/>
              <a:chExt cx="6697404" cy="451777"/>
            </a:xfrm>
          </p:grpSpPr>
          <p:grpSp>
            <p:nvGrpSpPr>
              <p:cNvPr id="34" name="Group 33">
                <a:extLst>
                  <a:ext uri="{FF2B5EF4-FFF2-40B4-BE49-F238E27FC236}">
                    <a16:creationId xmlns:a16="http://schemas.microsoft.com/office/drawing/2014/main" id="{E8CD6B33-B1E4-4C26-BFCF-29062E9D6571}"/>
                  </a:ext>
                </a:extLst>
              </p:cNvPr>
              <p:cNvGrpSpPr/>
              <p:nvPr/>
            </p:nvGrpSpPr>
            <p:grpSpPr>
              <a:xfrm>
                <a:off x="1290917" y="1786462"/>
                <a:ext cx="837561" cy="376738"/>
                <a:chOff x="1290917" y="1786462"/>
                <a:chExt cx="837561" cy="376738"/>
              </a:xfrm>
            </p:grpSpPr>
            <p:sp>
              <p:nvSpPr>
                <p:cNvPr id="14" name="Left Bracket 13">
                  <a:extLst>
                    <a:ext uri="{FF2B5EF4-FFF2-40B4-BE49-F238E27FC236}">
                      <a16:creationId xmlns:a16="http://schemas.microsoft.com/office/drawing/2014/main" id="{69BB489F-F8E1-47F5-A413-7E3140976F36}"/>
                    </a:ext>
                  </a:extLst>
                </p:cNvPr>
                <p:cNvSpPr/>
                <p:nvPr/>
              </p:nvSpPr>
              <p:spPr>
                <a:xfrm rot="5400000">
                  <a:off x="1636906" y="1671628"/>
                  <a:ext cx="145583" cy="837561"/>
                </a:xfrm>
                <a:prstGeom prst="leftBracket">
                  <a:avLst/>
                </a:prstGeom>
                <a:ln w="12700">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E74913E1-234B-43B6-8051-771EE539070D}"/>
                    </a:ext>
                  </a:extLst>
                </p:cNvPr>
                <p:cNvSpPr txBox="1"/>
                <p:nvPr/>
              </p:nvSpPr>
              <p:spPr>
                <a:xfrm>
                  <a:off x="1326387" y="1786462"/>
                  <a:ext cx="760208" cy="276999"/>
                </a:xfrm>
                <a:prstGeom prst="rect">
                  <a:avLst/>
                </a:prstGeom>
                <a:noFill/>
              </p:spPr>
              <p:txBody>
                <a:bodyPr wrap="none" rtlCol="0">
                  <a:spAutoFit/>
                </a:bodyPr>
                <a:lstStyle/>
                <a:p>
                  <a:r>
                    <a:rPr lang="en-GB" sz="1200" dirty="0">
                      <a:solidFill>
                        <a:srgbClr val="00B050"/>
                      </a:solidFill>
                    </a:rPr>
                    <a:t>Analyst B</a:t>
                  </a:r>
                  <a:endParaRPr lang="en-GB" dirty="0">
                    <a:solidFill>
                      <a:srgbClr val="00B050"/>
                    </a:solidFill>
                  </a:endParaRPr>
                </a:p>
              </p:txBody>
            </p:sp>
          </p:grpSp>
          <p:grpSp>
            <p:nvGrpSpPr>
              <p:cNvPr id="36" name="Group 35">
                <a:extLst>
                  <a:ext uri="{FF2B5EF4-FFF2-40B4-BE49-F238E27FC236}">
                    <a16:creationId xmlns:a16="http://schemas.microsoft.com/office/drawing/2014/main" id="{C6E27458-945D-4057-9D15-3D5058F5C563}"/>
                  </a:ext>
                </a:extLst>
              </p:cNvPr>
              <p:cNvGrpSpPr/>
              <p:nvPr/>
            </p:nvGrpSpPr>
            <p:grpSpPr>
              <a:xfrm>
                <a:off x="3413502" y="1756766"/>
                <a:ext cx="760208" cy="381573"/>
                <a:chOff x="3413502" y="1756766"/>
                <a:chExt cx="760208" cy="381573"/>
              </a:xfrm>
            </p:grpSpPr>
            <p:sp>
              <p:nvSpPr>
                <p:cNvPr id="15" name="Left Bracket 14">
                  <a:extLst>
                    <a:ext uri="{FF2B5EF4-FFF2-40B4-BE49-F238E27FC236}">
                      <a16:creationId xmlns:a16="http://schemas.microsoft.com/office/drawing/2014/main" id="{06C41BBB-EC8F-4DDD-AF19-2592BFD0E1F8}"/>
                    </a:ext>
                  </a:extLst>
                </p:cNvPr>
                <p:cNvSpPr/>
                <p:nvPr/>
              </p:nvSpPr>
              <p:spPr>
                <a:xfrm rot="5400000">
                  <a:off x="3722478" y="1765228"/>
                  <a:ext cx="145585" cy="600637"/>
                </a:xfrm>
                <a:prstGeom prst="leftBracket">
                  <a:avLst/>
                </a:prstGeom>
                <a:ln w="12700">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4" name="TextBox 23">
                  <a:extLst>
                    <a:ext uri="{FF2B5EF4-FFF2-40B4-BE49-F238E27FC236}">
                      <a16:creationId xmlns:a16="http://schemas.microsoft.com/office/drawing/2014/main" id="{598F687A-6B3E-4DBA-9B28-282D7783F86A}"/>
                    </a:ext>
                  </a:extLst>
                </p:cNvPr>
                <p:cNvSpPr txBox="1"/>
                <p:nvPr/>
              </p:nvSpPr>
              <p:spPr>
                <a:xfrm>
                  <a:off x="3413502" y="1756766"/>
                  <a:ext cx="760208" cy="276999"/>
                </a:xfrm>
                <a:prstGeom prst="rect">
                  <a:avLst/>
                </a:prstGeom>
                <a:noFill/>
              </p:spPr>
              <p:txBody>
                <a:bodyPr wrap="none" rtlCol="0">
                  <a:spAutoFit/>
                </a:bodyPr>
                <a:lstStyle/>
                <a:p>
                  <a:r>
                    <a:rPr lang="en-GB" sz="1200" dirty="0">
                      <a:solidFill>
                        <a:srgbClr val="00B050"/>
                      </a:solidFill>
                    </a:rPr>
                    <a:t>Analyst B</a:t>
                  </a:r>
                  <a:endParaRPr lang="en-GB" dirty="0">
                    <a:solidFill>
                      <a:srgbClr val="00B050"/>
                    </a:solidFill>
                  </a:endParaRPr>
                </a:p>
              </p:txBody>
            </p:sp>
          </p:grpSp>
          <p:grpSp>
            <p:nvGrpSpPr>
              <p:cNvPr id="38" name="Group 37">
                <a:extLst>
                  <a:ext uri="{FF2B5EF4-FFF2-40B4-BE49-F238E27FC236}">
                    <a16:creationId xmlns:a16="http://schemas.microsoft.com/office/drawing/2014/main" id="{DC3C27CD-2EF7-4940-B2D5-3F11BA12D356}"/>
                  </a:ext>
                </a:extLst>
              </p:cNvPr>
              <p:cNvGrpSpPr/>
              <p:nvPr/>
            </p:nvGrpSpPr>
            <p:grpSpPr>
              <a:xfrm>
                <a:off x="5630987" y="1783348"/>
                <a:ext cx="760208" cy="397442"/>
                <a:chOff x="5630987" y="1783348"/>
                <a:chExt cx="760208" cy="397442"/>
              </a:xfrm>
            </p:grpSpPr>
            <p:sp>
              <p:nvSpPr>
                <p:cNvPr id="16" name="Left Bracket 15">
                  <a:extLst>
                    <a:ext uri="{FF2B5EF4-FFF2-40B4-BE49-F238E27FC236}">
                      <a16:creationId xmlns:a16="http://schemas.microsoft.com/office/drawing/2014/main" id="{29A79614-7FA6-412A-94D2-B48F75157F90}"/>
                    </a:ext>
                  </a:extLst>
                </p:cNvPr>
                <p:cNvSpPr/>
                <p:nvPr/>
              </p:nvSpPr>
              <p:spPr>
                <a:xfrm rot="5400000">
                  <a:off x="5931637" y="1765417"/>
                  <a:ext cx="145584" cy="685161"/>
                </a:xfrm>
                <a:prstGeom prst="leftBracket">
                  <a:avLst/>
                </a:prstGeom>
                <a:ln w="12700">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5" name="TextBox 24">
                  <a:extLst>
                    <a:ext uri="{FF2B5EF4-FFF2-40B4-BE49-F238E27FC236}">
                      <a16:creationId xmlns:a16="http://schemas.microsoft.com/office/drawing/2014/main" id="{3C82DE79-B572-43AF-94BE-642FC5DB6B1D}"/>
                    </a:ext>
                  </a:extLst>
                </p:cNvPr>
                <p:cNvSpPr txBox="1"/>
                <p:nvPr/>
              </p:nvSpPr>
              <p:spPr>
                <a:xfrm>
                  <a:off x="5630987" y="1783348"/>
                  <a:ext cx="760208" cy="276999"/>
                </a:xfrm>
                <a:prstGeom prst="rect">
                  <a:avLst/>
                </a:prstGeom>
                <a:noFill/>
              </p:spPr>
              <p:txBody>
                <a:bodyPr wrap="none" rtlCol="0">
                  <a:spAutoFit/>
                </a:bodyPr>
                <a:lstStyle/>
                <a:p>
                  <a:r>
                    <a:rPr lang="en-GB" sz="1200" dirty="0">
                      <a:solidFill>
                        <a:srgbClr val="00B050"/>
                      </a:solidFill>
                    </a:rPr>
                    <a:t>Analyst B</a:t>
                  </a:r>
                  <a:endParaRPr lang="en-GB" dirty="0">
                    <a:solidFill>
                      <a:srgbClr val="00B050"/>
                    </a:solidFill>
                  </a:endParaRPr>
                </a:p>
              </p:txBody>
            </p:sp>
          </p:grpSp>
          <p:grpSp>
            <p:nvGrpSpPr>
              <p:cNvPr id="40" name="Group 39">
                <a:extLst>
                  <a:ext uri="{FF2B5EF4-FFF2-40B4-BE49-F238E27FC236}">
                    <a16:creationId xmlns:a16="http://schemas.microsoft.com/office/drawing/2014/main" id="{979A43E6-6BEA-471D-B7E0-C3AA01299889}"/>
                  </a:ext>
                </a:extLst>
              </p:cNvPr>
              <p:cNvGrpSpPr/>
              <p:nvPr/>
            </p:nvGrpSpPr>
            <p:grpSpPr>
              <a:xfrm>
                <a:off x="7228113" y="1729013"/>
                <a:ext cx="760208" cy="382620"/>
                <a:chOff x="7228113" y="1729013"/>
                <a:chExt cx="760208" cy="382620"/>
              </a:xfrm>
            </p:grpSpPr>
            <p:sp>
              <p:nvSpPr>
                <p:cNvPr id="17" name="Left Bracket 16">
                  <a:extLst>
                    <a:ext uri="{FF2B5EF4-FFF2-40B4-BE49-F238E27FC236}">
                      <a16:creationId xmlns:a16="http://schemas.microsoft.com/office/drawing/2014/main" id="{BD74B565-E965-4E30-83A8-2174272940FC}"/>
                    </a:ext>
                  </a:extLst>
                </p:cNvPr>
                <p:cNvSpPr/>
                <p:nvPr/>
              </p:nvSpPr>
              <p:spPr>
                <a:xfrm rot="5400000">
                  <a:off x="7506865" y="1774381"/>
                  <a:ext cx="145585" cy="528919"/>
                </a:xfrm>
                <a:prstGeom prst="leftBracket">
                  <a:avLst/>
                </a:prstGeom>
                <a:ln w="12700">
                  <a:solidFill>
                    <a:srgbClr val="00B05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152099FA-83CD-4628-94E4-9BFBD5FBEBAC}"/>
                    </a:ext>
                  </a:extLst>
                </p:cNvPr>
                <p:cNvSpPr txBox="1"/>
                <p:nvPr/>
              </p:nvSpPr>
              <p:spPr>
                <a:xfrm>
                  <a:off x="7228113" y="1729013"/>
                  <a:ext cx="760208" cy="276999"/>
                </a:xfrm>
                <a:prstGeom prst="rect">
                  <a:avLst/>
                </a:prstGeom>
                <a:noFill/>
              </p:spPr>
              <p:txBody>
                <a:bodyPr wrap="none" rtlCol="0">
                  <a:spAutoFit/>
                </a:bodyPr>
                <a:lstStyle/>
                <a:p>
                  <a:r>
                    <a:rPr lang="en-GB" sz="1200" dirty="0">
                      <a:solidFill>
                        <a:srgbClr val="00B050"/>
                      </a:solidFill>
                    </a:rPr>
                    <a:t>Analyst B</a:t>
                  </a:r>
                  <a:endParaRPr lang="en-GB" dirty="0">
                    <a:solidFill>
                      <a:srgbClr val="00B050"/>
                    </a:solidFill>
                  </a:endParaRPr>
                </a:p>
              </p:txBody>
            </p:sp>
          </p:grpSp>
        </p:grpSp>
        <p:grpSp>
          <p:nvGrpSpPr>
            <p:cNvPr id="42" name="Group 41">
              <a:extLst>
                <a:ext uri="{FF2B5EF4-FFF2-40B4-BE49-F238E27FC236}">
                  <a16:creationId xmlns:a16="http://schemas.microsoft.com/office/drawing/2014/main" id="{60434215-D231-4BEF-B4C9-30D651CB6E4E}"/>
                </a:ext>
              </a:extLst>
            </p:cNvPr>
            <p:cNvGrpSpPr/>
            <p:nvPr/>
          </p:nvGrpSpPr>
          <p:grpSpPr>
            <a:xfrm>
              <a:off x="2663029" y="1700493"/>
              <a:ext cx="4589415" cy="411141"/>
              <a:chOff x="2663029" y="1700493"/>
              <a:chExt cx="4589415" cy="411141"/>
            </a:xfrm>
          </p:grpSpPr>
          <p:grpSp>
            <p:nvGrpSpPr>
              <p:cNvPr id="35" name="Group 34">
                <a:extLst>
                  <a:ext uri="{FF2B5EF4-FFF2-40B4-BE49-F238E27FC236}">
                    <a16:creationId xmlns:a16="http://schemas.microsoft.com/office/drawing/2014/main" id="{B779B444-5BEF-497B-BB48-1CAB4F78C5FE}"/>
                  </a:ext>
                </a:extLst>
              </p:cNvPr>
              <p:cNvGrpSpPr/>
              <p:nvPr/>
            </p:nvGrpSpPr>
            <p:grpSpPr>
              <a:xfrm>
                <a:off x="2663029" y="1748125"/>
                <a:ext cx="758606" cy="363509"/>
                <a:chOff x="2663029" y="1748125"/>
                <a:chExt cx="758606" cy="363509"/>
              </a:xfrm>
            </p:grpSpPr>
            <p:sp>
              <p:nvSpPr>
                <p:cNvPr id="18" name="Left Bracket 17">
                  <a:extLst>
                    <a:ext uri="{FF2B5EF4-FFF2-40B4-BE49-F238E27FC236}">
                      <a16:creationId xmlns:a16="http://schemas.microsoft.com/office/drawing/2014/main" id="{53F79EAB-6FEC-42AC-8DAE-D7FDD4AF8C1A}"/>
                    </a:ext>
                  </a:extLst>
                </p:cNvPr>
                <p:cNvSpPr/>
                <p:nvPr/>
              </p:nvSpPr>
              <p:spPr>
                <a:xfrm rot="5400000">
                  <a:off x="2980927" y="1711587"/>
                  <a:ext cx="134142" cy="665952"/>
                </a:xfrm>
                <a:prstGeom prst="leftBracket">
                  <a:avLst/>
                </a:prstGeom>
                <a:ln w="12700">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7" name="TextBox 26">
                  <a:extLst>
                    <a:ext uri="{FF2B5EF4-FFF2-40B4-BE49-F238E27FC236}">
                      <a16:creationId xmlns:a16="http://schemas.microsoft.com/office/drawing/2014/main" id="{2BB73C3A-D211-4FAA-B4B7-9F3E61345B6C}"/>
                    </a:ext>
                  </a:extLst>
                </p:cNvPr>
                <p:cNvSpPr txBox="1"/>
                <p:nvPr/>
              </p:nvSpPr>
              <p:spPr>
                <a:xfrm>
                  <a:off x="2663029" y="1748125"/>
                  <a:ext cx="758606" cy="276999"/>
                </a:xfrm>
                <a:prstGeom prst="rect">
                  <a:avLst/>
                </a:prstGeom>
                <a:noFill/>
              </p:spPr>
              <p:txBody>
                <a:bodyPr wrap="none" rtlCol="0">
                  <a:spAutoFit/>
                </a:bodyPr>
                <a:lstStyle/>
                <a:p>
                  <a:r>
                    <a:rPr lang="en-GB" sz="1200" dirty="0">
                      <a:solidFill>
                        <a:srgbClr val="7030A0"/>
                      </a:solidFill>
                    </a:rPr>
                    <a:t>Analyst C</a:t>
                  </a:r>
                  <a:endParaRPr lang="en-GB" dirty="0">
                    <a:solidFill>
                      <a:srgbClr val="7030A0"/>
                    </a:solidFill>
                  </a:endParaRPr>
                </a:p>
              </p:txBody>
            </p:sp>
          </p:grpSp>
          <p:grpSp>
            <p:nvGrpSpPr>
              <p:cNvPr id="37" name="Group 36">
                <a:extLst>
                  <a:ext uri="{FF2B5EF4-FFF2-40B4-BE49-F238E27FC236}">
                    <a16:creationId xmlns:a16="http://schemas.microsoft.com/office/drawing/2014/main" id="{C9F02202-12A7-4CDB-9EC0-3C199B08FE7E}"/>
                  </a:ext>
                </a:extLst>
              </p:cNvPr>
              <p:cNvGrpSpPr/>
              <p:nvPr/>
            </p:nvGrpSpPr>
            <p:grpSpPr>
              <a:xfrm>
                <a:off x="4167303" y="1700493"/>
                <a:ext cx="758606" cy="362968"/>
                <a:chOff x="4167303" y="1700493"/>
                <a:chExt cx="758606" cy="362968"/>
              </a:xfrm>
            </p:grpSpPr>
            <p:sp>
              <p:nvSpPr>
                <p:cNvPr id="19" name="Left Bracket 18">
                  <a:extLst>
                    <a:ext uri="{FF2B5EF4-FFF2-40B4-BE49-F238E27FC236}">
                      <a16:creationId xmlns:a16="http://schemas.microsoft.com/office/drawing/2014/main" id="{AF1A8815-1304-4D3A-8215-85F3F02CD62F}"/>
                    </a:ext>
                  </a:extLst>
                </p:cNvPr>
                <p:cNvSpPr/>
                <p:nvPr/>
              </p:nvSpPr>
              <p:spPr>
                <a:xfrm rot="5400000">
                  <a:off x="4475472" y="1663414"/>
                  <a:ext cx="134142" cy="665952"/>
                </a:xfrm>
                <a:prstGeom prst="leftBracket">
                  <a:avLst/>
                </a:prstGeom>
                <a:ln w="12700">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28" name="TextBox 27">
                  <a:extLst>
                    <a:ext uri="{FF2B5EF4-FFF2-40B4-BE49-F238E27FC236}">
                      <a16:creationId xmlns:a16="http://schemas.microsoft.com/office/drawing/2014/main" id="{F6C1B7E4-C793-40D0-825B-30392858B24B}"/>
                    </a:ext>
                  </a:extLst>
                </p:cNvPr>
                <p:cNvSpPr txBox="1"/>
                <p:nvPr/>
              </p:nvSpPr>
              <p:spPr>
                <a:xfrm>
                  <a:off x="4167303" y="1700493"/>
                  <a:ext cx="758606" cy="276999"/>
                </a:xfrm>
                <a:prstGeom prst="rect">
                  <a:avLst/>
                </a:prstGeom>
                <a:noFill/>
              </p:spPr>
              <p:txBody>
                <a:bodyPr wrap="none" rtlCol="0">
                  <a:spAutoFit/>
                </a:bodyPr>
                <a:lstStyle/>
                <a:p>
                  <a:r>
                    <a:rPr lang="en-GB" sz="1200" dirty="0">
                      <a:solidFill>
                        <a:srgbClr val="7030A0"/>
                      </a:solidFill>
                    </a:rPr>
                    <a:t>Analyst C</a:t>
                  </a:r>
                  <a:endParaRPr lang="en-GB" dirty="0">
                    <a:solidFill>
                      <a:srgbClr val="7030A0"/>
                    </a:solidFill>
                  </a:endParaRPr>
                </a:p>
              </p:txBody>
            </p:sp>
          </p:grpSp>
          <p:grpSp>
            <p:nvGrpSpPr>
              <p:cNvPr id="39" name="Group 38">
                <a:extLst>
                  <a:ext uri="{FF2B5EF4-FFF2-40B4-BE49-F238E27FC236}">
                    <a16:creationId xmlns:a16="http://schemas.microsoft.com/office/drawing/2014/main" id="{D60C8449-BD1D-4506-A82D-995E20AD598A}"/>
                  </a:ext>
                </a:extLst>
              </p:cNvPr>
              <p:cNvGrpSpPr/>
              <p:nvPr/>
            </p:nvGrpSpPr>
            <p:grpSpPr>
              <a:xfrm>
                <a:off x="6418726" y="1700493"/>
                <a:ext cx="833718" cy="375825"/>
                <a:chOff x="6418726" y="1700493"/>
                <a:chExt cx="833718" cy="375825"/>
              </a:xfrm>
            </p:grpSpPr>
            <p:sp>
              <p:nvSpPr>
                <p:cNvPr id="20" name="Left Bracket 19">
                  <a:extLst>
                    <a:ext uri="{FF2B5EF4-FFF2-40B4-BE49-F238E27FC236}">
                      <a16:creationId xmlns:a16="http://schemas.microsoft.com/office/drawing/2014/main" id="{321D5E05-BFF2-4FF0-BC6B-9E8CF520BF59}"/>
                    </a:ext>
                  </a:extLst>
                </p:cNvPr>
                <p:cNvSpPr/>
                <p:nvPr/>
              </p:nvSpPr>
              <p:spPr>
                <a:xfrm rot="5400000">
                  <a:off x="6762792" y="1586667"/>
                  <a:ext cx="145585" cy="833718"/>
                </a:xfrm>
                <a:prstGeom prst="leftBracket">
                  <a:avLst/>
                </a:prstGeom>
                <a:ln w="12700">
                  <a:solidFill>
                    <a:srgbClr val="7030A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9" name="TextBox 28">
                  <a:extLst>
                    <a:ext uri="{FF2B5EF4-FFF2-40B4-BE49-F238E27FC236}">
                      <a16:creationId xmlns:a16="http://schemas.microsoft.com/office/drawing/2014/main" id="{B8880D6E-9180-486E-AB8B-E6756A60009A}"/>
                    </a:ext>
                  </a:extLst>
                </p:cNvPr>
                <p:cNvSpPr txBox="1"/>
                <p:nvPr/>
              </p:nvSpPr>
              <p:spPr>
                <a:xfrm>
                  <a:off x="6469507" y="1700493"/>
                  <a:ext cx="758606" cy="276999"/>
                </a:xfrm>
                <a:prstGeom prst="rect">
                  <a:avLst/>
                </a:prstGeom>
                <a:noFill/>
              </p:spPr>
              <p:txBody>
                <a:bodyPr wrap="none" rtlCol="0">
                  <a:spAutoFit/>
                </a:bodyPr>
                <a:lstStyle/>
                <a:p>
                  <a:r>
                    <a:rPr lang="en-GB" sz="1200" dirty="0">
                      <a:solidFill>
                        <a:srgbClr val="7030A0"/>
                      </a:solidFill>
                    </a:rPr>
                    <a:t>Analyst C</a:t>
                  </a:r>
                  <a:endParaRPr lang="en-GB" dirty="0">
                    <a:solidFill>
                      <a:srgbClr val="7030A0"/>
                    </a:solidFill>
                  </a:endParaRPr>
                </a:p>
              </p:txBody>
            </p:sp>
          </p:grpSp>
        </p:grpSp>
        <p:grpSp>
          <p:nvGrpSpPr>
            <p:cNvPr id="33" name="Group 32">
              <a:extLst>
                <a:ext uri="{FF2B5EF4-FFF2-40B4-BE49-F238E27FC236}">
                  <a16:creationId xmlns:a16="http://schemas.microsoft.com/office/drawing/2014/main" id="{D8CAF01F-A752-4645-96F7-711A95847493}"/>
                </a:ext>
              </a:extLst>
            </p:cNvPr>
            <p:cNvGrpSpPr/>
            <p:nvPr/>
          </p:nvGrpSpPr>
          <p:grpSpPr>
            <a:xfrm>
              <a:off x="524297" y="3264020"/>
              <a:ext cx="5158543" cy="523794"/>
              <a:chOff x="524297" y="3264020"/>
              <a:chExt cx="5158543" cy="523794"/>
            </a:xfrm>
          </p:grpSpPr>
          <p:grpSp>
            <p:nvGrpSpPr>
              <p:cNvPr id="32" name="Group 31">
                <a:extLst>
                  <a:ext uri="{FF2B5EF4-FFF2-40B4-BE49-F238E27FC236}">
                    <a16:creationId xmlns:a16="http://schemas.microsoft.com/office/drawing/2014/main" id="{9EDED8F8-FC57-4CEA-9D66-955169093862}"/>
                  </a:ext>
                </a:extLst>
              </p:cNvPr>
              <p:cNvGrpSpPr/>
              <p:nvPr/>
            </p:nvGrpSpPr>
            <p:grpSpPr>
              <a:xfrm>
                <a:off x="524297" y="3408748"/>
                <a:ext cx="766620" cy="379066"/>
                <a:chOff x="524297" y="3408748"/>
                <a:chExt cx="766620" cy="379066"/>
              </a:xfrm>
            </p:grpSpPr>
            <p:sp>
              <p:nvSpPr>
                <p:cNvPr id="12" name="Left Bracket 11">
                  <a:extLst>
                    <a:ext uri="{FF2B5EF4-FFF2-40B4-BE49-F238E27FC236}">
                      <a16:creationId xmlns:a16="http://schemas.microsoft.com/office/drawing/2014/main" id="{2C8F6371-DB27-43F4-9714-D0E21074163F}"/>
                    </a:ext>
                  </a:extLst>
                </p:cNvPr>
                <p:cNvSpPr/>
                <p:nvPr/>
              </p:nvSpPr>
              <p:spPr>
                <a:xfrm rot="16200000">
                  <a:off x="814717" y="3193389"/>
                  <a:ext cx="145581" cy="576300"/>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2" name="TextBox 1">
                  <a:extLst>
                    <a:ext uri="{FF2B5EF4-FFF2-40B4-BE49-F238E27FC236}">
                      <a16:creationId xmlns:a16="http://schemas.microsoft.com/office/drawing/2014/main" id="{0AE7DEAC-DEBB-40DC-8FBB-08AB431DB6E9}"/>
                    </a:ext>
                  </a:extLst>
                </p:cNvPr>
                <p:cNvSpPr txBox="1"/>
                <p:nvPr/>
              </p:nvSpPr>
              <p:spPr>
                <a:xfrm>
                  <a:off x="524297" y="3510815"/>
                  <a:ext cx="766620" cy="276999"/>
                </a:xfrm>
                <a:prstGeom prst="rect">
                  <a:avLst/>
                </a:prstGeom>
                <a:noFill/>
              </p:spPr>
              <p:txBody>
                <a:bodyPr wrap="none" rtlCol="0">
                  <a:spAutoFit/>
                </a:bodyPr>
                <a:lstStyle/>
                <a:p>
                  <a:r>
                    <a:rPr lang="en-GB" sz="1200" dirty="0">
                      <a:solidFill>
                        <a:srgbClr val="FF0000"/>
                      </a:solidFill>
                    </a:rPr>
                    <a:t>Analyst A</a:t>
                  </a:r>
                  <a:endParaRPr lang="en-GB" dirty="0">
                    <a:solidFill>
                      <a:srgbClr val="FF0000"/>
                    </a:solidFill>
                  </a:endParaRPr>
                </a:p>
              </p:txBody>
            </p:sp>
          </p:grpSp>
          <p:grpSp>
            <p:nvGrpSpPr>
              <p:cNvPr id="31" name="Group 30">
                <a:extLst>
                  <a:ext uri="{FF2B5EF4-FFF2-40B4-BE49-F238E27FC236}">
                    <a16:creationId xmlns:a16="http://schemas.microsoft.com/office/drawing/2014/main" id="{99A98451-DD06-4DE1-A5E1-E4F5D1115D5C}"/>
                  </a:ext>
                </a:extLst>
              </p:cNvPr>
              <p:cNvGrpSpPr/>
              <p:nvPr/>
            </p:nvGrpSpPr>
            <p:grpSpPr>
              <a:xfrm>
                <a:off x="2055733" y="3264020"/>
                <a:ext cx="766620" cy="365177"/>
                <a:chOff x="2055733" y="3264020"/>
                <a:chExt cx="766620" cy="365177"/>
              </a:xfrm>
            </p:grpSpPr>
            <p:sp>
              <p:nvSpPr>
                <p:cNvPr id="13" name="Left Bracket 12">
                  <a:extLst>
                    <a:ext uri="{FF2B5EF4-FFF2-40B4-BE49-F238E27FC236}">
                      <a16:creationId xmlns:a16="http://schemas.microsoft.com/office/drawing/2014/main" id="{B5736FAC-F805-4030-B54D-464CAB961A5A}"/>
                    </a:ext>
                  </a:extLst>
                </p:cNvPr>
                <p:cNvSpPr/>
                <p:nvPr/>
              </p:nvSpPr>
              <p:spPr>
                <a:xfrm rot="16200000">
                  <a:off x="2366679" y="3094978"/>
                  <a:ext cx="144728" cy="482812"/>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1" name="TextBox 20">
                  <a:extLst>
                    <a:ext uri="{FF2B5EF4-FFF2-40B4-BE49-F238E27FC236}">
                      <a16:creationId xmlns:a16="http://schemas.microsoft.com/office/drawing/2014/main" id="{F86328B3-59F1-427D-BC46-78880468490E}"/>
                    </a:ext>
                  </a:extLst>
                </p:cNvPr>
                <p:cNvSpPr txBox="1"/>
                <p:nvPr/>
              </p:nvSpPr>
              <p:spPr>
                <a:xfrm>
                  <a:off x="2055733" y="3352198"/>
                  <a:ext cx="766620" cy="276999"/>
                </a:xfrm>
                <a:prstGeom prst="rect">
                  <a:avLst/>
                </a:prstGeom>
                <a:noFill/>
              </p:spPr>
              <p:txBody>
                <a:bodyPr wrap="none" rtlCol="0">
                  <a:spAutoFit/>
                </a:bodyPr>
                <a:lstStyle/>
                <a:p>
                  <a:r>
                    <a:rPr lang="en-GB" sz="1200" dirty="0">
                      <a:solidFill>
                        <a:srgbClr val="FF0000"/>
                      </a:solidFill>
                    </a:rPr>
                    <a:t>Analyst A</a:t>
                  </a:r>
                  <a:endParaRPr lang="en-GB" dirty="0">
                    <a:solidFill>
                      <a:srgbClr val="FF0000"/>
                    </a:solidFill>
                  </a:endParaRPr>
                </a:p>
              </p:txBody>
            </p:sp>
          </p:grpSp>
          <p:grpSp>
            <p:nvGrpSpPr>
              <p:cNvPr id="3" name="Group 2">
                <a:extLst>
                  <a:ext uri="{FF2B5EF4-FFF2-40B4-BE49-F238E27FC236}">
                    <a16:creationId xmlns:a16="http://schemas.microsoft.com/office/drawing/2014/main" id="{56B555CA-448B-43D3-A236-2023D15CDD19}"/>
                  </a:ext>
                </a:extLst>
              </p:cNvPr>
              <p:cNvGrpSpPr/>
              <p:nvPr/>
            </p:nvGrpSpPr>
            <p:grpSpPr>
              <a:xfrm>
                <a:off x="4916220" y="3415567"/>
                <a:ext cx="766620" cy="372247"/>
                <a:chOff x="4916220" y="3415567"/>
                <a:chExt cx="766620" cy="372247"/>
              </a:xfrm>
            </p:grpSpPr>
            <p:sp>
              <p:nvSpPr>
                <p:cNvPr id="22" name="TextBox 21">
                  <a:extLst>
                    <a:ext uri="{FF2B5EF4-FFF2-40B4-BE49-F238E27FC236}">
                      <a16:creationId xmlns:a16="http://schemas.microsoft.com/office/drawing/2014/main" id="{9C2173C0-ECDD-4C39-9506-3AAA64F9C8AF}"/>
                    </a:ext>
                  </a:extLst>
                </p:cNvPr>
                <p:cNvSpPr txBox="1"/>
                <p:nvPr/>
              </p:nvSpPr>
              <p:spPr>
                <a:xfrm>
                  <a:off x="4916220" y="3510815"/>
                  <a:ext cx="766620" cy="276999"/>
                </a:xfrm>
                <a:prstGeom prst="rect">
                  <a:avLst/>
                </a:prstGeom>
                <a:noFill/>
              </p:spPr>
              <p:txBody>
                <a:bodyPr wrap="none" rtlCol="0">
                  <a:spAutoFit/>
                </a:bodyPr>
                <a:lstStyle/>
                <a:p>
                  <a:r>
                    <a:rPr lang="en-GB" sz="1200" dirty="0">
                      <a:solidFill>
                        <a:srgbClr val="FF0000"/>
                      </a:solidFill>
                    </a:rPr>
                    <a:t>Analyst A</a:t>
                  </a:r>
                  <a:endParaRPr lang="en-GB" dirty="0">
                    <a:solidFill>
                      <a:srgbClr val="FF0000"/>
                    </a:solidFill>
                  </a:endParaRPr>
                </a:p>
              </p:txBody>
            </p:sp>
            <p:sp>
              <p:nvSpPr>
                <p:cNvPr id="30" name="Left Bracket 29">
                  <a:extLst>
                    <a:ext uri="{FF2B5EF4-FFF2-40B4-BE49-F238E27FC236}">
                      <a16:creationId xmlns:a16="http://schemas.microsoft.com/office/drawing/2014/main" id="{891F3038-1697-4F50-BBA9-77EF4E95C30B}"/>
                    </a:ext>
                  </a:extLst>
                </p:cNvPr>
                <p:cNvSpPr/>
                <p:nvPr/>
              </p:nvSpPr>
              <p:spPr>
                <a:xfrm rot="16200000">
                  <a:off x="5219309" y="3200208"/>
                  <a:ext cx="145581" cy="576300"/>
                </a:xfrm>
                <a:prstGeom prst="leftBracket">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grpSp>
      <p:grpSp>
        <p:nvGrpSpPr>
          <p:cNvPr id="44" name="Group 43">
            <a:extLst>
              <a:ext uri="{FF2B5EF4-FFF2-40B4-BE49-F238E27FC236}">
                <a16:creationId xmlns:a16="http://schemas.microsoft.com/office/drawing/2014/main" id="{9A8F0352-4572-463D-830A-8D402A636A20}"/>
              </a:ext>
            </a:extLst>
          </p:cNvPr>
          <p:cNvGrpSpPr/>
          <p:nvPr/>
        </p:nvGrpSpPr>
        <p:grpSpPr>
          <a:xfrm>
            <a:off x="7906871" y="1305004"/>
            <a:ext cx="1060396" cy="2549419"/>
            <a:chOff x="7906871" y="1305004"/>
            <a:chExt cx="1060396" cy="2549419"/>
          </a:xfrm>
        </p:grpSpPr>
        <p:sp>
          <p:nvSpPr>
            <p:cNvPr id="45" name="TextBox 44">
              <a:extLst>
                <a:ext uri="{FF2B5EF4-FFF2-40B4-BE49-F238E27FC236}">
                  <a16:creationId xmlns:a16="http://schemas.microsoft.com/office/drawing/2014/main" id="{FFDC8885-FE26-489C-B95F-69B655AD4D5B}"/>
                </a:ext>
              </a:extLst>
            </p:cNvPr>
            <p:cNvSpPr txBox="1"/>
            <p:nvPr/>
          </p:nvSpPr>
          <p:spPr>
            <a:xfrm>
              <a:off x="7906871" y="1305004"/>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sp>
          <p:nvSpPr>
            <p:cNvPr id="46" name="TextBox 45">
              <a:extLst>
                <a:ext uri="{FF2B5EF4-FFF2-40B4-BE49-F238E27FC236}">
                  <a16:creationId xmlns:a16="http://schemas.microsoft.com/office/drawing/2014/main" id="{B7F283E4-DBB3-47B6-90B9-B393A0A0ECB2}"/>
                </a:ext>
              </a:extLst>
            </p:cNvPr>
            <p:cNvSpPr txBox="1"/>
            <p:nvPr/>
          </p:nvSpPr>
          <p:spPr>
            <a:xfrm>
              <a:off x="7906871" y="1672973"/>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47" name="TextBox 46">
              <a:extLst>
                <a:ext uri="{FF2B5EF4-FFF2-40B4-BE49-F238E27FC236}">
                  <a16:creationId xmlns:a16="http://schemas.microsoft.com/office/drawing/2014/main" id="{BCF1C96E-AEED-4DF3-9355-6CE12D09D2F5}"/>
                </a:ext>
              </a:extLst>
            </p:cNvPr>
            <p:cNvSpPr txBox="1"/>
            <p:nvPr/>
          </p:nvSpPr>
          <p:spPr>
            <a:xfrm>
              <a:off x="7906871" y="2431789"/>
              <a:ext cx="1060396" cy="307777"/>
            </a:xfrm>
            <a:prstGeom prst="rect">
              <a:avLst/>
            </a:prstGeom>
            <a:noFill/>
          </p:spPr>
          <p:txBody>
            <a:bodyPr wrap="square" rtlCol="0">
              <a:spAutoFit/>
            </a:bodyPr>
            <a:lstStyle/>
            <a:p>
              <a:r>
                <a:rPr lang="el-GR" sz="1400" dirty="0">
                  <a:solidFill>
                    <a:schemeClr val="bg1">
                      <a:lumMod val="50000"/>
                    </a:schemeClr>
                  </a:solidFill>
                </a:rPr>
                <a:t>μ</a:t>
              </a:r>
              <a:r>
                <a:rPr lang="en-GB" sz="1400" dirty="0"/>
                <a:t> </a:t>
              </a:r>
              <a:endParaRPr lang="en-GB" dirty="0"/>
            </a:p>
          </p:txBody>
        </p:sp>
        <p:sp>
          <p:nvSpPr>
            <p:cNvPr id="48" name="TextBox 47">
              <a:extLst>
                <a:ext uri="{FF2B5EF4-FFF2-40B4-BE49-F238E27FC236}">
                  <a16:creationId xmlns:a16="http://schemas.microsoft.com/office/drawing/2014/main" id="{F0033B5F-D3B8-457A-9715-FCC3019429FE}"/>
                </a:ext>
              </a:extLst>
            </p:cNvPr>
            <p:cNvSpPr txBox="1"/>
            <p:nvPr/>
          </p:nvSpPr>
          <p:spPr>
            <a:xfrm>
              <a:off x="7906871" y="3182921"/>
              <a:ext cx="1060396" cy="307777"/>
            </a:xfrm>
            <a:prstGeom prst="rect">
              <a:avLst/>
            </a:prstGeom>
            <a:noFill/>
          </p:spPr>
          <p:txBody>
            <a:bodyPr wrap="square" rtlCol="0">
              <a:spAutoFit/>
            </a:bodyPr>
            <a:lstStyle/>
            <a:p>
              <a:r>
                <a:rPr lang="el-GR" sz="1400" dirty="0">
                  <a:solidFill>
                    <a:schemeClr val="accent6"/>
                  </a:solidFill>
                </a:rPr>
                <a:t>μ</a:t>
              </a:r>
              <a:r>
                <a:rPr lang="en-GB" sz="1400" dirty="0">
                  <a:solidFill>
                    <a:schemeClr val="accent6"/>
                  </a:solidFill>
                </a:rPr>
                <a:t> - 2</a:t>
              </a:r>
              <a:r>
                <a:rPr lang="el-GR" sz="1400" dirty="0">
                  <a:solidFill>
                    <a:schemeClr val="accent6"/>
                  </a:solidFill>
                </a:rPr>
                <a:t>σ</a:t>
              </a:r>
              <a:endParaRPr lang="en-GB" dirty="0">
                <a:solidFill>
                  <a:schemeClr val="accent6"/>
                </a:solidFill>
              </a:endParaRPr>
            </a:p>
          </p:txBody>
        </p:sp>
        <p:sp>
          <p:nvSpPr>
            <p:cNvPr id="49" name="TextBox 48">
              <a:extLst>
                <a:ext uri="{FF2B5EF4-FFF2-40B4-BE49-F238E27FC236}">
                  <a16:creationId xmlns:a16="http://schemas.microsoft.com/office/drawing/2014/main" id="{42F6768A-0DBE-4138-BEEE-546815CA2831}"/>
                </a:ext>
              </a:extLst>
            </p:cNvPr>
            <p:cNvSpPr txBox="1"/>
            <p:nvPr/>
          </p:nvSpPr>
          <p:spPr>
            <a:xfrm>
              <a:off x="7906871" y="3546646"/>
              <a:ext cx="1060396" cy="307777"/>
            </a:xfrm>
            <a:prstGeom prst="rect">
              <a:avLst/>
            </a:prstGeom>
            <a:noFill/>
          </p:spPr>
          <p:txBody>
            <a:bodyPr wrap="square" rtlCol="0">
              <a:spAutoFit/>
            </a:bodyPr>
            <a:lstStyle/>
            <a:p>
              <a:r>
                <a:rPr lang="el-GR" sz="1400" dirty="0">
                  <a:solidFill>
                    <a:schemeClr val="accent2"/>
                  </a:solidFill>
                </a:rPr>
                <a:t>μ</a:t>
              </a:r>
              <a:r>
                <a:rPr lang="en-GB" sz="1400" dirty="0">
                  <a:solidFill>
                    <a:schemeClr val="accent2"/>
                  </a:solidFill>
                </a:rPr>
                <a:t> - 3</a:t>
              </a:r>
              <a:r>
                <a:rPr lang="el-GR" sz="1400" dirty="0">
                  <a:solidFill>
                    <a:schemeClr val="accent2"/>
                  </a:solidFill>
                </a:rPr>
                <a:t>σ</a:t>
              </a:r>
              <a:endParaRPr lang="en-GB" dirty="0">
                <a:solidFill>
                  <a:schemeClr val="accent2"/>
                </a:solidFill>
              </a:endParaRPr>
            </a:p>
          </p:txBody>
        </p:sp>
      </p:grpSp>
    </p:spTree>
    <p:extLst>
      <p:ext uri="{BB962C8B-B14F-4D97-AF65-F5344CB8AC3E}">
        <p14:creationId xmlns:p14="http://schemas.microsoft.com/office/powerpoint/2010/main" val="10350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Management</a:t>
            </a:r>
            <a:br>
              <a:rPr lang="en-GB" dirty="0"/>
            </a:br>
            <a:r>
              <a:rPr lang="en-GB" dirty="0"/>
              <a:t>Removal of Points from Mean and SD Calculations</a:t>
            </a:r>
          </a:p>
        </p:txBody>
      </p:sp>
      <p:sp>
        <p:nvSpPr>
          <p:cNvPr id="12" name="Content Placeholder 2">
            <a:extLst>
              <a:ext uri="{FF2B5EF4-FFF2-40B4-BE49-F238E27FC236}">
                <a16:creationId xmlns:a16="http://schemas.microsoft.com/office/drawing/2014/main" id="{DBAA9978-8142-454C-B33C-5BBB9F9BBF70}"/>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917681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Management</a:t>
            </a:r>
            <a:br>
              <a:rPr lang="en-GB" dirty="0"/>
            </a:br>
            <a:r>
              <a:rPr lang="en-GB" dirty="0"/>
              <a:t>Method Uncertainty</a:t>
            </a:r>
          </a:p>
        </p:txBody>
      </p:sp>
      <p:sp>
        <p:nvSpPr>
          <p:cNvPr id="12" name="Content Placeholder 2">
            <a:extLst>
              <a:ext uri="{FF2B5EF4-FFF2-40B4-BE49-F238E27FC236}">
                <a16:creationId xmlns:a16="http://schemas.microsoft.com/office/drawing/2014/main" id="{DBAA9978-8142-454C-B33C-5BBB9F9BBF70}"/>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1758728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73FBBE-03FB-4E39-B09C-40A3FC87159F}"/>
              </a:ext>
            </a:extLst>
          </p:cNvPr>
          <p:cNvSpPr>
            <a:spLocks noGrp="1"/>
          </p:cNvSpPr>
          <p:nvPr>
            <p:ph type="title"/>
          </p:nvPr>
        </p:nvSpPr>
        <p:spPr/>
        <p:txBody>
          <a:bodyPr>
            <a:normAutofit/>
          </a:bodyPr>
          <a:lstStyle/>
          <a:p>
            <a:r>
              <a:rPr lang="en-GB" dirty="0"/>
              <a:t>Control Chart Management</a:t>
            </a:r>
            <a:br>
              <a:rPr lang="en-GB" dirty="0"/>
            </a:br>
            <a:r>
              <a:rPr lang="en-GB" dirty="0"/>
              <a:t>Recording of issues</a:t>
            </a:r>
          </a:p>
        </p:txBody>
      </p:sp>
      <p:sp>
        <p:nvSpPr>
          <p:cNvPr id="12" name="Content Placeholder 2">
            <a:extLst>
              <a:ext uri="{FF2B5EF4-FFF2-40B4-BE49-F238E27FC236}">
                <a16:creationId xmlns:a16="http://schemas.microsoft.com/office/drawing/2014/main" id="{DBAA9978-8142-454C-B33C-5BBB9F9BBF70}"/>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177646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General Lab Checks</a:t>
            </a:r>
            <a:br>
              <a:rPr lang="en-GB" dirty="0"/>
            </a:br>
            <a:r>
              <a:rPr lang="en-GB" dirty="0"/>
              <a:t>Balances</a:t>
            </a:r>
          </a:p>
        </p:txBody>
      </p:sp>
      <p:sp>
        <p:nvSpPr>
          <p:cNvPr id="3" name="Content Placeholder 2">
            <a:extLst>
              <a:ext uri="{FF2B5EF4-FFF2-40B4-BE49-F238E27FC236}">
                <a16:creationId xmlns:a16="http://schemas.microsoft.com/office/drawing/2014/main" id="{FA9BF7A3-AFBA-47C4-926A-22F35F728FA9}"/>
              </a:ext>
            </a:extLst>
          </p:cNvPr>
          <p:cNvSpPr>
            <a:spLocks noGrp="1"/>
          </p:cNvSpPr>
          <p:nvPr>
            <p:ph sz="half" idx="2"/>
          </p:nvPr>
        </p:nvSpPr>
        <p:spPr>
          <a:xfrm>
            <a:off x="457200" y="1216064"/>
            <a:ext cx="8229600" cy="3152758"/>
          </a:xfrm>
        </p:spPr>
        <p:txBody>
          <a:bodyPr>
            <a:normAutofit/>
          </a:bodyPr>
          <a:lstStyle/>
          <a:p>
            <a:r>
              <a:rPr lang="en-GB" sz="2200" dirty="0"/>
              <a:t>Internal vs external</a:t>
            </a:r>
          </a:p>
        </p:txBody>
      </p:sp>
    </p:spTree>
    <p:extLst>
      <p:ext uri="{BB962C8B-B14F-4D97-AF65-F5344CB8AC3E}">
        <p14:creationId xmlns:p14="http://schemas.microsoft.com/office/powerpoint/2010/main" val="1018894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Proficiency Schemes</a:t>
            </a:r>
          </a:p>
        </p:txBody>
      </p:sp>
      <p:sp>
        <p:nvSpPr>
          <p:cNvPr id="3" name="Content Placeholder 2">
            <a:extLst>
              <a:ext uri="{FF2B5EF4-FFF2-40B4-BE49-F238E27FC236}">
                <a16:creationId xmlns:a16="http://schemas.microsoft.com/office/drawing/2014/main" id="{DFC5A7B5-E3A3-4899-B942-B68ECD5DEF05}"/>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544599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Standardization – z-scores</a:t>
            </a:r>
          </a:p>
        </p:txBody>
      </p:sp>
      <p:sp>
        <p:nvSpPr>
          <p:cNvPr id="3" name="Content Placeholder 2">
            <a:extLst>
              <a:ext uri="{FF2B5EF4-FFF2-40B4-BE49-F238E27FC236}">
                <a16:creationId xmlns:a16="http://schemas.microsoft.com/office/drawing/2014/main" id="{2A3E0AFE-0D5D-48FF-9314-92EA48349645}"/>
              </a:ext>
            </a:extLst>
          </p:cNvPr>
          <p:cNvSpPr>
            <a:spLocks noGrp="1"/>
          </p:cNvSpPr>
          <p:nvPr>
            <p:ph sz="half" idx="2"/>
          </p:nvPr>
        </p:nvSpPr>
        <p:spPr>
          <a:xfrm>
            <a:off x="457200" y="1216064"/>
            <a:ext cx="8229600" cy="3152758"/>
          </a:xfrm>
        </p:spPr>
        <p:txBody>
          <a:bodyPr>
            <a:normAutofit/>
          </a:bodyPr>
          <a:lstStyle/>
          <a:p>
            <a:r>
              <a:rPr lang="en-GB" sz="2200" dirty="0"/>
              <a:t>Z* scores</a:t>
            </a:r>
          </a:p>
          <a:p>
            <a:r>
              <a:rPr lang="en-GB" sz="2200" dirty="0"/>
              <a:t>J scores?</a:t>
            </a:r>
          </a:p>
        </p:txBody>
      </p:sp>
    </p:spTree>
    <p:extLst>
      <p:ext uri="{BB962C8B-B14F-4D97-AF65-F5344CB8AC3E}">
        <p14:creationId xmlns:p14="http://schemas.microsoft.com/office/powerpoint/2010/main" val="2166734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Internal Round Robins</a:t>
            </a:r>
          </a:p>
        </p:txBody>
      </p:sp>
      <p:sp>
        <p:nvSpPr>
          <p:cNvPr id="3" name="Content Placeholder 2">
            <a:extLst>
              <a:ext uri="{FF2B5EF4-FFF2-40B4-BE49-F238E27FC236}">
                <a16:creationId xmlns:a16="http://schemas.microsoft.com/office/drawing/2014/main" id="{2A3E0AFE-0D5D-48FF-9314-92EA48349645}"/>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3567191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Training</a:t>
            </a:r>
          </a:p>
        </p:txBody>
      </p:sp>
      <p:sp>
        <p:nvSpPr>
          <p:cNvPr id="3" name="Content Placeholder 2">
            <a:extLst>
              <a:ext uri="{FF2B5EF4-FFF2-40B4-BE49-F238E27FC236}">
                <a16:creationId xmlns:a16="http://schemas.microsoft.com/office/drawing/2014/main" id="{2A3E0AFE-0D5D-48FF-9314-92EA48349645}"/>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11002129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77240" y="-200831"/>
            <a:ext cx="7772400" cy="1102519"/>
          </a:xfrm>
        </p:spPr>
        <p:txBody>
          <a:bodyPr/>
          <a:lstStyle/>
          <a:p>
            <a:pPr algn="ctr"/>
            <a:r>
              <a:rPr lang="en-GB" sz="3200" dirty="0"/>
              <a:t>Thank you for your attention</a:t>
            </a:r>
          </a:p>
        </p:txBody>
      </p:sp>
      <p:sp>
        <p:nvSpPr>
          <p:cNvPr id="5" name="Subtitle 4"/>
          <p:cNvSpPr>
            <a:spLocks noGrp="1"/>
          </p:cNvSpPr>
          <p:nvPr>
            <p:ph type="subTitle" idx="1"/>
          </p:nvPr>
        </p:nvSpPr>
        <p:spPr>
          <a:xfrm>
            <a:off x="2691765" y="767624"/>
            <a:ext cx="3760470" cy="1314450"/>
          </a:xfrm>
        </p:spPr>
        <p:txBody>
          <a:bodyPr>
            <a:normAutofit/>
          </a:bodyPr>
          <a:lstStyle/>
          <a:p>
            <a:r>
              <a:rPr lang="en-US" sz="2000" dirty="0"/>
              <a:t>Hannah Ford</a:t>
            </a:r>
          </a:p>
          <a:p>
            <a:r>
              <a:rPr lang="en-US" sz="2000" dirty="0"/>
              <a:t>Analytical Research Scientist</a:t>
            </a:r>
          </a:p>
          <a:p>
            <a:r>
              <a:rPr lang="en-US" sz="2000" dirty="0">
                <a:hlinkClick r:id="rId3"/>
              </a:rPr>
              <a:t>hannah.ford@swri.co.uk</a:t>
            </a:r>
            <a:endParaRPr lang="en-US" sz="2000" dirty="0"/>
          </a:p>
          <a:p>
            <a:endParaRPr lang="en-US" sz="2000" dirty="0"/>
          </a:p>
        </p:txBody>
      </p:sp>
      <p:sp>
        <p:nvSpPr>
          <p:cNvPr id="6" name="TextBox 5">
            <a:extLst>
              <a:ext uri="{FF2B5EF4-FFF2-40B4-BE49-F238E27FC236}">
                <a16:creationId xmlns:a16="http://schemas.microsoft.com/office/drawing/2014/main" id="{695F305B-164B-4D2E-AB7D-0CFA6BD8A17B}"/>
              </a:ext>
            </a:extLst>
          </p:cNvPr>
          <p:cNvSpPr txBox="1"/>
          <p:nvPr/>
        </p:nvSpPr>
        <p:spPr>
          <a:xfrm>
            <a:off x="2286000" y="2127794"/>
            <a:ext cx="4572000" cy="1015663"/>
          </a:xfrm>
          <a:prstGeom prst="rect">
            <a:avLst/>
          </a:prstGeom>
          <a:noFill/>
        </p:spPr>
        <p:txBody>
          <a:bodyPr wrap="square">
            <a:spAutoFit/>
          </a:bodyPr>
          <a:lstStyle/>
          <a:p>
            <a:pPr algn="ctr"/>
            <a:r>
              <a:rPr lang="en-US" sz="2000" dirty="0"/>
              <a:t>Shona Harrison </a:t>
            </a:r>
          </a:p>
          <a:p>
            <a:pPr algn="ctr"/>
            <a:r>
              <a:rPr lang="en-US" sz="2000" dirty="0"/>
              <a:t>Analytical Services &amp; Laboratory Manager</a:t>
            </a:r>
          </a:p>
          <a:p>
            <a:pPr algn="ctr"/>
            <a:r>
              <a:rPr lang="en-US" sz="2000" dirty="0">
                <a:hlinkClick r:id="rId4"/>
              </a:rPr>
              <a:t>shona.harrison@swri.co.uk</a:t>
            </a:r>
            <a:endParaRPr lang="en-US" sz="2000" dirty="0"/>
          </a:p>
        </p:txBody>
      </p:sp>
    </p:spTree>
    <p:extLst>
      <p:ext uri="{BB962C8B-B14F-4D97-AF65-F5344CB8AC3E}">
        <p14:creationId xmlns:p14="http://schemas.microsoft.com/office/powerpoint/2010/main" val="58412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General Lab Checks</a:t>
            </a:r>
            <a:br>
              <a:rPr lang="en-GB" dirty="0"/>
            </a:br>
            <a:r>
              <a:rPr lang="en-GB" dirty="0"/>
              <a:t>Pipettes</a:t>
            </a:r>
          </a:p>
        </p:txBody>
      </p:sp>
      <p:sp>
        <p:nvSpPr>
          <p:cNvPr id="3" name="Content Placeholder 2">
            <a:extLst>
              <a:ext uri="{FF2B5EF4-FFF2-40B4-BE49-F238E27FC236}">
                <a16:creationId xmlns:a16="http://schemas.microsoft.com/office/drawing/2014/main" id="{2259DA66-65CE-492F-B1B3-4A136384FF0F}"/>
              </a:ext>
            </a:extLst>
          </p:cNvPr>
          <p:cNvSpPr>
            <a:spLocks noGrp="1"/>
          </p:cNvSpPr>
          <p:nvPr>
            <p:ph sz="half" idx="2"/>
          </p:nvPr>
        </p:nvSpPr>
        <p:spPr>
          <a:xfrm>
            <a:off x="457200" y="1216064"/>
            <a:ext cx="8229600" cy="3152758"/>
          </a:xfrm>
        </p:spPr>
        <p:txBody>
          <a:bodyPr>
            <a:normAutofit/>
          </a:bodyPr>
          <a:lstStyle/>
          <a:p>
            <a:r>
              <a:rPr lang="en-GB" sz="2200" dirty="0"/>
              <a:t>Internal vs external</a:t>
            </a:r>
          </a:p>
        </p:txBody>
      </p:sp>
    </p:spTree>
    <p:extLst>
      <p:ext uri="{BB962C8B-B14F-4D97-AF65-F5344CB8AC3E}">
        <p14:creationId xmlns:p14="http://schemas.microsoft.com/office/powerpoint/2010/main" val="271047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General Lab Checks</a:t>
            </a:r>
            <a:br>
              <a:rPr lang="en-GB" dirty="0"/>
            </a:br>
            <a:r>
              <a:rPr lang="en-GB" dirty="0"/>
              <a:t>Volumetric Flasks</a:t>
            </a:r>
          </a:p>
        </p:txBody>
      </p:sp>
      <p:sp>
        <p:nvSpPr>
          <p:cNvPr id="3" name="Content Placeholder 2">
            <a:extLst>
              <a:ext uri="{FF2B5EF4-FFF2-40B4-BE49-F238E27FC236}">
                <a16:creationId xmlns:a16="http://schemas.microsoft.com/office/drawing/2014/main" id="{FD8F8FD0-083A-4291-9134-1389E3F97146}"/>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236858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General Lab Checks</a:t>
            </a:r>
            <a:br>
              <a:rPr lang="en-GB" dirty="0"/>
            </a:br>
            <a:r>
              <a:rPr lang="en-GB" dirty="0"/>
              <a:t>Thermometers</a:t>
            </a:r>
          </a:p>
        </p:txBody>
      </p:sp>
      <p:sp>
        <p:nvSpPr>
          <p:cNvPr id="3" name="Content Placeholder 2">
            <a:extLst>
              <a:ext uri="{FF2B5EF4-FFF2-40B4-BE49-F238E27FC236}">
                <a16:creationId xmlns:a16="http://schemas.microsoft.com/office/drawing/2014/main" id="{D71AA4BB-F632-42A3-B2B6-69D9D81D6B10}"/>
              </a:ext>
            </a:extLst>
          </p:cNvPr>
          <p:cNvSpPr>
            <a:spLocks noGrp="1"/>
          </p:cNvSpPr>
          <p:nvPr>
            <p:ph sz="half" idx="2"/>
          </p:nvPr>
        </p:nvSpPr>
        <p:spPr>
          <a:xfrm>
            <a:off x="3665284" y="1216064"/>
            <a:ext cx="5021516" cy="3152758"/>
          </a:xfrm>
        </p:spPr>
        <p:txBody>
          <a:bodyPr>
            <a:normAutofit/>
          </a:bodyPr>
          <a:lstStyle/>
          <a:p>
            <a:endParaRPr lang="en-GB" sz="2200" dirty="0"/>
          </a:p>
        </p:txBody>
      </p:sp>
      <p:pic>
        <p:nvPicPr>
          <p:cNvPr id="4" name="Picture 3" descr="A picture containing logo&#10;&#10;Description automatically generated">
            <a:extLst>
              <a:ext uri="{FF2B5EF4-FFF2-40B4-BE49-F238E27FC236}">
                <a16:creationId xmlns:a16="http://schemas.microsoft.com/office/drawing/2014/main" id="{D3C534C7-57BA-469B-964D-6B8E36C2C8E6}"/>
              </a:ext>
            </a:extLst>
          </p:cNvPr>
          <p:cNvPicPr>
            <a:picLocks noChangeAspect="1"/>
          </p:cNvPicPr>
          <p:nvPr/>
        </p:nvPicPr>
        <p:blipFill>
          <a:blip r:embed="rId3"/>
          <a:stretch>
            <a:fillRect/>
          </a:stretch>
        </p:blipFill>
        <p:spPr>
          <a:xfrm>
            <a:off x="574177" y="484095"/>
            <a:ext cx="2751294" cy="3579694"/>
          </a:xfrm>
          <a:prstGeom prst="rect">
            <a:avLst/>
          </a:prstGeom>
        </p:spPr>
      </p:pic>
    </p:spTree>
    <p:extLst>
      <p:ext uri="{BB962C8B-B14F-4D97-AF65-F5344CB8AC3E}">
        <p14:creationId xmlns:p14="http://schemas.microsoft.com/office/powerpoint/2010/main" val="213026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lstStyle/>
          <a:p>
            <a:r>
              <a:rPr lang="en-GB" dirty="0"/>
              <a:t>General Lab Checks</a:t>
            </a:r>
            <a:br>
              <a:rPr lang="en-GB" dirty="0"/>
            </a:br>
            <a:r>
              <a:rPr lang="en-GB" dirty="0"/>
              <a:t>Other Temperature Loggers</a:t>
            </a:r>
          </a:p>
        </p:txBody>
      </p:sp>
      <p:sp>
        <p:nvSpPr>
          <p:cNvPr id="3" name="Content Placeholder 2">
            <a:extLst>
              <a:ext uri="{FF2B5EF4-FFF2-40B4-BE49-F238E27FC236}">
                <a16:creationId xmlns:a16="http://schemas.microsoft.com/office/drawing/2014/main" id="{672BCB2E-059F-4951-B3CC-62E5FBCD20C0}"/>
              </a:ext>
            </a:extLst>
          </p:cNvPr>
          <p:cNvSpPr>
            <a:spLocks noGrp="1"/>
          </p:cNvSpPr>
          <p:nvPr>
            <p:ph sz="half" idx="2"/>
          </p:nvPr>
        </p:nvSpPr>
        <p:spPr>
          <a:xfrm>
            <a:off x="457200" y="1216064"/>
            <a:ext cx="8229600" cy="3152758"/>
          </a:xfrm>
        </p:spPr>
        <p:txBody>
          <a:bodyPr>
            <a:normAutofit/>
          </a:bodyPr>
          <a:lstStyle/>
          <a:p>
            <a:endParaRPr lang="en-GB" sz="2200" dirty="0"/>
          </a:p>
        </p:txBody>
      </p:sp>
    </p:spTree>
    <p:extLst>
      <p:ext uri="{BB962C8B-B14F-4D97-AF65-F5344CB8AC3E}">
        <p14:creationId xmlns:p14="http://schemas.microsoft.com/office/powerpoint/2010/main" val="290528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C2A1CE-19C6-499E-812F-9A8BAA858C84}"/>
              </a:ext>
            </a:extLst>
          </p:cNvPr>
          <p:cNvSpPr>
            <a:spLocks noGrp="1"/>
          </p:cNvSpPr>
          <p:nvPr>
            <p:ph type="title"/>
          </p:nvPr>
        </p:nvSpPr>
        <p:spPr/>
        <p:txBody>
          <a:bodyPr>
            <a:normAutofit/>
          </a:bodyPr>
          <a:lstStyle/>
          <a:p>
            <a:r>
              <a:rPr lang="en-GB" dirty="0"/>
              <a:t>General Lab Checks</a:t>
            </a:r>
            <a:br>
              <a:rPr lang="en-GB" dirty="0"/>
            </a:br>
            <a:r>
              <a:rPr lang="en-GB" dirty="0"/>
              <a:t>Instruments – External/Preventative maintenance</a:t>
            </a:r>
          </a:p>
        </p:txBody>
      </p:sp>
      <p:sp>
        <p:nvSpPr>
          <p:cNvPr id="3" name="Content Placeholder 2">
            <a:extLst>
              <a:ext uri="{FF2B5EF4-FFF2-40B4-BE49-F238E27FC236}">
                <a16:creationId xmlns:a16="http://schemas.microsoft.com/office/drawing/2014/main" id="{672BCB2E-059F-4951-B3CC-62E5FBCD20C0}"/>
              </a:ext>
            </a:extLst>
          </p:cNvPr>
          <p:cNvSpPr>
            <a:spLocks noGrp="1"/>
          </p:cNvSpPr>
          <p:nvPr>
            <p:ph sz="half" idx="2"/>
          </p:nvPr>
        </p:nvSpPr>
        <p:spPr>
          <a:xfrm>
            <a:off x="457200" y="1216064"/>
            <a:ext cx="8229600" cy="3152758"/>
          </a:xfrm>
        </p:spPr>
        <p:txBody>
          <a:bodyPr>
            <a:normAutofit/>
          </a:bodyPr>
          <a:lstStyle/>
          <a:p>
            <a:r>
              <a:rPr lang="en-GB" sz="2200" dirty="0"/>
              <a:t>Service contracts</a:t>
            </a:r>
          </a:p>
        </p:txBody>
      </p:sp>
    </p:spTree>
    <p:extLst>
      <p:ext uri="{BB962C8B-B14F-4D97-AF65-F5344CB8AC3E}">
        <p14:creationId xmlns:p14="http://schemas.microsoft.com/office/powerpoint/2010/main" val="1969117584"/>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FB3EE9A33DDE49BCCD2DC9A92617DB" ma:contentTypeVersion="12" ma:contentTypeDescription="Create a new document." ma:contentTypeScope="" ma:versionID="53f28c9bf566f690ceca0d2175f229a8">
  <xsd:schema xmlns:xsd="http://www.w3.org/2001/XMLSchema" xmlns:xs="http://www.w3.org/2001/XMLSchema" xmlns:p="http://schemas.microsoft.com/office/2006/metadata/properties" xmlns:ns2="2c74e19a-b7eb-45e3-87f9-38176b713025" targetNamespace="http://schemas.microsoft.com/office/2006/metadata/properties" ma:root="true" ma:fieldsID="52281a02670c3971640a27ca6c2e1909" ns2:_="">
    <xsd:import namespace="2c74e19a-b7eb-45e3-87f9-38176b7130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4e19a-b7eb-45e3-87f9-38176b713025"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1CA8A3-960D-4D5C-9CEB-A6F12F00E8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74e19a-b7eb-45e3-87f9-38176b713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AEAA46-DE4E-4EF0-AD21-190C854C5351}">
  <ds:schemaRefs>
    <ds:schemaRef ds:uri="http://schemas.openxmlformats.org/package/2006/metadata/core-properties"/>
    <ds:schemaRef ds:uri="2c74e19a-b7eb-45e3-87f9-38176b713025"/>
    <ds:schemaRef ds:uri="http://schemas.microsoft.com/office/2006/metadata/properties"/>
    <ds:schemaRef ds:uri="http://purl.org/dc/elements/1.1/"/>
    <ds:schemaRef ds:uri="http://purl.org/dc/dcmitype/"/>
    <ds:schemaRef ds:uri="http://schemas.microsoft.com/office/infopath/2007/PartnerControls"/>
    <ds:schemaRef ds:uri="http://schemas.microsoft.com/office/2006/documentManagement/types"/>
    <ds:schemaRef ds:uri="http://www.w3.org/XML/1998/namespace"/>
    <ds:schemaRef ds:uri="http://purl.org/dc/terms/"/>
  </ds:schemaRefs>
</ds:datastoreItem>
</file>

<file path=customXml/itemProps3.xml><?xml version="1.0" encoding="utf-8"?>
<ds:datastoreItem xmlns:ds="http://schemas.openxmlformats.org/officeDocument/2006/customXml" ds:itemID="{43B3A421-D897-401C-944F-665FF32320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Theme.thmx</Template>
  <TotalTime>27715</TotalTime>
  <Words>2699</Words>
  <Application>Microsoft Office PowerPoint</Application>
  <PresentationFormat>On-screen Show (16:9)</PresentationFormat>
  <Paragraphs>276</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 Math</vt:lpstr>
      <vt:lpstr>Source Sans Pro</vt:lpstr>
      <vt:lpstr>Times New Roman</vt:lpstr>
      <vt:lpstr>Default Theme</vt:lpstr>
      <vt:lpstr>PowerPoint Presentation</vt:lpstr>
      <vt:lpstr>Quality Control</vt:lpstr>
      <vt:lpstr>Summary</vt:lpstr>
      <vt:lpstr>General Lab Checks Balances</vt:lpstr>
      <vt:lpstr>General Lab Checks Pipettes</vt:lpstr>
      <vt:lpstr>General Lab Checks Volumetric Flasks</vt:lpstr>
      <vt:lpstr>General Lab Checks Thermometers</vt:lpstr>
      <vt:lpstr>General Lab Checks Other Temperature Loggers</vt:lpstr>
      <vt:lpstr>General Lab Checks Instruments – External/Preventative maintenance</vt:lpstr>
      <vt:lpstr>General Lab Checks Instruments – Gas filters</vt:lpstr>
      <vt:lpstr>General Lab Checks Chemicals and Standards</vt:lpstr>
      <vt:lpstr>calibrations</vt:lpstr>
      <vt:lpstr>Analytical Sequences – Inclusion of QC Samples</vt:lpstr>
      <vt:lpstr>Walter A. Shewhart 1891 - 1967</vt:lpstr>
      <vt:lpstr>The First Control Chart 1924</vt:lpstr>
      <vt:lpstr>Control Chart Setup</vt:lpstr>
      <vt:lpstr>Control Chart Setup</vt:lpstr>
      <vt:lpstr>Some Stats Recap</vt:lpstr>
      <vt:lpstr>Normal Distribution</vt:lpstr>
      <vt:lpstr>Normal Distribution</vt:lpstr>
      <vt:lpstr>Normal Distribution</vt:lpstr>
      <vt:lpstr>Normal Distribution</vt:lpstr>
      <vt:lpstr>Normal Distribution</vt:lpstr>
      <vt:lpstr>Normal Distribution</vt:lpstr>
      <vt:lpstr>Normal Distribution</vt:lpstr>
      <vt:lpstr>Control Chart Setup Normal Distribution Principles in a Control Chart</vt:lpstr>
      <vt:lpstr>Control Chart Setup Fixed Mean vs Rolling Mean</vt:lpstr>
      <vt:lpstr>Control Chart Setup Fixed Mean vs Rolling Mean</vt:lpstr>
      <vt:lpstr>Control Chart Setup Fixed Mean vs Rolling Mean</vt:lpstr>
      <vt:lpstr>Control Chart Interpretation Outright Failures</vt:lpstr>
      <vt:lpstr>Control Chart Setup Fixed Mean vs Rolling Mean</vt:lpstr>
      <vt:lpstr>Control Chart Setup Fixed Mean vs Rolling Mean</vt:lpstr>
      <vt:lpstr>Control Chart Interpretation Bias</vt:lpstr>
      <vt:lpstr>Control Chart Interpretation Drift</vt:lpstr>
      <vt:lpstr>Control Chart Interpretation Periodic Step Changes</vt:lpstr>
      <vt:lpstr>Control Chart Interpretation Analyst Variation</vt:lpstr>
      <vt:lpstr>Control Chart Management Removal of Points from Mean and SD Calculations</vt:lpstr>
      <vt:lpstr>Control Chart Management Method Uncertainty</vt:lpstr>
      <vt:lpstr>Control Chart Management Recording of issues</vt:lpstr>
      <vt:lpstr>Proficiency Schemes</vt:lpstr>
      <vt:lpstr>Standardization – z-scores</vt:lpstr>
      <vt:lpstr>Internal Round Robins</vt:lpstr>
      <vt:lpstr>Training</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PowerPoint Design</dc:title>
  <dc:creator>Eva Jack</dc:creator>
  <cp:lastModifiedBy>Hannah Ford</cp:lastModifiedBy>
  <cp:revision>412</cp:revision>
  <dcterms:created xsi:type="dcterms:W3CDTF">2015-07-29T12:58:17Z</dcterms:created>
  <dcterms:modified xsi:type="dcterms:W3CDTF">2022-04-07T07:16:01Z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0x0101009DFB3EE9A33DDE49BCCD2DC9A92617DB</vt:lpwstr>
  </property>
</Properties>
</file>