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Dosis Light"/>
      <p:regular r:id="rId30"/>
      <p:bold r:id="rId31"/>
    </p:embeddedFont>
    <p:embeddedFont>
      <p:font typeface="Dosis"/>
      <p:regular r:id="rId32"/>
      <p:bold r:id="rId33"/>
    </p:embeddedFont>
    <p:embeddedFont>
      <p:font typeface="Titillium Web SemiBold"/>
      <p:regular r:id="rId34"/>
      <p:bold r:id="rId35"/>
      <p:italic r:id="rId36"/>
      <p:boldItalic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Titillium Web Light"/>
      <p:regular r:id="rId42"/>
      <p:bold r:id="rId43"/>
      <p:italic r:id="rId44"/>
      <p:boldItalic r:id="rId45"/>
    </p:embeddedFont>
    <p:embeddedFont>
      <p:font typeface="Titillium Web Extra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31FC44-A794-4032-994A-ABBE362F472C}">
  <a:tblStyle styleId="{3D31FC44-A794-4032-994A-ABBE362F4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42" Type="http://schemas.openxmlformats.org/officeDocument/2006/relationships/font" Target="fonts/TitilliumWebLight-regular.fntdata"/><Relationship Id="rId41" Type="http://schemas.openxmlformats.org/officeDocument/2006/relationships/font" Target="fonts/TitilliumWeb-boldItalic.fntdata"/><Relationship Id="rId44" Type="http://schemas.openxmlformats.org/officeDocument/2006/relationships/font" Target="fonts/TitilliumWebLight-italic.fntdata"/><Relationship Id="rId43" Type="http://schemas.openxmlformats.org/officeDocument/2006/relationships/font" Target="fonts/TitilliumWebLight-bold.fntdata"/><Relationship Id="rId46" Type="http://schemas.openxmlformats.org/officeDocument/2006/relationships/font" Target="fonts/TitilliumWebExtraLight-regular.fntdata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itilliumWebExtraLight-italic.fntdata"/><Relationship Id="rId47" Type="http://schemas.openxmlformats.org/officeDocument/2006/relationships/font" Target="fonts/TitilliumWebExtraLight-bold.fntdata"/><Relationship Id="rId49" Type="http://schemas.openxmlformats.org/officeDocument/2006/relationships/font" Target="fonts/TitilliumWebExtra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osisLight-bold.fntdata"/><Relationship Id="rId30" Type="http://schemas.openxmlformats.org/officeDocument/2006/relationships/font" Target="fonts/DosisLight-regular.fntdata"/><Relationship Id="rId33" Type="http://schemas.openxmlformats.org/officeDocument/2006/relationships/font" Target="fonts/Dosis-bold.fntdata"/><Relationship Id="rId32" Type="http://schemas.openxmlformats.org/officeDocument/2006/relationships/font" Target="fonts/Dosis-regular.fntdata"/><Relationship Id="rId35" Type="http://schemas.openxmlformats.org/officeDocument/2006/relationships/font" Target="fonts/TitilliumWebSemiBold-bold.fntdata"/><Relationship Id="rId34" Type="http://schemas.openxmlformats.org/officeDocument/2006/relationships/font" Target="fonts/TitilliumWebSemiBold-regular.fntdata"/><Relationship Id="rId37" Type="http://schemas.openxmlformats.org/officeDocument/2006/relationships/font" Target="fonts/TitilliumWebSemiBold-boldItalic.fntdata"/><Relationship Id="rId36" Type="http://schemas.openxmlformats.org/officeDocument/2006/relationships/font" Target="fonts/TitilliumWebSemiBold-italic.fntdata"/><Relationship Id="rId39" Type="http://schemas.openxmlformats.org/officeDocument/2006/relationships/font" Target="fonts/TitilliumWeb-bold.fntdata"/><Relationship Id="rId38" Type="http://schemas.openxmlformats.org/officeDocument/2006/relationships/font" Target="fonts/TitilliumWeb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it.stanford.edu/news/dangers-deepfake-what-watch#:~:text=Not%20only%20has%20this%20technology,theft%20operations%20with%20alarming%20precision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ennylane.ai/qml/demos/tutorial_quantum_transfer_learning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bm.com/topics/neural-network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inkedin.com/pulse/deep-dive-convolutional-neural-networks-cnns-linkedin-subramanian/" TargetMode="External"/><Relationship Id="rId3" Type="http://schemas.openxmlformats.org/officeDocument/2006/relationships/hyperlink" Target="https://www.ibm.com/topics/convolutional-neural-networks" TargetMode="External"/><Relationship Id="rId4" Type="http://schemas.openxmlformats.org/officeDocument/2006/relationships/hyperlink" Target="https://towardsdatascience.com/understanding-convolutions-and-pooling-in-neural-networks-a-simple-explanation-885a2d78f211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904.04767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g28ac6219144_0_3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g28ac6219144_0_3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28afd61864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28afd61864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28afd61864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28afd61864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https://uit.stanford.edu/news/dangers-deepfake-what-watch#:~:text=Not%20only%20has%20this%20technology,theft%20operations%20with%20alarming%20precision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28afd61864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28afd61864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https://openaccess.thecvf.com/content_CVPRW_2020/papers/w19/Fernandes_Detecting_Deepfake_Videos_Using_Attribution-Based_Confidence_Metric_CVPRW_2020_paper.pdf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g28afd61864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3" name="Google Shape;3923;g28afd61864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https://openaccess.thecvf.com/content_CVPRW_2020/papers/w19/Fernandes_Detecting_Deepfake_Videos_Using_Attribution-Based_Confidence_Metric_CVPRW_2020_paper.pdf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28afd61864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28afd61864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28afd61864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28afd61864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28afd6186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Google Shape;3944;g28afd6186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file:///C:/Users/hanna/Downloads/WiML_2%20(1).pdf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4 w/ evaluate model performance?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https://pennylane.ai/qml/demos/tutorial_quantum_transfer_learning/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g28afd61864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4" name="Google Shape;3954;g28afd61864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file:///C:/Users/hanna/Downloads/WiML_2%20(1).pdf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→ Preprocess → Model → Evaluate → Deployment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28afd61864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28afd61864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file:///C:/Users/hanna/Downloads/WiML_2%20(1).pdf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g28afd61864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7" name="Google Shape;3977;g28afd61864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file:///C:/Users/hanna/Downloads/WiML_2%20(1).pdf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28afd61864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28afd61864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28afd61864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28afd61864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file:///C:/Users/hanna/Downloads/WiML_2%20(1).pdf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2f834ad58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2f834ad58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g28afd61864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Google Shape;4001;g28afd61864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file:///C:/Users/hanna/Downloads/WiML_2%20(1).pdf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7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g308c828a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9" name="Google Shape;4009;g308c828a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28afd61864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28afd61864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Surfing (crowded, shark attacks, and waves)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https://www.ibm.com/topics/neural-networks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28afd61864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28afd6186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layer: hidden functions extracting features (requires input data, a filter, and a feature 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Pooling: reduce </a:t>
            </a:r>
            <a:r>
              <a:rPr lang="en"/>
              <a:t>dimension</a:t>
            </a:r>
            <a:r>
              <a:rPr lang="en"/>
              <a:t> by deleting some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Fully-connected: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ReLu: changed linear function so that negative values become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https://www.linkedin.com/pulse/deep-dive-convolutional-neural-networks-cnns-linkedin-subramanian/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https://www.ibm.com/topics/convolutional-neural-networks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Pooling Image: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https://towardsdatascience.com/understanding-convolutions-and-pooling-in-neural-networks-a-simple-explanation-885a2d78f211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28afd6186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28afd6186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paper: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https://arxiv.org/pdf/1904.04767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28afd61864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28afd61864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Taken from: https://arxiv.org/pdf/1904.04767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28afd61864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Google Shape;3883;g28afd61864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https://arxiv.org/pdf/1904.04767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28afd61864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28afd61864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https://arxiv.org/pdf/1904.04767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g28afd61864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8" name="Google Shape;3898;g28afd61864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Google Shape;383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Google Shape;38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hyperlink" Target="http://www.deepfakesweb.com" TargetMode="External"/><Relationship Id="rId5" Type="http://schemas.openxmlformats.org/officeDocument/2006/relationships/hyperlink" Target="https://www.ibm.com/topics/convolutional-neural-networks" TargetMode="External"/><Relationship Id="rId6" Type="http://schemas.openxmlformats.org/officeDocument/2006/relationships/hyperlink" Target="https://www.ibm.com/topics/neural-networks" TargetMode="External"/><Relationship Id="rId7" Type="http://schemas.openxmlformats.org/officeDocument/2006/relationships/hyperlink" Target="https://towardsdatascience.com/understanding-convolutions-and-pooling-in-neural-networks-a-simple-explanation-885a2d78f211" TargetMode="External"/><Relationship Id="rId8" Type="http://schemas.openxmlformats.org/officeDocument/2006/relationships/hyperlink" Target="https://pennylane.ai/qml/demos/tutorial_quantum_transfer_learnin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ennylane.ai/qml/demos/tutorial_quantum_transfer_learning/" TargetMode="External"/><Relationship Id="rId4" Type="http://schemas.openxmlformats.org/officeDocument/2006/relationships/hyperlink" Target="https://arxiv.org/pdf/1912.0827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 txBox="1"/>
          <p:nvPr>
            <p:ph type="ctrTitle"/>
          </p:nvPr>
        </p:nvSpPr>
        <p:spPr>
          <a:xfrm>
            <a:off x="762000" y="696425"/>
            <a:ext cx="5396700" cy="20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Quanvolutional </a:t>
            </a:r>
            <a:r>
              <a:rPr lang="en"/>
              <a:t>Neural</a:t>
            </a:r>
            <a:r>
              <a:rPr lang="en"/>
              <a:t> Networks</a:t>
            </a:r>
            <a:endParaRPr/>
          </a:p>
        </p:txBody>
      </p:sp>
      <p:sp>
        <p:nvSpPr>
          <p:cNvPr id="3841" name="Google Shape;3841;p14"/>
          <p:cNvSpPr txBox="1"/>
          <p:nvPr/>
        </p:nvSpPr>
        <p:spPr>
          <a:xfrm>
            <a:off x="881750" y="2798375"/>
            <a:ext cx="214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Hannah Graff</a:t>
            </a:r>
            <a:endParaRPr sz="2400">
              <a:solidFill>
                <a:schemeClr val="l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DE3C0"/>
        </a:solidFill>
      </p:bgPr>
    </p:bg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3"/>
          <p:cNvSpPr txBox="1"/>
          <p:nvPr>
            <p:ph idx="1" type="body"/>
          </p:nvPr>
        </p:nvSpPr>
        <p:spPr>
          <a:xfrm>
            <a:off x="718300" y="1119175"/>
            <a:ext cx="50205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/>
              <a:t>Deepfake:</a:t>
            </a:r>
            <a:r>
              <a:rPr lang="en" sz="2000"/>
              <a:t> artificially generated photo of a person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Deepfakes can create many problems, including: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</a:t>
            </a:r>
            <a:r>
              <a:rPr lang="en" sz="2000"/>
              <a:t>dentity theft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Cyberbullying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Including pornographic content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Fake news dissemination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Threats to global security</a:t>
            </a:r>
            <a:endParaRPr sz="2000"/>
          </a:p>
        </p:txBody>
      </p:sp>
      <p:sp>
        <p:nvSpPr>
          <p:cNvPr id="3906" name="Google Shape;3906;p23"/>
          <p:cNvSpPr txBox="1"/>
          <p:nvPr>
            <p:ph type="title"/>
          </p:nvPr>
        </p:nvSpPr>
        <p:spPr>
          <a:xfrm>
            <a:off x="718300" y="15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 sz="2400"/>
              <a:t> (Deepfakes)</a:t>
            </a:r>
            <a:endParaRPr sz="2400"/>
          </a:p>
        </p:txBody>
      </p:sp>
      <p:pic>
        <p:nvPicPr>
          <p:cNvPr id="3907" name="Google Shape;3907;p23"/>
          <p:cNvPicPr preferRelativeResize="0"/>
          <p:nvPr/>
        </p:nvPicPr>
        <p:blipFill rotWithShape="1">
          <a:blip r:embed="rId3">
            <a:alphaModFix/>
          </a:blip>
          <a:srcRect b="0" l="0" r="52767" t="0"/>
          <a:stretch/>
        </p:blipFill>
        <p:spPr>
          <a:xfrm>
            <a:off x="5652225" y="815900"/>
            <a:ext cx="3063149" cy="4090399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DE3C0"/>
        </a:solidFill>
      </p:bgPr>
    </p:bg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p24"/>
          <p:cNvSpPr txBox="1"/>
          <p:nvPr>
            <p:ph idx="1" type="body"/>
          </p:nvPr>
        </p:nvSpPr>
        <p:spPr>
          <a:xfrm>
            <a:off x="1278575" y="739550"/>
            <a:ext cx="4904100" cy="4254600"/>
          </a:xfrm>
          <a:prstGeom prst="rect">
            <a:avLst/>
          </a:prstGeom>
          <a:effectLst>
            <a:outerShdw blurRad="57150" rotWithShape="0" algn="bl">
              <a:srgbClr val="000000">
                <a:alpha val="9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Not only has this technology created confusion, skepticism, and the spread of misinformation, deepfakes also pose a threat to privacy and security. With the ability to convincingly impersonate anyone, cybercriminals can orchestrate phishing scams or identity theft operations with alarming precision.”</a:t>
            </a:r>
            <a:endParaRPr sz="2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-Stanford University</a:t>
            </a:r>
            <a:endParaRPr sz="2500"/>
          </a:p>
        </p:txBody>
      </p:sp>
      <p:sp>
        <p:nvSpPr>
          <p:cNvPr id="3913" name="Google Shape;3913;p24"/>
          <p:cNvSpPr txBox="1"/>
          <p:nvPr>
            <p:ph idx="4294967295" type="title"/>
          </p:nvPr>
        </p:nvSpPr>
        <p:spPr>
          <a:xfrm>
            <a:off x="155250" y="-637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 sz="2400"/>
              <a:t> (Deepfakes)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DE3C0"/>
        </a:solidFill>
      </p:bgPr>
    </p:bg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25"/>
          <p:cNvSpPr/>
          <p:nvPr/>
        </p:nvSpPr>
        <p:spPr>
          <a:xfrm>
            <a:off x="976300" y="1009575"/>
            <a:ext cx="6591900" cy="12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“</a:t>
            </a: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Detecting Deepfake Videos Using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Attribution-Based Confidence Metric</a:t>
            </a: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”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Steven Fernandes, Sunny Raj, Rickard Ewetz, Jodh Singh Pannu, Sumit Kumar Jha, Eddy Ortiz, Iustina Vintila, Margaret Salter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19" name="Google Shape;3919;p25"/>
          <p:cNvSpPr txBox="1"/>
          <p:nvPr/>
        </p:nvSpPr>
        <p:spPr>
          <a:xfrm>
            <a:off x="718300" y="2244075"/>
            <a:ext cx="6849900" cy="26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Datasets: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3 original &amp; 3 generated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Original: 2 from COHFACE and VidTIMIT datasets and 1 from YouTube.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Generated: 2 videos from COHFACE dataset and YouTube using a commercial website, and 1 using GANs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○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Combine original and donor video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Methodology:</a:t>
            </a:r>
            <a:endParaRPr sz="1600" u="sng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Create/find the datasets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Apply the ABC-metric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Obtain cumulative data fraction and ABC plots 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0" name="Google Shape;3920;p25"/>
          <p:cNvSpPr txBox="1"/>
          <p:nvPr>
            <p:ph type="title"/>
          </p:nvPr>
        </p:nvSpPr>
        <p:spPr>
          <a:xfrm>
            <a:off x="718300" y="15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r>
              <a:rPr lang="en" sz="2400"/>
              <a:t> (Deepfakes)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DE3C0"/>
        </a:solidFill>
      </p:bgPr>
    </p:bg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26"/>
          <p:cNvSpPr/>
          <p:nvPr/>
        </p:nvSpPr>
        <p:spPr>
          <a:xfrm>
            <a:off x="976300" y="1009575"/>
            <a:ext cx="6591900" cy="12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“Detecting Deepfake Videos Using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Attribution-Based Confidence Metric”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Steven Fernandes, Sunny Raj, Rickard Ewetz, Jodh Singh Pannu, Sumit Kumar Jha, Eddy Ortiz, Iustina Vintila, Margaret Salter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6" name="Google Shape;3926;p26"/>
          <p:cNvSpPr txBox="1"/>
          <p:nvPr>
            <p:ph type="title"/>
          </p:nvPr>
        </p:nvSpPr>
        <p:spPr>
          <a:xfrm>
            <a:off x="718300" y="15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r>
              <a:rPr lang="en" sz="2400"/>
              <a:t> (Deepfakes)</a:t>
            </a:r>
            <a:endParaRPr sz="2400"/>
          </a:p>
        </p:txBody>
      </p:sp>
      <p:pic>
        <p:nvPicPr>
          <p:cNvPr id="3927" name="Google Shape;39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49" y="2323875"/>
            <a:ext cx="7189500" cy="23921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70000"/>
              </a:srgbClr>
            </a:outerShdw>
          </a:effectLst>
        </p:spPr>
      </p:pic>
      <p:sp>
        <p:nvSpPr>
          <p:cNvPr id="3928" name="Google Shape;3928;p26"/>
          <p:cNvSpPr txBox="1"/>
          <p:nvPr/>
        </p:nvSpPr>
        <p:spPr>
          <a:xfrm>
            <a:off x="0" y="4716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Limitations: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None listed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27"/>
          <p:cNvSpPr txBox="1"/>
          <p:nvPr>
            <p:ph idx="1" type="body"/>
          </p:nvPr>
        </p:nvSpPr>
        <p:spPr>
          <a:xfrm>
            <a:off x="311025" y="4063275"/>
            <a:ext cx="67593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My Project</a:t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8" name="Google Shape;3938;p28"/>
          <p:cNvPicPr preferRelativeResize="0"/>
          <p:nvPr/>
        </p:nvPicPr>
        <p:blipFill rotWithShape="1">
          <a:blip r:embed="rId3">
            <a:alphaModFix/>
          </a:blip>
          <a:srcRect b="0" l="0" r="901" t="398"/>
          <a:stretch/>
        </p:blipFill>
        <p:spPr>
          <a:xfrm flipH="1">
            <a:off x="0" y="0"/>
            <a:ext cx="3319175" cy="50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3939" name="Google Shape;3939;p28"/>
          <p:cNvSpPr/>
          <p:nvPr/>
        </p:nvSpPr>
        <p:spPr>
          <a:xfrm>
            <a:off x="5481925" y="150"/>
            <a:ext cx="3662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0" name="Google Shape;3940;p28"/>
          <p:cNvSpPr txBox="1"/>
          <p:nvPr>
            <p:ph type="ctrTitle"/>
          </p:nvPr>
        </p:nvSpPr>
        <p:spPr>
          <a:xfrm>
            <a:off x="3830275" y="1900525"/>
            <a:ext cx="457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r>
              <a:rPr lang="en"/>
              <a:t>:</a:t>
            </a:r>
            <a:endParaRPr/>
          </a:p>
        </p:txBody>
      </p:sp>
      <p:sp>
        <p:nvSpPr>
          <p:cNvPr id="3941" name="Google Shape;3941;p28"/>
          <p:cNvSpPr txBox="1"/>
          <p:nvPr>
            <p:ph idx="1" type="subTitle"/>
          </p:nvPr>
        </p:nvSpPr>
        <p:spPr>
          <a:xfrm>
            <a:off x="3442450" y="3004825"/>
            <a:ext cx="496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Implement a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quantum convolutional neural network (QCNN) model for deepfake detection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6" name="Google Shape;39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" y="-43500"/>
            <a:ext cx="16913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7" name="Google Shape;3947;p29"/>
          <p:cNvSpPr txBox="1"/>
          <p:nvPr>
            <p:ph type="title"/>
          </p:nvPr>
        </p:nvSpPr>
        <p:spPr>
          <a:xfrm>
            <a:off x="1557175" y="152175"/>
            <a:ext cx="592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Approach</a:t>
            </a:r>
            <a:endParaRPr/>
          </a:p>
        </p:txBody>
      </p:sp>
      <p:sp>
        <p:nvSpPr>
          <p:cNvPr id="3948" name="Google Shape;3948;p29"/>
          <p:cNvSpPr/>
          <p:nvPr/>
        </p:nvSpPr>
        <p:spPr>
          <a:xfrm>
            <a:off x="7472750" y="4350"/>
            <a:ext cx="16914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9" name="Google Shape;3949;p29"/>
          <p:cNvSpPr txBox="1"/>
          <p:nvPr/>
        </p:nvSpPr>
        <p:spPr>
          <a:xfrm>
            <a:off x="1691350" y="2278200"/>
            <a:ext cx="39363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Generate commercial deepfake on platform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lphaL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advanced generative AI techniques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Build the QNN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Implement QNN model on real and deepfake datasets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Comparative analysis with quantum transfer learning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50" name="Google Shape;3950;p29"/>
          <p:cNvSpPr/>
          <p:nvPr/>
        </p:nvSpPr>
        <p:spPr>
          <a:xfrm>
            <a:off x="1691350" y="1144050"/>
            <a:ext cx="6761100" cy="1046700"/>
          </a:xfrm>
          <a:prstGeom prst="snip2DiagRect">
            <a:avLst>
              <a:gd fmla="val 0" name="adj1"/>
              <a:gd fmla="val 29155" name="adj2"/>
            </a:avLst>
          </a:prstGeom>
          <a:gradFill>
            <a:gsLst>
              <a:gs pos="0">
                <a:srgbClr val="006997"/>
              </a:gs>
              <a:gs pos="100000">
                <a:srgbClr val="020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Goal</a:t>
            </a:r>
            <a:endParaRPr sz="12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Enhance </a:t>
            </a:r>
            <a:r>
              <a:rPr b="1"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detection accuracy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&amp; </a:t>
            </a:r>
            <a:r>
              <a:rPr b="1"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processing</a:t>
            </a:r>
            <a:r>
              <a:rPr b="1"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efficiency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against 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increasingly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advanced deepfake videos</a:t>
            </a:r>
            <a:endParaRPr sz="16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951" name="Google Shape;3951;p29"/>
          <p:cNvPicPr preferRelativeResize="0"/>
          <p:nvPr/>
        </p:nvPicPr>
        <p:blipFill rotWithShape="1">
          <a:blip r:embed="rId4">
            <a:alphaModFix/>
          </a:blip>
          <a:srcRect b="14516" l="29818" r="29132" t="14253"/>
          <a:stretch/>
        </p:blipFill>
        <p:spPr>
          <a:xfrm>
            <a:off x="5785450" y="2401350"/>
            <a:ext cx="2667000" cy="253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6" name="Google Shape;39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" y="-43500"/>
            <a:ext cx="16913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7" name="Google Shape;3957;p30"/>
          <p:cNvSpPr txBox="1"/>
          <p:nvPr>
            <p:ph type="title"/>
          </p:nvPr>
        </p:nvSpPr>
        <p:spPr>
          <a:xfrm>
            <a:off x="1557175" y="152175"/>
            <a:ext cx="592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Approach</a:t>
            </a:r>
            <a:endParaRPr/>
          </a:p>
        </p:txBody>
      </p:sp>
      <p:sp>
        <p:nvSpPr>
          <p:cNvPr id="3958" name="Google Shape;3958;p30"/>
          <p:cNvSpPr/>
          <p:nvPr/>
        </p:nvSpPr>
        <p:spPr>
          <a:xfrm>
            <a:off x="7472750" y="4350"/>
            <a:ext cx="16914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59" name="Google Shape;3959;p30"/>
          <p:cNvSpPr/>
          <p:nvPr/>
        </p:nvSpPr>
        <p:spPr>
          <a:xfrm>
            <a:off x="1691350" y="1144050"/>
            <a:ext cx="6761100" cy="1046700"/>
          </a:xfrm>
          <a:prstGeom prst="snip2DiagRect">
            <a:avLst>
              <a:gd fmla="val 0" name="adj1"/>
              <a:gd fmla="val 29155" name="adj2"/>
            </a:avLst>
          </a:prstGeom>
          <a:gradFill>
            <a:gsLst>
              <a:gs pos="0">
                <a:srgbClr val="006997"/>
              </a:gs>
              <a:gs pos="100000">
                <a:srgbClr val="020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Goal</a:t>
            </a:r>
            <a:endParaRPr sz="12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Enhance </a:t>
            </a:r>
            <a:r>
              <a:rPr b="1"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detection accuracy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&amp; </a:t>
            </a:r>
            <a:r>
              <a:rPr b="1"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processing efficiency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against increasingly advanced deepfake videos</a:t>
            </a:r>
            <a:endParaRPr sz="16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0" name="Google Shape;3960;p30"/>
          <p:cNvSpPr/>
          <p:nvPr/>
        </p:nvSpPr>
        <p:spPr>
          <a:xfrm>
            <a:off x="1691300" y="2874300"/>
            <a:ext cx="1099200" cy="6387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CD5D0"/>
              </a:gs>
              <a:gs pos="100000">
                <a:srgbClr val="5EA19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961" name="Google Shape;3961;p30"/>
          <p:cNvSpPr/>
          <p:nvPr/>
        </p:nvSpPr>
        <p:spPr>
          <a:xfrm>
            <a:off x="3012452" y="2874300"/>
            <a:ext cx="1259100" cy="6387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CD5D0"/>
              </a:gs>
              <a:gs pos="100000">
                <a:srgbClr val="5EA19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Preprocess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962" name="Google Shape;3962;p30"/>
          <p:cNvSpPr/>
          <p:nvPr/>
        </p:nvSpPr>
        <p:spPr>
          <a:xfrm>
            <a:off x="4493501" y="2874300"/>
            <a:ext cx="1099200" cy="6387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CD5D0"/>
              </a:gs>
              <a:gs pos="100000">
                <a:srgbClr val="5EA19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Model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963" name="Google Shape;3963;p30"/>
          <p:cNvSpPr/>
          <p:nvPr/>
        </p:nvSpPr>
        <p:spPr>
          <a:xfrm>
            <a:off x="5814653" y="2874300"/>
            <a:ext cx="1099200" cy="6387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CD5D0"/>
              </a:gs>
              <a:gs pos="100000">
                <a:srgbClr val="5EA19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Evaluate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964" name="Google Shape;3964;p30"/>
          <p:cNvSpPr/>
          <p:nvPr/>
        </p:nvSpPr>
        <p:spPr>
          <a:xfrm>
            <a:off x="7135805" y="2874300"/>
            <a:ext cx="1316700" cy="638700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CD5D0"/>
              </a:gs>
              <a:gs pos="100000">
                <a:srgbClr val="5EA19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Deployment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965" name="Google Shape;3965;p30"/>
          <p:cNvSpPr txBox="1"/>
          <p:nvPr/>
        </p:nvSpPr>
        <p:spPr>
          <a:xfrm>
            <a:off x="4413550" y="2255475"/>
            <a:ext cx="125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Process: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66" name="Google Shape;3966;p30"/>
          <p:cNvSpPr txBox="1"/>
          <p:nvPr/>
        </p:nvSpPr>
        <p:spPr>
          <a:xfrm>
            <a:off x="1595500" y="3712250"/>
            <a:ext cx="68952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Strengths of the model: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Adapts effectively to the complexities of deepfake data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Handles high-dimensional data spaces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Performs complex transformations 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1" name="Google Shape;39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" y="-43500"/>
            <a:ext cx="16913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2" name="Google Shape;3972;p31"/>
          <p:cNvSpPr txBox="1"/>
          <p:nvPr>
            <p:ph type="title"/>
          </p:nvPr>
        </p:nvSpPr>
        <p:spPr>
          <a:xfrm>
            <a:off x="1557175" y="152175"/>
            <a:ext cx="592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973" name="Google Shape;3973;p31"/>
          <p:cNvSpPr/>
          <p:nvPr/>
        </p:nvSpPr>
        <p:spPr>
          <a:xfrm>
            <a:off x="7472750" y="4350"/>
            <a:ext cx="16914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4" name="Google Shape;3974;p31"/>
          <p:cNvSpPr/>
          <p:nvPr/>
        </p:nvSpPr>
        <p:spPr>
          <a:xfrm>
            <a:off x="3115500" y="1254875"/>
            <a:ext cx="2933100" cy="2933700"/>
          </a:xfrm>
          <a:prstGeom prst="rect">
            <a:avLst/>
          </a:prstGeom>
          <a:gradFill>
            <a:gsLst>
              <a:gs pos="0">
                <a:schemeClr val="lt1"/>
              </a:gs>
              <a:gs pos="85000">
                <a:srgbClr val="B1D3CF"/>
              </a:gs>
              <a:gs pos="100000">
                <a:schemeClr val="accent5"/>
              </a:gs>
            </a:gsLst>
            <a:lin ang="16200038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 Light"/>
              <a:buChar char="●"/>
            </a:pPr>
            <a:r>
              <a:rPr lang="en" sz="1600">
                <a:latin typeface="Titillium Web Light"/>
                <a:ea typeface="Titillium Web Light"/>
                <a:cs typeface="Titillium Web Light"/>
                <a:sym typeface="Titillium Web Light"/>
              </a:rPr>
              <a:t>10 different datasets of videos</a:t>
            </a:r>
            <a:endParaRPr sz="16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 Light"/>
              <a:buChar char="○"/>
            </a:pPr>
            <a:r>
              <a:rPr lang="en" sz="1600">
                <a:latin typeface="Titillium Web Light"/>
                <a:ea typeface="Titillium Web Light"/>
                <a:cs typeface="Titillium Web Light"/>
                <a:sym typeface="Titillium Web Light"/>
              </a:rPr>
              <a:t>Comprised of original, </a:t>
            </a:r>
            <a:r>
              <a:rPr lang="en" sz="1600">
                <a:latin typeface="Titillium Web Light"/>
                <a:ea typeface="Titillium Web Light"/>
                <a:cs typeface="Titillium Web Light"/>
                <a:sym typeface="Titillium Web Light"/>
              </a:rPr>
              <a:t>donor</a:t>
            </a:r>
            <a:r>
              <a:rPr lang="en" sz="1600">
                <a:latin typeface="Titillium Web Light"/>
                <a:ea typeface="Titillium Web Light"/>
                <a:cs typeface="Titillium Web Light"/>
                <a:sym typeface="Titillium Web Light"/>
              </a:rPr>
              <a:t>, and fake</a:t>
            </a:r>
            <a:endParaRPr sz="16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 Light"/>
              <a:buChar char="○"/>
            </a:pPr>
            <a:r>
              <a:rPr lang="en" sz="1600">
                <a:latin typeface="Titillium Web Light"/>
                <a:ea typeface="Titillium Web Light"/>
                <a:cs typeface="Titillium Web Light"/>
                <a:sym typeface="Titillium Web Light"/>
              </a:rPr>
              <a:t>Fake combines original &amp; </a:t>
            </a:r>
            <a:r>
              <a:rPr lang="en" sz="1600">
                <a:latin typeface="Titillium Web Light"/>
                <a:ea typeface="Titillium Web Light"/>
                <a:cs typeface="Titillium Web Light"/>
                <a:sym typeface="Titillium Web Light"/>
              </a:rPr>
              <a:t>donor</a:t>
            </a:r>
            <a:endParaRPr sz="16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Titillium Web Light"/>
              <a:buChar char="●"/>
            </a:pPr>
            <a:r>
              <a:rPr lang="en" sz="1600">
                <a:latin typeface="Titillium Web Light"/>
                <a:ea typeface="Titillium Web Light"/>
                <a:cs typeface="Titillium Web Light"/>
                <a:sym typeface="Titillium Web Light"/>
              </a:rPr>
              <a:t>Generated using www.deepfakesweb.com</a:t>
            </a:r>
            <a:endParaRPr sz="16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9" name="Google Shape;39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" y="-43500"/>
            <a:ext cx="16913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0" name="Google Shape;3980;p32"/>
          <p:cNvSpPr txBox="1"/>
          <p:nvPr>
            <p:ph type="title"/>
          </p:nvPr>
        </p:nvSpPr>
        <p:spPr>
          <a:xfrm>
            <a:off x="1557175" y="152175"/>
            <a:ext cx="592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981" name="Google Shape;3981;p32"/>
          <p:cNvSpPr/>
          <p:nvPr/>
        </p:nvSpPr>
        <p:spPr>
          <a:xfrm>
            <a:off x="7472750" y="4350"/>
            <a:ext cx="16914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3982" name="Google Shape;3982;p32"/>
          <p:cNvGraphicFramePr/>
          <p:nvPr/>
        </p:nvGraphicFramePr>
        <p:xfrm>
          <a:off x="1782325" y="14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{3D31FC44-A794-4032-994A-ABBE362F472C}</a:tableStyleId>
              </a:tblPr>
              <a:tblGrid>
                <a:gridCol w="1311075"/>
                <a:gridCol w="538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 ExtraLight"/>
                          <a:ea typeface="Titillium Web ExtraLight"/>
                          <a:cs typeface="Titillium Web ExtraLight"/>
                          <a:sym typeface="Titillium Web ExtraLight"/>
                        </a:rPr>
                        <a:t>Weeks</a:t>
                      </a:r>
                      <a:endParaRPr>
                        <a:latin typeface="Titillium Web ExtraLight"/>
                        <a:ea typeface="Titillium Web ExtraLight"/>
                        <a:cs typeface="Titillium Web ExtraLight"/>
                        <a:sym typeface="Titillium Web Extra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 ExtraLight"/>
                          <a:ea typeface="Titillium Web ExtraLight"/>
                          <a:cs typeface="Titillium Web ExtraLight"/>
                          <a:sym typeface="Titillium Web ExtraLight"/>
                        </a:rPr>
                        <a:t>Plan</a:t>
                      </a:r>
                      <a:endParaRPr>
                        <a:latin typeface="Titillium Web ExtraLight"/>
                        <a:ea typeface="Titillium Web ExtraLight"/>
                        <a:cs typeface="Titillium Web ExtraLight"/>
                        <a:sym typeface="Titillium Web Extra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 &amp; 2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Learn about relevant research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 &amp; 4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Begin to work with code for the model; decide structure of the model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 &amp; 6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Make sure everything is working properly; run several of the models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 &amp; 8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Evaluate model performance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 &amp; 10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Gather data and make conclusions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idx="1" type="body"/>
          </p:nvPr>
        </p:nvSpPr>
        <p:spPr>
          <a:xfrm>
            <a:off x="311025" y="4063275"/>
            <a:ext cx="67593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Part 1: QCNNs</a:t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7" name="Google Shape;39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" y="-43500"/>
            <a:ext cx="16913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8" name="Google Shape;3988;p33"/>
          <p:cNvSpPr txBox="1"/>
          <p:nvPr>
            <p:ph type="title"/>
          </p:nvPr>
        </p:nvSpPr>
        <p:spPr>
          <a:xfrm>
            <a:off x="1557175" y="152175"/>
            <a:ext cx="592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89" name="Google Shape;3989;p33"/>
          <p:cNvSpPr/>
          <p:nvPr/>
        </p:nvSpPr>
        <p:spPr>
          <a:xfrm>
            <a:off x="7472750" y="4350"/>
            <a:ext cx="16914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90" name="Google Shape;3990;p33"/>
          <p:cNvPicPr preferRelativeResize="0"/>
          <p:nvPr/>
        </p:nvPicPr>
        <p:blipFill rotWithShape="1">
          <a:blip r:embed="rId4">
            <a:alphaModFix/>
          </a:blip>
          <a:srcRect b="0" l="695" r="0" t="0"/>
          <a:stretch/>
        </p:blipFill>
        <p:spPr>
          <a:xfrm>
            <a:off x="1557175" y="1938125"/>
            <a:ext cx="6263400" cy="1638568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1" name="Google Shape;3991;p33"/>
          <p:cNvSpPr txBox="1"/>
          <p:nvPr/>
        </p:nvSpPr>
        <p:spPr>
          <a:xfrm>
            <a:off x="1557175" y="1135300"/>
            <a:ext cx="626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Quanvolutional Neural Networks (QNNs)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are a faster way to classify data. 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92" name="Google Shape;3992;p33"/>
          <p:cNvSpPr txBox="1"/>
          <p:nvPr/>
        </p:nvSpPr>
        <p:spPr>
          <a:xfrm>
            <a:off x="1557175" y="3842925"/>
            <a:ext cx="626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As AI is becoming more advanced, we need to develop better ways to </a:t>
            </a:r>
            <a:r>
              <a:rPr b="1" lang="en" sz="1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detect deepfakes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 We will apply this model to original, 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donor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and fake videos to 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enhance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overall deepfake detection.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p34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998" name="Google Shape;3998;p34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" name="Google Shape;40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" y="-43500"/>
            <a:ext cx="16913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4" name="Google Shape;4004;p35"/>
          <p:cNvSpPr txBox="1"/>
          <p:nvPr>
            <p:ph type="title"/>
          </p:nvPr>
        </p:nvSpPr>
        <p:spPr>
          <a:xfrm>
            <a:off x="1691350" y="163375"/>
            <a:ext cx="592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05" name="Google Shape;4005;p35"/>
          <p:cNvSpPr/>
          <p:nvPr/>
        </p:nvSpPr>
        <p:spPr>
          <a:xfrm>
            <a:off x="7472750" y="4350"/>
            <a:ext cx="16914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6" name="Google Shape;4006;p35"/>
          <p:cNvSpPr txBox="1"/>
          <p:nvPr/>
        </p:nvSpPr>
        <p:spPr>
          <a:xfrm>
            <a:off x="1691350" y="1131800"/>
            <a:ext cx="6939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Professional Articles: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Fernandes, S., Raj, S., Ewetz, R., Pannu, J.S., Jha, S.K., Ortiz, E., Vintila, I., and Salter, M., 2020. Detecting deepfake videos using an attribution-based confidence metric. In Proceedings of the IEEE/CVF Conference on Computer Vision and Pattern Recognition Workshops (pp. 308-309).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Henderson, M., Shakya, S., Pradhan, S., &amp; Cook, T. (2020). Quanvolutional neural networks: powering image recognition with quantum circuits. Quantum Machine Intelligence, 2(1), 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Websites: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www.deepfakesweb.com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https://www.ibm.com/topics/convolutional-neural-networks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6"/>
              </a:rPr>
              <a:t>https://www.ibm.com/topics/neural-networks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7"/>
              </a:rPr>
              <a:t>https://towardsdatascience.com/understanding-convolutions-and-pooling-in-neural-networks-a-simple-explanation-885a2d78f211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8"/>
              </a:rPr>
              <a:t>https://pennylane.ai/qml/demos/tutorial_quantum_transfer_learning/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Follow-up</a:t>
            </a:r>
            <a:endParaRPr/>
          </a:p>
        </p:txBody>
      </p:sp>
      <p:sp>
        <p:nvSpPr>
          <p:cNvPr id="4012" name="Google Shape;4012;p3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Quantum Transfer Learning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https://pennylane.ai/qml/demos/tutorial_quantum_transfer_learning/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https://arxiv.org/pdf/1912.08278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6"/>
          <p:cNvSpPr txBox="1"/>
          <p:nvPr>
            <p:ph type="title"/>
          </p:nvPr>
        </p:nvSpPr>
        <p:spPr>
          <a:xfrm>
            <a:off x="718300" y="15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 sz="2400"/>
              <a:t> (Data Science)</a:t>
            </a:r>
            <a:endParaRPr sz="2400"/>
          </a:p>
        </p:txBody>
      </p:sp>
      <p:pic>
        <p:nvPicPr>
          <p:cNvPr id="3852" name="Google Shape;38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63" y="2320950"/>
            <a:ext cx="4938975" cy="273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6"/>
          <p:cNvSpPr txBox="1"/>
          <p:nvPr>
            <p:ph idx="1" type="body"/>
          </p:nvPr>
        </p:nvSpPr>
        <p:spPr>
          <a:xfrm>
            <a:off x="2287600" y="1822875"/>
            <a:ext cx="3622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Weights are assigned to different inputs</a:t>
            </a:r>
            <a:endParaRPr sz="1600"/>
          </a:p>
        </p:txBody>
      </p:sp>
      <p:sp>
        <p:nvSpPr>
          <p:cNvPr id="3854" name="Google Shape;3854;p16"/>
          <p:cNvSpPr/>
          <p:nvPr/>
        </p:nvSpPr>
        <p:spPr>
          <a:xfrm>
            <a:off x="718525" y="1147875"/>
            <a:ext cx="6558600" cy="762000"/>
          </a:xfrm>
          <a:prstGeom prst="snip2DiagRect">
            <a:avLst>
              <a:gd fmla="val 0" name="adj1"/>
              <a:gd fmla="val 29155" name="adj2"/>
            </a:avLst>
          </a:prstGeom>
          <a:gradFill>
            <a:gsLst>
              <a:gs pos="0">
                <a:srgbClr val="006997"/>
              </a:gs>
              <a:gs pos="100000">
                <a:srgbClr val="020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Neural Network: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a machine-learning algorithm that takes data as input, processes the data through hidden layers, and produces an output</a:t>
            </a:r>
            <a:endParaRPr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7"/>
          <p:cNvSpPr/>
          <p:nvPr/>
        </p:nvSpPr>
        <p:spPr>
          <a:xfrm>
            <a:off x="718525" y="1009575"/>
            <a:ext cx="6558600" cy="900300"/>
          </a:xfrm>
          <a:prstGeom prst="snip2DiagRect">
            <a:avLst>
              <a:gd fmla="val 0" name="adj1"/>
              <a:gd fmla="val 29155" name="adj2"/>
            </a:avLst>
          </a:prstGeom>
          <a:gradFill>
            <a:gsLst>
              <a:gs pos="0">
                <a:srgbClr val="006997"/>
              </a:gs>
              <a:gs pos="100000">
                <a:srgbClr val="020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Convolutional </a:t>
            </a:r>
            <a:r>
              <a:rPr lang="en" sz="1600" u="sng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Neural Network (CNN):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neural networks used for (image) classification using (1) a convolutional layer, (2) a pooling layer, and (3) a fully-connected (FC) layer</a:t>
            </a:r>
            <a:endParaRPr sz="16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60" name="Google Shape;38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25" y="2036448"/>
            <a:ext cx="4502675" cy="2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1" name="Google Shape;3861;p17"/>
          <p:cNvPicPr preferRelativeResize="0"/>
          <p:nvPr/>
        </p:nvPicPr>
        <p:blipFill rotWithShape="1">
          <a:blip r:embed="rId4">
            <a:alphaModFix/>
          </a:blip>
          <a:srcRect b="0" l="0" r="39046" t="10088"/>
          <a:stretch/>
        </p:blipFill>
        <p:spPr>
          <a:xfrm>
            <a:off x="152400" y="1934925"/>
            <a:ext cx="1992626" cy="16560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/>
            </a:outerShdw>
          </a:effectLst>
        </p:spPr>
      </p:pic>
      <p:sp>
        <p:nvSpPr>
          <p:cNvPr id="3862" name="Google Shape;3862;p17"/>
          <p:cNvSpPr/>
          <p:nvPr/>
        </p:nvSpPr>
        <p:spPr>
          <a:xfrm flipH="1" rot="10800000">
            <a:off x="928825" y="3615875"/>
            <a:ext cx="1216200" cy="759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63" name="Google Shape;3863;p17"/>
          <p:cNvPicPr preferRelativeResize="0"/>
          <p:nvPr/>
        </p:nvPicPr>
        <p:blipFill rotWithShape="1">
          <a:blip r:embed="rId5">
            <a:alphaModFix/>
          </a:blip>
          <a:srcRect b="0" l="2511" r="24474" t="0"/>
          <a:stretch/>
        </p:blipFill>
        <p:spPr>
          <a:xfrm>
            <a:off x="4016725" y="1753200"/>
            <a:ext cx="4216525" cy="183772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86000"/>
              </a:srgbClr>
            </a:outerShdw>
          </a:effectLst>
        </p:spPr>
      </p:pic>
      <p:sp>
        <p:nvSpPr>
          <p:cNvPr id="3864" name="Google Shape;3864;p17"/>
          <p:cNvSpPr/>
          <p:nvPr/>
        </p:nvSpPr>
        <p:spPr>
          <a:xfrm flipH="1" rot="-5400000">
            <a:off x="3222775" y="2487400"/>
            <a:ext cx="780000" cy="807900"/>
          </a:xfrm>
          <a:prstGeom prst="bentArrow">
            <a:avLst>
              <a:gd fmla="val 17727" name="adj1"/>
              <a:gd fmla="val 29736" name="adj2"/>
              <a:gd fmla="val 28367" name="adj3"/>
              <a:gd fmla="val 31978" name="adj4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65" name="Google Shape;3865;p17"/>
          <p:cNvSpPr txBox="1"/>
          <p:nvPr>
            <p:ph type="title"/>
          </p:nvPr>
        </p:nvSpPr>
        <p:spPr>
          <a:xfrm>
            <a:off x="718300" y="15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 sz="2400"/>
              <a:t> (Data Science)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type="title"/>
          </p:nvPr>
        </p:nvSpPr>
        <p:spPr>
          <a:xfrm>
            <a:off x="718300" y="15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 sz="2400"/>
              <a:t> (Data Science)</a:t>
            </a:r>
            <a:endParaRPr sz="2400"/>
          </a:p>
        </p:txBody>
      </p:sp>
      <p:sp>
        <p:nvSpPr>
          <p:cNvPr id="3871" name="Google Shape;3871;p18"/>
          <p:cNvSpPr/>
          <p:nvPr/>
        </p:nvSpPr>
        <p:spPr>
          <a:xfrm>
            <a:off x="718525" y="1009575"/>
            <a:ext cx="6558600" cy="997200"/>
          </a:xfrm>
          <a:prstGeom prst="snip2DiagRect">
            <a:avLst>
              <a:gd fmla="val 0" name="adj1"/>
              <a:gd fmla="val 29155" name="adj2"/>
            </a:avLst>
          </a:prstGeom>
          <a:gradFill>
            <a:gsLst>
              <a:gs pos="0">
                <a:srgbClr val="006997"/>
              </a:gs>
              <a:gs pos="100000">
                <a:srgbClr val="020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</a:t>
            </a:r>
            <a:r>
              <a:rPr lang="en" sz="1600" u="sng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volutional Neural Network:</a:t>
            </a:r>
            <a:r>
              <a:rPr lang="en" sz="1600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 built on the CNN; instead of convolutional layers, quanvolutional layers transform the data using a number of random quantum circuits (like the filter function)</a:t>
            </a:r>
            <a:endParaRPr sz="16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72" name="Google Shape;3872;p18"/>
          <p:cNvPicPr preferRelativeResize="0"/>
          <p:nvPr/>
        </p:nvPicPr>
        <p:blipFill rotWithShape="1">
          <a:blip r:embed="rId3">
            <a:alphaModFix/>
          </a:blip>
          <a:srcRect b="0" l="695" r="0" t="0"/>
          <a:stretch/>
        </p:blipFill>
        <p:spPr>
          <a:xfrm>
            <a:off x="438587" y="2292800"/>
            <a:ext cx="8266824" cy="2162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73" name="Google Shape;3873;p18"/>
          <p:cNvPicPr preferRelativeResize="0"/>
          <p:nvPr/>
        </p:nvPicPr>
        <p:blipFill rotWithShape="1">
          <a:blip r:embed="rId4">
            <a:alphaModFix/>
          </a:blip>
          <a:srcRect b="0" l="1448" r="0" t="0"/>
          <a:stretch/>
        </p:blipFill>
        <p:spPr>
          <a:xfrm>
            <a:off x="3011175" y="316525"/>
            <a:ext cx="6032850" cy="21627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19050">
              <a:srgbClr val="000000">
                <a:alpha val="67000"/>
              </a:srgbClr>
            </a:outerShdw>
          </a:effectLst>
        </p:spPr>
      </p:pic>
      <p:sp>
        <p:nvSpPr>
          <p:cNvPr id="3874" name="Google Shape;3874;p18"/>
          <p:cNvSpPr/>
          <p:nvPr/>
        </p:nvSpPr>
        <p:spPr>
          <a:xfrm rot="10800000">
            <a:off x="3617325" y="2479275"/>
            <a:ext cx="1341900" cy="1443300"/>
          </a:xfrm>
          <a:prstGeom prst="bentArrow">
            <a:avLst>
              <a:gd fmla="val 18532" name="adj1"/>
              <a:gd fmla="val 19762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19"/>
          <p:cNvSpPr txBox="1"/>
          <p:nvPr>
            <p:ph type="title"/>
          </p:nvPr>
        </p:nvSpPr>
        <p:spPr>
          <a:xfrm>
            <a:off x="388200" y="152175"/>
            <a:ext cx="592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 sz="2400"/>
              <a:t> (Data Science)</a:t>
            </a:r>
            <a:r>
              <a:rPr lang="en"/>
              <a:t> </a:t>
            </a:r>
            <a:endParaRPr/>
          </a:p>
        </p:txBody>
      </p:sp>
      <p:sp>
        <p:nvSpPr>
          <p:cNvPr id="3880" name="Google Shape;3880;p19"/>
          <p:cNvSpPr txBox="1"/>
          <p:nvPr/>
        </p:nvSpPr>
        <p:spPr>
          <a:xfrm>
            <a:off x="478425" y="1303200"/>
            <a:ext cx="4545900" cy="26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tillium Web Light"/>
              <a:buChar char="●"/>
            </a:pPr>
            <a:r>
              <a:rPr lang="en" sz="19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CNNs are helpful for feature extraction from data</a:t>
            </a:r>
            <a:endParaRPr sz="19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tillium Web Light"/>
              <a:buChar char="●"/>
            </a:pPr>
            <a:r>
              <a:rPr lang="en" sz="19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QCNNs produce meaningful feature classification and more</a:t>
            </a:r>
            <a:endParaRPr sz="19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tillium Web Light"/>
              <a:buChar char="○"/>
            </a:pPr>
            <a:r>
              <a:rPr lang="en" sz="19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Useful for quantum computing in the future</a:t>
            </a:r>
            <a:endParaRPr sz="19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tillium Web Light"/>
              <a:buChar char="○"/>
            </a:pPr>
            <a:r>
              <a:rPr lang="en" sz="19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accuracy, more efficiency, faster results</a:t>
            </a:r>
            <a:endParaRPr sz="19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p20"/>
          <p:cNvSpPr txBox="1"/>
          <p:nvPr>
            <p:ph type="title"/>
          </p:nvPr>
        </p:nvSpPr>
        <p:spPr>
          <a:xfrm>
            <a:off x="718300" y="15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r>
              <a:rPr lang="en" sz="2400"/>
              <a:t> (Data Science)</a:t>
            </a:r>
            <a:endParaRPr sz="2400"/>
          </a:p>
        </p:txBody>
      </p:sp>
      <p:sp>
        <p:nvSpPr>
          <p:cNvPr id="3886" name="Google Shape;3886;p20"/>
          <p:cNvSpPr/>
          <p:nvPr/>
        </p:nvSpPr>
        <p:spPr>
          <a:xfrm>
            <a:off x="976300" y="1009575"/>
            <a:ext cx="6591900" cy="10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“Quanvolutional Neural Networks: Powering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Image Recognition with Quantum Circuits”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Maxwell Henderson,  Samriddhi Shaky, Shashindra Pradhan,  and Tristan Cook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87" name="Google Shape;3887;p20"/>
          <p:cNvSpPr txBox="1"/>
          <p:nvPr/>
        </p:nvSpPr>
        <p:spPr>
          <a:xfrm>
            <a:off x="718300" y="2172450"/>
            <a:ext cx="62346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Dataset:</a:t>
            </a: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MNIST dataset (70,000 28x28 greyscale pixel images.)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Methodology:</a:t>
            </a:r>
            <a:endParaRPr sz="1600" u="sng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Split data 60,000/10,000 for training/testing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Define QNN filter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Encode and decode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AutoNum type="arabicPeriod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Implement CNN, QNN, and Random model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Limitations:</a:t>
            </a:r>
            <a:endParaRPr sz="1600" u="sng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QNN Limitations (e.g., large # of transformations)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“a massive number of practical questions need further research to bring the QNN functionality to its peak performance”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21"/>
          <p:cNvSpPr txBox="1"/>
          <p:nvPr>
            <p:ph type="title"/>
          </p:nvPr>
        </p:nvSpPr>
        <p:spPr>
          <a:xfrm>
            <a:off x="718300" y="152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r>
              <a:rPr lang="en" sz="2400"/>
              <a:t> (Data Science)</a:t>
            </a:r>
            <a:endParaRPr sz="2400"/>
          </a:p>
        </p:txBody>
      </p:sp>
      <p:sp>
        <p:nvSpPr>
          <p:cNvPr id="3893" name="Google Shape;3893;p21"/>
          <p:cNvSpPr/>
          <p:nvPr/>
        </p:nvSpPr>
        <p:spPr>
          <a:xfrm>
            <a:off x="976300" y="1009575"/>
            <a:ext cx="6591900" cy="10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“Quanvolutional Neural Networks: Powering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Image Recognition with Quantum Circuits”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Maxwell Henderson,  Samriddhi Shaky, Shashindra Pradhan,  and Tristan Cook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94" name="Google Shape;3894;p21"/>
          <p:cNvPicPr preferRelativeResize="0"/>
          <p:nvPr/>
        </p:nvPicPr>
        <p:blipFill rotWithShape="1">
          <a:blip r:embed="rId3">
            <a:alphaModFix/>
          </a:blip>
          <a:srcRect b="50142" l="0" r="0" t="0"/>
          <a:stretch/>
        </p:blipFill>
        <p:spPr>
          <a:xfrm>
            <a:off x="278288" y="2302825"/>
            <a:ext cx="4217616" cy="2413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5400000" dist="19050">
              <a:schemeClr val="lt1"/>
            </a:outerShdw>
          </a:effectLst>
        </p:spPr>
      </p:pic>
      <p:pic>
        <p:nvPicPr>
          <p:cNvPr id="3895" name="Google Shape;3895;p21"/>
          <p:cNvPicPr preferRelativeResize="0"/>
          <p:nvPr/>
        </p:nvPicPr>
        <p:blipFill rotWithShape="1">
          <a:blip r:embed="rId3">
            <a:alphaModFix/>
          </a:blip>
          <a:srcRect b="0" l="0" r="0" t="50142"/>
          <a:stretch/>
        </p:blipFill>
        <p:spPr>
          <a:xfrm>
            <a:off x="4648105" y="2302825"/>
            <a:ext cx="4217607" cy="2413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5400000" dist="19050">
              <a:schemeClr val="lt1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2"/>
          <p:cNvSpPr txBox="1"/>
          <p:nvPr>
            <p:ph idx="1" type="body"/>
          </p:nvPr>
        </p:nvSpPr>
        <p:spPr>
          <a:xfrm>
            <a:off x="311025" y="4063275"/>
            <a:ext cx="67593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Part 2: Deepfakes</a:t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