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9" r:id="rId3"/>
    <p:sldId id="260" r:id="rId4"/>
    <p:sldId id="310" r:id="rId5"/>
    <p:sldId id="311" r:id="rId6"/>
    <p:sldId id="314" r:id="rId7"/>
    <p:sldId id="309" r:id="rId8"/>
    <p:sldId id="317" r:id="rId9"/>
    <p:sldId id="316" r:id="rId10"/>
    <p:sldId id="315" r:id="rId11"/>
    <p:sldId id="318" r:id="rId12"/>
    <p:sldId id="319" r:id="rId13"/>
    <p:sldId id="320" r:id="rId14"/>
    <p:sldId id="261" r:id="rId15"/>
    <p:sldId id="287" r:id="rId16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8"/>
    </p:embeddedFont>
    <p:embeddedFont>
      <p:font typeface="Questrial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C18"/>
    <a:srgbClr val="D79DEB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3D318-10F4-41DF-8971-811880EDA0F2}">
  <a:tblStyle styleId="{1A33D318-10F4-41DF-8971-811880EDA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111"/>
  </p:normalViewPr>
  <p:slideViewPr>
    <p:cSldViewPr snapToGrid="0" snapToObjects="1">
      <p:cViewPr varScale="1">
        <p:scale>
          <a:sx n="120" d="100"/>
          <a:sy n="120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d1bf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d1bf6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d1bf62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d1bf62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39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38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56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01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d1bf62f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d1bf62f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6329a3f4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6329a3f4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d1bf62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d1bf62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3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18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64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d1bf62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d1bf62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8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72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d1bf62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d1bf62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53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24575" y="1285800"/>
            <a:ext cx="26238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Font typeface="Abril Fatface"/>
              <a:buNone/>
              <a:defRPr sz="7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61575" y="3522800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367650" y="3081050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367650" y="3870909"/>
            <a:ext cx="191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3186704" y="3998318"/>
            <a:ext cx="40113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22400" y="775750"/>
            <a:ext cx="8899200" cy="4249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 idx="2"/>
          </p:nvPr>
        </p:nvSpPr>
        <p:spPr>
          <a:xfrm>
            <a:off x="1021154" y="2659121"/>
            <a:ext cx="1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990497" y="3227219"/>
            <a:ext cx="148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3"/>
          </p:nvPr>
        </p:nvSpPr>
        <p:spPr>
          <a:xfrm>
            <a:off x="2915129" y="2659121"/>
            <a:ext cx="1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2884472" y="3227219"/>
            <a:ext cx="148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 idx="5"/>
          </p:nvPr>
        </p:nvSpPr>
        <p:spPr>
          <a:xfrm>
            <a:off x="4809104" y="2659121"/>
            <a:ext cx="1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4778447" y="3227219"/>
            <a:ext cx="148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 idx="7"/>
          </p:nvPr>
        </p:nvSpPr>
        <p:spPr>
          <a:xfrm>
            <a:off x="6703079" y="2659121"/>
            <a:ext cx="1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8"/>
          </p:nvPr>
        </p:nvSpPr>
        <p:spPr>
          <a:xfrm>
            <a:off x="6672422" y="3227219"/>
            <a:ext cx="148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HEADER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820625" y="2003825"/>
            <a:ext cx="3009600" cy="21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20625" y="849680"/>
            <a:ext cx="194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IG_NUMBER_1_2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4744403" y="1792750"/>
            <a:ext cx="2632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744400" y="3296550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IG_NUMBER_1_2_1_1_2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●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69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annah.d.hou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www.linkedin.com/in/hannah-hou-0b040b17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7000"/>
          </a:srgbClr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3464811" y="1260959"/>
            <a:ext cx="4403773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4800" dirty="0">
                <a:solidFill>
                  <a:schemeClr val="tx1"/>
                </a:solidFill>
              </a:rPr>
              <a:t>Marketing</a:t>
            </a:r>
            <a:r>
              <a:rPr lang="zh-CN" altLang="en-US" sz="4800" dirty="0">
                <a:solidFill>
                  <a:schemeClr val="tx1"/>
                </a:solidFill>
              </a:rPr>
              <a:t> </a:t>
            </a:r>
            <a:r>
              <a:rPr lang="en-US" altLang="zh-CN" sz="4800" dirty="0">
                <a:solidFill>
                  <a:schemeClr val="tx1"/>
                </a:solidFill>
              </a:rPr>
              <a:t>Mix</a:t>
            </a:r>
            <a:br>
              <a:rPr lang="en-US" altLang="zh-CN" sz="4800" dirty="0">
                <a:solidFill>
                  <a:schemeClr val="tx1"/>
                </a:solidFill>
              </a:rPr>
            </a:b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5322780" y="3491966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Analyst: Hannah Hou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| h</a:t>
            </a:r>
            <a:r>
              <a:rPr lang="en" dirty="0">
                <a:solidFill>
                  <a:srgbClr val="000000"/>
                </a:solidFill>
              </a:rPr>
              <a:t>annah.d.hou@gmail.com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4761928" y="1984921"/>
            <a:ext cx="3647552" cy="92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>
                <a:solidFill>
                  <a:schemeClr val="tx1"/>
                </a:solidFill>
              </a:rPr>
              <a:t>Modeling</a:t>
            </a:r>
            <a:r>
              <a:rPr lang="zh-CN" altLang="en-US" sz="4800" dirty="0">
                <a:solidFill>
                  <a:schemeClr val="accent1"/>
                </a:solidFill>
              </a:rPr>
              <a:t> </a:t>
            </a:r>
            <a:r>
              <a:rPr lang="en-US" altLang="zh-CN" sz="4800" dirty="0">
                <a:solidFill>
                  <a:schemeClr val="accent1"/>
                </a:solidFill>
              </a:rPr>
              <a:t>of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ctrTitle"/>
          </p:nvPr>
        </p:nvSpPr>
        <p:spPr>
          <a:xfrm>
            <a:off x="7120226" y="3058011"/>
            <a:ext cx="1496715" cy="429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2014 - 2017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5094900" y="3448033"/>
            <a:ext cx="4049100" cy="2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65B416-8E28-EF4F-8D09-D123F6E20B8B}"/>
              </a:ext>
            </a:extLst>
          </p:cNvPr>
          <p:cNvSpPr/>
          <p:nvPr/>
        </p:nvSpPr>
        <p:spPr>
          <a:xfrm>
            <a:off x="4163776" y="2715529"/>
            <a:ext cx="1903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tx1"/>
                </a:solidFill>
                <a:latin typeface="Abril Fatface"/>
                <a:sym typeface="Abril Fatface"/>
              </a:rPr>
              <a:t>MÀPÉ</a:t>
            </a:r>
            <a:endParaRPr lang="zh-CN" altLang="en-US" sz="4800" dirty="0">
              <a:solidFill>
                <a:schemeClr val="tx1"/>
              </a:solidFill>
              <a:latin typeface="Abril Fatface"/>
              <a:sym typeface="Abril Fatface"/>
            </a:endParaRPr>
          </a:p>
        </p:txBody>
      </p:sp>
      <p:sp>
        <p:nvSpPr>
          <p:cNvPr id="12" name="Google Shape;209;p32">
            <a:extLst>
              <a:ext uri="{FF2B5EF4-FFF2-40B4-BE49-F238E27FC236}">
                <a16:creationId xmlns:a16="http://schemas.microsoft.com/office/drawing/2014/main" id="{F4C821BE-2DD5-7245-8858-9C65E1B92ADE}"/>
              </a:ext>
            </a:extLst>
          </p:cNvPr>
          <p:cNvSpPr/>
          <p:nvPr/>
        </p:nvSpPr>
        <p:spPr>
          <a:xfrm>
            <a:off x="0" y="673477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3F2D5-2253-C648-8BD1-0C4B98935F97}"/>
              </a:ext>
            </a:extLst>
          </p:cNvPr>
          <p:cNvSpPr/>
          <p:nvPr/>
        </p:nvSpPr>
        <p:spPr>
          <a:xfrm>
            <a:off x="4163777" y="2700003"/>
            <a:ext cx="1822354" cy="69510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Diagnostic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6BADF-BDD0-D948-B70C-D8CACB8E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6" y="1024619"/>
            <a:ext cx="7037943" cy="3554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3840C-AF23-2F42-BA43-B163D769ADDE}"/>
              </a:ext>
            </a:extLst>
          </p:cNvPr>
          <p:cNvSpPr/>
          <p:nvPr/>
        </p:nvSpPr>
        <p:spPr>
          <a:xfrm>
            <a:off x="1507250" y="4579377"/>
            <a:ext cx="6129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F6C18"/>
                </a:solidFill>
              </a:rPr>
              <a:t>Always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on</a:t>
            </a:r>
            <a:r>
              <a:rPr lang="zh-CN" altLang="en-US" dirty="0">
                <a:solidFill>
                  <a:srgbClr val="2F6C18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Branding</a:t>
            </a:r>
            <a:r>
              <a:rPr lang="zh-CN" altLang="en-US" dirty="0"/>
              <a:t> </a:t>
            </a:r>
            <a:r>
              <a:rPr lang="en-US" altLang="zh-CN" dirty="0"/>
              <a:t>campaigns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(have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ROI).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5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507989" y="63453"/>
            <a:ext cx="599329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" dirty="0"/>
              <a:t>Media </a:t>
            </a:r>
            <a:r>
              <a:rPr lang="en-US" altLang="zh-CN" dirty="0"/>
              <a:t>Planned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B5BE1-CCA9-184B-A1E5-B5CA13BA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64" y="1096172"/>
            <a:ext cx="4374693" cy="3349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3A93F-BC41-7342-B9CC-C1C2233A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94" y="2591080"/>
            <a:ext cx="3043976" cy="6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507989" y="63453"/>
            <a:ext cx="713880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" dirty="0"/>
              <a:t>Media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76EB8-7AE8-FF49-A969-4DE94377FEFA}"/>
              </a:ext>
            </a:extLst>
          </p:cNvPr>
          <p:cNvSpPr/>
          <p:nvPr/>
        </p:nvSpPr>
        <p:spPr>
          <a:xfrm>
            <a:off x="507989" y="823176"/>
            <a:ext cx="743020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Through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media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channel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spend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optimization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from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linear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model</a:t>
            </a:r>
            <a:r>
              <a:rPr lang="zh-CN" altLang="en-US" sz="1500" b="1" dirty="0">
                <a:solidFill>
                  <a:srgbClr val="2F6C18"/>
                </a:solidFill>
              </a:rPr>
              <a:t> </a:t>
            </a:r>
            <a:r>
              <a:rPr lang="en-US" altLang="zh-CN" sz="1500" b="1" dirty="0">
                <a:solidFill>
                  <a:srgbClr val="2F6C18"/>
                </a:solidFill>
              </a:rPr>
              <a:t>programming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recommend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budget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traditional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media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(National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TV),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increase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budget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digital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media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channel.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75593-2F1A-9646-9163-5DC996EC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7" y="1596246"/>
            <a:ext cx="6887414" cy="32338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9F1C92-A303-CD45-BAC2-69B2F26A0EBD}"/>
              </a:ext>
            </a:extLst>
          </p:cNvPr>
          <p:cNvSpPr/>
          <p:nvPr/>
        </p:nvSpPr>
        <p:spPr>
          <a:xfrm>
            <a:off x="4313552" y="2403093"/>
            <a:ext cx="60305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-30%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A9016-4CED-464D-A731-BCC3E2DBCA87}"/>
              </a:ext>
            </a:extLst>
          </p:cNvPr>
          <p:cNvSpPr/>
          <p:nvPr/>
        </p:nvSpPr>
        <p:spPr>
          <a:xfrm>
            <a:off x="4940033" y="2249205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+30%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ED299D-87D9-2945-BB88-56D34B2C9CDB}"/>
              </a:ext>
            </a:extLst>
          </p:cNvPr>
          <p:cNvSpPr/>
          <p:nvPr/>
        </p:nvSpPr>
        <p:spPr>
          <a:xfrm>
            <a:off x="6192640" y="4021664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+30%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5A1BD-5B4F-064C-9F20-93EDD3BB9A2F}"/>
              </a:ext>
            </a:extLst>
          </p:cNvPr>
          <p:cNvSpPr/>
          <p:nvPr/>
        </p:nvSpPr>
        <p:spPr>
          <a:xfrm>
            <a:off x="813544" y="3675975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+30%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C905CD-1315-3A47-B19D-972A59049C3C}"/>
              </a:ext>
            </a:extLst>
          </p:cNvPr>
          <p:cNvSpPr/>
          <p:nvPr/>
        </p:nvSpPr>
        <p:spPr>
          <a:xfrm>
            <a:off x="1847273" y="3829863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+30%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895F18-62FA-E24A-8B26-DDC03AD02ECA}"/>
              </a:ext>
            </a:extLst>
          </p:cNvPr>
          <p:cNvSpPr/>
          <p:nvPr/>
        </p:nvSpPr>
        <p:spPr>
          <a:xfrm>
            <a:off x="3032799" y="3522086"/>
            <a:ext cx="548548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+9%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604D31-AFB5-CF47-A49B-4DD24DF43854}"/>
              </a:ext>
            </a:extLst>
          </p:cNvPr>
          <p:cNvSpPr/>
          <p:nvPr/>
        </p:nvSpPr>
        <p:spPr>
          <a:xfrm>
            <a:off x="6888706" y="2089802"/>
            <a:ext cx="2098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200" dirty="0">
                <a:solidFill>
                  <a:schemeClr val="tx1"/>
                </a:solidFill>
              </a:rPr>
              <a:t>Objective: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Total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Sales</a:t>
            </a:r>
          </a:p>
          <a:p>
            <a:pPr>
              <a:spcBef>
                <a:spcPts val="600"/>
              </a:spcBef>
            </a:pPr>
            <a:r>
              <a:rPr lang="en-US" altLang="zh-CN" sz="1200" dirty="0">
                <a:solidFill>
                  <a:schemeClr val="tx1"/>
                </a:solidFill>
              </a:rPr>
              <a:t>Variables: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Media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Spend</a:t>
            </a:r>
          </a:p>
          <a:p>
            <a:pPr>
              <a:spcBef>
                <a:spcPts val="600"/>
              </a:spcBef>
            </a:pPr>
            <a:r>
              <a:rPr lang="en-US" altLang="zh-CN" sz="1200" dirty="0">
                <a:solidFill>
                  <a:schemeClr val="tx1"/>
                </a:solidFill>
              </a:rPr>
              <a:t>Constraint: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Total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media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spend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stays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same.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Each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optimized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media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spend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constrained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within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+/-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30%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of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planned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avoid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market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19492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507989" y="63453"/>
            <a:ext cx="599329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B38D9-F1F4-7A4C-AC90-C1B1B96D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2" y="1304811"/>
            <a:ext cx="6219931" cy="3661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9F7836-B990-B642-B3F6-3BAE98B742D7}"/>
              </a:ext>
            </a:extLst>
          </p:cNvPr>
          <p:cNvSpPr/>
          <p:nvPr/>
        </p:nvSpPr>
        <p:spPr>
          <a:xfrm>
            <a:off x="507989" y="896106"/>
            <a:ext cx="8163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After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optimization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Media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Spend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keeping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total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budget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stays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same,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we’ve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projected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14%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lift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on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Efficiency(ROI),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14%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lift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on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Media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Sales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Contribution,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and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4%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lift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on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Total</a:t>
            </a:r>
            <a:r>
              <a:rPr lang="zh-CN" altLang="en-US" b="1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Sales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BE030-06B3-5049-B01A-CA4FD0A029D4}"/>
              </a:ext>
            </a:extLst>
          </p:cNvPr>
          <p:cNvSpPr/>
          <p:nvPr/>
        </p:nvSpPr>
        <p:spPr>
          <a:xfrm>
            <a:off x="1974662" y="1828162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+14%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D3C2A-8C2D-C649-9585-2398C8509259}"/>
              </a:ext>
            </a:extLst>
          </p:cNvPr>
          <p:cNvSpPr/>
          <p:nvPr/>
        </p:nvSpPr>
        <p:spPr>
          <a:xfrm>
            <a:off x="4116635" y="1811360"/>
            <a:ext cx="647934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+14%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DEF48-D075-6B4C-BFE6-D73E452916EB}"/>
              </a:ext>
            </a:extLst>
          </p:cNvPr>
          <p:cNvSpPr/>
          <p:nvPr/>
        </p:nvSpPr>
        <p:spPr>
          <a:xfrm>
            <a:off x="6369140" y="1657471"/>
            <a:ext cx="598241" cy="307777"/>
          </a:xfrm>
          <a:prstGeom prst="rect">
            <a:avLst/>
          </a:prstGeom>
          <a:solidFill>
            <a:srgbClr val="2F6C1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+ 4%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9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7082183" y="3230"/>
            <a:ext cx="1555392" cy="33765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584538" y="1572389"/>
            <a:ext cx="4957177" cy="242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Display &amp; Facebook has better ROI (Efficiency), much higher than the other channel.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        (Display: 11.8$, Facebook: 14.0$)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The most efficient media channel is Facebook, which contribute to 10.2% of Media Sales using only 3.6% of Media Spend.</a:t>
            </a:r>
            <a:endParaRPr sz="1400" dirty="0"/>
          </a:p>
          <a:p>
            <a:pPr lvl="0">
              <a:spcBef>
                <a:spcPts val="1000"/>
              </a:spcBef>
            </a:pPr>
            <a:r>
              <a:rPr lang="en-US" sz="1400" dirty="0"/>
              <a:t>Through optimization, we can expect a 4% (404k $) lift  on Total Sales, and 14% (4.2$) lift  on Efficiency (ROI) than the original media plan.</a:t>
            </a:r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820625" y="615170"/>
            <a:ext cx="26360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>
              <a:solidFill>
                <a:srgbClr val="E1B653"/>
              </a:solidFill>
            </a:endParaRPr>
          </a:p>
        </p:txBody>
      </p:sp>
      <p:sp>
        <p:nvSpPr>
          <p:cNvPr id="7" name="Google Shape;288;p34">
            <a:extLst>
              <a:ext uri="{FF2B5EF4-FFF2-40B4-BE49-F238E27FC236}">
                <a16:creationId xmlns:a16="http://schemas.microsoft.com/office/drawing/2014/main" id="{60A3F510-18C2-FD4D-BE59-74A71C9375D9}"/>
              </a:ext>
            </a:extLst>
          </p:cNvPr>
          <p:cNvSpPr txBox="1">
            <a:spLocks/>
          </p:cNvSpPr>
          <p:nvPr/>
        </p:nvSpPr>
        <p:spPr>
          <a:xfrm>
            <a:off x="4783122" y="2317200"/>
            <a:ext cx="3026219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8B908-575C-1741-8EE3-7D0C05B3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62" y="3491920"/>
            <a:ext cx="1385530" cy="10962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0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0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79" name="Google Shape;1979;p60"/>
          <p:cNvSpPr txBox="1">
            <a:spLocks noGrp="1"/>
          </p:cNvSpPr>
          <p:nvPr>
            <p:ph type="subTitle" idx="1"/>
          </p:nvPr>
        </p:nvSpPr>
        <p:spPr>
          <a:xfrm>
            <a:off x="4726517" y="1441411"/>
            <a:ext cx="4909849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</a:t>
            </a:r>
            <a:r>
              <a:rPr lang="en" dirty="0">
                <a:hlinkClick r:id="rId3"/>
              </a:rPr>
              <a:t>annah.d.hou@gmail.com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/>
            <a:r>
              <a:rPr lang="en-US" dirty="0">
                <a:hlinkClick r:id="rId4"/>
              </a:rPr>
              <a:t>https://www.linkedin.com/in/hannah-hou-0b040b173/</a:t>
            </a:r>
            <a:endParaRPr lang="en-US" dirty="0"/>
          </a:p>
        </p:txBody>
      </p:sp>
      <p:grpSp>
        <p:nvGrpSpPr>
          <p:cNvPr id="1987" name="Google Shape;1987;p60"/>
          <p:cNvGrpSpPr/>
          <p:nvPr/>
        </p:nvGrpSpPr>
        <p:grpSpPr>
          <a:xfrm>
            <a:off x="5374569" y="2571750"/>
            <a:ext cx="290894" cy="290573"/>
            <a:chOff x="3752358" y="3817349"/>
            <a:chExt cx="346056" cy="345674"/>
          </a:xfrm>
        </p:grpSpPr>
        <p:sp>
          <p:nvSpPr>
            <p:cNvPr id="1988" name="Google Shape;1988;p6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B8DF0B1-0C3A-D747-A75F-E524E190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3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90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8022" y="1402141"/>
            <a:ext cx="2322630" cy="2461196"/>
          </a:xfrm>
          <a:prstGeom prst="rect">
            <a:avLst/>
          </a:prstGeom>
        </p:spPr>
      </p:pic>
      <p:grpSp>
        <p:nvGrpSpPr>
          <p:cNvPr id="28" name="Google Shape;11299;p73">
            <a:extLst>
              <a:ext uri="{FF2B5EF4-FFF2-40B4-BE49-F238E27FC236}">
                <a16:creationId xmlns:a16="http://schemas.microsoft.com/office/drawing/2014/main" id="{C491F211-6C48-274B-B948-FD0B9C55F629}"/>
              </a:ext>
            </a:extLst>
          </p:cNvPr>
          <p:cNvGrpSpPr/>
          <p:nvPr/>
        </p:nvGrpSpPr>
        <p:grpSpPr>
          <a:xfrm>
            <a:off x="4913429" y="2541812"/>
            <a:ext cx="272901" cy="320500"/>
            <a:chOff x="6896644" y="3216007"/>
            <a:chExt cx="322917" cy="347876"/>
          </a:xfrm>
          <a:solidFill>
            <a:schemeClr val="accent6">
              <a:lumMod val="50000"/>
            </a:schemeClr>
          </a:solidFill>
        </p:grpSpPr>
        <p:sp>
          <p:nvSpPr>
            <p:cNvPr id="29" name="Google Shape;11300;p73">
              <a:extLst>
                <a:ext uri="{FF2B5EF4-FFF2-40B4-BE49-F238E27FC236}">
                  <a16:creationId xmlns:a16="http://schemas.microsoft.com/office/drawing/2014/main" id="{82F9ECD5-00B7-AA4C-B68D-5BDCB4E47EED}"/>
                </a:ext>
              </a:extLst>
            </p:cNvPr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01;p73">
              <a:extLst>
                <a:ext uri="{FF2B5EF4-FFF2-40B4-BE49-F238E27FC236}">
                  <a16:creationId xmlns:a16="http://schemas.microsoft.com/office/drawing/2014/main" id="{B2AA6550-9059-A144-A3C9-44C4DF40C13B}"/>
                </a:ext>
              </a:extLst>
            </p:cNvPr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02;p73">
              <a:extLst>
                <a:ext uri="{FF2B5EF4-FFF2-40B4-BE49-F238E27FC236}">
                  <a16:creationId xmlns:a16="http://schemas.microsoft.com/office/drawing/2014/main" id="{09C9FB6B-B017-7641-87EF-BA74C6B6E17A}"/>
                </a:ext>
              </a:extLst>
            </p:cNvPr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03;p73">
              <a:extLst>
                <a:ext uri="{FF2B5EF4-FFF2-40B4-BE49-F238E27FC236}">
                  <a16:creationId xmlns:a16="http://schemas.microsoft.com/office/drawing/2014/main" id="{F3796C4B-969A-7449-BA59-C935E8841A08}"/>
                </a:ext>
              </a:extLst>
            </p:cNvPr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04;p73">
              <a:extLst>
                <a:ext uri="{FF2B5EF4-FFF2-40B4-BE49-F238E27FC236}">
                  <a16:creationId xmlns:a16="http://schemas.microsoft.com/office/drawing/2014/main" id="{A3810899-EEFD-814B-847B-385F1650630C}"/>
                </a:ext>
              </a:extLst>
            </p:cNvPr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05;p73">
              <a:extLst>
                <a:ext uri="{FF2B5EF4-FFF2-40B4-BE49-F238E27FC236}">
                  <a16:creationId xmlns:a16="http://schemas.microsoft.com/office/drawing/2014/main" id="{D2AB1E9A-E1C1-A94D-A96D-7DE6D3AF2B17}"/>
                </a:ext>
              </a:extLst>
            </p:cNvPr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06;p73">
              <a:extLst>
                <a:ext uri="{FF2B5EF4-FFF2-40B4-BE49-F238E27FC236}">
                  <a16:creationId xmlns:a16="http://schemas.microsoft.com/office/drawing/2014/main" id="{28EB4F1E-A5CB-8C4F-84C2-AADA1E5846D4}"/>
                </a:ext>
              </a:extLst>
            </p:cNvPr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86;p34">
            <a:extLst>
              <a:ext uri="{FF2B5EF4-FFF2-40B4-BE49-F238E27FC236}">
                <a16:creationId xmlns:a16="http://schemas.microsoft.com/office/drawing/2014/main" id="{FC26EA8F-E5FD-5A44-903D-6238862AA123}"/>
              </a:ext>
            </a:extLst>
          </p:cNvPr>
          <p:cNvSpPr/>
          <p:nvPr/>
        </p:nvSpPr>
        <p:spPr>
          <a:xfrm rot="16200000">
            <a:off x="339743" y="194223"/>
            <a:ext cx="1225375" cy="193118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97942" y="313499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3" name="Google Shape;207;p32">
            <a:extLst>
              <a:ext uri="{FF2B5EF4-FFF2-40B4-BE49-F238E27FC236}">
                <a16:creationId xmlns:a16="http://schemas.microsoft.com/office/drawing/2014/main" id="{4C1FD163-804D-1F42-B897-53DAF508392E}"/>
              </a:ext>
            </a:extLst>
          </p:cNvPr>
          <p:cNvSpPr txBox="1">
            <a:spLocks/>
          </p:cNvSpPr>
          <p:nvPr/>
        </p:nvSpPr>
        <p:spPr>
          <a:xfrm>
            <a:off x="2377574" y="1669401"/>
            <a:ext cx="2465173" cy="135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dirty="0"/>
              <a:t>Compared to 2016, while MÀPÉ has increased its marketing spend for 2% at 2017, the total sales has decreased for 4%.</a:t>
            </a:r>
          </a:p>
        </p:txBody>
      </p:sp>
      <p:pic>
        <p:nvPicPr>
          <p:cNvPr id="19" name="Google Shape;205;p32">
            <a:extLst>
              <a:ext uri="{FF2B5EF4-FFF2-40B4-BE49-F238E27FC236}">
                <a16:creationId xmlns:a16="http://schemas.microsoft.com/office/drawing/2014/main" id="{597A6BF6-8000-A241-8A51-9EEDEE8EC15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077" y="1517912"/>
            <a:ext cx="1194511" cy="126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5C23F0-BBB9-8042-B854-3A698026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18" y="1311004"/>
            <a:ext cx="3569473" cy="14921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E36D89-5022-B14D-AC3D-8B53604496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03" b="1225"/>
          <a:stretch/>
        </p:blipFill>
        <p:spPr>
          <a:xfrm>
            <a:off x="5062798" y="3000786"/>
            <a:ext cx="3488349" cy="1511447"/>
          </a:xfrm>
          <a:prstGeom prst="rect">
            <a:avLst/>
          </a:prstGeom>
        </p:spPr>
      </p:pic>
      <p:sp>
        <p:nvSpPr>
          <p:cNvPr id="35" name="Google Shape;207;p32">
            <a:extLst>
              <a:ext uri="{FF2B5EF4-FFF2-40B4-BE49-F238E27FC236}">
                <a16:creationId xmlns:a16="http://schemas.microsoft.com/office/drawing/2014/main" id="{32A18872-050F-004E-80B0-3FF4BE3D4B4A}"/>
              </a:ext>
            </a:extLst>
          </p:cNvPr>
          <p:cNvSpPr txBox="1">
            <a:spLocks/>
          </p:cNvSpPr>
          <p:nvPr/>
        </p:nvSpPr>
        <p:spPr>
          <a:xfrm>
            <a:off x="6391160" y="1112855"/>
            <a:ext cx="1040663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Total spend:</a:t>
            </a:r>
          </a:p>
        </p:txBody>
      </p:sp>
      <p:sp>
        <p:nvSpPr>
          <p:cNvPr id="36" name="Google Shape;207;p32">
            <a:extLst>
              <a:ext uri="{FF2B5EF4-FFF2-40B4-BE49-F238E27FC236}">
                <a16:creationId xmlns:a16="http://schemas.microsoft.com/office/drawing/2014/main" id="{926987B8-6F84-7449-9C21-C798950DD6BA}"/>
              </a:ext>
            </a:extLst>
          </p:cNvPr>
          <p:cNvSpPr txBox="1">
            <a:spLocks/>
          </p:cNvSpPr>
          <p:nvPr/>
        </p:nvSpPr>
        <p:spPr>
          <a:xfrm>
            <a:off x="6391160" y="2803161"/>
            <a:ext cx="1015396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Total sales: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5B144-1D9E-6645-95F0-DD93CD5296BB}"/>
              </a:ext>
            </a:extLst>
          </p:cNvPr>
          <p:cNvSpPr/>
          <p:nvPr/>
        </p:nvSpPr>
        <p:spPr>
          <a:xfrm>
            <a:off x="406330" y="2785342"/>
            <a:ext cx="1754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bril Fatface"/>
                <a:sym typeface="Questrial"/>
              </a:rPr>
              <a:t>Mapeí is a leather good</a:t>
            </a:r>
          </a:p>
          <a:p>
            <a:r>
              <a:rPr lang="en-US" sz="1100" dirty="0">
                <a:solidFill>
                  <a:schemeClr val="tx1"/>
                </a:solidFill>
                <a:latin typeface="Abril Fatface"/>
                <a:sym typeface="Questrial"/>
              </a:rPr>
              <a:t>fashion design company </a:t>
            </a:r>
          </a:p>
        </p:txBody>
      </p:sp>
      <p:sp>
        <p:nvSpPr>
          <p:cNvPr id="38" name="Google Shape;207;p32">
            <a:extLst>
              <a:ext uri="{FF2B5EF4-FFF2-40B4-BE49-F238E27FC236}">
                <a16:creationId xmlns:a16="http://schemas.microsoft.com/office/drawing/2014/main" id="{EC3CDAAD-5C17-1F47-9239-0A13CE68CDAB}"/>
              </a:ext>
            </a:extLst>
          </p:cNvPr>
          <p:cNvSpPr txBox="1">
            <a:spLocks/>
          </p:cNvSpPr>
          <p:nvPr/>
        </p:nvSpPr>
        <p:spPr>
          <a:xfrm>
            <a:off x="497942" y="3397641"/>
            <a:ext cx="4474053" cy="135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</a:pPr>
            <a:r>
              <a:rPr lang="en-US" sz="1600" dirty="0"/>
              <a:t>Using </a:t>
            </a:r>
            <a:r>
              <a:rPr lang="en-US" sz="1600" b="1" dirty="0">
                <a:solidFill>
                  <a:srgbClr val="2F6C18"/>
                </a:solidFill>
              </a:rPr>
              <a:t>marketing mix modeling &amp; optimization </a:t>
            </a:r>
            <a:r>
              <a:rPr lang="en-US" sz="1600" dirty="0"/>
              <a:t>technique, we can </a:t>
            </a:r>
            <a:r>
              <a:rPr lang="en-US" sz="1600" b="1" dirty="0">
                <a:solidFill>
                  <a:srgbClr val="2F6C18"/>
                </a:solidFill>
              </a:rPr>
              <a:t>increase 4% of sales </a:t>
            </a:r>
            <a:r>
              <a:rPr lang="en-US" sz="1600" dirty="0"/>
              <a:t>in 2018, returning to the level in 2016 (13M), with similar media spend in 2017.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9E533-44F2-1C4C-B168-7736E79D01DF}"/>
              </a:ext>
            </a:extLst>
          </p:cNvPr>
          <p:cNvSpPr/>
          <p:nvPr/>
        </p:nvSpPr>
        <p:spPr>
          <a:xfrm>
            <a:off x="471638" y="2819373"/>
            <a:ext cx="416656" cy="18141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FE0C9-02C7-2B41-A850-14E11622A42A}"/>
              </a:ext>
            </a:extLst>
          </p:cNvPr>
          <p:cNvSpPr/>
          <p:nvPr/>
        </p:nvSpPr>
        <p:spPr>
          <a:xfrm>
            <a:off x="2432429" y="2032068"/>
            <a:ext cx="605078" cy="23911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Factors </a:t>
            </a:r>
            <a:r>
              <a:rPr lang="en-US" dirty="0"/>
              <a:t>Considered</a:t>
            </a:r>
            <a:endParaRPr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AE7679-B2F5-B649-971A-2155129DB70A}"/>
              </a:ext>
            </a:extLst>
          </p:cNvPr>
          <p:cNvSpPr/>
          <p:nvPr/>
        </p:nvSpPr>
        <p:spPr>
          <a:xfrm>
            <a:off x="540631" y="2392630"/>
            <a:ext cx="2071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6C18"/>
                </a:solidFill>
              </a:rPr>
              <a:t>Factors that affect our</a:t>
            </a:r>
          </a:p>
          <a:p>
            <a:r>
              <a:rPr lang="en-US" b="1" dirty="0">
                <a:solidFill>
                  <a:srgbClr val="2F6C18"/>
                </a:solidFill>
              </a:rPr>
              <a:t>marketing mix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0B35247-9777-9246-BD6D-F429C5F0AE8F}"/>
              </a:ext>
            </a:extLst>
          </p:cNvPr>
          <p:cNvSpPr/>
          <p:nvPr/>
        </p:nvSpPr>
        <p:spPr>
          <a:xfrm>
            <a:off x="3001681" y="1368942"/>
            <a:ext cx="1537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Macroeconomics</a:t>
            </a:r>
            <a:endParaRPr lang="zh-CN" alt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95C20E-57C0-764C-B08E-48DA41EE9C42}"/>
              </a:ext>
            </a:extLst>
          </p:cNvPr>
          <p:cNvSpPr/>
          <p:nvPr/>
        </p:nvSpPr>
        <p:spPr>
          <a:xfrm>
            <a:off x="3730074" y="1951404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Sales Event</a:t>
            </a:r>
            <a:endParaRPr lang="zh-CN" alt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692D9A2-6801-8648-BB4E-CBBE3A2EDECF}"/>
              </a:ext>
            </a:extLst>
          </p:cNvPr>
          <p:cNvSpPr/>
          <p:nvPr/>
        </p:nvSpPr>
        <p:spPr>
          <a:xfrm>
            <a:off x="3229990" y="403818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Competitor Spends</a:t>
            </a:r>
            <a:endParaRPr lang="zh-CN" alt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C8B998-3BCF-C54B-A3DB-169F95E30B08}"/>
              </a:ext>
            </a:extLst>
          </p:cNvPr>
          <p:cNvSpPr/>
          <p:nvPr/>
        </p:nvSpPr>
        <p:spPr>
          <a:xfrm>
            <a:off x="3736941" y="2268313"/>
            <a:ext cx="1654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Holiday Sales: </a:t>
            </a:r>
          </a:p>
          <a:p>
            <a:r>
              <a:rPr lang="en-US" altLang="zh-CN" dirty="0"/>
              <a:t>(</a:t>
            </a:r>
            <a:r>
              <a:rPr lang="en-US" altLang="zh-CN" sz="1200" dirty="0"/>
              <a:t>Black Friday, July 4</a:t>
            </a:r>
            <a:r>
              <a:rPr lang="en-US" altLang="zh-CN" sz="1200" baseline="30000" dirty="0"/>
              <a:t>th</a:t>
            </a:r>
            <a:r>
              <a:rPr lang="en-US" altLang="zh-CN" dirty="0"/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13B509-4BD5-384F-B776-A1C328794256}"/>
              </a:ext>
            </a:extLst>
          </p:cNvPr>
          <p:cNvSpPr/>
          <p:nvPr/>
        </p:nvSpPr>
        <p:spPr>
          <a:xfrm>
            <a:off x="4480286" y="3345689"/>
            <a:ext cx="83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F6C18"/>
                </a:solidFill>
                <a:latin typeface="Abril Fatface"/>
                <a:sym typeface="Questrial"/>
              </a:rPr>
              <a:t> Media </a:t>
            </a:r>
            <a:endParaRPr lang="zh-CN" altLang="en-US" sz="1600" b="1" dirty="0">
              <a:solidFill>
                <a:srgbClr val="2F6C18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2C71E1-41A8-3F41-A748-91758FCCDC5F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588849" y="1522831"/>
            <a:ext cx="412832" cy="11055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C5275F-7C1A-3442-B76B-414C42E9B4CC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2588849" y="2105293"/>
            <a:ext cx="1141225" cy="5230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66397F-A74D-A946-AD70-3E2D4980F09F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2588849" y="2529923"/>
            <a:ext cx="1148092" cy="98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29FBD2-FCF5-3843-A26F-49BE94BA40E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588849" y="2628372"/>
            <a:ext cx="641141" cy="15637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EA6CBEA-53EC-3C49-995B-AF1A3F983CC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588849" y="2628372"/>
            <a:ext cx="1891437" cy="8865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00DA95-9A0A-8D42-84ED-24F9D15AB2A9}"/>
              </a:ext>
            </a:extLst>
          </p:cNvPr>
          <p:cNvSpPr/>
          <p:nvPr/>
        </p:nvSpPr>
        <p:spPr>
          <a:xfrm>
            <a:off x="6837107" y="1911876"/>
            <a:ext cx="1483339" cy="2196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AC83A-7317-9D4F-AD44-44509455C5E5}"/>
              </a:ext>
            </a:extLst>
          </p:cNvPr>
          <p:cNvSpPr/>
          <p:nvPr/>
        </p:nvSpPr>
        <p:spPr>
          <a:xfrm>
            <a:off x="7075396" y="2003450"/>
            <a:ext cx="10567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/>
              <a:t>National TV</a:t>
            </a:r>
            <a:endParaRPr lang="zh-CN" altLang="en-US" sz="13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007985-17A2-CB42-A71D-09780D21CFFF}"/>
              </a:ext>
            </a:extLst>
          </p:cNvPr>
          <p:cNvSpPr/>
          <p:nvPr/>
        </p:nvSpPr>
        <p:spPr>
          <a:xfrm>
            <a:off x="7075396" y="2362417"/>
            <a:ext cx="9092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Magazine</a:t>
            </a:r>
            <a:endParaRPr lang="zh-CN" altLang="en-US" sz="13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B1DA3A-DF1A-2048-B933-8DC5C36B41D0}"/>
              </a:ext>
            </a:extLst>
          </p:cNvPr>
          <p:cNvSpPr/>
          <p:nvPr/>
        </p:nvSpPr>
        <p:spPr>
          <a:xfrm>
            <a:off x="7077798" y="3019593"/>
            <a:ext cx="7312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/>
              <a:t>Display</a:t>
            </a:r>
            <a:endParaRPr lang="zh-CN" altLang="en-US" sz="13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8B41F8-71BC-A543-B227-419A1171AE34}"/>
              </a:ext>
            </a:extLst>
          </p:cNvPr>
          <p:cNvSpPr/>
          <p:nvPr/>
        </p:nvSpPr>
        <p:spPr>
          <a:xfrm>
            <a:off x="7077798" y="3378435"/>
            <a:ext cx="91884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/>
              <a:t>Facebook</a:t>
            </a:r>
            <a:endParaRPr lang="zh-CN" altLang="en-US" sz="13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33922E-A7F5-084C-94CA-D3C177868D24}"/>
              </a:ext>
            </a:extLst>
          </p:cNvPr>
          <p:cNvSpPr/>
          <p:nvPr/>
        </p:nvSpPr>
        <p:spPr>
          <a:xfrm>
            <a:off x="7075396" y="2721259"/>
            <a:ext cx="109356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/>
              <a:t>Paid Search</a:t>
            </a:r>
            <a:endParaRPr lang="zh-CN" altLang="en-US" sz="13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5DA8B-4EF7-4041-A363-AF9A7207DCE7}"/>
              </a:ext>
            </a:extLst>
          </p:cNvPr>
          <p:cNvSpPr/>
          <p:nvPr/>
        </p:nvSpPr>
        <p:spPr>
          <a:xfrm>
            <a:off x="7077798" y="3736931"/>
            <a:ext cx="7841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/>
              <a:t>WeChat</a:t>
            </a:r>
            <a:endParaRPr lang="zh-CN" altLang="en-US" sz="13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51903-3280-F54F-AAB0-DFB6CA26330E}"/>
              </a:ext>
            </a:extLst>
          </p:cNvPr>
          <p:cNvSpPr/>
          <p:nvPr/>
        </p:nvSpPr>
        <p:spPr>
          <a:xfrm>
            <a:off x="6827729" y="1611910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F6C18"/>
                </a:solidFill>
                <a:latin typeface="Abril Fatface"/>
                <a:sym typeface="Questrial"/>
              </a:rPr>
              <a:t> Media channel</a:t>
            </a:r>
            <a:endParaRPr lang="zh-CN" altLang="en-US" dirty="0">
              <a:solidFill>
                <a:srgbClr val="2F6C18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40FAB-2168-904E-9282-CC0478329753}"/>
              </a:ext>
            </a:extLst>
          </p:cNvPr>
          <p:cNvCxnSpPr>
            <a:cxnSpLocks/>
          </p:cNvCxnSpPr>
          <p:nvPr/>
        </p:nvCxnSpPr>
        <p:spPr>
          <a:xfrm>
            <a:off x="5315771" y="3514966"/>
            <a:ext cx="1779714" cy="3649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C322F5-4B1F-6B4D-9869-46798E333021}"/>
              </a:ext>
            </a:extLst>
          </p:cNvPr>
          <p:cNvCxnSpPr>
            <a:cxnSpLocks/>
          </p:cNvCxnSpPr>
          <p:nvPr/>
        </p:nvCxnSpPr>
        <p:spPr>
          <a:xfrm>
            <a:off x="5315771" y="3514966"/>
            <a:ext cx="1779714" cy="64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EABED9-92DF-BC46-8C64-A2EFB38F35C4}"/>
              </a:ext>
            </a:extLst>
          </p:cNvPr>
          <p:cNvCxnSpPr>
            <a:cxnSpLocks/>
          </p:cNvCxnSpPr>
          <p:nvPr/>
        </p:nvCxnSpPr>
        <p:spPr>
          <a:xfrm flipV="1">
            <a:off x="5315771" y="3162622"/>
            <a:ext cx="1779714" cy="3523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B95082-78AA-7C4E-A30F-9E49A81C0016}"/>
              </a:ext>
            </a:extLst>
          </p:cNvPr>
          <p:cNvCxnSpPr>
            <a:cxnSpLocks/>
          </p:cNvCxnSpPr>
          <p:nvPr/>
        </p:nvCxnSpPr>
        <p:spPr>
          <a:xfrm flipV="1">
            <a:off x="5315771" y="2864288"/>
            <a:ext cx="1777312" cy="6506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F69762-6722-3844-A71F-88BE1A112A2A}"/>
              </a:ext>
            </a:extLst>
          </p:cNvPr>
          <p:cNvCxnSpPr>
            <a:cxnSpLocks/>
          </p:cNvCxnSpPr>
          <p:nvPr/>
        </p:nvCxnSpPr>
        <p:spPr>
          <a:xfrm flipV="1">
            <a:off x="5315771" y="2505446"/>
            <a:ext cx="1777312" cy="1009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7026C-44F1-E846-B72B-7828A3F1CE83}"/>
              </a:ext>
            </a:extLst>
          </p:cNvPr>
          <p:cNvCxnSpPr>
            <a:cxnSpLocks/>
          </p:cNvCxnSpPr>
          <p:nvPr/>
        </p:nvCxnSpPr>
        <p:spPr>
          <a:xfrm flipV="1">
            <a:off x="5315771" y="2146479"/>
            <a:ext cx="1777312" cy="1368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97941" y="122581"/>
            <a:ext cx="599329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Explore the Spikes of Sales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15661-6000-A941-BC53-0D763D268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" b="-271"/>
          <a:stretch/>
        </p:blipFill>
        <p:spPr>
          <a:xfrm>
            <a:off x="683287" y="1724963"/>
            <a:ext cx="7546313" cy="2756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95633F-6BBF-4343-9A28-C61642395C7B}"/>
              </a:ext>
            </a:extLst>
          </p:cNvPr>
          <p:cNvSpPr/>
          <p:nvPr/>
        </p:nvSpPr>
        <p:spPr>
          <a:xfrm>
            <a:off x="914700" y="1386410"/>
            <a:ext cx="7128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ril Fatface"/>
                <a:sym typeface="Questrial"/>
              </a:rPr>
              <a:t>Sales trend line with Sales Event &amp; Holiday Sales (Black Friday &amp; July 4</a:t>
            </a:r>
            <a:r>
              <a:rPr lang="en-US" sz="1600" baseline="30000" dirty="0">
                <a:solidFill>
                  <a:srgbClr val="00B050"/>
                </a:solidFill>
                <a:latin typeface="Abril Fatface"/>
                <a:sym typeface="Questrial"/>
              </a:rPr>
              <a:t>th</a:t>
            </a:r>
            <a:r>
              <a:rPr lang="en-US" sz="1600" dirty="0">
                <a:solidFill>
                  <a:srgbClr val="00B050"/>
                </a:solidFill>
                <a:latin typeface="Abril Fatface"/>
                <a:sym typeface="Questrial"/>
              </a:rPr>
              <a:t>) :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4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97942" y="112532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38" name="Google Shape;207;p32">
            <a:extLst>
              <a:ext uri="{FF2B5EF4-FFF2-40B4-BE49-F238E27FC236}">
                <a16:creationId xmlns:a16="http://schemas.microsoft.com/office/drawing/2014/main" id="{EC3CDAAD-5C17-1F47-9239-0A13CE68CDAB}"/>
              </a:ext>
            </a:extLst>
          </p:cNvPr>
          <p:cNvSpPr txBox="1">
            <a:spLocks/>
          </p:cNvSpPr>
          <p:nvPr/>
        </p:nvSpPr>
        <p:spPr>
          <a:xfrm>
            <a:off x="5090038" y="2275633"/>
            <a:ext cx="3370674" cy="1804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</a:pPr>
            <a:r>
              <a:rPr lang="en-US" sz="1600" dirty="0"/>
              <a:t>Y: Sales</a:t>
            </a:r>
          </a:p>
          <a:p>
            <a:pPr marL="0" indent="0">
              <a:spcBef>
                <a:spcPts val="600"/>
              </a:spcBef>
              <a:buSzPts val="1100"/>
            </a:pPr>
            <a:r>
              <a:rPr lang="en-US" sz="1600" dirty="0"/>
              <a:t>X: July_4th + </a:t>
            </a:r>
            <a:r>
              <a:rPr lang="en-US" sz="1600" dirty="0" err="1"/>
              <a:t>Black_Friday</a:t>
            </a:r>
            <a:r>
              <a:rPr lang="en-US" sz="1600" dirty="0"/>
              <a:t> + CCI + </a:t>
            </a:r>
            <a:r>
              <a:rPr lang="en-US" sz="1600" dirty="0" err="1"/>
              <a:t>Sales.Event</a:t>
            </a:r>
            <a:r>
              <a:rPr lang="en-US" sz="1600" dirty="0"/>
              <a:t> + NationalTV2 + PaidSearch1 + Wechat2 + Magazine1 + Display2 + Facebook1 + </a:t>
            </a:r>
            <a:r>
              <a:rPr lang="en-US" sz="1600" dirty="0" err="1"/>
              <a:t>Comp.Media.Spend</a:t>
            </a:r>
            <a:r>
              <a:rPr lang="en-US" sz="1600" dirty="0"/>
              <a:t> </a:t>
            </a:r>
          </a:p>
        </p:txBody>
      </p:sp>
      <p:graphicFrame>
        <p:nvGraphicFramePr>
          <p:cNvPr id="14" name="Google Shape;1831;p52">
            <a:extLst>
              <a:ext uri="{FF2B5EF4-FFF2-40B4-BE49-F238E27FC236}">
                <a16:creationId xmlns:a16="http://schemas.microsoft.com/office/drawing/2014/main" id="{1B01EBA3-1492-BB49-B4B3-96EC11267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88787"/>
              </p:ext>
            </p:extLst>
          </p:nvPr>
        </p:nvGraphicFramePr>
        <p:xfrm>
          <a:off x="622040" y="1464160"/>
          <a:ext cx="3446585" cy="2716616"/>
        </p:xfrm>
        <a:graphic>
          <a:graphicData uri="http://schemas.openxmlformats.org/drawingml/2006/table">
            <a:tbl>
              <a:tblPr>
                <a:noFill/>
                <a:tableStyleId>{1A33D318-10F4-41DF-8971-811880EDA0F2}</a:tableStyleId>
              </a:tblPr>
              <a:tblGrid>
                <a:gridCol w="1698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018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4822"/>
                  </a:ext>
                </a:extLst>
              </a:tr>
              <a:tr h="367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 TV GRPs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9746"/>
                  </a:ext>
                </a:extLst>
              </a:tr>
              <a:tr h="326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Magazine GRPs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00582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Search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5830"/>
                  </a:ext>
                </a:extLst>
              </a:tr>
              <a:tr h="342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2914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 Impressions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WeChat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9BB6DC0-95E1-2547-8787-7CEFCE190989}"/>
              </a:ext>
            </a:extLst>
          </p:cNvPr>
          <p:cNvSpPr/>
          <p:nvPr/>
        </p:nvSpPr>
        <p:spPr>
          <a:xfrm>
            <a:off x="5090038" y="2275633"/>
            <a:ext cx="3370674" cy="180407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2B54C-5295-0F4D-A6A8-D2429E614A38}"/>
              </a:ext>
            </a:extLst>
          </p:cNvPr>
          <p:cNvSpPr/>
          <p:nvPr/>
        </p:nvSpPr>
        <p:spPr>
          <a:xfrm>
            <a:off x="1293601" y="4212667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Media Transformation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B84B-E3FD-6845-A713-9080D91C21AE}"/>
              </a:ext>
            </a:extLst>
          </p:cNvPr>
          <p:cNvSpPr/>
          <p:nvPr/>
        </p:nvSpPr>
        <p:spPr>
          <a:xfrm>
            <a:off x="4740202" y="4212667"/>
            <a:ext cx="4070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Dependent variables &amp; Independent variables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84BE0-7706-9E4E-8C35-940E09FBB71D}"/>
              </a:ext>
            </a:extLst>
          </p:cNvPr>
          <p:cNvSpPr/>
          <p:nvPr/>
        </p:nvSpPr>
        <p:spPr>
          <a:xfrm>
            <a:off x="4740202" y="1153222"/>
            <a:ext cx="3911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 code:</a:t>
            </a:r>
          </a:p>
          <a:p>
            <a:r>
              <a:rPr lang="en-US" sz="11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lm</a:t>
            </a:r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(formula = Sales ~ July_4th + </a:t>
            </a:r>
            <a:r>
              <a:rPr lang="en-US" sz="11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Black_Friday</a:t>
            </a:r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CCI + </a:t>
            </a:r>
            <a:r>
              <a:rPr lang="en-US" sz="11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Sales.Event</a:t>
            </a:r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NationalTV2 + PaidSearch1 + Wechat2 + Magazine1 + Display2 + Facebook1 + </a:t>
            </a:r>
            <a:r>
              <a:rPr lang="en-US" sz="11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Comp.Media.Spend</a:t>
            </a:r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data = AF)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453EB-D6B6-3B42-AE05-507B80757274}"/>
              </a:ext>
            </a:extLst>
          </p:cNvPr>
          <p:cNvSpPr/>
          <p:nvPr/>
        </p:nvSpPr>
        <p:spPr>
          <a:xfrm>
            <a:off x="4740202" y="1131743"/>
            <a:ext cx="3911429" cy="7909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72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507991" y="122581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graphicFrame>
        <p:nvGraphicFramePr>
          <p:cNvPr id="11" name="Google Shape;1831;p52">
            <a:extLst>
              <a:ext uri="{FF2B5EF4-FFF2-40B4-BE49-F238E27FC236}">
                <a16:creationId xmlns:a16="http://schemas.microsoft.com/office/drawing/2014/main" id="{078B94EE-F32D-4344-A3D7-21B31A297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355597"/>
              </p:ext>
            </p:extLst>
          </p:nvPr>
        </p:nvGraphicFramePr>
        <p:xfrm>
          <a:off x="924450" y="1316333"/>
          <a:ext cx="4813162" cy="3378609"/>
        </p:xfrm>
        <a:graphic>
          <a:graphicData uri="http://schemas.openxmlformats.org/drawingml/2006/table">
            <a:tbl>
              <a:tblPr>
                <a:noFill/>
                <a:tableStyleId>{1A33D318-10F4-41DF-8971-811880EDA0F2}</a:tableStyleId>
              </a:tblPr>
              <a:tblGrid>
                <a:gridCol w="128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17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>
                      <a:solidFill>
                        <a:srgbClr val="E7AB3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AB3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Significant level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1.52E+05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1.35E+04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July_4th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1.20E+05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4.12E+03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1713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Black_Friday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2.21E+05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4.87E+03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45.477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61622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CCI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2.50E+02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1.21E+02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22058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Sales.Event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17.619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98545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NationalTV2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1.37E+03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3.33E+02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5.46E-05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4822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PaidSearch1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5.40E-02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9.10E-05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974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Wechat2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5.02E+00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1.01E+00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1.42E-06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00582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Magazine1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1.74E+03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2.50E+02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5.42E-11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5830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2914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Facebook1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7.304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6.87E-12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Comp.Media.Spend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-4.86E-01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8.08E-02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-6.013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8.77E-09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5CB4CA4-E976-8D44-B818-9705981DBA4D}"/>
              </a:ext>
            </a:extLst>
          </p:cNvPr>
          <p:cNvSpPr/>
          <p:nvPr/>
        </p:nvSpPr>
        <p:spPr>
          <a:xfrm>
            <a:off x="5893359" y="2974312"/>
            <a:ext cx="2718078" cy="1746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Signif. codes: 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 0 : ‘***’ ,  0.001:  ‘**’ , 0.01: ‘*’ ,0.05: ‘.’ , 0.1 ‘ ’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 Residual standard error: 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7674 on 196 degrees of freedom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Questrial"/>
                <a:sym typeface="Questrial"/>
              </a:rPr>
              <a:t>R-squared:  0.97 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Questrial"/>
              </a:rPr>
              <a:t>MAPE: 2%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F-statistic: 637.5 on 11 and 196 DF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Questrial"/>
                <a:sym typeface="Questrial"/>
              </a:rPr>
              <a:t>p-value: &lt; 2.2e-16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F9C292-2ECD-3F45-8DA1-A392BA5B2107}"/>
              </a:ext>
            </a:extLst>
          </p:cNvPr>
          <p:cNvSpPr/>
          <p:nvPr/>
        </p:nvSpPr>
        <p:spPr>
          <a:xfrm>
            <a:off x="5893359" y="2979088"/>
            <a:ext cx="2718078" cy="17418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F7A4A-52D2-CF47-8877-C7EF541CFE0C}"/>
              </a:ext>
            </a:extLst>
          </p:cNvPr>
          <p:cNvSpPr/>
          <p:nvPr/>
        </p:nvSpPr>
        <p:spPr>
          <a:xfrm>
            <a:off x="924450" y="1162444"/>
            <a:ext cx="111280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Coefficients:</a:t>
            </a:r>
          </a:p>
        </p:txBody>
      </p:sp>
    </p:spTree>
    <p:extLst>
      <p:ext uri="{BB962C8B-B14F-4D97-AF65-F5344CB8AC3E}">
        <p14:creationId xmlns:p14="http://schemas.microsoft.com/office/powerpoint/2010/main" val="2842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Actual VS Model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8AD59-1342-3647-A155-C75ECEE7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4" y="1055078"/>
            <a:ext cx="8366931" cy="390023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D821656-F440-8B4E-BE18-4A82FF11F7FC}"/>
              </a:ext>
            </a:extLst>
          </p:cNvPr>
          <p:cNvSpPr/>
          <p:nvPr/>
        </p:nvSpPr>
        <p:spPr>
          <a:xfrm>
            <a:off x="778746" y="820398"/>
            <a:ext cx="1833825" cy="4693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chemeClr val="accent6">
                    <a:lumMod val="25000"/>
                  </a:schemeClr>
                </a:solidFill>
                <a:latin typeface="Questrial"/>
                <a:sym typeface="Questrial"/>
              </a:rPr>
              <a:t>R-squared:  0.97 </a:t>
            </a:r>
          </a:p>
          <a:p>
            <a:pPr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chemeClr val="accent6">
                    <a:lumMod val="25000"/>
                  </a:schemeClr>
                </a:solidFill>
                <a:latin typeface="Questrial"/>
              </a:rPr>
              <a:t>MAPE: 2%</a:t>
            </a:r>
            <a:endParaRPr lang="en-US" sz="1100" b="1" dirty="0">
              <a:solidFill>
                <a:schemeClr val="accent6">
                  <a:lumMod val="25000"/>
                </a:schemeClr>
              </a:solidFill>
              <a:latin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9637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507989" y="63453"/>
            <a:ext cx="599329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Media Contribution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C6860-17EA-644F-ABF2-629107E7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02" y="876100"/>
            <a:ext cx="4568393" cy="394631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5C1939-7D27-514C-9AA4-E5606E95AC99}"/>
              </a:ext>
            </a:extLst>
          </p:cNvPr>
          <p:cNvCxnSpPr>
            <a:cxnSpLocks/>
          </p:cNvCxnSpPr>
          <p:nvPr/>
        </p:nvCxnSpPr>
        <p:spPr>
          <a:xfrm>
            <a:off x="3767107" y="947370"/>
            <a:ext cx="127214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9728DD-AEBB-334B-933A-6595B7BE0671}"/>
              </a:ext>
            </a:extLst>
          </p:cNvPr>
          <p:cNvCxnSpPr>
            <a:cxnSpLocks/>
          </p:cNvCxnSpPr>
          <p:nvPr/>
        </p:nvCxnSpPr>
        <p:spPr>
          <a:xfrm>
            <a:off x="3767107" y="1880715"/>
            <a:ext cx="1272141" cy="2677886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8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9722-0B73-174A-9907-39AD734240CE}"/>
              </a:ext>
            </a:extLst>
          </p:cNvPr>
          <p:cNvSpPr/>
          <p:nvPr/>
        </p:nvSpPr>
        <p:spPr>
          <a:xfrm>
            <a:off x="541889" y="4464376"/>
            <a:ext cx="7460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F6C18"/>
                </a:solidFill>
              </a:rPr>
              <a:t>Facebook</a:t>
            </a:r>
            <a:r>
              <a:rPr lang="zh-CN" altLang="en-US" dirty="0">
                <a:solidFill>
                  <a:srgbClr val="2F6C18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rgbClr val="2F6C18"/>
                </a:solidFill>
              </a:rPr>
              <a:t> </a:t>
            </a:r>
            <a:r>
              <a:rPr lang="en-US" altLang="zh-CN" b="1" dirty="0">
                <a:solidFill>
                  <a:srgbClr val="2F6C18"/>
                </a:solidFill>
              </a:rPr>
              <a:t>Display</a:t>
            </a:r>
            <a:r>
              <a:rPr lang="zh-CN" altLang="en-US" dirty="0">
                <a:solidFill>
                  <a:srgbClr val="2F6C18"/>
                </a:solidFill>
              </a:rPr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(have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ROI)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channels.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B4558-F2AB-1943-940B-5F111B65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7" y="1055078"/>
            <a:ext cx="8728237" cy="32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6308"/>
      </p:ext>
    </p:extLst>
  </p:cSld>
  <p:clrMapOvr>
    <a:masterClrMapping/>
  </p:clrMapOvr>
</p:sld>
</file>

<file path=ppt/theme/theme1.xml><?xml version="1.0" encoding="utf-8"?>
<a:theme xmlns:a="http://schemas.openxmlformats.org/drawingml/2006/main" name="New Year's Social Media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1B653"/>
      </a:accent1>
      <a:accent2>
        <a:srgbClr val="FCE09E"/>
      </a:accent2>
      <a:accent3>
        <a:srgbClr val="978344"/>
      </a:accent3>
      <a:accent4>
        <a:srgbClr val="EFD67E"/>
      </a:accent4>
      <a:accent5>
        <a:srgbClr val="E7AB30"/>
      </a:accent5>
      <a:accent6>
        <a:srgbClr val="F9F0D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781</Words>
  <Application>Microsoft Macintosh PowerPoint</Application>
  <PresentationFormat>On-screen Show (16:9)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Abril Fatface</vt:lpstr>
      <vt:lpstr>Calibri</vt:lpstr>
      <vt:lpstr>Arial</vt:lpstr>
      <vt:lpstr>宋体</vt:lpstr>
      <vt:lpstr>Questrial</vt:lpstr>
      <vt:lpstr>DengXian</vt:lpstr>
      <vt:lpstr>Times New Roman</vt:lpstr>
      <vt:lpstr>New Year's Social Media Plan</vt:lpstr>
      <vt:lpstr>Marketing Mix </vt:lpstr>
      <vt:lpstr>Background</vt:lpstr>
      <vt:lpstr>Factors Considered</vt:lpstr>
      <vt:lpstr>Explore the Spikes of Sales</vt:lpstr>
      <vt:lpstr>Modeling</vt:lpstr>
      <vt:lpstr>Modeling</vt:lpstr>
      <vt:lpstr>Actual VS Model</vt:lpstr>
      <vt:lpstr>Media Contribution %</vt:lpstr>
      <vt:lpstr>Channel Break Down</vt:lpstr>
      <vt:lpstr>Side Diagnostic</vt:lpstr>
      <vt:lpstr>2018 Media Planned Spend</vt:lpstr>
      <vt:lpstr>2018 Media Plan Optimization</vt:lpstr>
      <vt:lpstr>Expected optimization outcome</vt:lpstr>
      <vt:lpstr>Summary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cp:lastModifiedBy>DINGHAN HOU</cp:lastModifiedBy>
  <cp:revision>61</cp:revision>
  <cp:lastPrinted>2020-11-17T23:45:47Z</cp:lastPrinted>
  <dcterms:modified xsi:type="dcterms:W3CDTF">2020-11-17T23:45:50Z</dcterms:modified>
</cp:coreProperties>
</file>