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4"/>
  </p:sldMasterIdLst>
  <p:notesMasterIdLst>
    <p:notesMasterId r:id="rId21"/>
  </p:notesMasterIdLst>
  <p:sldIdLst>
    <p:sldId id="306" r:id="rId5"/>
    <p:sldId id="313" r:id="rId6"/>
    <p:sldId id="314" r:id="rId7"/>
    <p:sldId id="315" r:id="rId8"/>
    <p:sldId id="322" r:id="rId9"/>
    <p:sldId id="316" r:id="rId10"/>
    <p:sldId id="317" r:id="rId11"/>
    <p:sldId id="318" r:id="rId12"/>
    <p:sldId id="319" r:id="rId13"/>
    <p:sldId id="320" r:id="rId14"/>
    <p:sldId id="321" r:id="rId15"/>
    <p:sldId id="312" r:id="rId16"/>
    <p:sldId id="323" r:id="rId17"/>
    <p:sldId id="324" r:id="rId18"/>
    <p:sldId id="325" r:id="rId19"/>
    <p:sldId id="3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22CCB-1A31-478A-A195-929F129531A5}" v="213" dt="2021-02-05T00:06:30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4967" autoAdjust="0"/>
  </p:normalViewPr>
  <p:slideViewPr>
    <p:cSldViewPr snapToGrid="0">
      <p:cViewPr varScale="1">
        <p:scale>
          <a:sx n="63" d="100"/>
          <a:sy n="63" d="100"/>
        </p:scale>
        <p:origin x="732" y="4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A57AA-36B4-4D04-8DCA-3B825071A4B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DA7E10-796B-4B7E-966F-D801027F2F27}">
      <dgm:prSet/>
      <dgm:spPr/>
      <dgm:t>
        <a:bodyPr/>
        <a:lstStyle/>
        <a:p>
          <a:r>
            <a:rPr lang="en-US" dirty="0"/>
            <a:t>“The turtle rode in the helicopter.”</a:t>
          </a:r>
        </a:p>
      </dgm:t>
    </dgm:pt>
    <dgm:pt modelId="{A5A8297E-C426-4DA7-AB84-28B830A0F7CE}" type="parTrans" cxnId="{A0D816B9-C07D-4F60-B086-EDC37565BBEB}">
      <dgm:prSet/>
      <dgm:spPr/>
      <dgm:t>
        <a:bodyPr/>
        <a:lstStyle/>
        <a:p>
          <a:endParaRPr lang="en-US"/>
        </a:p>
      </dgm:t>
    </dgm:pt>
    <dgm:pt modelId="{A533FABF-F9E3-4646-BA19-A258A9178105}" type="sibTrans" cxnId="{A0D816B9-C07D-4F60-B086-EDC37565BBEB}">
      <dgm:prSet/>
      <dgm:spPr/>
      <dgm:t>
        <a:bodyPr/>
        <a:lstStyle/>
        <a:p>
          <a:endParaRPr lang="en-US"/>
        </a:p>
      </dgm:t>
    </dgm:pt>
    <dgm:pt modelId="{353A8CFE-CEC7-4ABB-AE80-9EBC7330EEB8}">
      <dgm:prSet/>
      <dgm:spPr/>
      <dgm:t>
        <a:bodyPr/>
        <a:lstStyle/>
        <a:p>
          <a:r>
            <a:rPr lang="en-US"/>
            <a:t>“The turtle ate a taco in the helicopter.”</a:t>
          </a:r>
        </a:p>
      </dgm:t>
    </dgm:pt>
    <dgm:pt modelId="{91AA9F23-040B-4422-84CD-20C305D542D7}" type="parTrans" cxnId="{5B2D9F2B-CB36-4A15-AFD3-C650CB712BA6}">
      <dgm:prSet/>
      <dgm:spPr/>
      <dgm:t>
        <a:bodyPr/>
        <a:lstStyle/>
        <a:p>
          <a:endParaRPr lang="en-US"/>
        </a:p>
      </dgm:t>
    </dgm:pt>
    <dgm:pt modelId="{BFD5FD6D-94D8-44C4-B828-6FD0980EFD18}" type="sibTrans" cxnId="{5B2D9F2B-CB36-4A15-AFD3-C650CB712BA6}">
      <dgm:prSet/>
      <dgm:spPr/>
      <dgm:t>
        <a:bodyPr/>
        <a:lstStyle/>
        <a:p>
          <a:endParaRPr lang="en-US"/>
        </a:p>
      </dgm:t>
    </dgm:pt>
    <dgm:pt modelId="{B488627E-14C1-4B6C-A191-740073F885E8}">
      <dgm:prSet/>
      <dgm:spPr/>
      <dgm:t>
        <a:bodyPr/>
        <a:lstStyle/>
        <a:p>
          <a:r>
            <a:rPr lang="en-US"/>
            <a:t>Uses all 3 cues, but isn’t particularly novel</a:t>
          </a:r>
        </a:p>
      </dgm:t>
    </dgm:pt>
    <dgm:pt modelId="{01C1F112-1274-43C9-96DA-99AA07F92678}" type="parTrans" cxnId="{9F433AF0-4B7D-4212-B838-850BD3840D19}">
      <dgm:prSet/>
      <dgm:spPr/>
      <dgm:t>
        <a:bodyPr/>
        <a:lstStyle/>
        <a:p>
          <a:endParaRPr lang="en-US"/>
        </a:p>
      </dgm:t>
    </dgm:pt>
    <dgm:pt modelId="{AF8BF1EB-5186-4475-BAE6-BCE4D8B56A23}" type="sibTrans" cxnId="{9F433AF0-4B7D-4212-B838-850BD3840D19}">
      <dgm:prSet/>
      <dgm:spPr/>
      <dgm:t>
        <a:bodyPr/>
        <a:lstStyle/>
        <a:p>
          <a:endParaRPr lang="en-US"/>
        </a:p>
      </dgm:t>
    </dgm:pt>
    <dgm:pt modelId="{3E5FD284-31A6-4832-8E29-B9089226FDEE}">
      <dgm:prSet/>
      <dgm:spPr/>
      <dgm:t>
        <a:bodyPr/>
        <a:lstStyle/>
        <a:p>
          <a:r>
            <a:rPr lang="en-US"/>
            <a:t>“The turtle used the helicopter to steal Taco Bell’s secret recipe.”</a:t>
          </a:r>
        </a:p>
      </dgm:t>
    </dgm:pt>
    <dgm:pt modelId="{36440E26-18BD-4A2D-995E-E951E8138A7B}" type="parTrans" cxnId="{0C1FEA38-D2F8-43A7-B29B-3503DE47F42B}">
      <dgm:prSet/>
      <dgm:spPr/>
      <dgm:t>
        <a:bodyPr/>
        <a:lstStyle/>
        <a:p>
          <a:endParaRPr lang="en-US"/>
        </a:p>
      </dgm:t>
    </dgm:pt>
    <dgm:pt modelId="{FA80A86F-F872-4B91-B2DE-99FB76851BA9}" type="sibTrans" cxnId="{0C1FEA38-D2F8-43A7-B29B-3503DE47F42B}">
      <dgm:prSet/>
      <dgm:spPr/>
      <dgm:t>
        <a:bodyPr/>
        <a:lstStyle/>
        <a:p>
          <a:endParaRPr lang="en-US"/>
        </a:p>
      </dgm:t>
    </dgm:pt>
    <dgm:pt modelId="{C2A5A0AD-7EE2-407D-AD0A-4349BB9D3E99}">
      <dgm:prSet/>
      <dgm:spPr/>
      <dgm:t>
        <a:bodyPr/>
        <a:lstStyle/>
        <a:p>
          <a:r>
            <a:rPr lang="en-US" dirty="0"/>
            <a:t>Only uses 2 cues, trouble with convergent thinking</a:t>
          </a:r>
        </a:p>
      </dgm:t>
    </dgm:pt>
    <dgm:pt modelId="{1B725B78-175C-4FE1-B667-55F4CAC9E18A}" type="sibTrans" cxnId="{2B30EADF-332C-420E-B817-BE0ABA373DC0}">
      <dgm:prSet/>
      <dgm:spPr/>
      <dgm:t>
        <a:bodyPr/>
        <a:lstStyle/>
        <a:p>
          <a:endParaRPr lang="en-US"/>
        </a:p>
      </dgm:t>
    </dgm:pt>
    <dgm:pt modelId="{27D82F29-5FA7-4876-B44D-E0B51EA42817}" type="parTrans" cxnId="{2B30EADF-332C-420E-B817-BE0ABA373DC0}">
      <dgm:prSet/>
      <dgm:spPr/>
      <dgm:t>
        <a:bodyPr/>
        <a:lstStyle/>
        <a:p>
          <a:endParaRPr lang="en-US"/>
        </a:p>
      </dgm:t>
    </dgm:pt>
    <dgm:pt modelId="{487FA9D8-D18C-4DDA-9281-BCF4590882E1}" type="pres">
      <dgm:prSet presAssocID="{F94A57AA-36B4-4D04-8DCA-3B825071A4BC}" presName="outerComposite" presStyleCnt="0">
        <dgm:presLayoutVars>
          <dgm:chMax val="5"/>
          <dgm:dir/>
          <dgm:resizeHandles val="exact"/>
        </dgm:presLayoutVars>
      </dgm:prSet>
      <dgm:spPr/>
    </dgm:pt>
    <dgm:pt modelId="{0F426E22-D138-4A79-BACC-996815DD1A83}" type="pres">
      <dgm:prSet presAssocID="{F94A57AA-36B4-4D04-8DCA-3B825071A4BC}" presName="dummyMaxCanvas" presStyleCnt="0">
        <dgm:presLayoutVars/>
      </dgm:prSet>
      <dgm:spPr/>
    </dgm:pt>
    <dgm:pt modelId="{4FA7389C-9DA5-41EC-B55B-3EEC521121AC}" type="pres">
      <dgm:prSet presAssocID="{F94A57AA-36B4-4D04-8DCA-3B825071A4BC}" presName="ThreeNodes_1" presStyleLbl="node1" presStyleIdx="0" presStyleCnt="3">
        <dgm:presLayoutVars>
          <dgm:bulletEnabled val="1"/>
        </dgm:presLayoutVars>
      </dgm:prSet>
      <dgm:spPr/>
    </dgm:pt>
    <dgm:pt modelId="{0D443FA6-08E4-4338-8338-3A933FB2AE9E}" type="pres">
      <dgm:prSet presAssocID="{F94A57AA-36B4-4D04-8DCA-3B825071A4BC}" presName="ThreeNodes_2" presStyleLbl="node1" presStyleIdx="1" presStyleCnt="3">
        <dgm:presLayoutVars>
          <dgm:bulletEnabled val="1"/>
        </dgm:presLayoutVars>
      </dgm:prSet>
      <dgm:spPr/>
    </dgm:pt>
    <dgm:pt modelId="{68011884-ED3B-409D-83CD-07411FE9A380}" type="pres">
      <dgm:prSet presAssocID="{F94A57AA-36B4-4D04-8DCA-3B825071A4BC}" presName="ThreeNodes_3" presStyleLbl="node1" presStyleIdx="2" presStyleCnt="3">
        <dgm:presLayoutVars>
          <dgm:bulletEnabled val="1"/>
        </dgm:presLayoutVars>
      </dgm:prSet>
      <dgm:spPr/>
    </dgm:pt>
    <dgm:pt modelId="{B76BF62C-2FB3-4D5F-82BC-509C139E2AB0}" type="pres">
      <dgm:prSet presAssocID="{F94A57AA-36B4-4D04-8DCA-3B825071A4BC}" presName="ThreeConn_1-2" presStyleLbl="fgAccFollowNode1" presStyleIdx="0" presStyleCnt="2">
        <dgm:presLayoutVars>
          <dgm:bulletEnabled val="1"/>
        </dgm:presLayoutVars>
      </dgm:prSet>
      <dgm:spPr/>
    </dgm:pt>
    <dgm:pt modelId="{BD2338DF-1B93-4742-A3A2-D89422ECB68E}" type="pres">
      <dgm:prSet presAssocID="{F94A57AA-36B4-4D04-8DCA-3B825071A4BC}" presName="ThreeConn_2-3" presStyleLbl="fgAccFollowNode1" presStyleIdx="1" presStyleCnt="2">
        <dgm:presLayoutVars>
          <dgm:bulletEnabled val="1"/>
        </dgm:presLayoutVars>
      </dgm:prSet>
      <dgm:spPr/>
    </dgm:pt>
    <dgm:pt modelId="{DAB11619-A979-4A13-A81B-AF7718C29F81}" type="pres">
      <dgm:prSet presAssocID="{F94A57AA-36B4-4D04-8DCA-3B825071A4BC}" presName="ThreeNodes_1_text" presStyleLbl="node1" presStyleIdx="2" presStyleCnt="3">
        <dgm:presLayoutVars>
          <dgm:bulletEnabled val="1"/>
        </dgm:presLayoutVars>
      </dgm:prSet>
      <dgm:spPr/>
    </dgm:pt>
    <dgm:pt modelId="{F0F8E293-0D24-41A2-9854-B16E697CBB51}" type="pres">
      <dgm:prSet presAssocID="{F94A57AA-36B4-4D04-8DCA-3B825071A4BC}" presName="ThreeNodes_2_text" presStyleLbl="node1" presStyleIdx="2" presStyleCnt="3">
        <dgm:presLayoutVars>
          <dgm:bulletEnabled val="1"/>
        </dgm:presLayoutVars>
      </dgm:prSet>
      <dgm:spPr/>
    </dgm:pt>
    <dgm:pt modelId="{EE009B5D-E31E-4E15-AB4B-EE8EEAFB6F35}" type="pres">
      <dgm:prSet presAssocID="{F94A57AA-36B4-4D04-8DCA-3B825071A4B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28E1C0A-D727-4EE6-BCC5-517FFD5D1E66}" type="presOf" srcId="{BFD5FD6D-94D8-44C4-B828-6FD0980EFD18}" destId="{BD2338DF-1B93-4742-A3A2-D89422ECB68E}" srcOrd="0" destOrd="0" presId="urn:microsoft.com/office/officeart/2005/8/layout/vProcess5"/>
    <dgm:cxn modelId="{5FEA8C11-AC1C-40F8-8144-583E74E1FE9A}" type="presOf" srcId="{B488627E-14C1-4B6C-A191-740073F885E8}" destId="{F0F8E293-0D24-41A2-9854-B16E697CBB51}" srcOrd="1" destOrd="1" presId="urn:microsoft.com/office/officeart/2005/8/layout/vProcess5"/>
    <dgm:cxn modelId="{5B2D9F2B-CB36-4A15-AFD3-C650CB712BA6}" srcId="{F94A57AA-36B4-4D04-8DCA-3B825071A4BC}" destId="{353A8CFE-CEC7-4ABB-AE80-9EBC7330EEB8}" srcOrd="1" destOrd="0" parTransId="{91AA9F23-040B-4422-84CD-20C305D542D7}" sibTransId="{BFD5FD6D-94D8-44C4-B828-6FD0980EFD18}"/>
    <dgm:cxn modelId="{BB949431-71FF-4031-A30B-8E38A2AB0EA9}" type="presOf" srcId="{B488627E-14C1-4B6C-A191-740073F885E8}" destId="{0D443FA6-08E4-4338-8338-3A933FB2AE9E}" srcOrd="0" destOrd="1" presId="urn:microsoft.com/office/officeart/2005/8/layout/vProcess5"/>
    <dgm:cxn modelId="{0C1FEA38-D2F8-43A7-B29B-3503DE47F42B}" srcId="{F94A57AA-36B4-4D04-8DCA-3B825071A4BC}" destId="{3E5FD284-31A6-4832-8E29-B9089226FDEE}" srcOrd="2" destOrd="0" parTransId="{36440E26-18BD-4A2D-995E-E951E8138A7B}" sibTransId="{FA80A86F-F872-4B91-B2DE-99FB76851BA9}"/>
    <dgm:cxn modelId="{BE78AB5F-50E7-45B3-9B75-F4EABEF94F0A}" type="presOf" srcId="{C2A5A0AD-7EE2-407D-AD0A-4349BB9D3E99}" destId="{DAB11619-A979-4A13-A81B-AF7718C29F81}" srcOrd="1" destOrd="1" presId="urn:microsoft.com/office/officeart/2005/8/layout/vProcess5"/>
    <dgm:cxn modelId="{9B24B367-A0FC-4503-81A9-3E4968D68617}" type="presOf" srcId="{3E5FD284-31A6-4832-8E29-B9089226FDEE}" destId="{EE009B5D-E31E-4E15-AB4B-EE8EEAFB6F35}" srcOrd="1" destOrd="0" presId="urn:microsoft.com/office/officeart/2005/8/layout/vProcess5"/>
    <dgm:cxn modelId="{931B9A72-ED06-4954-9FD4-F925737BFDB6}" type="presOf" srcId="{353A8CFE-CEC7-4ABB-AE80-9EBC7330EEB8}" destId="{F0F8E293-0D24-41A2-9854-B16E697CBB51}" srcOrd="1" destOrd="0" presId="urn:microsoft.com/office/officeart/2005/8/layout/vProcess5"/>
    <dgm:cxn modelId="{BA16B47A-D115-4733-A748-B42202738A52}" type="presOf" srcId="{A2DA7E10-796B-4B7E-966F-D801027F2F27}" destId="{4FA7389C-9DA5-41EC-B55B-3EEC521121AC}" srcOrd="0" destOrd="0" presId="urn:microsoft.com/office/officeart/2005/8/layout/vProcess5"/>
    <dgm:cxn modelId="{028E7D8A-E81A-4275-91C4-F8E473E47B40}" type="presOf" srcId="{3E5FD284-31A6-4832-8E29-B9089226FDEE}" destId="{68011884-ED3B-409D-83CD-07411FE9A380}" srcOrd="0" destOrd="0" presId="urn:microsoft.com/office/officeart/2005/8/layout/vProcess5"/>
    <dgm:cxn modelId="{D337F893-F0B6-4385-BA3D-A346AA2BC0D5}" type="presOf" srcId="{A2DA7E10-796B-4B7E-966F-D801027F2F27}" destId="{DAB11619-A979-4A13-A81B-AF7718C29F81}" srcOrd="1" destOrd="0" presId="urn:microsoft.com/office/officeart/2005/8/layout/vProcess5"/>
    <dgm:cxn modelId="{334A2EA1-F25F-4844-A652-144513F9A6BE}" type="presOf" srcId="{353A8CFE-CEC7-4ABB-AE80-9EBC7330EEB8}" destId="{0D443FA6-08E4-4338-8338-3A933FB2AE9E}" srcOrd="0" destOrd="0" presId="urn:microsoft.com/office/officeart/2005/8/layout/vProcess5"/>
    <dgm:cxn modelId="{A0D816B9-C07D-4F60-B086-EDC37565BBEB}" srcId="{F94A57AA-36B4-4D04-8DCA-3B825071A4BC}" destId="{A2DA7E10-796B-4B7E-966F-D801027F2F27}" srcOrd="0" destOrd="0" parTransId="{A5A8297E-C426-4DA7-AB84-28B830A0F7CE}" sibTransId="{A533FABF-F9E3-4646-BA19-A258A9178105}"/>
    <dgm:cxn modelId="{72CEE8CD-2AFA-457C-A68D-CEC65CF8C705}" type="presOf" srcId="{A533FABF-F9E3-4646-BA19-A258A9178105}" destId="{B76BF62C-2FB3-4D5F-82BC-509C139E2AB0}" srcOrd="0" destOrd="0" presId="urn:microsoft.com/office/officeart/2005/8/layout/vProcess5"/>
    <dgm:cxn modelId="{BBAA3FDC-22F7-47C5-88AC-B507211F2BB3}" type="presOf" srcId="{C2A5A0AD-7EE2-407D-AD0A-4349BB9D3E99}" destId="{4FA7389C-9DA5-41EC-B55B-3EEC521121AC}" srcOrd="0" destOrd="1" presId="urn:microsoft.com/office/officeart/2005/8/layout/vProcess5"/>
    <dgm:cxn modelId="{2B30EADF-332C-420E-B817-BE0ABA373DC0}" srcId="{A2DA7E10-796B-4B7E-966F-D801027F2F27}" destId="{C2A5A0AD-7EE2-407D-AD0A-4349BB9D3E99}" srcOrd="0" destOrd="0" parTransId="{27D82F29-5FA7-4876-B44D-E0B51EA42817}" sibTransId="{1B725B78-175C-4FE1-B667-55F4CAC9E18A}"/>
    <dgm:cxn modelId="{0D9248E7-939D-4E49-86A9-93D1A629BE84}" type="presOf" srcId="{F94A57AA-36B4-4D04-8DCA-3B825071A4BC}" destId="{487FA9D8-D18C-4DDA-9281-BCF4590882E1}" srcOrd="0" destOrd="0" presId="urn:microsoft.com/office/officeart/2005/8/layout/vProcess5"/>
    <dgm:cxn modelId="{9F433AF0-4B7D-4212-B838-850BD3840D19}" srcId="{353A8CFE-CEC7-4ABB-AE80-9EBC7330EEB8}" destId="{B488627E-14C1-4B6C-A191-740073F885E8}" srcOrd="0" destOrd="0" parTransId="{01C1F112-1274-43C9-96DA-99AA07F92678}" sibTransId="{AF8BF1EB-5186-4475-BAE6-BCE4D8B56A23}"/>
    <dgm:cxn modelId="{2DCD54E0-1EAC-42F8-B580-DC9F04AC0650}" type="presParOf" srcId="{487FA9D8-D18C-4DDA-9281-BCF4590882E1}" destId="{0F426E22-D138-4A79-BACC-996815DD1A83}" srcOrd="0" destOrd="0" presId="urn:microsoft.com/office/officeart/2005/8/layout/vProcess5"/>
    <dgm:cxn modelId="{C907D36B-BA90-4C16-9314-9DE9966B25F7}" type="presParOf" srcId="{487FA9D8-D18C-4DDA-9281-BCF4590882E1}" destId="{4FA7389C-9DA5-41EC-B55B-3EEC521121AC}" srcOrd="1" destOrd="0" presId="urn:microsoft.com/office/officeart/2005/8/layout/vProcess5"/>
    <dgm:cxn modelId="{04FA2A00-4A42-4A5F-957B-DB940C4D310A}" type="presParOf" srcId="{487FA9D8-D18C-4DDA-9281-BCF4590882E1}" destId="{0D443FA6-08E4-4338-8338-3A933FB2AE9E}" srcOrd="2" destOrd="0" presId="urn:microsoft.com/office/officeart/2005/8/layout/vProcess5"/>
    <dgm:cxn modelId="{54BA0325-CE66-4DEF-B516-45A4A570663C}" type="presParOf" srcId="{487FA9D8-D18C-4DDA-9281-BCF4590882E1}" destId="{68011884-ED3B-409D-83CD-07411FE9A380}" srcOrd="3" destOrd="0" presId="urn:microsoft.com/office/officeart/2005/8/layout/vProcess5"/>
    <dgm:cxn modelId="{76C6288F-0372-4563-A79D-2760DB2E42AD}" type="presParOf" srcId="{487FA9D8-D18C-4DDA-9281-BCF4590882E1}" destId="{B76BF62C-2FB3-4D5F-82BC-509C139E2AB0}" srcOrd="4" destOrd="0" presId="urn:microsoft.com/office/officeart/2005/8/layout/vProcess5"/>
    <dgm:cxn modelId="{7ED0332B-0511-456A-BD43-D0C7F20A0111}" type="presParOf" srcId="{487FA9D8-D18C-4DDA-9281-BCF4590882E1}" destId="{BD2338DF-1B93-4742-A3A2-D89422ECB68E}" srcOrd="5" destOrd="0" presId="urn:microsoft.com/office/officeart/2005/8/layout/vProcess5"/>
    <dgm:cxn modelId="{21F49782-B98F-4AB7-B470-00A49D1C0DCB}" type="presParOf" srcId="{487FA9D8-D18C-4DDA-9281-BCF4590882E1}" destId="{DAB11619-A979-4A13-A81B-AF7718C29F81}" srcOrd="6" destOrd="0" presId="urn:microsoft.com/office/officeart/2005/8/layout/vProcess5"/>
    <dgm:cxn modelId="{28F50B69-8B98-4D88-8EBE-BC110AFAA3F2}" type="presParOf" srcId="{487FA9D8-D18C-4DDA-9281-BCF4590882E1}" destId="{F0F8E293-0D24-41A2-9854-B16E697CBB51}" srcOrd="7" destOrd="0" presId="urn:microsoft.com/office/officeart/2005/8/layout/vProcess5"/>
    <dgm:cxn modelId="{6FAA69A5-CA29-43AA-870C-06CAB81AEB3A}" type="presParOf" srcId="{487FA9D8-D18C-4DDA-9281-BCF4590882E1}" destId="{EE009B5D-E31E-4E15-AB4B-EE8EEAFB6F3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7389C-9DA5-41EC-B55B-3EEC521121AC}">
      <dsp:nvSpPr>
        <dsp:cNvPr id="0" name=""/>
        <dsp:cNvSpPr/>
      </dsp:nvSpPr>
      <dsp:spPr>
        <a:xfrm>
          <a:off x="0" y="0"/>
          <a:ext cx="8437372" cy="1135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“The turtle rode in the helicopter.”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Only uses 2 cues, trouble with convergent thinking</a:t>
          </a:r>
        </a:p>
      </dsp:txBody>
      <dsp:txXfrm>
        <a:off x="33263" y="33263"/>
        <a:ext cx="7211868" cy="1069169"/>
      </dsp:txXfrm>
    </dsp:sp>
    <dsp:sp modelId="{0D443FA6-08E4-4338-8338-3A933FB2AE9E}">
      <dsp:nvSpPr>
        <dsp:cNvPr id="0" name=""/>
        <dsp:cNvSpPr/>
      </dsp:nvSpPr>
      <dsp:spPr>
        <a:xfrm>
          <a:off x="744473" y="1324978"/>
          <a:ext cx="8437372" cy="1135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“The turtle ate a taco in the helicopter.”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Uses all 3 cues, but isn’t particularly novel</a:t>
          </a:r>
        </a:p>
      </dsp:txBody>
      <dsp:txXfrm>
        <a:off x="777736" y="1358241"/>
        <a:ext cx="6888169" cy="1069169"/>
      </dsp:txXfrm>
    </dsp:sp>
    <dsp:sp modelId="{68011884-ED3B-409D-83CD-07411FE9A380}">
      <dsp:nvSpPr>
        <dsp:cNvPr id="0" name=""/>
        <dsp:cNvSpPr/>
      </dsp:nvSpPr>
      <dsp:spPr>
        <a:xfrm>
          <a:off x="1488947" y="2649956"/>
          <a:ext cx="8437372" cy="1135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“The turtle used the helicopter to steal Taco Bell’s secret recipe.”</a:t>
          </a:r>
        </a:p>
      </dsp:txBody>
      <dsp:txXfrm>
        <a:off x="1522210" y="2683219"/>
        <a:ext cx="6888169" cy="1069169"/>
      </dsp:txXfrm>
    </dsp:sp>
    <dsp:sp modelId="{B76BF62C-2FB3-4D5F-82BC-509C139E2AB0}">
      <dsp:nvSpPr>
        <dsp:cNvPr id="0" name=""/>
        <dsp:cNvSpPr/>
      </dsp:nvSpPr>
      <dsp:spPr>
        <a:xfrm>
          <a:off x="7699169" y="861235"/>
          <a:ext cx="738202" cy="738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865264" y="861235"/>
        <a:ext cx="406012" cy="555497"/>
      </dsp:txXfrm>
    </dsp:sp>
    <dsp:sp modelId="{BD2338DF-1B93-4742-A3A2-D89422ECB68E}">
      <dsp:nvSpPr>
        <dsp:cNvPr id="0" name=""/>
        <dsp:cNvSpPr/>
      </dsp:nvSpPr>
      <dsp:spPr>
        <a:xfrm>
          <a:off x="8443643" y="2178642"/>
          <a:ext cx="738202" cy="738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609738" y="2178642"/>
        <a:ext cx="406012" cy="555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moji_u1f422.svg" TargetMode="External"/><Relationship Id="rId7" Type="http://schemas.openxmlformats.org/officeDocument/2006/relationships/hyperlink" Target="https://commons.wikimedia.org/wiki/File:Emoji_u1f681.sv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hyperlink" Target="http://boingboing.net/tag/standards" TargetMode="Externa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hyperlink" Target="https://commons.wikimedia.org/wiki/File:Emoji_u1f422.svg" TargetMode="External"/><Relationship Id="rId7" Type="http://schemas.openxmlformats.org/officeDocument/2006/relationships/hyperlink" Target="https://commons.wikimedia.org/wiki/File:Emoji_u1f681.svg" TargetMode="External"/><Relationship Id="rId12" Type="http://schemas.microsoft.com/office/2007/relationships/diagramDrawing" Target="../diagrams/drawing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11" Type="http://schemas.openxmlformats.org/officeDocument/2006/relationships/diagramColors" Target="../diagrams/colors1.xml"/><Relationship Id="rId5" Type="http://schemas.openxmlformats.org/officeDocument/2006/relationships/hyperlink" Target="http://boingboing.net/tag/standards" TargetMode="External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18.png"/><Relationship Id="rId9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moji_u1f422.svg" TargetMode="External"/><Relationship Id="rId7" Type="http://schemas.openxmlformats.org/officeDocument/2006/relationships/hyperlink" Target="https://commons.wikimedia.org/wiki/File:Emoji_u1f681.sv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hyperlink" Target="http://boingboing.net/tag/standards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to_Emoji_Oreo_1f914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8.xml"/><Relationship Id="rId4" Type="http://schemas.openxmlformats.org/officeDocument/2006/relationships/audio" Target="../media/media2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247" y="1212427"/>
            <a:ext cx="6516285" cy="2843784"/>
          </a:xfrm>
        </p:spPr>
        <p:txBody>
          <a:bodyPr>
            <a:normAutofit fontScale="90000"/>
          </a:bodyPr>
          <a:lstStyle/>
          <a:p>
            <a:r>
              <a:rPr lang="en-US" spc="400" dirty="0"/>
              <a:t>2 New tasks:</a:t>
            </a:r>
            <a:br>
              <a:rPr lang="en-US" spc="400" dirty="0"/>
            </a:br>
            <a:r>
              <a:rPr lang="en-US" sz="5400" spc="400" dirty="0" err="1">
                <a:solidFill>
                  <a:schemeClr val="bg1"/>
                </a:solidFill>
              </a:rPr>
              <a:t>Jazznets</a:t>
            </a:r>
            <a:br>
              <a:rPr lang="en-US" sz="5400" spc="400" dirty="0">
                <a:solidFill>
                  <a:schemeClr val="bg1"/>
                </a:solidFill>
              </a:rPr>
            </a:br>
            <a:r>
              <a:rPr lang="en-US" sz="5400" spc="400" dirty="0">
                <a:solidFill>
                  <a:schemeClr val="bg1"/>
                </a:solidFill>
              </a:rPr>
              <a:t>&amp; Emojis</a:t>
            </a:r>
            <a:br>
              <a:rPr lang="en-US" sz="5400" spc="400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Hannah Merseal</a:t>
            </a:r>
          </a:p>
          <a:p>
            <a:r>
              <a:rPr lang="en-US" sz="2000" dirty="0">
                <a:solidFill>
                  <a:schemeClr val="bg1"/>
                </a:solidFill>
              </a:rPr>
              <a:t>5 Feb. 2021</a:t>
            </a:r>
          </a:p>
          <a:p>
            <a:r>
              <a:rPr lang="en-US" dirty="0"/>
              <a:t>CNCL Meeting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A picture containing indoor, floor&#10;&#10;Description automatically generated">
            <a:extLst>
              <a:ext uri="{FF2B5EF4-FFF2-40B4-BE49-F238E27FC236}">
                <a16:creationId xmlns:a16="http://schemas.microsoft.com/office/drawing/2014/main" id="{C55D1D95-CA42-4817-9ABE-9852CC2F4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35" y="3604812"/>
            <a:ext cx="6295697" cy="307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4CC24-1B23-4C09-B7F6-ABCBAE18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8E2EEBF-D690-42C6-B960-EBABB6ADD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0" b="384"/>
          <a:stretch/>
        </p:blipFill>
        <p:spPr>
          <a:xfrm>
            <a:off x="279143" y="299508"/>
            <a:ext cx="5221625" cy="301039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E11D094-1B93-4E10-80F1-4A9F14BA17E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8177"/>
          <a:stretch/>
        </p:blipFill>
        <p:spPr bwMode="auto">
          <a:xfrm>
            <a:off x="279143" y="3548095"/>
            <a:ext cx="5221625" cy="301039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89BBF-505A-41C9-B7C0-3828F739C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Excluded “incorrect” trials </a:t>
            </a:r>
            <a:r>
              <a:rPr lang="en-US" sz="2400" dirty="0" err="1">
                <a:solidFill>
                  <a:schemeClr val="tx1"/>
                </a:solidFill>
              </a:rPr>
              <a:t>disaligned</a:t>
            </a:r>
            <a:r>
              <a:rPr lang="en-US" sz="2400" dirty="0">
                <a:solidFill>
                  <a:schemeClr val="tx1"/>
                </a:solidFill>
              </a:rPr>
              <a:t> with a priori designation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Quadratic relationship between distance and RT</a:t>
            </a:r>
          </a:p>
          <a:p>
            <a:r>
              <a:rPr lang="en-US" sz="2400" dirty="0">
                <a:solidFill>
                  <a:schemeClr val="tx1"/>
                </a:solidFill>
              </a:rPr>
              <a:t>Similar to </a:t>
            </a:r>
            <a:r>
              <a:rPr lang="en-US" sz="2400" dirty="0" err="1">
                <a:solidFill>
                  <a:schemeClr val="tx1"/>
                </a:solidFill>
              </a:rPr>
              <a:t>Kenett</a:t>
            </a:r>
            <a:r>
              <a:rPr lang="en-US" sz="2400" dirty="0">
                <a:solidFill>
                  <a:schemeClr val="tx1"/>
                </a:solidFill>
              </a:rPr>
              <a:t> et al. in language paper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DF57-ADD8-4B7A-B1E6-7CD4A0DD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23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BF9F-9C3B-4B18-BAAE-408DE04A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C59CF-6E9A-4BBC-A901-DBEF82B40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we can use network science methods to study music, preliminary evidence for melodic networks akin to semantic networks</a:t>
            </a:r>
          </a:p>
          <a:p>
            <a:r>
              <a:rPr lang="en-US" dirty="0"/>
              <a:t>Study with improvisers (jazz students vs. professionals)</a:t>
            </a:r>
          </a:p>
          <a:p>
            <a:r>
              <a:rPr lang="en-US" dirty="0"/>
              <a:t>Jazz vs. classical comparison</a:t>
            </a:r>
          </a:p>
          <a:p>
            <a:r>
              <a:rPr lang="en-US" dirty="0"/>
              <a:t>Follow-up study with higher distances </a:t>
            </a:r>
          </a:p>
        </p:txBody>
      </p:sp>
    </p:spTree>
    <p:extLst>
      <p:ext uri="{BB962C8B-B14F-4D97-AF65-F5344CB8AC3E}">
        <p14:creationId xmlns:p14="http://schemas.microsoft.com/office/powerpoint/2010/main" val="215894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2/5/2021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Lab Meeting Slides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410" y="1136546"/>
            <a:ext cx="5276088" cy="2276856"/>
          </a:xfrm>
        </p:spPr>
        <p:txBody>
          <a:bodyPr>
            <a:normAutofit fontScale="90000"/>
          </a:bodyPr>
          <a:lstStyle/>
          <a:p>
            <a:r>
              <a:rPr lang="en-US" dirty="0"/>
              <a:t>Now for something completely different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761FD03-2CA3-42F2-A99F-2C29A8C2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We can do better</a:t>
            </a:r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A844BC-C340-4185-A25E-0340860C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RAT is a great measure of convergent thinking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AUT is a great measure of divergent thinking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RAT doesn’t capture DT, AUT doesn’t capture CT -&gt; ideal measure of creative thinking will have both</a:t>
            </a:r>
          </a:p>
        </p:txBody>
      </p:sp>
      <p:sp>
        <p:nvSpPr>
          <p:cNvPr id="2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39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451B-5044-4AAC-B283-5574D8D3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new task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56EA3B0-BD23-4274-AB20-E0932A01F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14319" y="2012731"/>
            <a:ext cx="2832538" cy="2832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1A8070-E8BB-4156-A71E-9DB2C1272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0800000" flipV="1">
            <a:off x="4677547" y="2585697"/>
            <a:ext cx="2836905" cy="2491157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E24F83C9-5409-4D8A-A78A-EBA2728BF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170567" y="2103407"/>
            <a:ext cx="2973447" cy="297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3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56EA3B0-BD23-4274-AB20-E0932A01F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1039" y="194091"/>
            <a:ext cx="1345042" cy="1345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1A8070-E8BB-4156-A71E-9DB2C1272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0800000" flipV="1">
            <a:off x="2188347" y="513784"/>
            <a:ext cx="1347116" cy="1182936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E24F83C9-5409-4D8A-A78A-EBA2728BF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76087" y="284767"/>
            <a:ext cx="1411953" cy="1411953"/>
          </a:xfrm>
          <a:prstGeom prst="rect">
            <a:avLst/>
          </a:prstGeom>
        </p:spPr>
      </p:pic>
      <p:graphicFrame>
        <p:nvGraphicFramePr>
          <p:cNvPr id="16" name="TextBox 4">
            <a:extLst>
              <a:ext uri="{FF2B5EF4-FFF2-40B4-BE49-F238E27FC236}">
                <a16:creationId xmlns:a16="http://schemas.microsoft.com/office/drawing/2014/main" id="{0EC688B9-F18D-49BC-916B-70AE8C0CBCEE}"/>
              </a:ext>
            </a:extLst>
          </p:cNvPr>
          <p:cNvGraphicFramePr/>
          <p:nvPr/>
        </p:nvGraphicFramePr>
        <p:xfrm>
          <a:off x="782320" y="2102056"/>
          <a:ext cx="9926320" cy="378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34379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41E0DD-1BA7-47EA-92C1-DFCD469D0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797" y="0"/>
            <a:ext cx="4195674" cy="2553552"/>
          </a:xfrm>
          <a:custGeom>
            <a:avLst/>
            <a:gdLst>
              <a:gd name="connsiteX0" fmla="*/ 51087 w 4195674"/>
              <a:gd name="connsiteY0" fmla="*/ 0 h 2553552"/>
              <a:gd name="connsiteX1" fmla="*/ 4144587 w 4195674"/>
              <a:gd name="connsiteY1" fmla="*/ 0 h 2553552"/>
              <a:gd name="connsiteX2" fmla="*/ 4153054 w 4195674"/>
              <a:gd name="connsiteY2" fmla="*/ 32928 h 2553552"/>
              <a:gd name="connsiteX3" fmla="*/ 4195674 w 4195674"/>
              <a:gd name="connsiteY3" fmla="*/ 455715 h 2553552"/>
              <a:gd name="connsiteX4" fmla="*/ 2097837 w 4195674"/>
              <a:gd name="connsiteY4" fmla="*/ 2553552 h 2553552"/>
              <a:gd name="connsiteX5" fmla="*/ 0 w 4195674"/>
              <a:gd name="connsiteY5" fmla="*/ 455715 h 2553552"/>
              <a:gd name="connsiteX6" fmla="*/ 42621 w 4195674"/>
              <a:gd name="connsiteY6" fmla="*/ 32928 h 255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2553552">
                <a:moveTo>
                  <a:pt x="51087" y="0"/>
                </a:moveTo>
                <a:lnTo>
                  <a:pt x="4144587" y="0"/>
                </a:lnTo>
                <a:lnTo>
                  <a:pt x="4153054" y="32928"/>
                </a:lnTo>
                <a:cubicBezTo>
                  <a:pt x="4180999" y="169492"/>
                  <a:pt x="4195674" y="310890"/>
                  <a:pt x="4195674" y="455715"/>
                </a:cubicBezTo>
                <a:cubicBezTo>
                  <a:pt x="4195674" y="1614318"/>
                  <a:pt x="3256440" y="2553552"/>
                  <a:pt x="2097837" y="2553552"/>
                </a:cubicBezTo>
                <a:cubicBezTo>
                  <a:pt x="939234" y="2553552"/>
                  <a:pt x="0" y="1614318"/>
                  <a:pt x="0" y="455715"/>
                </a:cubicBezTo>
                <a:cubicBezTo>
                  <a:pt x="0" y="310890"/>
                  <a:pt x="14676" y="169492"/>
                  <a:pt x="42621" y="32928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56EA3B0-BD23-4274-AB20-E0932A01F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02854" y="136525"/>
            <a:ext cx="1935439" cy="1935439"/>
          </a:xfrm>
          <a:prstGeom prst="rect">
            <a:avLst/>
          </a:prstGeom>
        </p:spPr>
      </p:pic>
      <p:sp>
        <p:nvSpPr>
          <p:cNvPr id="2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148" y="987117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D3BEFDA-0C8B-4C24-AF49-B7E58C98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6811"/>
            <a:ext cx="4507268" cy="4101189"/>
          </a:xfrm>
          <a:custGeom>
            <a:avLst/>
            <a:gdLst>
              <a:gd name="connsiteX0" fmla="*/ 1188901 w 4507268"/>
              <a:gd name="connsiteY0" fmla="*/ 0 h 4101189"/>
              <a:gd name="connsiteX1" fmla="*/ 4507268 w 4507268"/>
              <a:gd name="connsiteY1" fmla="*/ 3318367 h 4101189"/>
              <a:gd name="connsiteX2" fmla="*/ 4439851 w 4507268"/>
              <a:gd name="connsiteY2" fmla="*/ 3987135 h 4101189"/>
              <a:gd name="connsiteX3" fmla="*/ 4410525 w 4507268"/>
              <a:gd name="connsiteY3" fmla="*/ 4101189 h 4101189"/>
              <a:gd name="connsiteX4" fmla="*/ 0 w 4507268"/>
              <a:gd name="connsiteY4" fmla="*/ 4101189 h 4101189"/>
              <a:gd name="connsiteX5" fmla="*/ 0 w 4507268"/>
              <a:gd name="connsiteY5" fmla="*/ 221283 h 4101189"/>
              <a:gd name="connsiteX6" fmla="*/ 47936 w 4507268"/>
              <a:gd name="connsiteY6" fmla="*/ 201358 h 4101189"/>
              <a:gd name="connsiteX7" fmla="*/ 1188901 w 4507268"/>
              <a:gd name="connsiteY7" fmla="*/ 0 h 41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68" h="4101189">
                <a:moveTo>
                  <a:pt x="1188901" y="0"/>
                </a:moveTo>
                <a:cubicBezTo>
                  <a:pt x="3021585" y="0"/>
                  <a:pt x="4507268" y="1485684"/>
                  <a:pt x="4507268" y="3318367"/>
                </a:cubicBezTo>
                <a:cubicBezTo>
                  <a:pt x="4507268" y="3547453"/>
                  <a:pt x="4484055" y="3771117"/>
                  <a:pt x="4439851" y="3987135"/>
                </a:cubicBezTo>
                <a:lnTo>
                  <a:pt x="4410525" y="4101189"/>
                </a:lnTo>
                <a:lnTo>
                  <a:pt x="0" y="4101189"/>
                </a:lnTo>
                <a:lnTo>
                  <a:pt x="0" y="221283"/>
                </a:lnTo>
                <a:lnTo>
                  <a:pt x="47936" y="201358"/>
                </a:lnTo>
                <a:cubicBezTo>
                  <a:pt x="403707" y="71093"/>
                  <a:pt x="788002" y="0"/>
                  <a:pt x="1188901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00EEA6-B330-4DBC-A821-469627E96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0123" y="1601385"/>
            <a:ext cx="2754831" cy="2754831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B7F50-F288-4410-9873-974D366B715E}"/>
              </a:ext>
            </a:extLst>
          </p:cNvPr>
          <p:cNvSpPr txBox="1"/>
          <p:nvPr/>
        </p:nvSpPr>
        <p:spPr>
          <a:xfrm>
            <a:off x="6782314" y="2153458"/>
            <a:ext cx="3876357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3-cue story generation task has been done (Howard-Jones et al. 2005)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Icons -&gt; flexibility of interpretation </a:t>
            </a:r>
          </a:p>
          <a:p>
            <a:pPr marL="10287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Taco = Mexican food, general lunch, Tuesday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Can manipulate semantic distance of cues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Soliciting ideas from CNCL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1A8070-E8BB-4156-A71E-9DB2C1272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0800000" flipV="1">
            <a:off x="187880" y="3793162"/>
            <a:ext cx="2983972" cy="261843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E24F83C9-5409-4D8A-A78A-EBA2728BF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368633" y="2129895"/>
            <a:ext cx="1697810" cy="1697810"/>
          </a:xfrm>
          <a:prstGeom prst="rect">
            <a:avLst/>
          </a:prstGeom>
        </p:spPr>
      </p:pic>
      <p:sp>
        <p:nvSpPr>
          <p:cNvPr id="2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7278" y="4908805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51" y="5775084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7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FED396-F5E7-413A-9CF7-F2CCC0BB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600" dirty="0"/>
              <a:t>Semantic distance</a:t>
            </a:r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82D08-BB56-424D-8F01-D4FE2CFF6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Semantic memory is represented as networks of words and their defining linguistic features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Word = node, relationship = edge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Semantic Distance Task (SDT) relates path length to semantic distance (</a:t>
            </a:r>
            <a:r>
              <a:rPr lang="en-US" sz="2000" dirty="0" err="1">
                <a:solidFill>
                  <a:schemeClr val="tx1"/>
                </a:solidFill>
              </a:rPr>
              <a:t>Kenett</a:t>
            </a:r>
            <a:r>
              <a:rPr lang="en-US" sz="2000" dirty="0">
                <a:solidFill>
                  <a:schemeClr val="tx1"/>
                </a:solidFill>
              </a:rPr>
              <a:t> et al. 2017)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Related words are “closer” than unrelated words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Shorter path lengths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Higher relatedness judgements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Faster RT</a:t>
            </a:r>
          </a:p>
          <a:p>
            <a:pPr lvl="1"/>
            <a:endParaRPr lang="en-US" sz="1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37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36DDD-1890-485F-850D-C2DDB51D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47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 dirty="0">
                <a:latin typeface="+mj-lt"/>
                <a:ea typeface="+mj-ea"/>
                <a:cs typeface="+mj-cs"/>
              </a:rPr>
              <a:t>Jazz? Nets?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9B45C-A894-4B56-B853-BC815AF6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879" y="553563"/>
            <a:ext cx="9860669" cy="13243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Much research looking at underlying cognitive mechanisms of improvisation</a:t>
            </a:r>
          </a:p>
          <a:p>
            <a:r>
              <a:rPr lang="en-US" sz="2000" dirty="0"/>
              <a:t>But </a:t>
            </a:r>
            <a:r>
              <a:rPr lang="en-US" sz="2000" u="sng" dirty="0"/>
              <a:t>what is the nature of improvisers’ knowledge structure?</a:t>
            </a:r>
          </a:p>
          <a:p>
            <a:r>
              <a:rPr lang="en-US" sz="2000" u="sng" dirty="0"/>
              <a:t>Can we apply network science methods to study music?</a:t>
            </a:r>
          </a:p>
          <a:p>
            <a:pPr marL="0" indent="0" algn="ctr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8B82C3AC-21A6-426C-AB1A-47702457A6EA}"/>
              </a:ext>
            </a:extLst>
          </p:cNvPr>
          <p:cNvSpPr/>
          <p:nvPr/>
        </p:nvSpPr>
        <p:spPr>
          <a:xfrm>
            <a:off x="3489631" y="4107646"/>
            <a:ext cx="2675233" cy="135480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2F594-ABD5-4AE7-90DB-17DCF45576E6}"/>
              </a:ext>
            </a:extLst>
          </p:cNvPr>
          <p:cNvSpPr txBox="1"/>
          <p:nvPr/>
        </p:nvSpPr>
        <p:spPr>
          <a:xfrm>
            <a:off x="4281120" y="4446448"/>
            <a:ext cx="159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Referencing patterns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7CC56E6B-3A3A-418D-8064-8C54AB8C5252}"/>
              </a:ext>
            </a:extLst>
          </p:cNvPr>
          <p:cNvSpPr/>
          <p:nvPr/>
        </p:nvSpPr>
        <p:spPr>
          <a:xfrm>
            <a:off x="5753796" y="4116410"/>
            <a:ext cx="2758037" cy="135480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773C690D-448E-4300-8F3A-1383721E2F5B}"/>
              </a:ext>
            </a:extLst>
          </p:cNvPr>
          <p:cNvSpPr/>
          <p:nvPr/>
        </p:nvSpPr>
        <p:spPr>
          <a:xfrm>
            <a:off x="8147085" y="4116410"/>
            <a:ext cx="2758047" cy="135480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2345DE-DD5A-45E8-908C-BDFC06D0DB01}"/>
              </a:ext>
            </a:extLst>
          </p:cNvPr>
          <p:cNvSpPr txBox="1"/>
          <p:nvPr/>
        </p:nvSpPr>
        <p:spPr>
          <a:xfrm>
            <a:off x="6507883" y="4444576"/>
            <a:ext cx="170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Reorganizing patterns for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169BE7-FB9C-4D71-ABAA-8144EC908074}"/>
              </a:ext>
            </a:extLst>
          </p:cNvPr>
          <p:cNvSpPr txBox="1"/>
          <p:nvPr/>
        </p:nvSpPr>
        <p:spPr>
          <a:xfrm>
            <a:off x="8882982" y="4461883"/>
            <a:ext cx="165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Production in performance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4287CF0B-C975-4709-B5B5-09F2CA9A21FB}"/>
              </a:ext>
            </a:extLst>
          </p:cNvPr>
          <p:cNvSpPr/>
          <p:nvPr/>
        </p:nvSpPr>
        <p:spPr>
          <a:xfrm>
            <a:off x="1159812" y="4090338"/>
            <a:ext cx="2758047" cy="135480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59241-B0B0-4D96-B7BD-F6479161AB7F}"/>
              </a:ext>
            </a:extLst>
          </p:cNvPr>
          <p:cNvSpPr txBox="1"/>
          <p:nvPr/>
        </p:nvSpPr>
        <p:spPr>
          <a:xfrm>
            <a:off x="1970784" y="4384683"/>
            <a:ext cx="131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Learning patterns</a:t>
            </a: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90C0926E-648A-4DF4-A4FA-2E1F9B0F0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8290" y="2036477"/>
            <a:ext cx="1568587" cy="156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2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031C-1082-4250-A8F7-9D7E336B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FB70D-FD34-4E3E-BF90-17DBD1973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436158"/>
            <a:ext cx="10771632" cy="4351338"/>
          </a:xfrm>
        </p:spPr>
        <p:txBody>
          <a:bodyPr/>
          <a:lstStyle/>
          <a:p>
            <a:r>
              <a:rPr lang="en-US" dirty="0"/>
              <a:t>Calculated a network from the Weimar Jazz Database (WJD)</a:t>
            </a:r>
          </a:p>
          <a:p>
            <a:r>
              <a:rPr lang="en-US" dirty="0"/>
              <a:t>Nodes = 5-note sequences</a:t>
            </a:r>
          </a:p>
          <a:p>
            <a:r>
              <a:rPr lang="en-US" dirty="0"/>
              <a:t>Edges = continuations to other sequences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49A8C5-4EB1-4C14-A8DC-ACE4C98FF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29" y="3005021"/>
            <a:ext cx="7945181" cy="959919"/>
          </a:xfrm>
          <a:prstGeom prst="rect">
            <a:avLst/>
          </a:prstGeom>
        </p:spPr>
      </p:pic>
      <p:pic>
        <p:nvPicPr>
          <p:cNvPr id="10" name="Picture 9" descr="A picture containing antenna, screenshot&#10;&#10;Description automatically generated">
            <a:extLst>
              <a:ext uri="{FF2B5EF4-FFF2-40B4-BE49-F238E27FC236}">
                <a16:creationId xmlns:a16="http://schemas.microsoft.com/office/drawing/2014/main" id="{D4626CCD-9893-4E49-841D-63BB6A644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515" y="4153690"/>
            <a:ext cx="1310229" cy="1044642"/>
          </a:xfrm>
          <a:prstGeom prst="rect">
            <a:avLst/>
          </a:prstGeom>
        </p:spPr>
      </p:pic>
      <p:pic>
        <p:nvPicPr>
          <p:cNvPr id="12" name="Picture 11" descr="A picture containing antenna&#10;&#10;Description automatically generated">
            <a:extLst>
              <a:ext uri="{FF2B5EF4-FFF2-40B4-BE49-F238E27FC236}">
                <a16:creationId xmlns:a16="http://schemas.microsoft.com/office/drawing/2014/main" id="{9A8353CD-EDD9-4589-841F-439EC4198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450" y="5410662"/>
            <a:ext cx="1320587" cy="1044642"/>
          </a:xfrm>
          <a:prstGeom prst="rect">
            <a:avLst/>
          </a:prstGeom>
        </p:spPr>
      </p:pic>
      <p:pic>
        <p:nvPicPr>
          <p:cNvPr id="14" name="Picture 13" descr="A picture containing antenna, screenshot&#10;&#10;Description automatically generated">
            <a:extLst>
              <a:ext uri="{FF2B5EF4-FFF2-40B4-BE49-F238E27FC236}">
                <a16:creationId xmlns:a16="http://schemas.microsoft.com/office/drawing/2014/main" id="{D3E29E11-C67A-4BD1-AE86-88BFB8553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787" y="5698292"/>
            <a:ext cx="1597684" cy="10446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25164A-2B93-4D75-B671-333EA60EF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955" y="5324287"/>
            <a:ext cx="1320586" cy="104969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3D545060-116F-4217-BBA7-2519AA282915}"/>
              </a:ext>
            </a:extLst>
          </p:cNvPr>
          <p:cNvSpPr/>
          <p:nvPr/>
        </p:nvSpPr>
        <p:spPr>
          <a:xfrm rot="8509172">
            <a:off x="3779229" y="4946181"/>
            <a:ext cx="571256" cy="32051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EBE14A3-A683-483F-ABBC-9A2033B0161A}"/>
              </a:ext>
            </a:extLst>
          </p:cNvPr>
          <p:cNvSpPr/>
          <p:nvPr/>
        </p:nvSpPr>
        <p:spPr>
          <a:xfrm rot="5400000">
            <a:off x="5289317" y="5323703"/>
            <a:ext cx="571256" cy="32051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6025396-19D4-400F-B83D-2C5F481295C9}"/>
              </a:ext>
            </a:extLst>
          </p:cNvPr>
          <p:cNvSpPr/>
          <p:nvPr/>
        </p:nvSpPr>
        <p:spPr>
          <a:xfrm rot="2229088">
            <a:off x="6735147" y="4961850"/>
            <a:ext cx="571256" cy="32051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D0FBB9-AC9E-4333-9915-38E70C3B2B2B}"/>
              </a:ext>
            </a:extLst>
          </p:cNvPr>
          <p:cNvSpPr txBox="1"/>
          <p:nvPr/>
        </p:nvSpPr>
        <p:spPr>
          <a:xfrm rot="19414517">
            <a:off x="3110472" y="4530813"/>
            <a:ext cx="166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Distance 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A69A9-11B8-423C-862E-8DEA4BB33F85}"/>
              </a:ext>
            </a:extLst>
          </p:cNvPr>
          <p:cNvSpPr txBox="1"/>
          <p:nvPr/>
        </p:nvSpPr>
        <p:spPr>
          <a:xfrm>
            <a:off x="4902666" y="5224304"/>
            <a:ext cx="166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Distance =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1DC8D3-8C20-490B-9411-E03AFE3E4263}"/>
              </a:ext>
            </a:extLst>
          </p:cNvPr>
          <p:cNvSpPr txBox="1"/>
          <p:nvPr/>
        </p:nvSpPr>
        <p:spPr>
          <a:xfrm rot="2168280">
            <a:off x="6485548" y="4646950"/>
            <a:ext cx="166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Distance = 20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15A7AD-415B-44D3-93E7-4E1D165A778D}"/>
              </a:ext>
            </a:extLst>
          </p:cNvPr>
          <p:cNvSpPr/>
          <p:nvPr/>
        </p:nvSpPr>
        <p:spPr>
          <a:xfrm>
            <a:off x="3344333" y="2903341"/>
            <a:ext cx="1278468" cy="106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F237C8-BE1F-4A18-9A32-65404C0CDEE5}"/>
              </a:ext>
            </a:extLst>
          </p:cNvPr>
          <p:cNvSpPr/>
          <p:nvPr/>
        </p:nvSpPr>
        <p:spPr>
          <a:xfrm>
            <a:off x="1856111" y="5279273"/>
            <a:ext cx="1660433" cy="1283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7A2CD9-B646-4FE4-A243-C84815B25AC1}"/>
              </a:ext>
            </a:extLst>
          </p:cNvPr>
          <p:cNvSpPr/>
          <p:nvPr/>
        </p:nvSpPr>
        <p:spPr>
          <a:xfrm>
            <a:off x="3609973" y="2904808"/>
            <a:ext cx="1278468" cy="10616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DE33CB-389B-4A6B-BAEB-4DBC726DEDA1}"/>
              </a:ext>
            </a:extLst>
          </p:cNvPr>
          <p:cNvSpPr/>
          <p:nvPr/>
        </p:nvSpPr>
        <p:spPr>
          <a:xfrm>
            <a:off x="4811233" y="5572719"/>
            <a:ext cx="1693883" cy="120442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7953DD-5866-46F3-B5D4-41DA961668B9}"/>
              </a:ext>
            </a:extLst>
          </p:cNvPr>
          <p:cNvSpPr/>
          <p:nvPr/>
        </p:nvSpPr>
        <p:spPr>
          <a:xfrm>
            <a:off x="8004868" y="2954180"/>
            <a:ext cx="1139131" cy="106160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B15FBF-55AB-4B9A-861E-3FDCE6098B13}"/>
              </a:ext>
            </a:extLst>
          </p:cNvPr>
          <p:cNvSpPr/>
          <p:nvPr/>
        </p:nvSpPr>
        <p:spPr>
          <a:xfrm>
            <a:off x="7269214" y="5283801"/>
            <a:ext cx="1452327" cy="113269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3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031C-1082-4250-A8F7-9D7E336B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FB70D-FD34-4E3E-BF90-17DBD1973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38" y="1704446"/>
            <a:ext cx="10771632" cy="4351338"/>
          </a:xfrm>
        </p:spPr>
        <p:txBody>
          <a:bodyPr/>
          <a:lstStyle/>
          <a:p>
            <a:r>
              <a:rPr lang="en-US" dirty="0"/>
              <a:t>We converted these pairs into MIDI samples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Task used distances 1, 2, 3, 4, 6, 10, &amp; 20</a:t>
            </a:r>
          </a:p>
          <a:p>
            <a:pPr lvl="1"/>
            <a:r>
              <a:rPr lang="en-US" dirty="0"/>
              <a:t>1 - 4 related (overlap)</a:t>
            </a:r>
          </a:p>
          <a:p>
            <a:pPr lvl="1"/>
            <a:r>
              <a:rPr lang="en-US" dirty="0"/>
              <a:t>6, 10, 20 unrelated (no overlap)</a:t>
            </a:r>
          </a:p>
        </p:txBody>
      </p:sp>
      <p:pic>
        <p:nvPicPr>
          <p:cNvPr id="4" name="1_1">
            <a:hlinkClick r:id="" action="ppaction://media"/>
            <a:extLst>
              <a:ext uri="{FF2B5EF4-FFF2-40B4-BE49-F238E27FC236}">
                <a16:creationId xmlns:a16="http://schemas.microsoft.com/office/drawing/2014/main" id="{87DE2C78-4161-446F-9CBE-41A1CFB57D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490133" y="2515923"/>
            <a:ext cx="406400" cy="406400"/>
          </a:xfrm>
          <a:prstGeom prst="rect">
            <a:avLst/>
          </a:prstGeom>
        </p:spPr>
      </p:pic>
      <p:pic>
        <p:nvPicPr>
          <p:cNvPr id="5" name="20_1">
            <a:hlinkClick r:id="" action="ppaction://media"/>
            <a:extLst>
              <a:ext uri="{FF2B5EF4-FFF2-40B4-BE49-F238E27FC236}">
                <a16:creationId xmlns:a16="http://schemas.microsoft.com/office/drawing/2014/main" id="{E7E84FE7-A0D1-489A-9CA6-7FBB6F92C95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800600" y="2515923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00889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7923-B87E-4CE3-A390-A5560B07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Melodic Relatedness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F82D1-A116-48A1-9C1A-DB56A7050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34" y="1690688"/>
            <a:ext cx="10771632" cy="4351338"/>
          </a:xfrm>
        </p:spPr>
        <p:txBody>
          <a:bodyPr/>
          <a:lstStyle/>
          <a:p>
            <a:r>
              <a:rPr lang="en-US" dirty="0"/>
              <a:t>Adapted from the </a:t>
            </a:r>
            <a:r>
              <a:rPr lang="en-US" dirty="0" err="1"/>
              <a:t>Kenett</a:t>
            </a:r>
            <a:r>
              <a:rPr lang="en-US" dirty="0"/>
              <a:t> et al. (2017) Semantic Distance Task (SDT)</a:t>
            </a:r>
          </a:p>
          <a:p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E243700-14FB-4701-99E8-2BE50A76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463" y="2566938"/>
            <a:ext cx="6766974" cy="392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4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E365-2575-418B-9F7D-4DC520A3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2719-A175-49BB-A225-AEE2C92E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1142962" cy="4351338"/>
          </a:xfrm>
        </p:spPr>
        <p:txBody>
          <a:bodyPr/>
          <a:lstStyle/>
          <a:p>
            <a:r>
              <a:rPr lang="en-US" dirty="0"/>
              <a:t>58 participants recruited from Prolific</a:t>
            </a:r>
          </a:p>
          <a:p>
            <a:pPr lvl="1"/>
            <a:r>
              <a:rPr lang="en-US" dirty="0"/>
              <a:t>27 musicians (currently play an instrument), 31 non-musicians</a:t>
            </a:r>
          </a:p>
          <a:p>
            <a:r>
              <a:rPr lang="en-US" dirty="0"/>
              <a:t>Melodic Relatedness Task</a:t>
            </a:r>
          </a:p>
          <a:p>
            <a:pPr lvl="1"/>
            <a:r>
              <a:rPr lang="en-US" dirty="0"/>
              <a:t>7 conditions (1, 2, 3, 4, 6, 10, 20), 40 pairs per condition</a:t>
            </a:r>
          </a:p>
          <a:p>
            <a:pPr lvl="1"/>
            <a:r>
              <a:rPr lang="en-US" dirty="0"/>
              <a:t>~ 40-50 minutes with breaks</a:t>
            </a:r>
          </a:p>
          <a:p>
            <a:r>
              <a:rPr lang="en-US" dirty="0"/>
              <a:t>Survey</a:t>
            </a:r>
          </a:p>
          <a:p>
            <a:pPr lvl="1"/>
            <a:r>
              <a:rPr lang="en-US" dirty="0"/>
              <a:t>Music listening habits</a:t>
            </a:r>
          </a:p>
          <a:p>
            <a:pPr lvl="1"/>
            <a:r>
              <a:rPr lang="en-US" dirty="0"/>
              <a:t>Musical background &amp; experience</a:t>
            </a:r>
          </a:p>
          <a:p>
            <a:pPr lvl="1"/>
            <a:r>
              <a:rPr lang="en-US" dirty="0"/>
              <a:t>Jazz-specific</a:t>
            </a:r>
          </a:p>
        </p:txBody>
      </p:sp>
    </p:spTree>
    <p:extLst>
      <p:ext uri="{BB962C8B-B14F-4D97-AF65-F5344CB8AC3E}">
        <p14:creationId xmlns:p14="http://schemas.microsoft.com/office/powerpoint/2010/main" val="373854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3C41-A6EB-4296-B9F3-B9A9B3AD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up with 20?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ABBA0F7-6CF6-41F8-85AC-F04ACDBA69A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5"/>
          <a:stretch/>
        </p:blipFill>
        <p:spPr bwMode="auto">
          <a:xfrm>
            <a:off x="2401779" y="1825625"/>
            <a:ext cx="7120154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7982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A93E-A52A-4A74-B5D3-34060C2B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D66A-7495-427E-A317-52BD4FD8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Logistic regression (response ~ distance + </a:t>
            </a:r>
            <a:r>
              <a:rPr lang="en-US" sz="2400" dirty="0" err="1"/>
              <a:t>musicianYN</a:t>
            </a:r>
            <a:r>
              <a:rPr lang="en-US" sz="2400" dirty="0"/>
              <a:t> + distance*</a:t>
            </a:r>
            <a:r>
              <a:rPr lang="en-US" sz="2400" dirty="0" err="1"/>
              <a:t>musicianYN</a:t>
            </a:r>
            <a:r>
              <a:rPr lang="en-US" sz="2400" dirty="0"/>
              <a:t> + hours/week music listening + hours/week jazz listening) w/o 20</a:t>
            </a:r>
          </a:p>
          <a:p>
            <a:endParaRPr lang="en-US" sz="2400" dirty="0"/>
          </a:p>
          <a:p>
            <a:r>
              <a:rPr lang="en-US" sz="2400" dirty="0"/>
              <a:t>Each 1-unit increase in distance decreased relatedness, </a:t>
            </a:r>
            <a:r>
              <a:rPr lang="en-US" sz="2400" i="1" dirty="0"/>
              <a:t>p</a:t>
            </a:r>
            <a:r>
              <a:rPr lang="en-US" sz="2400" dirty="0"/>
              <a:t> &lt; .001</a:t>
            </a:r>
          </a:p>
          <a:p>
            <a:r>
              <a:rPr lang="en-US" sz="2400" dirty="0"/>
              <a:t>Music listening increased relatedness odds, </a:t>
            </a:r>
            <a:r>
              <a:rPr lang="en-US" sz="2400" i="1" dirty="0"/>
              <a:t>p</a:t>
            </a:r>
            <a:r>
              <a:rPr lang="en-US" sz="2400" dirty="0"/>
              <a:t> &lt; .001</a:t>
            </a:r>
          </a:p>
          <a:p>
            <a:r>
              <a:rPr lang="en-US" sz="2400" dirty="0"/>
              <a:t>Jazz listening decreased relatedness odds, </a:t>
            </a:r>
            <a:r>
              <a:rPr lang="en-US" sz="2400" i="1" dirty="0"/>
              <a:t>p</a:t>
            </a:r>
            <a:r>
              <a:rPr lang="en-US" sz="2400" dirty="0"/>
              <a:t> &lt; .001</a:t>
            </a:r>
          </a:p>
          <a:p>
            <a:r>
              <a:rPr lang="en-US" sz="2400" dirty="0"/>
              <a:t>Musicianship not significant</a:t>
            </a:r>
          </a:p>
          <a:p>
            <a:r>
              <a:rPr lang="en-US" sz="2400" dirty="0"/>
              <a:t>Musician*distance </a:t>
            </a:r>
            <a:r>
              <a:rPr lang="en-US" sz="2400" dirty="0" err="1"/>
              <a:t>intx</a:t>
            </a:r>
            <a:r>
              <a:rPr lang="en-US" sz="2400" dirty="0"/>
              <a:t> not significant</a:t>
            </a:r>
          </a:p>
        </p:txBody>
      </p:sp>
    </p:spTree>
    <p:extLst>
      <p:ext uri="{BB962C8B-B14F-4D97-AF65-F5344CB8AC3E}">
        <p14:creationId xmlns:p14="http://schemas.microsoft.com/office/powerpoint/2010/main" val="31778902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ce77a3c8-bde6-4d6f-8ece-d1765c33925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C0489E02B7B449BB86B5FE73D2C2AF" ma:contentTypeVersion="10" ma:contentTypeDescription="Create a new document." ma:contentTypeScope="" ma:versionID="c27b66260e044b743f6db722b38360b5">
  <xsd:schema xmlns:xsd="http://www.w3.org/2001/XMLSchema" xmlns:xs="http://www.w3.org/2001/XMLSchema" xmlns:p="http://schemas.microsoft.com/office/2006/metadata/properties" xmlns:ns3="ce77a3c8-bde6-4d6f-8ece-d1765c339251" targetNamespace="http://schemas.microsoft.com/office/2006/metadata/properties" ma:root="true" ma:fieldsID="2891410aed9004575aeda2373d53d846" ns3:_="">
    <xsd:import namespace="ce77a3c8-bde6-4d6f-8ece-d1765c3392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77a3c8-bde6-4d6f-8ece-d1765c3392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documentManagement/types"/>
    <ds:schemaRef ds:uri="http://schemas.openxmlformats.org/package/2006/metadata/core-properties"/>
    <ds:schemaRef ds:uri="ce77a3c8-bde6-4d6f-8ece-d1765c339251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65BDD4-8E96-416B-A0F5-E528C68ECF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77a3c8-bde6-4d6f-8ece-d1765c3392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Office PowerPoint</Application>
  <PresentationFormat>Widescreen</PresentationFormat>
  <Paragraphs>84</Paragraphs>
  <Slides>16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Univers</vt:lpstr>
      <vt:lpstr>GradientUnivers</vt:lpstr>
      <vt:lpstr>2 New tasks: Jazznets &amp; Emojis </vt:lpstr>
      <vt:lpstr>Semantic distance</vt:lpstr>
      <vt:lpstr>Jazz? Nets?</vt:lpstr>
      <vt:lpstr>Stimuli</vt:lpstr>
      <vt:lpstr>Stimuli</vt:lpstr>
      <vt:lpstr>Melodic Relatedness Task</vt:lpstr>
      <vt:lpstr>Procedure</vt:lpstr>
      <vt:lpstr>What’s up with 20?</vt:lpstr>
      <vt:lpstr>Responses</vt:lpstr>
      <vt:lpstr>RT</vt:lpstr>
      <vt:lpstr>Next steps</vt:lpstr>
      <vt:lpstr>Now for something completely different</vt:lpstr>
      <vt:lpstr>We can do better</vt:lpstr>
      <vt:lpstr>Cool new task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2021-02-05T00:01:16Z</dcterms:created>
  <dcterms:modified xsi:type="dcterms:W3CDTF">2021-02-05T00:08:25Z</dcterms:modified>
</cp:coreProperties>
</file>