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everyone comfortable with this layout of file system?</a:t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= used for files held on other sites, eg. In week 5 when we use boostrap, or when you link to javascript files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relative: your computer by default takes the root to be the root of your filesystem, eg your user folder on a mac (no idea about PCs!)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relative = what you should use for the tasks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Clare: how to explain the . And ..?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Class: You might want to create a class called “blog-post” which gives a specific background and font style to each blog post on your page, but won’t affect the background and font of your ‘about me’ sidebar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You might want to make only the links on your navigation bar pink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 = reduce repetition of code. Also if you decide to change something, you only need to change it once, not change it for every single element with that class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DIv, breaks page into different parts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those who want to get their interactive elements working, I’m happy to run an extra session to show you how to do this!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professional is the third way, keeps your code neat. Inline is not so good because you would have to repeat it for every element, complicates your html code etc</a:t>
            </a:r>
            <a:endParaRPr/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gradFill>
          <a:gsLst>
            <a:gs pos="0">
              <a:srgbClr val="B1DDFF"/>
            </a:gs>
            <a:gs pos="100000">
              <a:srgbClr val="CBE8F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12000"/>
            </a:blip>
            <a:tile algn="tl" flip="none" tx="-368300" sx="64000" ty="203200" sy="64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Shape 2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24" name="Shape 24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7" name="Shape 27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b="0" i="0" sz="7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1453896" y="521208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3" name="Shape 113"/>
          <p:cNvSpPr/>
          <p:nvPr>
            <p:ph idx="2" type="pic"/>
          </p:nvPr>
        </p:nvSpPr>
        <p:spPr>
          <a:xfrm>
            <a:off x="228599" y="237744"/>
            <a:ext cx="8531352" cy="6382512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gradFill>
          <a:gsLst>
            <a:gs pos="0">
              <a:srgbClr val="B1DDFF"/>
            </a:gs>
            <a:gs pos="100000">
              <a:srgbClr val="CBE8F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12000"/>
            </a:blip>
            <a:tile algn="tl" flip="none" tx="-368300" sx="64000" ty="203200" sy="64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Shape 149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50" name="Shape 150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1" name="Shape 151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2" name="Shape 152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53" name="Shape 153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b="0" i="0" sz="7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1453896" y="521208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gradFill>
          <a:gsLst>
            <a:gs pos="0">
              <a:srgbClr val="B0DBFF"/>
            </a:gs>
            <a:gs pos="100000">
              <a:srgbClr val="CBE8F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12000"/>
            </a:blip>
            <a:tile algn="tl" flip="none" tx="-368300" sx="64000" ty="203200" sy="64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Shape 16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64" name="Shape 164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" name="Shape 165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67" name="Shape 167"/>
          <p:cNvSpPr txBox="1"/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b="0" i="0" sz="7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1453896" y="521208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604504" y="521208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3" type="body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4" type="body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925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2" type="body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2" name="Shape 202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0" name="Shape 210"/>
          <p:cNvSpPr/>
          <p:nvPr>
            <p:ph idx="2" type="pic"/>
          </p:nvPr>
        </p:nvSpPr>
        <p:spPr>
          <a:xfrm>
            <a:off x="228599" y="237744"/>
            <a:ext cx="8531352" cy="6382512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gradFill>
          <a:gsLst>
            <a:gs pos="0">
              <a:srgbClr val="B1DDFF"/>
            </a:gs>
            <a:gs pos="100000">
              <a:srgbClr val="CBE8F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12000"/>
            </a:blip>
            <a:tile algn="tl" flip="none" tx="-368300" sx="64000" ty="203200" sy="64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53" name="Shape 53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6" name="Shape 56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b="0" i="0" sz="7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1453896" y="521208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gradFill>
          <a:gsLst>
            <a:gs pos="0">
              <a:srgbClr val="B0DBFF"/>
            </a:gs>
            <a:gs pos="100000">
              <a:srgbClr val="CBE8F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12000"/>
            </a:blip>
            <a:tile algn="tl" flip="none" tx="-368300" sx="64000" ty="203200" sy="64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67" name="Shape 67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" name="Shape 68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" name="Shape 69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70" name="Shape 70"/>
          <p:cNvSpPr txBox="1"/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b="0" i="0" sz="7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1453896" y="521208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604504" y="521208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925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960224" y="56204"/>
            <a:ext cx="3016250" cy="98150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" name="Shape 39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960224" y="56204"/>
            <a:ext cx="3016250" cy="98150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hyperlink" Target="https://www.w3schools.com/colors/colors_picker.as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CodeFirstGirls/html2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claredevine/personal-websit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claredevine/rangers-website/pull/10/commits" TargetMode="External"/><Relationship Id="rId4" Type="http://schemas.openxmlformats.org/officeDocument/2006/relationships/hyperlink" Target="https://github.com/claredevine/rangers-website/pull/10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t/>
            </a:r>
            <a:endParaRPr b="0" i="0" sz="7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Shape 232"/>
          <p:cNvSpPr txBox="1"/>
          <p:nvPr>
            <p:ph idx="1" type="subTitle"/>
          </p:nvPr>
        </p:nvSpPr>
        <p:spPr>
          <a:xfrm>
            <a:off x="1524000" y="470880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Web Development: CSS</a:t>
            </a:r>
            <a:endParaRPr/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350" y="1122363"/>
            <a:ext cx="10147300" cy="33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Linking CSS</a:t>
            </a:r>
            <a:endParaRPr/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need to connect your CSS stylesheet to your HTML file:</a:t>
            </a:r>
            <a:endParaRPr/>
          </a:p>
          <a:p>
            <a:pPr indent="-68579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68579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4562" y="2849684"/>
            <a:ext cx="5551495" cy="2871177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Linking Files</a:t>
            </a:r>
            <a:endParaRPr/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&lt;link rel=“stylesheet” href=“CSS/style.css”&gt;</a:t>
            </a:r>
            <a:endParaRPr/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087858"/>
            <a:ext cx="6814038" cy="215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External links (eg. A website address – start with http://)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&lt;link rel=“stylesheet” href=“</a:t>
            </a:r>
            <a:r>
              <a:rPr lang="en-GB">
                <a:solidFill>
                  <a:schemeClr val="accent1"/>
                </a:solidFill>
              </a:rPr>
              <a:t>https://maxcdn.bootstrapcdn.com/bootstrap/3.3.7/css/bootstrap.min.css”&gt;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Root relative links (start with a slash /)</a:t>
            </a:r>
            <a:endParaRPr/>
          </a:p>
          <a:p>
            <a:pPr indent="-68579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Document relative links (no slash at start)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219200" y="7949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Linking Files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066799" y="46778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CSS Syntax</a:t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2637692" y="2461845"/>
            <a:ext cx="6682154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h1</a:t>
            </a:r>
            <a:r>
              <a:rPr b="0" i="0" lang="en-GB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GB" sz="32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lang="en-GB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color:</a:t>
            </a:r>
            <a:r>
              <a:rPr lang="en-GB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GB" sz="32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lang="en-GB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font-size: </a:t>
            </a:r>
            <a:r>
              <a:rPr lang="en-GB" sz="32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GB" sz="32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3200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5" name="Shape 315"/>
          <p:cNvCxnSpPr/>
          <p:nvPr/>
        </p:nvCxnSpPr>
        <p:spPr>
          <a:xfrm>
            <a:off x="1969477" y="2145323"/>
            <a:ext cx="668215" cy="44547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16" name="Shape 316"/>
          <p:cNvSpPr txBox="1"/>
          <p:nvPr/>
        </p:nvSpPr>
        <p:spPr>
          <a:xfrm>
            <a:off x="1066799" y="1746738"/>
            <a:ext cx="17232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Selector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3950676" y="2093349"/>
            <a:ext cx="17350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Property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5978769" y="2954215"/>
            <a:ext cx="225083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Property value (semi colon separates attributes)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2989385" y="4654062"/>
            <a:ext cx="14771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Curly brackets!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20" name="Shape 320"/>
          <p:cNvCxnSpPr/>
          <p:nvPr/>
        </p:nvCxnSpPr>
        <p:spPr>
          <a:xfrm flipH="1">
            <a:off x="3968402" y="2462673"/>
            <a:ext cx="370200" cy="59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21" name="Shape 321"/>
          <p:cNvCxnSpPr/>
          <p:nvPr/>
        </p:nvCxnSpPr>
        <p:spPr>
          <a:xfrm flipH="1">
            <a:off x="5496450" y="3104150"/>
            <a:ext cx="490800" cy="44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useful properties</a:t>
            </a:r>
            <a:endParaRPr/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Font-size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Text-align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Color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Font-family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Background-color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875" y="2181825"/>
            <a:ext cx="5981700" cy="3543300"/>
          </a:xfrm>
          <a:prstGeom prst="rect">
            <a:avLst/>
          </a:prstGeom>
          <a:noFill/>
          <a:ln cap="flat" cmpd="sng" w="38100">
            <a:solidFill>
              <a:srgbClr val="FEFEFE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329" name="Shape 329"/>
          <p:cNvCxnSpPr/>
          <p:nvPr/>
        </p:nvCxnSpPr>
        <p:spPr>
          <a:xfrm flipH="1" rot="10800000">
            <a:off x="3226250" y="3875900"/>
            <a:ext cx="2107800" cy="10887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0" name="Shape 330"/>
          <p:cNvSpPr txBox="1"/>
          <p:nvPr/>
        </p:nvSpPr>
        <p:spPr>
          <a:xfrm>
            <a:off x="1504325" y="4578675"/>
            <a:ext cx="2276100" cy="97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lt1"/>
                </a:solidFill>
              </a:rPr>
              <a:t>Colour hex codes</a:t>
            </a:r>
            <a:endParaRPr u="sng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#ffffff = white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#000000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#ff0000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1066800" y="5825575"/>
            <a:ext cx="2585100" cy="4254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HTML Colour Picker CLICKY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5163775" y="820575"/>
            <a:ext cx="546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2 – Using CSS</a:t>
            </a:r>
            <a:endParaRPr/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4510650" y="2122900"/>
            <a:ext cx="72162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lang="en-GB"/>
              <a:t>Go to this address: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https://github.com/CodeFirstGirls/html2</a:t>
            </a:r>
            <a:endParaRPr/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en-GB"/>
              <a:t>Download exercise1.html </a:t>
            </a:r>
            <a:endParaRPr/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lang="en-GB"/>
              <a:t>Add CSS to make it look like the image in exercise1_solution.jpg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lang="en-GB"/>
              <a:t>If you find that easy, have a go at exercise2.html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FF"/>
                </a:solidFill>
              </a:rPr>
              <a:t>EXTENSION:</a:t>
            </a:r>
            <a:endParaRPr>
              <a:solidFill>
                <a:srgbClr val="FF00FF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some styling to your About Me page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/>
              <a:t>Eg. </a:t>
            </a: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 font and background colors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 font style and size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38" name="Shape 338"/>
          <p:cNvCxnSpPr/>
          <p:nvPr/>
        </p:nvCxnSpPr>
        <p:spPr>
          <a:xfrm>
            <a:off x="4107000" y="895650"/>
            <a:ext cx="19800" cy="5066700"/>
          </a:xfrm>
          <a:prstGeom prst="straightConnector1">
            <a:avLst/>
          </a:prstGeom>
          <a:noFill/>
          <a:ln cap="flat" cmpd="sng" w="76200">
            <a:solidFill>
              <a:srgbClr val="B0DB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9" name="Shape 339"/>
          <p:cNvSpPr txBox="1"/>
          <p:nvPr>
            <p:ph type="title"/>
          </p:nvPr>
        </p:nvSpPr>
        <p:spPr>
          <a:xfrm>
            <a:off x="898500" y="994600"/>
            <a:ext cx="32283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1 – Linking CSS</a:t>
            </a:r>
            <a:endParaRPr/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789700" y="3160350"/>
            <a:ext cx="3060000" cy="28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new file called style.css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style.css to your ‘About Me’ page you made last week inside the &lt;head&gt; tags of your about me html file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569259" y="25391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Types of selector</a:t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772096" y="1818995"/>
            <a:ext cx="6239436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element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eg. H1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}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class</a:t>
            </a:r>
            <a:endParaRPr/>
          </a:p>
          <a:p>
            <a:pPr indent="0" lvl="1" marL="27432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eg. .container {}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eg. #about-header {}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569259" y="25391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HTML: Class and ID</a:t>
            </a:r>
            <a:endParaRPr/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928255" y="186857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= for defining a group of HTML elements that you want to give the same CSS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li.navbar or just .navbar to apply to all elements in the navbar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 = for defining one unique element that you want to give specific CSS 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h1#about-header or just #about-header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HTML: Div and span</a:t>
            </a:r>
            <a:endParaRPr/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&lt;div&gt;&lt;/div&gt; stands for division. Block level element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&lt;span&gt;&lt;/span&gt; is used to apply classes/IDs to sections of text. Inline level element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Block vs. inline</a:t>
            </a:r>
            <a:endParaRPr/>
          </a:p>
        </p:txBody>
      </p:sp>
      <p:pic>
        <p:nvPicPr>
          <p:cNvPr id="361" name="Shape 3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2181" y="4069080"/>
            <a:ext cx="85725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Universal selector</a:t>
            </a:r>
            <a:endParaRPr/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GB" sz="4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 {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b="0" i="0" lang="en-GB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Font-family: Arial</a:t>
            </a:r>
            <a:endParaRPr b="0" i="0" sz="44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GB" sz="4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lang="en-GB"/>
              <a:t>HTML Recap</a:t>
            </a:r>
            <a:endParaRPr b="0" i="0" sz="48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Any questions from the homeworks?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/>
              <a:t>If you think of any questions during the session, come write them on the board and we’ll answer them at the end!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</a:t>
            </a:r>
            <a:endParaRPr/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GB"/>
              <a:t>. Add CSS to your About Me page</a:t>
            </a:r>
            <a:endParaRPr/>
          </a:p>
          <a:p>
            <a:pPr indent="-19558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GB" sz="1800"/>
              <a:t>Eg. Change font and background colors, font style and size </a:t>
            </a:r>
            <a:endParaRPr sz="1800"/>
          </a:p>
          <a:p>
            <a:pPr indent="-19558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Create at least one class and one ID and add them to some HTML elements</a:t>
            </a:r>
            <a:endParaRPr sz="1800"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GB"/>
              <a:t>2. Add one &lt;div&gt; and one &lt;span&gt;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552093" y="2401055"/>
            <a:ext cx="545123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0" i="0" lang="en-GB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 To Github</a:t>
            </a:r>
            <a:endParaRPr b="0" i="0" sz="54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version control?</a:t>
            </a:r>
            <a:endParaRPr b="0" i="0" sz="48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lets you track your files over time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you mess up, you can easily get back to a previous working version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to collaborative software development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can work in teams on the same project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can manage conflicts in the code in the same file</a:t>
            </a:r>
            <a:endParaRPr/>
          </a:p>
          <a:p>
            <a:pPr indent="-68579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Advantages (1)</a:t>
            </a:r>
            <a:endParaRPr b="0" i="0" sz="48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Backup and Restore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can jump back to any moment in time (even if it was 10 years ago!)</a:t>
            </a:r>
            <a:endParaRPr/>
          </a:p>
          <a:p>
            <a:pPr indent="-68579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Synchronisation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Share files with people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Stay up-to-date with latest version</a:t>
            </a:r>
            <a:endParaRPr/>
          </a:p>
          <a:p>
            <a:pPr indent="-68579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Short Term and Long Term Undo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you mess up, go back to the last known good version</a:t>
            </a:r>
            <a:endParaRPr/>
          </a:p>
          <a:p>
            <a:pPr indent="-68579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Advantages (2)</a:t>
            </a:r>
            <a:endParaRPr b="0" i="0" sz="48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Track Changes and Ownership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Every file change receives a message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person making the change is logged as well</a:t>
            </a:r>
            <a:endParaRPr/>
          </a:p>
          <a:p>
            <a:pPr indent="-68579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Sandboxing, branching and merging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Insurance against yourself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a new feature in isolation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everything is tested ok – merge it to master!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2637692" y="2752748"/>
            <a:ext cx="627184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https://github.com</a:t>
            </a:r>
            <a:endParaRPr b="0" i="0" sz="48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Terms! (1)</a:t>
            </a:r>
            <a:endParaRPr b="0" i="0" sz="48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Repository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basic unit of GitHub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single project folder containing all files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GB" sz="18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https://github.com/claredevine/personal-website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Branches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Every repository has at least one branch called Master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Branches allow you to work on different parts of a repository at the same time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Terms! (2)</a:t>
            </a:r>
            <a:endParaRPr b="0" i="0" sz="48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65"/>
              <a:buFont typeface="Arial"/>
              <a:buNone/>
            </a:pPr>
            <a:r>
              <a:rPr b="1" i="0" lang="en-GB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Commit</a:t>
            </a:r>
            <a:endParaRPr/>
          </a:p>
          <a:p>
            <a:pPr indent="-182880" lvl="0" marL="18288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65"/>
              <a:buFont typeface="Arial"/>
              <a:buChar char="•"/>
            </a:pPr>
            <a:r>
              <a:rPr b="0" i="0" lang="en-GB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change in a repository</a:t>
            </a:r>
            <a:endParaRPr/>
          </a:p>
          <a:p>
            <a:pPr indent="-182880" lvl="0" marL="18288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65"/>
              <a:buFont typeface="Arial"/>
              <a:buChar char="•"/>
            </a:pPr>
            <a:r>
              <a:rPr b="0" i="0" lang="en-GB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Every commit needs an associated message describing the change</a:t>
            </a:r>
            <a:endParaRPr/>
          </a:p>
          <a:p>
            <a:pPr indent="-182880" lvl="0" marL="18288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65"/>
              <a:buFont typeface="Arial"/>
              <a:buChar char="•"/>
            </a:pPr>
            <a:r>
              <a:rPr b="0" i="0" lang="en-GB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Commits help others understand what has been done to a repository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65"/>
              <a:buFont typeface="Arial"/>
              <a:buNone/>
            </a:pPr>
            <a:r>
              <a:rPr b="0" i="0" lang="en-GB" sz="1665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https://github.com/claredevine/rangers-website/pull/10/commits</a:t>
            </a:r>
            <a:endParaRPr b="0" i="0" sz="166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65"/>
              <a:buFont typeface="Arial"/>
              <a:buNone/>
            </a:pPr>
            <a:r>
              <a:t/>
            </a:r>
            <a:endParaRPr b="0" i="0" sz="166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65"/>
              <a:buFont typeface="Arial"/>
              <a:buNone/>
            </a:pPr>
            <a:r>
              <a:rPr b="1" i="0" lang="en-GB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Issue</a:t>
            </a:r>
            <a:endParaRPr/>
          </a:p>
          <a:p>
            <a:pPr indent="-182880" lvl="0" marL="18288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65"/>
              <a:buFont typeface="Arial"/>
              <a:buChar char="•"/>
            </a:pPr>
            <a:r>
              <a:rPr b="0" i="0" lang="en-GB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note on a repository about something that needs attention</a:t>
            </a:r>
            <a:endParaRPr/>
          </a:p>
          <a:p>
            <a:pPr indent="-77152" lvl="0" marL="18288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65"/>
              <a:buFont typeface="Arial"/>
              <a:buNone/>
            </a:pPr>
            <a:r>
              <a:t/>
            </a:r>
            <a:endParaRPr b="0" i="0" sz="166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65"/>
              <a:buFont typeface="Arial"/>
              <a:buNone/>
            </a:pPr>
            <a:r>
              <a:rPr b="1" i="0" lang="en-GB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Pull Request</a:t>
            </a:r>
            <a:endParaRPr/>
          </a:p>
          <a:p>
            <a:pPr indent="-182880" lvl="0" marL="18288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65"/>
              <a:buFont typeface="Arial"/>
              <a:buChar char="•"/>
            </a:pPr>
            <a:r>
              <a:rPr b="0" i="0" lang="en-GB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request to the repository owner to include your code in their project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65"/>
              <a:buFont typeface="Arial"/>
              <a:buNone/>
            </a:pPr>
            <a:r>
              <a:rPr b="0" i="0" lang="en-GB" sz="1665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https://github.com/claredevine/rangers-website/pull/10</a:t>
            </a:r>
            <a:endParaRPr b="0" i="0" sz="166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65"/>
              <a:buFont typeface="Arial"/>
              <a:buNone/>
            </a:pPr>
            <a:r>
              <a:t/>
            </a:r>
            <a:endParaRPr b="0" i="0" sz="166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77152" lvl="0" marL="18288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65"/>
              <a:buFont typeface="Arial"/>
              <a:buNone/>
            </a:pPr>
            <a:r>
              <a:t/>
            </a:r>
            <a:endParaRPr b="0" i="0" sz="166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1066800" y="456857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a Repo</a:t>
            </a:r>
            <a:endParaRPr b="0" i="0" sz="48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0" name="Shape 4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269" y="1828457"/>
            <a:ext cx="6647462" cy="4182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a Repo</a:t>
            </a:r>
            <a:endParaRPr b="0" i="0" sz="48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6" name="Shape 4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8988" y="2014194"/>
            <a:ext cx="5238264" cy="4225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066800" y="603019"/>
            <a:ext cx="100584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 for today...</a:t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900"/>
              </a:spcBef>
              <a:spcAft>
                <a:spcPts val="0"/>
              </a:spcAft>
              <a:buClr>
                <a:srgbClr val="B1DDFF"/>
              </a:buClr>
              <a:buSzPts val="1800"/>
              <a:buAutoNum type="arabicPeriod"/>
            </a:pPr>
            <a:r>
              <a:rPr b="1" lang="en-GB">
                <a:solidFill>
                  <a:srgbClr val="B1DDFF"/>
                </a:solidFill>
              </a:rPr>
              <a:t>Intro to CSS (Lisa)</a:t>
            </a:r>
            <a:endParaRPr b="1">
              <a:solidFill>
                <a:srgbClr val="B1DDFF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What is CSS? CSS syntax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Linking CSS/files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HTML classes and IDs</a:t>
            </a:r>
            <a:endParaRPr sz="1800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00FF"/>
                </a:solidFill>
              </a:rPr>
              <a:t>2. Intro to Github (Clare)</a:t>
            </a:r>
            <a:endParaRPr b="1">
              <a:solidFill>
                <a:srgbClr val="9900FF"/>
              </a:solidFill>
            </a:endParaRPr>
          </a:p>
          <a:p>
            <a:pPr indent="-342900" lvl="0" marL="914400" rtl="0">
              <a:spcBef>
                <a:spcPts val="90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Version control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Creating a repo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Command line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3. Competition</a:t>
            </a:r>
            <a:endParaRPr>
              <a:solidFill>
                <a:srgbClr val="FF0000"/>
              </a:solidFill>
            </a:endParaRPr>
          </a:p>
          <a:p>
            <a:pPr indent="-342900" lvl="0" marL="914400">
              <a:spcBef>
                <a:spcPts val="90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Guidelines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Command Line</a:t>
            </a:r>
            <a:endParaRPr b="0" i="0" sz="48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 – Terminal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Windows – Command Prompt</a:t>
            </a:r>
            <a:endParaRPr/>
          </a:p>
          <a:p>
            <a:pPr indent="-68579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a repo</a:t>
            </a:r>
            <a:endParaRPr b="0" i="0" sz="48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8" name="Shape 4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2298" y="2103438"/>
            <a:ext cx="9587403" cy="393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a repo</a:t>
            </a:r>
            <a:endParaRPr b="0" i="0" sz="48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4" name="Shape 4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9050" y="2014194"/>
            <a:ext cx="7073900" cy="32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 txBox="1"/>
          <p:nvPr/>
        </p:nvSpPr>
        <p:spPr>
          <a:xfrm>
            <a:off x="3300413" y="5657850"/>
            <a:ext cx="55578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Then open the file in your code editor!!!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a Repo</a:t>
            </a:r>
            <a:endParaRPr b="0" i="0" sz="48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cd &lt;REPOSITORY-NAME&gt;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checkout –b trial-branch</a:t>
            </a:r>
            <a:endParaRPr/>
          </a:p>
          <a:p>
            <a:pPr indent="-68579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 commands to know</a:t>
            </a:r>
            <a:endParaRPr b="0" i="0" sz="48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Committing to a branch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add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commit –m “Message here”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push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Updating your local version of master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pull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68579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Competition</a:t>
            </a:r>
            <a:endParaRPr b="0" i="0" sz="48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Groups of 2-3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 to form teams by week 3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Prize = Amazon vouchers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of the previous winners: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http://www.codefirstgirls.org.uk/course-competition.html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Competition Guidelines</a:t>
            </a:r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1688123" y="2014194"/>
            <a:ext cx="8147539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Visually appealing design - good use of CSS, HTML elements,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Twitter Bootstrap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Good formatting: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• Code split into the appropriate files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• Files indented properly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Website live on internet (Github page, Heroku or own domain)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Extras e.g: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 A contact form (for example name and email)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 Social buttons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 Widgets (eg. 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 A variety of HTML elements (eg.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Note: interactive elements eg. Forms don’t need to work, just be visual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 (optional) Good organisation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•Version control using GitHub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•Sensible commit messages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Homework!</a:t>
            </a:r>
            <a:endParaRPr/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Project 3 on General Assembly Dash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Find out what these terms mean:</a:t>
            </a:r>
            <a:endParaRPr/>
          </a:p>
          <a:p>
            <a:pPr indent="-182880" lvl="1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</a:t>
            </a:r>
            <a:endParaRPr/>
          </a:p>
          <a:p>
            <a:pPr indent="-182880" lvl="1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</a:t>
            </a:r>
            <a:endParaRPr/>
          </a:p>
          <a:p>
            <a:pPr indent="-182880" lvl="1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Toolkit</a:t>
            </a:r>
            <a:endParaRPr/>
          </a:p>
          <a:p>
            <a:pPr indent="-182880" lvl="1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Library</a:t>
            </a:r>
            <a:endParaRPr/>
          </a:p>
          <a:p>
            <a:pPr indent="-68579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See you next week!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252614" y="2581601"/>
            <a:ext cx="919575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Century Gothic"/>
              <a:buNone/>
            </a:pPr>
            <a:r>
              <a:rPr b="0" i="0" lang="en-GB" sz="7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 to CSS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066800" y="642594"/>
            <a:ext cx="9777046" cy="122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CSS?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Adds styling to your HTML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https://codepen.io/dianaklee/pen/JYbbRx</a:t>
            </a:r>
            <a:endParaRPr/>
          </a:p>
          <a:p>
            <a:pPr indent="-68579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exercise1_solution.png"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025" y="3398025"/>
            <a:ext cx="9226050" cy="26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0" i="0" lang="en-GB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CSS</a:t>
            </a:r>
            <a:endParaRPr b="0" i="0" sz="48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ways to use CSS:</a:t>
            </a:r>
            <a:endParaRPr/>
          </a:p>
          <a:p>
            <a:pPr indent="-68579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Inline</a:t>
            </a:r>
            <a:endParaRPr/>
          </a:p>
          <a:p>
            <a:pPr indent="-68579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In style tags inside head</a:t>
            </a:r>
            <a:endParaRPr/>
          </a:p>
          <a:p>
            <a:pPr indent="-68579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 separate file (stylesheet)</a:t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2780925" y="2790725"/>
            <a:ext cx="67887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FF"/>
                </a:solidFill>
              </a:rPr>
              <a:t>&lt;h1 style=”text-size: 14px; color: red;”&gt;HELLOOOOO&lt;/h1&gt;</a:t>
            </a:r>
            <a:endParaRPr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1066800" y="315894"/>
            <a:ext cx="100584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ways of using CSS</a:t>
            </a:r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1779325" y="2142750"/>
            <a:ext cx="17637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90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Inline</a:t>
            </a:r>
            <a:endParaRPr sz="2400"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62" y="2963125"/>
            <a:ext cx="10860874" cy="1921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1066800" y="589046"/>
            <a:ext cx="57219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/>
              <a:t>2. </a:t>
            </a:r>
            <a:r>
              <a:rPr lang="en-GB" sz="2400"/>
              <a:t>In style tags inside page &lt;head&gt;</a:t>
            </a:r>
            <a:endParaRPr sz="2400"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088" y="1495046"/>
            <a:ext cx="6447833" cy="4765205"/>
          </a:xfrm>
          <a:prstGeom prst="rect">
            <a:avLst/>
          </a:prstGeom>
          <a:noFill/>
          <a:ln cap="flat" cmpd="sng" w="38100">
            <a:solidFill>
              <a:srgbClr val="FEFEFE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1066800" y="747345"/>
            <a:ext cx="10058400" cy="3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/>
              <a:t>3. In a separate file, linked to your HTML page</a:t>
            </a:r>
            <a:endParaRPr sz="2400"/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75" y="2006150"/>
            <a:ext cx="10887851" cy="35713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von">
  <a:themeElements>
    <a:clrScheme name="Savon">
      <a:dk1>
        <a:srgbClr val="000000"/>
      </a:dk1>
      <a:lt1>
        <a:srgbClr val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von">
  <a:themeElements>
    <a:clrScheme name="Savon">
      <a:dk1>
        <a:srgbClr val="000000"/>
      </a:dk1>
      <a:lt1>
        <a:srgbClr val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avon">
  <a:themeElements>
    <a:clrScheme name="Savon">
      <a:dk1>
        <a:srgbClr val="000000"/>
      </a:dk1>
      <a:lt1>
        <a:srgbClr val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