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matic SC" panose="00000500000000000000" pitchFamily="2" charset="-79"/>
      <p:regular r:id="rId23"/>
      <p:bold r:id="rId24"/>
    </p:embeddedFont>
    <p:embeddedFont>
      <p:font typeface="Roboto" panose="02000000000000000000" pitchFamily="2" charset="0"/>
      <p:regular r:id="rId25"/>
      <p:bold r:id="rId26"/>
      <p:italic r:id="rId27"/>
      <p:boldItalic r:id="rId28"/>
    </p:embeddedFont>
    <p:embeddedFont>
      <p:font typeface="Roboto Slab"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43e35a4a1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43e35a4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3b4f73b4e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3b4f73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3b4f73b4e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3b4f73b4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3b4f73b4e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3b4f73b4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b4f73b4e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b4f73b4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3b4f73b4e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3b4f73b4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3b4f73b4e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3b4f73b4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4ca06dd2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4ca06dd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Camila y Elizabeth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4ca06dd2f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4ca06dd2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6f75fce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3b4c9a845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3b4c9a84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Camila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3b4c9a845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3b4c9a84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Camila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3b4c9a845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3b4c9a84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Camila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4ca06dd2f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4ca06dd2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3b4c9a845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3b4c9a8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Camila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4ca06dd2f_1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4ca06dd2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3c05b1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3c05b1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cta.es/index.php/recursos/glosarios-especializados/glosarios-trilinguees"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www.itu.int/bitexts/termino.ph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tandards.tiaonline.org/resources/telecom-glossary"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hyperlink" Target="https://crtc.gc.ca/eng/dcs/glossaryt.htm" TargetMode="External"/><Relationship Id="rId4" Type="http://schemas.openxmlformats.org/officeDocument/2006/relationships/hyperlink" Target="https://www.fcc.gov/general/glossary-telecommunications-term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iena.com/insights/acronym-guid"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hyperlink" Target="https://itel.com/telecom-glossar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9pTOouFRBuY"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itu.int/es/Page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ift.org.mx/que-es-el-ift/glosari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itelia.es/diccionario/" TargetMode="Externa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hyperlink" Target="http://www.ramonmillan.com/documentos/bibliografia/DiccionarioRedesDatos_LMData.pdf" TargetMode="External"/><Relationship Id="rId4" Type="http://schemas.openxmlformats.org/officeDocument/2006/relationships/hyperlink" Target="https://diccionario.raing.es/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734627" y="831875"/>
            <a:ext cx="5783400" cy="14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Documentación </a:t>
            </a:r>
            <a:endParaRPr/>
          </a:p>
          <a:p>
            <a:pPr marL="0" lvl="0" indent="0" algn="l" rtl="0">
              <a:spcBef>
                <a:spcPts val="0"/>
              </a:spcBef>
              <a:spcAft>
                <a:spcPts val="0"/>
              </a:spcAft>
              <a:buNone/>
            </a:pPr>
            <a:r>
              <a:rPr lang="en"/>
              <a:t>especializada</a:t>
            </a:r>
            <a:endParaRPr/>
          </a:p>
        </p:txBody>
      </p:sp>
      <p:sp>
        <p:nvSpPr>
          <p:cNvPr id="64" name="Google Shape;64;p13"/>
          <p:cNvSpPr txBox="1">
            <a:spLocks noGrp="1"/>
          </p:cNvSpPr>
          <p:nvPr>
            <p:ph type="subTitle" idx="1"/>
          </p:nvPr>
        </p:nvSpPr>
        <p:spPr>
          <a:xfrm>
            <a:off x="1680302" y="2358600"/>
            <a:ext cx="5783400" cy="9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 textos Científico-técnicos:</a:t>
            </a:r>
            <a:endParaRPr/>
          </a:p>
          <a:p>
            <a:pPr marL="0" lvl="0" indent="0" algn="l" rtl="0">
              <a:spcBef>
                <a:spcPts val="0"/>
              </a:spcBef>
              <a:spcAft>
                <a:spcPts val="0"/>
              </a:spcAft>
              <a:buNone/>
            </a:pPr>
            <a:r>
              <a:rPr lang="en" i="1"/>
              <a:t>Telecomunicaciones</a:t>
            </a:r>
            <a:endParaRPr i="1"/>
          </a:p>
          <a:p>
            <a:pPr marL="0" lvl="0" indent="0" algn="l" rtl="0">
              <a:spcBef>
                <a:spcPts val="0"/>
              </a:spcBef>
              <a:spcAft>
                <a:spcPts val="0"/>
              </a:spcAft>
              <a:buNone/>
            </a:pPr>
            <a:endParaRPr/>
          </a:p>
          <a:p>
            <a:pPr marL="0" lvl="0" indent="0" algn="l" rtl="0">
              <a:spcBef>
                <a:spcPts val="0"/>
              </a:spcBef>
              <a:spcAft>
                <a:spcPts val="0"/>
              </a:spcAft>
              <a:buNone/>
            </a:pPr>
            <a:r>
              <a:rPr lang="en"/>
              <a:t>Camila Gonzalez Bravo &amp; </a:t>
            </a:r>
            <a:br>
              <a:rPr lang="en"/>
            </a:br>
            <a:r>
              <a:rPr lang="en"/>
              <a:t>Elizabeth Castanon-Rumebe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bilingües</a:t>
            </a:r>
            <a:endParaRPr/>
          </a:p>
        </p:txBody>
      </p:sp>
      <p:sp>
        <p:nvSpPr>
          <p:cNvPr id="154" name="Google Shape;154;p22"/>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accent5"/>
                </a:solidFill>
              </a:rPr>
              <a:t>Glosarios trilingües de la Asociación de Autores Científico-Técnicos y Académicos (ACTA)</a:t>
            </a:r>
            <a:endParaRPr sz="2600">
              <a:solidFill>
                <a:schemeClr val="accent5"/>
              </a:solidFill>
            </a:endParaRPr>
          </a:p>
        </p:txBody>
      </p:sp>
      <p:cxnSp>
        <p:nvCxnSpPr>
          <p:cNvPr id="155" name="Google Shape;155;p22"/>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56" name="Google Shape;156;p22"/>
          <p:cNvSpPr txBox="1">
            <a:spLocks noGrp="1"/>
          </p:cNvSpPr>
          <p:nvPr>
            <p:ph type="body" idx="4294967295"/>
          </p:nvPr>
        </p:nvSpPr>
        <p:spPr>
          <a:xfrm>
            <a:off x="142125" y="1904153"/>
            <a:ext cx="3853200" cy="1182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La ACTA cuenta con un gran glosario trilingüe en el que incluye conceptos de las telecomunicaciones, redes y sistemas, entre muchas otras categorías. </a:t>
            </a:r>
            <a:endParaRPr sz="1200"/>
          </a:p>
          <a:p>
            <a:pPr marL="457200" lvl="0" indent="-304800" algn="l" rtl="0">
              <a:spcBef>
                <a:spcPts val="0"/>
              </a:spcBef>
              <a:spcAft>
                <a:spcPts val="0"/>
              </a:spcAft>
              <a:buSzPts val="1200"/>
              <a:buChar char="●"/>
            </a:pPr>
            <a:r>
              <a:rPr lang="en" sz="1200" u="sng">
                <a:solidFill>
                  <a:schemeClr val="hlink"/>
                </a:solidFill>
                <a:hlinkClick r:id="rId3"/>
              </a:rPr>
              <a:t>https://www.acta.es/index.php/recursos/glosarios-especializados/glosarios-trilinguees</a:t>
            </a:r>
            <a:r>
              <a:rPr lang="en" sz="1200"/>
              <a:t> </a:t>
            </a:r>
            <a:endParaRPr sz="1200"/>
          </a:p>
          <a:p>
            <a:pPr marL="0" lvl="0" indent="0" algn="l" rtl="0">
              <a:spcBef>
                <a:spcPts val="1600"/>
              </a:spcBef>
              <a:spcAft>
                <a:spcPts val="1600"/>
              </a:spcAft>
              <a:buNone/>
            </a:pPr>
            <a:endParaRPr sz="1400"/>
          </a:p>
        </p:txBody>
      </p:sp>
      <p:sp>
        <p:nvSpPr>
          <p:cNvPr id="157" name="Google Shape;157;p22"/>
          <p:cNvSpPr txBox="1">
            <a:spLocks noGrp="1"/>
          </p:cNvSpPr>
          <p:nvPr>
            <p:ph type="body" idx="4294967295"/>
          </p:nvPr>
        </p:nvSpPr>
        <p:spPr>
          <a:xfrm>
            <a:off x="4905750" y="1049219"/>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chemeClr val="accent5"/>
                </a:solidFill>
              </a:rPr>
              <a:t>TERMITE 6L: banco terminológico de Telecomunicaciones </a:t>
            </a:r>
            <a:endParaRPr sz="1600">
              <a:solidFill>
                <a:schemeClr val="accent5"/>
              </a:solidFill>
            </a:endParaRPr>
          </a:p>
        </p:txBody>
      </p:sp>
      <p:cxnSp>
        <p:nvCxnSpPr>
          <p:cNvPr id="158" name="Google Shape;158;p22"/>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59" name="Google Shape;159;p22"/>
          <p:cNvSpPr txBox="1">
            <a:spLocks noGrp="1"/>
          </p:cNvSpPr>
          <p:nvPr>
            <p:ph type="body" idx="4294967295"/>
          </p:nvPr>
        </p:nvSpPr>
        <p:spPr>
          <a:xfrm>
            <a:off x="4905750" y="1746300"/>
            <a:ext cx="3853200" cy="1752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Este banco terminológico forma es una iniciativa de la International Communications Union (o UIT en español) y hasta ahora contiene casi 90000 entradas.</a:t>
            </a:r>
            <a:endParaRPr sz="1100"/>
          </a:p>
          <a:p>
            <a:pPr marL="457200" lvl="0" indent="-298450" algn="l" rtl="0">
              <a:spcBef>
                <a:spcPts val="0"/>
              </a:spcBef>
              <a:spcAft>
                <a:spcPts val="0"/>
              </a:spcAft>
              <a:buSzPts val="1100"/>
              <a:buChar char="●"/>
            </a:pPr>
            <a:r>
              <a:rPr lang="en" sz="1100"/>
              <a:t>Tiene términos en inglés, árabe, español, chino, francés y ruso.</a:t>
            </a:r>
            <a:endParaRPr sz="1100"/>
          </a:p>
          <a:p>
            <a:pPr marL="457200" lvl="0" indent="-298450" algn="l" rtl="0">
              <a:spcBef>
                <a:spcPts val="0"/>
              </a:spcBef>
              <a:spcAft>
                <a:spcPts val="0"/>
              </a:spcAft>
              <a:buSzPts val="1100"/>
              <a:buChar char="●"/>
            </a:pPr>
            <a:r>
              <a:rPr lang="en" sz="1100" u="sng">
                <a:solidFill>
                  <a:schemeClr val="hlink"/>
                </a:solidFill>
                <a:latin typeface="Arial"/>
                <a:ea typeface="Arial"/>
                <a:cs typeface="Arial"/>
                <a:sym typeface="Arial"/>
                <a:hlinkClick r:id="rId4"/>
              </a:rPr>
              <a:t>LogiTerm Web - Terminology (itu.int)</a:t>
            </a:r>
            <a:endParaRPr sz="1100"/>
          </a:p>
          <a:p>
            <a:pPr marL="0" lvl="0" indent="0" algn="l" rtl="0">
              <a:spcBef>
                <a:spcPts val="1600"/>
              </a:spcBef>
              <a:spcAft>
                <a:spcPts val="1600"/>
              </a:spcAft>
              <a:buNone/>
            </a:pPr>
            <a:endParaRPr sz="1100"/>
          </a:p>
        </p:txBody>
      </p:sp>
      <p:pic>
        <p:nvPicPr>
          <p:cNvPr id="160" name="Google Shape;160;p22"/>
          <p:cNvPicPr preferRelativeResize="0"/>
          <p:nvPr/>
        </p:nvPicPr>
        <p:blipFill>
          <a:blip r:embed="rId5">
            <a:alphaModFix/>
          </a:blip>
          <a:stretch>
            <a:fillRect/>
          </a:stretch>
        </p:blipFill>
        <p:spPr>
          <a:xfrm>
            <a:off x="808050" y="3287650"/>
            <a:ext cx="2606586" cy="1680850"/>
          </a:xfrm>
          <a:prstGeom prst="rect">
            <a:avLst/>
          </a:prstGeom>
          <a:noFill/>
          <a:ln>
            <a:noFill/>
          </a:ln>
        </p:spPr>
      </p:pic>
      <p:pic>
        <p:nvPicPr>
          <p:cNvPr id="161" name="Google Shape;161;p22"/>
          <p:cNvPicPr preferRelativeResize="0"/>
          <p:nvPr/>
        </p:nvPicPr>
        <p:blipFill>
          <a:blip r:embed="rId6">
            <a:alphaModFix/>
          </a:blip>
          <a:stretch>
            <a:fillRect/>
          </a:stretch>
        </p:blipFill>
        <p:spPr>
          <a:xfrm>
            <a:off x="4572000" y="3287640"/>
            <a:ext cx="3853200" cy="17547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Recursos en inglés </a:t>
            </a:r>
            <a:endParaRPr sz="5000"/>
          </a:p>
        </p:txBody>
      </p:sp>
      <p:pic>
        <p:nvPicPr>
          <p:cNvPr id="167" name="Google Shape;167;p23"/>
          <p:cNvPicPr preferRelativeResize="0"/>
          <p:nvPr/>
        </p:nvPicPr>
        <p:blipFill>
          <a:blip r:embed="rId3">
            <a:alphaModFix/>
          </a:blip>
          <a:stretch>
            <a:fillRect/>
          </a:stretch>
        </p:blipFill>
        <p:spPr>
          <a:xfrm>
            <a:off x="5628475" y="2367501"/>
            <a:ext cx="3286926" cy="254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inglés: glosarios</a:t>
            </a:r>
            <a:endParaRPr/>
          </a:p>
        </p:txBody>
      </p:sp>
      <p:sp>
        <p:nvSpPr>
          <p:cNvPr id="173" name="Google Shape;173;p24"/>
          <p:cNvSpPr txBox="1">
            <a:spLocks noGrp="1"/>
          </p:cNvSpPr>
          <p:nvPr>
            <p:ph type="body" idx="4294967295"/>
          </p:nvPr>
        </p:nvSpPr>
        <p:spPr>
          <a:xfrm>
            <a:off x="311700" y="1297248"/>
            <a:ext cx="3853200" cy="61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accent5"/>
                </a:solidFill>
              </a:rPr>
              <a:t>Telecommunications Industry Association</a:t>
            </a:r>
            <a:endParaRPr sz="1400">
              <a:solidFill>
                <a:schemeClr val="accent5"/>
              </a:solidFill>
            </a:endParaRPr>
          </a:p>
        </p:txBody>
      </p:sp>
      <p:cxnSp>
        <p:nvCxnSpPr>
          <p:cNvPr id="174" name="Google Shape;174;p24"/>
          <p:cNvCxnSpPr/>
          <p:nvPr/>
        </p:nvCxnSpPr>
        <p:spPr>
          <a:xfrm>
            <a:off x="311700" y="1201633"/>
            <a:ext cx="270900" cy="0"/>
          </a:xfrm>
          <a:prstGeom prst="straightConnector1">
            <a:avLst/>
          </a:prstGeom>
          <a:noFill/>
          <a:ln w="9525" cap="flat" cmpd="sng">
            <a:solidFill>
              <a:schemeClr val="lt2"/>
            </a:solidFill>
            <a:prstDash val="solid"/>
            <a:round/>
            <a:headEnd type="none" w="sm" len="sm"/>
            <a:tailEnd type="none" w="sm" len="sm"/>
          </a:ln>
        </p:spPr>
      </p:cxnSp>
      <p:sp>
        <p:nvSpPr>
          <p:cNvPr id="175" name="Google Shape;175;p24"/>
          <p:cNvSpPr txBox="1">
            <a:spLocks noGrp="1"/>
          </p:cNvSpPr>
          <p:nvPr>
            <p:ph type="body" idx="4294967295"/>
          </p:nvPr>
        </p:nvSpPr>
        <p:spPr>
          <a:xfrm>
            <a:off x="217975" y="1622550"/>
            <a:ext cx="3853200" cy="9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Este glosario fue creado por la Asociación de la industria de Telecomunicaciones Estadounidense, utilizado al nivel mundial.</a:t>
            </a:r>
            <a:endParaRPr sz="1100"/>
          </a:p>
          <a:p>
            <a:pPr marL="0" lvl="0" indent="0" algn="l" rtl="0">
              <a:spcBef>
                <a:spcPts val="1600"/>
              </a:spcBef>
              <a:spcAft>
                <a:spcPts val="0"/>
              </a:spcAft>
              <a:buNone/>
            </a:pPr>
            <a:r>
              <a:rPr lang="en" sz="1100" u="sng">
                <a:solidFill>
                  <a:schemeClr val="hlink"/>
                </a:solidFill>
                <a:hlinkClick r:id="rId3"/>
              </a:rPr>
              <a:t>https://standards.tiaonline.org/resources/telecom-glossary</a:t>
            </a:r>
            <a:br>
              <a:rPr lang="en"/>
            </a:br>
            <a:br>
              <a:rPr lang="en"/>
            </a:br>
            <a:r>
              <a:rPr lang="en" sz="1400">
                <a:solidFill>
                  <a:schemeClr val="accent5"/>
                </a:solidFill>
              </a:rPr>
              <a:t>Telecommunications Industry Association</a:t>
            </a:r>
            <a:endParaRPr sz="700"/>
          </a:p>
          <a:p>
            <a:pPr marL="0" lvl="0" indent="0" algn="l" rtl="0">
              <a:lnSpc>
                <a:spcPct val="100000"/>
              </a:lnSpc>
              <a:spcBef>
                <a:spcPts val="1600"/>
              </a:spcBef>
              <a:spcAft>
                <a:spcPts val="0"/>
              </a:spcAft>
              <a:buNone/>
            </a:pPr>
            <a:r>
              <a:rPr lang="en" sz="1100">
                <a:latin typeface="Arial"/>
                <a:ea typeface="Arial"/>
                <a:cs typeface="Arial"/>
                <a:sym typeface="Arial"/>
              </a:rPr>
              <a:t>Este glosario fue creado por la Comisión Federal Estadounidense de telecomunicaciones.</a:t>
            </a:r>
            <a:br>
              <a:rPr lang="en" sz="1400">
                <a:solidFill>
                  <a:schemeClr val="accent5"/>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100" u="sng">
                <a:solidFill>
                  <a:schemeClr val="hlink"/>
                </a:solidFill>
                <a:latin typeface="Arial"/>
                <a:ea typeface="Arial"/>
                <a:cs typeface="Arial"/>
                <a:sym typeface="Arial"/>
                <a:hlinkClick r:id="rId4"/>
              </a:rPr>
              <a:t>https://www.fcc.gov/general/glossary-telecommunications-terms</a:t>
            </a: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400">
                <a:solidFill>
                  <a:schemeClr val="accent5"/>
                </a:solidFill>
              </a:rPr>
            </a:br>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sp>
        <p:nvSpPr>
          <p:cNvPr id="176" name="Google Shape;176;p24"/>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accent5"/>
                </a:solidFill>
              </a:rPr>
              <a:t>Glosario de términos utilizados por el gobierno Canadiense  </a:t>
            </a:r>
            <a:endParaRPr sz="1400">
              <a:solidFill>
                <a:schemeClr val="accent5"/>
              </a:solidFill>
            </a:endParaRPr>
          </a:p>
          <a:p>
            <a:pPr marL="0" lvl="0" indent="0" algn="l" rtl="0">
              <a:spcBef>
                <a:spcPts val="1600"/>
              </a:spcBef>
              <a:spcAft>
                <a:spcPts val="1600"/>
              </a:spcAft>
              <a:buNone/>
            </a:pPr>
            <a:endParaRPr sz="1700">
              <a:solidFill>
                <a:schemeClr val="accent5"/>
              </a:solidFill>
            </a:endParaRPr>
          </a:p>
        </p:txBody>
      </p:sp>
      <p:cxnSp>
        <p:nvCxnSpPr>
          <p:cNvPr id="177" name="Google Shape;177;p24"/>
          <p:cNvCxnSpPr/>
          <p:nvPr/>
        </p:nvCxnSpPr>
        <p:spPr>
          <a:xfrm>
            <a:off x="4905750" y="1201633"/>
            <a:ext cx="270900" cy="0"/>
          </a:xfrm>
          <a:prstGeom prst="straightConnector1">
            <a:avLst/>
          </a:prstGeom>
          <a:noFill/>
          <a:ln w="9525" cap="flat" cmpd="sng">
            <a:solidFill>
              <a:schemeClr val="lt2"/>
            </a:solidFill>
            <a:prstDash val="solid"/>
            <a:round/>
            <a:headEnd type="none" w="sm" len="sm"/>
            <a:tailEnd type="none" w="sm" len="sm"/>
          </a:ln>
        </p:spPr>
      </p:cxnSp>
      <p:sp>
        <p:nvSpPr>
          <p:cNvPr id="178" name="Google Shape;178;p24"/>
          <p:cNvSpPr txBox="1">
            <a:spLocks noGrp="1"/>
          </p:cNvSpPr>
          <p:nvPr>
            <p:ph type="body" idx="4294967295"/>
          </p:nvPr>
        </p:nvSpPr>
        <p:spPr>
          <a:xfrm>
            <a:off x="4905750" y="1863952"/>
            <a:ext cx="3853200" cy="15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Este glosario es utilizado por el gobierno canadiense de acuerdo a la comisión de Telecomunicación y radio/televisión.</a:t>
            </a:r>
            <a:endParaRPr sz="1100"/>
          </a:p>
          <a:p>
            <a:pPr marL="0" lvl="0" indent="0" algn="l" rtl="0">
              <a:spcBef>
                <a:spcPts val="1600"/>
              </a:spcBef>
              <a:spcAft>
                <a:spcPts val="0"/>
              </a:spcAft>
              <a:buNone/>
            </a:pPr>
            <a:r>
              <a:rPr lang="en" sz="1100" u="sng">
                <a:solidFill>
                  <a:schemeClr val="hlink"/>
                </a:solidFill>
                <a:hlinkClick r:id="rId5"/>
              </a:rPr>
              <a:t>https://crtc.gc.ca/eng/dcs/glossaryt.htm</a:t>
            </a:r>
            <a:endParaRPr sz="1100"/>
          </a:p>
          <a:p>
            <a:pPr marL="0" lvl="0" indent="0" algn="l" rtl="0">
              <a:spcBef>
                <a:spcPts val="1600"/>
              </a:spcBef>
              <a:spcAft>
                <a:spcPts val="1600"/>
              </a:spcAft>
              <a:buNone/>
            </a:pPr>
            <a:endParaRPr sz="1100"/>
          </a:p>
        </p:txBody>
      </p:sp>
      <p:cxnSp>
        <p:nvCxnSpPr>
          <p:cNvPr id="179" name="Google Shape;179;p24"/>
          <p:cNvCxnSpPr/>
          <p:nvPr/>
        </p:nvCxnSpPr>
        <p:spPr>
          <a:xfrm>
            <a:off x="311700" y="3051608"/>
            <a:ext cx="270900" cy="0"/>
          </a:xfrm>
          <a:prstGeom prst="straightConnector1">
            <a:avLst/>
          </a:prstGeom>
          <a:noFill/>
          <a:ln w="9525" cap="flat" cmpd="sng">
            <a:solidFill>
              <a:schemeClr val="lt2"/>
            </a:solidFill>
            <a:prstDash val="solid"/>
            <a:round/>
            <a:headEnd type="none" w="sm" len="sm"/>
            <a:tailEnd type="none" w="sm" len="sm"/>
          </a:ln>
        </p:spPr>
      </p:cxnSp>
      <p:pic>
        <p:nvPicPr>
          <p:cNvPr id="180" name="Google Shape;180;p24"/>
          <p:cNvPicPr preferRelativeResize="0"/>
          <p:nvPr/>
        </p:nvPicPr>
        <p:blipFill>
          <a:blip r:embed="rId6">
            <a:alphaModFix/>
          </a:blip>
          <a:stretch>
            <a:fillRect/>
          </a:stretch>
        </p:blipFill>
        <p:spPr>
          <a:xfrm>
            <a:off x="4945400" y="3277300"/>
            <a:ext cx="3773900" cy="90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inglés: abreviaciones </a:t>
            </a:r>
            <a:endParaRPr/>
          </a:p>
        </p:txBody>
      </p:sp>
      <p:cxnSp>
        <p:nvCxnSpPr>
          <p:cNvPr id="186" name="Google Shape;186;p25"/>
          <p:cNvCxnSpPr/>
          <p:nvPr/>
        </p:nvCxnSpPr>
        <p:spPr>
          <a:xfrm>
            <a:off x="481175" y="1543433"/>
            <a:ext cx="270900" cy="0"/>
          </a:xfrm>
          <a:prstGeom prst="straightConnector1">
            <a:avLst/>
          </a:prstGeom>
          <a:noFill/>
          <a:ln w="9525" cap="flat" cmpd="sng">
            <a:solidFill>
              <a:schemeClr val="lt2"/>
            </a:solidFill>
            <a:prstDash val="solid"/>
            <a:round/>
            <a:headEnd type="none" w="sm" len="sm"/>
            <a:tailEnd type="none" w="sm" len="sm"/>
          </a:ln>
        </p:spPr>
      </p:cxnSp>
      <p:sp>
        <p:nvSpPr>
          <p:cNvPr id="187" name="Google Shape;187;p25"/>
          <p:cNvSpPr txBox="1">
            <a:spLocks noGrp="1"/>
          </p:cNvSpPr>
          <p:nvPr>
            <p:ph type="body" idx="4294967295"/>
          </p:nvPr>
        </p:nvSpPr>
        <p:spPr>
          <a:xfrm>
            <a:off x="395025" y="1241400"/>
            <a:ext cx="3853200" cy="9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1600"/>
              </a:spcBef>
              <a:spcAft>
                <a:spcPts val="0"/>
              </a:spcAft>
              <a:buNone/>
            </a:pPr>
            <a:r>
              <a:rPr lang="en" sz="1200"/>
              <a:t>Ciena- Acronyms </a:t>
            </a:r>
            <a:br>
              <a:rPr lang="en" sz="1200"/>
            </a:br>
            <a:r>
              <a:rPr lang="en" sz="1200" u="sng">
                <a:solidFill>
                  <a:schemeClr val="hlink"/>
                </a:solidFill>
                <a:hlinkClick r:id="rId3"/>
              </a:rPr>
              <a:t>https://www.ciena.com/insights/acronym-guid</a:t>
            </a:r>
            <a:br>
              <a:rPr lang="en"/>
            </a:br>
            <a:br>
              <a:rPr lang="en" sz="1400">
                <a:solidFill>
                  <a:schemeClr val="accent5"/>
                </a:solidFill>
              </a:rPr>
            </a:br>
            <a:r>
              <a:rPr lang="en" sz="700"/>
              <a:t>_______</a:t>
            </a:r>
            <a:endParaRPr sz="700"/>
          </a:p>
          <a:p>
            <a:pPr marL="0" lvl="0" indent="0" algn="l" rtl="0">
              <a:spcBef>
                <a:spcPts val="1600"/>
              </a:spcBef>
              <a:spcAft>
                <a:spcPts val="0"/>
              </a:spcAft>
              <a:buNone/>
            </a:pPr>
            <a:r>
              <a:rPr lang="en" sz="1200"/>
              <a:t>Telecom Acronyms and Glossary of Terms</a:t>
            </a:r>
            <a:br>
              <a:rPr lang="en" sz="1400">
                <a:solidFill>
                  <a:schemeClr val="accent5"/>
                </a:solidFill>
                <a:latin typeface="Arial"/>
                <a:ea typeface="Arial"/>
                <a:cs typeface="Arial"/>
                <a:sym typeface="Arial"/>
              </a:rPr>
            </a:br>
            <a:r>
              <a:rPr lang="en" sz="1400" u="sng">
                <a:solidFill>
                  <a:schemeClr val="hlink"/>
                </a:solidFill>
                <a:latin typeface="Arial"/>
                <a:ea typeface="Arial"/>
                <a:cs typeface="Arial"/>
                <a:sym typeface="Arial"/>
                <a:hlinkClick r:id="rId4"/>
              </a:rPr>
              <a:t>https://itel.com/telecom-glossary/</a:t>
            </a:r>
            <a:br>
              <a:rPr lang="en" sz="1100">
                <a:latin typeface="Arial"/>
                <a:ea typeface="Arial"/>
                <a:cs typeface="Arial"/>
                <a:sym typeface="Arial"/>
              </a:rPr>
            </a:br>
            <a:r>
              <a:rPr lang="en" sz="700">
                <a:latin typeface="Arial"/>
                <a:ea typeface="Arial"/>
                <a:cs typeface="Arial"/>
                <a:sym typeface="Arial"/>
              </a:rPr>
              <a:t>______</a:t>
            </a:r>
            <a:endParaRPr sz="700">
              <a:latin typeface="Arial"/>
              <a:ea typeface="Arial"/>
              <a:cs typeface="Arial"/>
              <a:sym typeface="Arial"/>
            </a:endParaRPr>
          </a:p>
          <a:p>
            <a:pPr marL="0" lvl="0" indent="0" algn="l" rtl="0">
              <a:lnSpc>
                <a:spcPct val="100000"/>
              </a:lnSpc>
              <a:spcBef>
                <a:spcPts val="1600"/>
              </a:spcBef>
              <a:spcAft>
                <a:spcPts val="0"/>
              </a:spcAft>
              <a:buNone/>
            </a:pPr>
            <a:r>
              <a:rPr lang="en" sz="1200">
                <a:latin typeface="Arial"/>
                <a:ea typeface="Arial"/>
                <a:cs typeface="Arial"/>
                <a:sym typeface="Arial"/>
              </a:rPr>
              <a:t>YourDictionary Acronyms </a:t>
            </a:r>
            <a:br>
              <a:rPr lang="en" sz="1200">
                <a:solidFill>
                  <a:srgbClr val="000000"/>
                </a:solidFill>
                <a:latin typeface="Arial"/>
                <a:ea typeface="Arial"/>
                <a:cs typeface="Arial"/>
                <a:sym typeface="Arial"/>
              </a:rPr>
            </a:br>
            <a:r>
              <a:rPr lang="en" sz="1200">
                <a:solidFill>
                  <a:schemeClr val="accent5"/>
                </a:solidFill>
                <a:latin typeface="Arial"/>
                <a:ea typeface="Arial"/>
                <a:cs typeface="Arial"/>
                <a:sym typeface="Arial"/>
              </a:rPr>
              <a:t>https://abbreviations.yourdictionary.com/articles/telecom-acronyms.html</a:t>
            </a:r>
            <a:br>
              <a:rPr lang="en" sz="1400">
                <a:solidFill>
                  <a:schemeClr val="accent5"/>
                </a:solidFill>
                <a:latin typeface="Arial"/>
                <a:ea typeface="Arial"/>
                <a:cs typeface="Arial"/>
                <a:sym typeface="Arial"/>
              </a:rPr>
            </a:br>
            <a:br>
              <a:rPr lang="en" sz="1400">
                <a:solidFill>
                  <a:schemeClr val="accent5"/>
                </a:solidFill>
                <a:latin typeface="Arial"/>
                <a:ea typeface="Arial"/>
                <a:cs typeface="Arial"/>
                <a:sym typeface="Arial"/>
              </a:rPr>
            </a:br>
            <a:br>
              <a:rPr lang="en" sz="14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 sz="1400">
                <a:solidFill>
                  <a:schemeClr val="accent5"/>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4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400">
                <a:solidFill>
                  <a:schemeClr val="accent5"/>
                </a:solidFill>
              </a:rPr>
            </a:br>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inglés: enciclopedias </a:t>
            </a:r>
            <a:endParaRPr/>
          </a:p>
        </p:txBody>
      </p:sp>
      <p:cxnSp>
        <p:nvCxnSpPr>
          <p:cNvPr id="193" name="Google Shape;193;p26"/>
          <p:cNvCxnSpPr/>
          <p:nvPr/>
        </p:nvCxnSpPr>
        <p:spPr>
          <a:xfrm>
            <a:off x="460325" y="1158083"/>
            <a:ext cx="270900" cy="0"/>
          </a:xfrm>
          <a:prstGeom prst="straightConnector1">
            <a:avLst/>
          </a:prstGeom>
          <a:noFill/>
          <a:ln w="9525" cap="flat" cmpd="sng">
            <a:solidFill>
              <a:schemeClr val="lt2"/>
            </a:solidFill>
            <a:prstDash val="solid"/>
            <a:round/>
            <a:headEnd type="none" w="sm" len="sm"/>
            <a:tailEnd type="none" w="sm" len="sm"/>
          </a:ln>
        </p:spPr>
      </p:cxnSp>
      <p:sp>
        <p:nvSpPr>
          <p:cNvPr id="194" name="Google Shape;194;p26"/>
          <p:cNvSpPr txBox="1">
            <a:spLocks noGrp="1"/>
          </p:cNvSpPr>
          <p:nvPr>
            <p:ph type="body" idx="4294967295"/>
          </p:nvPr>
        </p:nvSpPr>
        <p:spPr>
          <a:xfrm>
            <a:off x="311700" y="735550"/>
            <a:ext cx="2281500" cy="9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1600"/>
              </a:spcBef>
              <a:spcAft>
                <a:spcPts val="0"/>
              </a:spcAft>
              <a:buNone/>
            </a:pPr>
            <a:r>
              <a:rPr lang="en" sz="1200"/>
              <a:t>Encyclopedia of Wireless Communications </a:t>
            </a:r>
            <a:br>
              <a:rPr lang="en" sz="1200"/>
            </a:br>
            <a:r>
              <a:rPr lang="en" sz="1200"/>
              <a:t>- Francis Botto</a:t>
            </a:r>
            <a:br>
              <a:rPr lang="en" sz="1200"/>
            </a:br>
            <a:r>
              <a:rPr lang="en" sz="1200"/>
              <a:t>McGraw-Hill Telecom</a:t>
            </a:r>
            <a:br>
              <a:rPr lang="en" sz="1200"/>
            </a:br>
            <a:br>
              <a:rPr lang="en" sz="1200"/>
            </a:br>
            <a:r>
              <a:rPr lang="en" sz="1050" i="1">
                <a:solidFill>
                  <a:schemeClr val="accent5"/>
                </a:solidFill>
                <a:latin typeface="Arial"/>
                <a:ea typeface="Arial"/>
                <a:cs typeface="Arial"/>
                <a:sym typeface="Arial"/>
              </a:rPr>
              <a:t>"Encyclopedia of Wireless Telecommunications offers a wide range of clear, concise, easy-to-read articles that make sense of constantly changing terminology and confusing acronyms.”</a:t>
            </a:r>
            <a:br>
              <a:rPr lang="en" sz="1050" i="1">
                <a:solidFill>
                  <a:schemeClr val="accent5"/>
                </a:solidFill>
                <a:latin typeface="Arial"/>
                <a:ea typeface="Arial"/>
                <a:cs typeface="Arial"/>
                <a:sym typeface="Arial"/>
              </a:rPr>
            </a:br>
            <a:br>
              <a:rPr lang="en" sz="1050" i="1">
                <a:solidFill>
                  <a:schemeClr val="accent5"/>
                </a:solidFill>
                <a:latin typeface="Arial"/>
                <a:ea typeface="Arial"/>
                <a:cs typeface="Arial"/>
                <a:sym typeface="Arial"/>
              </a:rPr>
            </a:br>
            <a:r>
              <a:rPr lang="en" sz="1050" i="1">
                <a:solidFill>
                  <a:schemeClr val="accent5"/>
                </a:solidFill>
                <a:latin typeface="Arial"/>
                <a:ea typeface="Arial"/>
                <a:cs typeface="Arial"/>
                <a:sym typeface="Arial"/>
              </a:rPr>
              <a:t>-Hard Copy, published in 2002</a:t>
            </a:r>
            <a:br>
              <a:rPr lang="en"/>
            </a:br>
            <a:br>
              <a:rPr lang="en" sz="1400">
                <a:solidFill>
                  <a:schemeClr val="accent5"/>
                </a:solidFill>
                <a:latin typeface="Arial"/>
                <a:ea typeface="Arial"/>
                <a:cs typeface="Arial"/>
                <a:sym typeface="Arial"/>
              </a:rPr>
            </a:br>
            <a:br>
              <a:rPr lang="en" sz="14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 sz="1400">
                <a:solidFill>
                  <a:schemeClr val="accent5"/>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4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400">
                <a:solidFill>
                  <a:schemeClr val="accent5"/>
                </a:solidFill>
              </a:rPr>
            </a:br>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pic>
        <p:nvPicPr>
          <p:cNvPr id="195" name="Google Shape;195;p26"/>
          <p:cNvPicPr preferRelativeResize="0"/>
          <p:nvPr/>
        </p:nvPicPr>
        <p:blipFill>
          <a:blip r:embed="rId3">
            <a:alphaModFix/>
          </a:blip>
          <a:stretch>
            <a:fillRect/>
          </a:stretch>
        </p:blipFill>
        <p:spPr>
          <a:xfrm>
            <a:off x="2593275" y="1158075"/>
            <a:ext cx="1638025" cy="2031500"/>
          </a:xfrm>
          <a:prstGeom prst="rect">
            <a:avLst/>
          </a:prstGeom>
          <a:noFill/>
          <a:ln>
            <a:noFill/>
          </a:ln>
        </p:spPr>
      </p:pic>
      <p:pic>
        <p:nvPicPr>
          <p:cNvPr id="196" name="Google Shape;196;p26"/>
          <p:cNvPicPr preferRelativeResize="0"/>
          <p:nvPr/>
        </p:nvPicPr>
        <p:blipFill>
          <a:blip r:embed="rId4">
            <a:alphaModFix/>
          </a:blip>
          <a:stretch>
            <a:fillRect/>
          </a:stretch>
        </p:blipFill>
        <p:spPr>
          <a:xfrm>
            <a:off x="7170149" y="2655725"/>
            <a:ext cx="1899925" cy="2397850"/>
          </a:xfrm>
          <a:prstGeom prst="rect">
            <a:avLst/>
          </a:prstGeom>
          <a:noFill/>
          <a:ln>
            <a:noFill/>
          </a:ln>
        </p:spPr>
      </p:pic>
      <p:sp>
        <p:nvSpPr>
          <p:cNvPr id="197" name="Google Shape;197;p26"/>
          <p:cNvSpPr txBox="1"/>
          <p:nvPr/>
        </p:nvSpPr>
        <p:spPr>
          <a:xfrm>
            <a:off x="4681650" y="2436850"/>
            <a:ext cx="2488500" cy="187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i="1">
                <a:solidFill>
                  <a:schemeClr val="accent5"/>
                </a:solidFill>
              </a:rPr>
              <a:t>"An encyclopedic reference of information on computer networking and telecommunications, covering subjects ranging from Bluetooth to mobile computing”</a:t>
            </a:r>
            <a:endParaRPr sz="1050" i="1">
              <a:solidFill>
                <a:schemeClr val="accent5"/>
              </a:solidFill>
            </a:endParaRPr>
          </a:p>
          <a:p>
            <a:pPr marL="0" lvl="0" indent="0" algn="l" rtl="0">
              <a:lnSpc>
                <a:spcPct val="115000"/>
              </a:lnSpc>
              <a:spcBef>
                <a:spcPts val="1600"/>
              </a:spcBef>
              <a:spcAft>
                <a:spcPts val="0"/>
              </a:spcAft>
              <a:buNone/>
            </a:pPr>
            <a:r>
              <a:rPr lang="en" sz="1050" i="1">
                <a:solidFill>
                  <a:schemeClr val="accent5"/>
                </a:solidFill>
              </a:rPr>
              <a:t>-Hard Copy, published in 2001</a:t>
            </a:r>
            <a:endParaRPr sz="1050" i="1">
              <a:solidFill>
                <a:schemeClr val="accent5"/>
              </a:solidFill>
            </a:endParaRPr>
          </a:p>
          <a:p>
            <a:pPr marL="0" lvl="0" indent="0" algn="l" rtl="0">
              <a:lnSpc>
                <a:spcPct val="115000"/>
              </a:lnSpc>
              <a:spcBef>
                <a:spcPts val="1600"/>
              </a:spcBef>
              <a:spcAft>
                <a:spcPts val="1600"/>
              </a:spcAft>
              <a:buNone/>
            </a:pPr>
            <a:endParaRPr sz="1050" i="1">
              <a:solidFill>
                <a:schemeClr val="accent5"/>
              </a:solidFill>
            </a:endParaRPr>
          </a:p>
        </p:txBody>
      </p:sp>
      <p:sp>
        <p:nvSpPr>
          <p:cNvPr id="198" name="Google Shape;198;p26"/>
          <p:cNvSpPr txBox="1"/>
          <p:nvPr/>
        </p:nvSpPr>
        <p:spPr>
          <a:xfrm>
            <a:off x="4630675" y="1268175"/>
            <a:ext cx="30000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Encyclopedia of Networking &amp; Telecommunications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Tom Sheldon</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McGraw-Hill Telecom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inglés: enciclopedias </a:t>
            </a:r>
            <a:endParaRPr/>
          </a:p>
        </p:txBody>
      </p:sp>
      <p:cxnSp>
        <p:nvCxnSpPr>
          <p:cNvPr id="204" name="Google Shape;204;p27"/>
          <p:cNvCxnSpPr/>
          <p:nvPr/>
        </p:nvCxnSpPr>
        <p:spPr>
          <a:xfrm>
            <a:off x="460325" y="1158083"/>
            <a:ext cx="270900" cy="0"/>
          </a:xfrm>
          <a:prstGeom prst="straightConnector1">
            <a:avLst/>
          </a:prstGeom>
          <a:noFill/>
          <a:ln w="9525" cap="flat" cmpd="sng">
            <a:solidFill>
              <a:schemeClr val="lt2"/>
            </a:solidFill>
            <a:prstDash val="solid"/>
            <a:round/>
            <a:headEnd type="none" w="sm" len="sm"/>
            <a:tailEnd type="none" w="sm" len="sm"/>
          </a:ln>
        </p:spPr>
      </p:cxnSp>
      <p:sp>
        <p:nvSpPr>
          <p:cNvPr id="205" name="Google Shape;205;p27"/>
          <p:cNvSpPr txBox="1">
            <a:spLocks noGrp="1"/>
          </p:cNvSpPr>
          <p:nvPr>
            <p:ph type="body" idx="4294967295"/>
          </p:nvPr>
        </p:nvSpPr>
        <p:spPr>
          <a:xfrm>
            <a:off x="311700" y="735550"/>
            <a:ext cx="2281500" cy="9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1600"/>
              </a:spcBef>
              <a:spcAft>
                <a:spcPts val="0"/>
              </a:spcAft>
              <a:buNone/>
            </a:pPr>
            <a:r>
              <a:rPr lang="en" sz="1200"/>
              <a:t>Wiley Encyclopedia of Telecommunications </a:t>
            </a:r>
            <a:br>
              <a:rPr lang="en" sz="1200"/>
            </a:br>
            <a:r>
              <a:rPr lang="en" sz="1200"/>
              <a:t>-John G. Proakis</a:t>
            </a:r>
            <a:br>
              <a:rPr lang="en" sz="1200"/>
            </a:br>
            <a:br>
              <a:rPr lang="en" sz="1200"/>
            </a:br>
            <a:r>
              <a:rPr lang="en" sz="1050" i="1">
                <a:solidFill>
                  <a:schemeClr val="accent5"/>
                </a:solidFill>
                <a:latin typeface="Arial"/>
                <a:ea typeface="Arial"/>
                <a:cs typeface="Arial"/>
                <a:sym typeface="Arial"/>
              </a:rPr>
              <a:t>"In five easily searched volumes, the Wiley Encyclopedia of Telecommunications provides a broad, clear overview of both the fundamentals of and recent advances in telecommunications”</a:t>
            </a:r>
            <a:br>
              <a:rPr lang="en" sz="1050" i="1">
                <a:solidFill>
                  <a:schemeClr val="accent5"/>
                </a:solidFill>
                <a:latin typeface="Arial"/>
                <a:ea typeface="Arial"/>
                <a:cs typeface="Arial"/>
                <a:sym typeface="Arial"/>
              </a:rPr>
            </a:br>
            <a:br>
              <a:rPr lang="en" sz="1050" i="1">
                <a:solidFill>
                  <a:schemeClr val="accent5"/>
                </a:solidFill>
                <a:latin typeface="Arial"/>
                <a:ea typeface="Arial"/>
                <a:cs typeface="Arial"/>
                <a:sym typeface="Arial"/>
              </a:rPr>
            </a:br>
            <a:r>
              <a:rPr lang="en" sz="1050" i="1">
                <a:solidFill>
                  <a:schemeClr val="accent5"/>
                </a:solidFill>
                <a:latin typeface="Arial"/>
                <a:ea typeface="Arial"/>
                <a:cs typeface="Arial"/>
                <a:sym typeface="Arial"/>
              </a:rPr>
              <a:t>-Hard Copy, published in 2003</a:t>
            </a:r>
            <a:br>
              <a:rPr lang="en"/>
            </a:br>
            <a:br>
              <a:rPr lang="en" sz="1400">
                <a:solidFill>
                  <a:schemeClr val="accent5"/>
                </a:solidFill>
                <a:latin typeface="Arial"/>
                <a:ea typeface="Arial"/>
                <a:cs typeface="Arial"/>
                <a:sym typeface="Arial"/>
              </a:rPr>
            </a:br>
            <a:br>
              <a:rPr lang="en" sz="14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 sz="1400">
                <a:solidFill>
                  <a:schemeClr val="accent5"/>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4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400">
                <a:solidFill>
                  <a:schemeClr val="accent5"/>
                </a:solidFill>
              </a:rPr>
            </a:br>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pic>
        <p:nvPicPr>
          <p:cNvPr id="206" name="Google Shape;206;p27"/>
          <p:cNvPicPr preferRelativeResize="0"/>
          <p:nvPr/>
        </p:nvPicPr>
        <p:blipFill>
          <a:blip r:embed="rId3">
            <a:alphaModFix/>
          </a:blip>
          <a:stretch>
            <a:fillRect/>
          </a:stretch>
        </p:blipFill>
        <p:spPr>
          <a:xfrm>
            <a:off x="2526925" y="1158075"/>
            <a:ext cx="1970707" cy="255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inglés: diccionarios</a:t>
            </a:r>
            <a:endParaRPr/>
          </a:p>
        </p:txBody>
      </p:sp>
      <p:cxnSp>
        <p:nvCxnSpPr>
          <p:cNvPr id="212" name="Google Shape;212;p28"/>
          <p:cNvCxnSpPr/>
          <p:nvPr/>
        </p:nvCxnSpPr>
        <p:spPr>
          <a:xfrm>
            <a:off x="460325" y="1158083"/>
            <a:ext cx="270900" cy="0"/>
          </a:xfrm>
          <a:prstGeom prst="straightConnector1">
            <a:avLst/>
          </a:prstGeom>
          <a:noFill/>
          <a:ln w="9525" cap="flat" cmpd="sng">
            <a:solidFill>
              <a:schemeClr val="lt2"/>
            </a:solidFill>
            <a:prstDash val="solid"/>
            <a:round/>
            <a:headEnd type="none" w="sm" len="sm"/>
            <a:tailEnd type="none" w="sm" len="sm"/>
          </a:ln>
        </p:spPr>
      </p:cxnSp>
      <p:sp>
        <p:nvSpPr>
          <p:cNvPr id="213" name="Google Shape;213;p28"/>
          <p:cNvSpPr txBox="1">
            <a:spLocks noGrp="1"/>
          </p:cNvSpPr>
          <p:nvPr>
            <p:ph type="body" idx="4294967295"/>
          </p:nvPr>
        </p:nvSpPr>
        <p:spPr>
          <a:xfrm>
            <a:off x="311700" y="735550"/>
            <a:ext cx="2281500" cy="9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1600"/>
              </a:spcBef>
              <a:spcAft>
                <a:spcPts val="0"/>
              </a:spcAft>
              <a:buNone/>
            </a:pPr>
            <a:r>
              <a:rPr lang="en" sz="1200"/>
              <a:t>Newton’s Telecom Dictionary</a:t>
            </a:r>
            <a:br>
              <a:rPr lang="en" sz="1200"/>
            </a:br>
            <a:r>
              <a:rPr lang="en" sz="1200"/>
              <a:t>-Harry Newton</a:t>
            </a:r>
            <a:br>
              <a:rPr lang="en" sz="1200"/>
            </a:br>
            <a:br>
              <a:rPr lang="en" sz="1200"/>
            </a:br>
            <a:r>
              <a:rPr lang="en" sz="1050" i="1">
                <a:solidFill>
                  <a:schemeClr val="accent5"/>
                </a:solidFill>
                <a:latin typeface="Arial"/>
                <a:ea typeface="Arial"/>
                <a:cs typeface="Arial"/>
                <a:sym typeface="Arial"/>
              </a:rPr>
              <a:t>"This is a business dictionary of 30,383 defined technology terms- telecommunications, computing, the Internet, networking and social media. It’s a complete dictionary of today’s information technology used by everyone from salesmen to lawyers, corporate trainers to college educators and engineers”</a:t>
            </a:r>
            <a:br>
              <a:rPr lang="en" sz="1050" i="1">
                <a:solidFill>
                  <a:schemeClr val="accent5"/>
                </a:solidFill>
                <a:latin typeface="Arial"/>
                <a:ea typeface="Arial"/>
                <a:cs typeface="Arial"/>
                <a:sym typeface="Arial"/>
              </a:rPr>
            </a:br>
            <a:br>
              <a:rPr lang="en" sz="1050" i="1">
                <a:solidFill>
                  <a:schemeClr val="accent5"/>
                </a:solidFill>
                <a:latin typeface="Arial"/>
                <a:ea typeface="Arial"/>
                <a:cs typeface="Arial"/>
                <a:sym typeface="Arial"/>
              </a:rPr>
            </a:br>
            <a:r>
              <a:rPr lang="en" sz="1050" i="1">
                <a:solidFill>
                  <a:schemeClr val="accent5"/>
                </a:solidFill>
                <a:latin typeface="Arial"/>
                <a:ea typeface="Arial"/>
                <a:cs typeface="Arial"/>
                <a:sym typeface="Arial"/>
              </a:rPr>
              <a:t>-Hard Copy, published in 2018</a:t>
            </a:r>
            <a:br>
              <a:rPr lang="en"/>
            </a:br>
            <a:br>
              <a:rPr lang="en" sz="1400">
                <a:solidFill>
                  <a:schemeClr val="accent5"/>
                </a:solidFill>
                <a:latin typeface="Arial"/>
                <a:ea typeface="Arial"/>
                <a:cs typeface="Arial"/>
                <a:sym typeface="Arial"/>
              </a:rPr>
            </a:br>
            <a:br>
              <a:rPr lang="en" sz="14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 sz="1400">
                <a:solidFill>
                  <a:schemeClr val="accent5"/>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4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400">
                <a:solidFill>
                  <a:schemeClr val="accent5"/>
                </a:solidFill>
              </a:rPr>
            </a:br>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pic>
        <p:nvPicPr>
          <p:cNvPr id="214" name="Google Shape;214;p28"/>
          <p:cNvPicPr preferRelativeResize="0"/>
          <p:nvPr/>
        </p:nvPicPr>
        <p:blipFill>
          <a:blip r:embed="rId3">
            <a:alphaModFix/>
          </a:blip>
          <a:stretch>
            <a:fillRect/>
          </a:stretch>
        </p:blipFill>
        <p:spPr>
          <a:xfrm>
            <a:off x="2745600" y="1258400"/>
            <a:ext cx="2041725" cy="3074075"/>
          </a:xfrm>
          <a:prstGeom prst="rect">
            <a:avLst/>
          </a:prstGeom>
          <a:noFill/>
          <a:ln>
            <a:noFill/>
          </a:ln>
        </p:spPr>
      </p:pic>
      <p:pic>
        <p:nvPicPr>
          <p:cNvPr id="215" name="Google Shape;215;p28"/>
          <p:cNvPicPr preferRelativeResize="0"/>
          <p:nvPr/>
        </p:nvPicPr>
        <p:blipFill>
          <a:blip r:embed="rId4">
            <a:alphaModFix/>
          </a:blip>
          <a:stretch>
            <a:fillRect/>
          </a:stretch>
        </p:blipFill>
        <p:spPr>
          <a:xfrm>
            <a:off x="7360025" y="851975"/>
            <a:ext cx="1313575" cy="1836200"/>
          </a:xfrm>
          <a:prstGeom prst="rect">
            <a:avLst/>
          </a:prstGeom>
          <a:noFill/>
          <a:ln>
            <a:noFill/>
          </a:ln>
        </p:spPr>
      </p:pic>
      <p:sp>
        <p:nvSpPr>
          <p:cNvPr id="216" name="Google Shape;216;p28"/>
          <p:cNvSpPr txBox="1"/>
          <p:nvPr/>
        </p:nvSpPr>
        <p:spPr>
          <a:xfrm>
            <a:off x="5298825" y="1158075"/>
            <a:ext cx="1928100" cy="230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Oxford Dictionary of Electronics &amp; Electrical Engineering</a:t>
            </a:r>
            <a:br>
              <a:rPr lang="en" sz="1200">
                <a:solidFill>
                  <a:schemeClr val="dk1"/>
                </a:solidFill>
                <a:latin typeface="Roboto"/>
                <a:ea typeface="Roboto"/>
                <a:cs typeface="Roboto"/>
                <a:sym typeface="Roboto"/>
              </a:rPr>
            </a:b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Oxford Dictionary of Media and Communications</a:t>
            </a:r>
            <a:endParaRPr sz="120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br>
              <a:rPr lang="en" sz="1200">
                <a:solidFill>
                  <a:schemeClr val="dk1"/>
                </a:solidFill>
                <a:latin typeface="Roboto"/>
                <a:ea typeface="Roboto"/>
                <a:cs typeface="Roboto"/>
                <a:sym typeface="Roboto"/>
              </a:rPr>
            </a:br>
            <a:endParaRPr/>
          </a:p>
        </p:txBody>
      </p:sp>
      <p:sp>
        <p:nvSpPr>
          <p:cNvPr id="217" name="Google Shape;217;p28"/>
          <p:cNvSpPr txBox="1"/>
          <p:nvPr/>
        </p:nvSpPr>
        <p:spPr>
          <a:xfrm>
            <a:off x="5298825" y="2883500"/>
            <a:ext cx="1788300" cy="124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50" i="1">
                <a:solidFill>
                  <a:schemeClr val="accent5"/>
                </a:solidFill>
              </a:rPr>
              <a:t>Specialized dictionaries within the field of Telecommunications </a:t>
            </a:r>
            <a:endParaRPr sz="950" i="1">
              <a:solidFill>
                <a:schemeClr val="accent5"/>
              </a:solidFill>
            </a:endParaRPr>
          </a:p>
          <a:p>
            <a:pPr marL="0" lvl="0" indent="0" algn="l" rtl="0">
              <a:lnSpc>
                <a:spcPct val="115000"/>
              </a:lnSpc>
              <a:spcBef>
                <a:spcPts val="1600"/>
              </a:spcBef>
              <a:spcAft>
                <a:spcPts val="1600"/>
              </a:spcAft>
              <a:buNone/>
            </a:pPr>
            <a:r>
              <a:rPr lang="en" sz="1050" i="1">
                <a:solidFill>
                  <a:schemeClr val="accent5"/>
                </a:solidFill>
              </a:rPr>
              <a:t>Available online at the York U Library</a:t>
            </a:r>
            <a:endParaRPr sz="1050" i="1">
              <a:solidFill>
                <a:schemeClr val="accent5"/>
              </a:solidFill>
            </a:endParaRPr>
          </a:p>
        </p:txBody>
      </p:sp>
      <p:pic>
        <p:nvPicPr>
          <p:cNvPr id="218" name="Google Shape;218;p28"/>
          <p:cNvPicPr preferRelativeResize="0"/>
          <p:nvPr/>
        </p:nvPicPr>
        <p:blipFill>
          <a:blip r:embed="rId5">
            <a:alphaModFix/>
          </a:blip>
          <a:stretch>
            <a:fillRect/>
          </a:stretch>
        </p:blipFill>
        <p:spPr>
          <a:xfrm>
            <a:off x="7360013" y="3027300"/>
            <a:ext cx="1313575" cy="1987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inglés: textos de referencia</a:t>
            </a:r>
            <a:endParaRPr/>
          </a:p>
        </p:txBody>
      </p:sp>
      <p:cxnSp>
        <p:nvCxnSpPr>
          <p:cNvPr id="224" name="Google Shape;224;p29"/>
          <p:cNvCxnSpPr/>
          <p:nvPr/>
        </p:nvCxnSpPr>
        <p:spPr>
          <a:xfrm>
            <a:off x="460325" y="1158083"/>
            <a:ext cx="270900" cy="0"/>
          </a:xfrm>
          <a:prstGeom prst="straightConnector1">
            <a:avLst/>
          </a:prstGeom>
          <a:noFill/>
          <a:ln w="9525" cap="flat" cmpd="sng">
            <a:solidFill>
              <a:schemeClr val="lt2"/>
            </a:solidFill>
            <a:prstDash val="solid"/>
            <a:round/>
            <a:headEnd type="none" w="sm" len="sm"/>
            <a:tailEnd type="none" w="sm" len="sm"/>
          </a:ln>
        </p:spPr>
      </p:cxnSp>
      <p:sp>
        <p:nvSpPr>
          <p:cNvPr id="225" name="Google Shape;225;p29"/>
          <p:cNvSpPr txBox="1">
            <a:spLocks noGrp="1"/>
          </p:cNvSpPr>
          <p:nvPr>
            <p:ph type="body" idx="4294967295"/>
          </p:nvPr>
        </p:nvSpPr>
        <p:spPr>
          <a:xfrm>
            <a:off x="311700" y="735550"/>
            <a:ext cx="2281500" cy="9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1600"/>
              </a:spcBef>
              <a:spcAft>
                <a:spcPts val="0"/>
              </a:spcAft>
              <a:buNone/>
            </a:pPr>
            <a:r>
              <a:rPr lang="en" sz="1200"/>
              <a:t>The Essential Guide to Telecommunications (Sixth Edition)</a:t>
            </a:r>
            <a:br>
              <a:rPr lang="en" sz="1200"/>
            </a:br>
            <a:r>
              <a:rPr lang="en" sz="1200"/>
              <a:t>-Annabel Z. Dodd</a:t>
            </a:r>
            <a:br>
              <a:rPr lang="en" sz="1200"/>
            </a:br>
            <a:br>
              <a:rPr lang="en" sz="1200"/>
            </a:br>
            <a:r>
              <a:rPr lang="en" sz="1050" i="1">
                <a:solidFill>
                  <a:schemeClr val="accent5"/>
                </a:solidFill>
                <a:latin typeface="Arial"/>
                <a:ea typeface="Arial"/>
                <a:cs typeface="Arial"/>
                <a:sym typeface="Arial"/>
              </a:rPr>
              <a:t>"New topics covered in this edition include: LTE Advanced and 5G wireless, modern security threats and countermeasures, emerging applications, and breakthrough techniques for building more scalable ,manageable networks.”</a:t>
            </a:r>
            <a:br>
              <a:rPr lang="en" sz="1050" i="1">
                <a:solidFill>
                  <a:schemeClr val="accent5"/>
                </a:solidFill>
                <a:latin typeface="Arial"/>
                <a:ea typeface="Arial"/>
                <a:cs typeface="Arial"/>
                <a:sym typeface="Arial"/>
              </a:rPr>
            </a:br>
            <a:br>
              <a:rPr lang="en" sz="1050" i="1">
                <a:solidFill>
                  <a:schemeClr val="accent5"/>
                </a:solidFill>
                <a:latin typeface="Arial"/>
                <a:ea typeface="Arial"/>
                <a:cs typeface="Arial"/>
                <a:sym typeface="Arial"/>
              </a:rPr>
            </a:br>
            <a:r>
              <a:rPr lang="en" sz="1050" i="1">
                <a:solidFill>
                  <a:schemeClr val="accent5"/>
                </a:solidFill>
                <a:latin typeface="Arial"/>
                <a:ea typeface="Arial"/>
                <a:cs typeface="Arial"/>
                <a:sym typeface="Arial"/>
              </a:rPr>
              <a:t>-Hard Copy, published in 2020</a:t>
            </a:r>
            <a:br>
              <a:rPr lang="en"/>
            </a:br>
            <a:br>
              <a:rPr lang="en" sz="1400">
                <a:solidFill>
                  <a:schemeClr val="accent5"/>
                </a:solidFill>
                <a:latin typeface="Arial"/>
                <a:ea typeface="Arial"/>
                <a:cs typeface="Arial"/>
                <a:sym typeface="Arial"/>
              </a:rPr>
            </a:br>
            <a:br>
              <a:rPr lang="en" sz="14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 sz="1400">
                <a:solidFill>
                  <a:schemeClr val="accent5"/>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4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400">
                <a:solidFill>
                  <a:schemeClr val="accent5"/>
                </a:solidFill>
              </a:rPr>
            </a:br>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pic>
        <p:nvPicPr>
          <p:cNvPr id="226" name="Google Shape;226;p29"/>
          <p:cNvPicPr preferRelativeResize="0"/>
          <p:nvPr/>
        </p:nvPicPr>
        <p:blipFill>
          <a:blip r:embed="rId3">
            <a:alphaModFix/>
          </a:blip>
          <a:stretch>
            <a:fillRect/>
          </a:stretch>
        </p:blipFill>
        <p:spPr>
          <a:xfrm>
            <a:off x="2593200" y="1367924"/>
            <a:ext cx="1949975" cy="2509198"/>
          </a:xfrm>
          <a:prstGeom prst="rect">
            <a:avLst/>
          </a:prstGeom>
          <a:noFill/>
          <a:ln>
            <a:noFill/>
          </a:ln>
        </p:spPr>
      </p:pic>
      <p:pic>
        <p:nvPicPr>
          <p:cNvPr id="227" name="Google Shape;227;p29"/>
          <p:cNvPicPr preferRelativeResize="0"/>
          <p:nvPr/>
        </p:nvPicPr>
        <p:blipFill>
          <a:blip r:embed="rId4">
            <a:alphaModFix/>
          </a:blip>
          <a:stretch>
            <a:fillRect/>
          </a:stretch>
        </p:blipFill>
        <p:spPr>
          <a:xfrm>
            <a:off x="7193020" y="2456575"/>
            <a:ext cx="1787630" cy="2509200"/>
          </a:xfrm>
          <a:prstGeom prst="rect">
            <a:avLst/>
          </a:prstGeom>
          <a:noFill/>
          <a:ln>
            <a:noFill/>
          </a:ln>
        </p:spPr>
      </p:pic>
      <p:sp>
        <p:nvSpPr>
          <p:cNvPr id="228" name="Google Shape;228;p29"/>
          <p:cNvSpPr txBox="1"/>
          <p:nvPr/>
        </p:nvSpPr>
        <p:spPr>
          <a:xfrm>
            <a:off x="5200700" y="2456575"/>
            <a:ext cx="1787700" cy="19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t> </a:t>
            </a:r>
            <a:r>
              <a:rPr lang="en" sz="1050" i="1">
                <a:solidFill>
                  <a:schemeClr val="accent5"/>
                </a:solidFill>
              </a:rPr>
              <a:t>“It outlines the processes and applications of telecommunications in extensive detail. It aims to serve as a resource guide for students and experts alike and contribute to the growth of the discipline.”</a:t>
            </a:r>
            <a:endParaRPr sz="1050" i="1">
              <a:solidFill>
                <a:schemeClr val="accent5"/>
              </a:solidFill>
            </a:endParaRPr>
          </a:p>
          <a:p>
            <a:pPr marL="0" lvl="0" indent="0" algn="l" rtl="0">
              <a:spcBef>
                <a:spcPts val="0"/>
              </a:spcBef>
              <a:spcAft>
                <a:spcPts val="0"/>
              </a:spcAft>
              <a:buNone/>
            </a:pPr>
            <a:endParaRPr sz="1050" i="1">
              <a:solidFill>
                <a:schemeClr val="accent5"/>
              </a:solidFill>
            </a:endParaRPr>
          </a:p>
          <a:p>
            <a:pPr marL="0" lvl="0" indent="0" algn="l" rtl="0">
              <a:spcBef>
                <a:spcPts val="0"/>
              </a:spcBef>
              <a:spcAft>
                <a:spcPts val="0"/>
              </a:spcAft>
              <a:buNone/>
            </a:pPr>
            <a:r>
              <a:rPr lang="en" sz="1050" i="1">
                <a:solidFill>
                  <a:schemeClr val="accent5"/>
                </a:solidFill>
              </a:rPr>
              <a:t>-Hard Copy, published in 2019</a:t>
            </a:r>
            <a:endParaRPr sz="1050" i="1">
              <a:solidFill>
                <a:schemeClr val="accent5"/>
              </a:solidFill>
            </a:endParaRPr>
          </a:p>
        </p:txBody>
      </p:sp>
      <p:sp>
        <p:nvSpPr>
          <p:cNvPr id="229" name="Google Shape;229;p29"/>
          <p:cNvSpPr txBox="1"/>
          <p:nvPr/>
        </p:nvSpPr>
        <p:spPr>
          <a:xfrm>
            <a:off x="5042650" y="1231350"/>
            <a:ext cx="3000000" cy="82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Telecommunications Essentials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-Kameron Smith</a:t>
            </a:r>
            <a:br>
              <a:rPr lang="en" sz="1200">
                <a:solidFill>
                  <a:schemeClr val="dk1"/>
                </a:solidFill>
                <a:latin typeface="Roboto"/>
                <a:ea typeface="Roboto"/>
                <a:cs typeface="Roboto"/>
                <a:sym typeface="Roboto"/>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inglés: textos de referencia</a:t>
            </a:r>
            <a:endParaRPr/>
          </a:p>
        </p:txBody>
      </p:sp>
      <p:cxnSp>
        <p:nvCxnSpPr>
          <p:cNvPr id="235" name="Google Shape;235;p30"/>
          <p:cNvCxnSpPr/>
          <p:nvPr/>
        </p:nvCxnSpPr>
        <p:spPr>
          <a:xfrm>
            <a:off x="460325" y="1158083"/>
            <a:ext cx="270900" cy="0"/>
          </a:xfrm>
          <a:prstGeom prst="straightConnector1">
            <a:avLst/>
          </a:prstGeom>
          <a:noFill/>
          <a:ln w="9525" cap="flat" cmpd="sng">
            <a:solidFill>
              <a:schemeClr val="lt2"/>
            </a:solidFill>
            <a:prstDash val="solid"/>
            <a:round/>
            <a:headEnd type="none" w="sm" len="sm"/>
            <a:tailEnd type="none" w="sm" len="sm"/>
          </a:ln>
        </p:spPr>
      </p:cxnSp>
      <p:sp>
        <p:nvSpPr>
          <p:cNvPr id="236" name="Google Shape;236;p30"/>
          <p:cNvSpPr txBox="1">
            <a:spLocks noGrp="1"/>
          </p:cNvSpPr>
          <p:nvPr>
            <p:ph type="body" idx="4294967295"/>
          </p:nvPr>
        </p:nvSpPr>
        <p:spPr>
          <a:xfrm>
            <a:off x="311700" y="735550"/>
            <a:ext cx="2281500" cy="9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1600"/>
              </a:spcBef>
              <a:spcAft>
                <a:spcPts val="0"/>
              </a:spcAft>
              <a:buNone/>
            </a:pPr>
            <a:r>
              <a:rPr lang="en" sz="1200"/>
              <a:t>Canadian Telecommunications Law and Regulation </a:t>
            </a:r>
            <a:br>
              <a:rPr lang="en" sz="1200"/>
            </a:br>
            <a:r>
              <a:rPr lang="en" sz="1200"/>
              <a:t>-Michael Ryan</a:t>
            </a:r>
            <a:br>
              <a:rPr lang="en" sz="1200"/>
            </a:br>
            <a:br>
              <a:rPr lang="en" sz="1200"/>
            </a:br>
            <a:r>
              <a:rPr lang="en" sz="1050" i="1">
                <a:solidFill>
                  <a:schemeClr val="accent5"/>
                </a:solidFill>
                <a:latin typeface="Arial"/>
                <a:ea typeface="Arial"/>
                <a:cs typeface="Arial"/>
                <a:sym typeface="Arial"/>
              </a:rPr>
              <a:t>"</a:t>
            </a:r>
            <a:r>
              <a:rPr lang="en" sz="900" i="1">
                <a:solidFill>
                  <a:schemeClr val="accent5"/>
                </a:solidFill>
                <a:latin typeface="Arial"/>
                <a:ea typeface="Arial"/>
                <a:cs typeface="Arial"/>
                <a:sym typeface="Arial"/>
              </a:rPr>
              <a:t>The fact that telecommunications is no longer simply a communications medium, but the vital enabler of online services which are transforming the way in which we conduct our personal and economic lives, new topics include the regulation of online transactions, including the rules that apply to the formation and operation of online contracts and the regulation of consumer contracts concluded online.</a:t>
            </a:r>
            <a:r>
              <a:rPr lang="en" sz="1100">
                <a:solidFill>
                  <a:srgbClr val="404040"/>
                </a:solidFill>
                <a:latin typeface="Arial"/>
                <a:ea typeface="Arial"/>
                <a:cs typeface="Arial"/>
                <a:sym typeface="Arial"/>
              </a:rPr>
              <a:t> </a:t>
            </a:r>
            <a:r>
              <a:rPr lang="en" sz="1050" i="1">
                <a:solidFill>
                  <a:schemeClr val="accent5"/>
                </a:solidFill>
                <a:latin typeface="Arial"/>
                <a:ea typeface="Arial"/>
                <a:cs typeface="Arial"/>
                <a:sym typeface="Arial"/>
              </a:rPr>
              <a:t>”</a:t>
            </a:r>
            <a:br>
              <a:rPr lang="en" sz="1050" i="1">
                <a:solidFill>
                  <a:schemeClr val="accent5"/>
                </a:solidFill>
                <a:latin typeface="Arial"/>
                <a:ea typeface="Arial"/>
                <a:cs typeface="Arial"/>
                <a:sym typeface="Arial"/>
              </a:rPr>
            </a:br>
            <a:br>
              <a:rPr lang="en" sz="1050" i="1">
                <a:solidFill>
                  <a:schemeClr val="accent5"/>
                </a:solidFill>
                <a:latin typeface="Arial"/>
                <a:ea typeface="Arial"/>
                <a:cs typeface="Arial"/>
                <a:sym typeface="Arial"/>
              </a:rPr>
            </a:br>
            <a:r>
              <a:rPr lang="en" sz="1050" i="1">
                <a:solidFill>
                  <a:schemeClr val="accent5"/>
                </a:solidFill>
                <a:latin typeface="Arial"/>
                <a:ea typeface="Arial"/>
                <a:cs typeface="Arial"/>
                <a:sym typeface="Arial"/>
              </a:rPr>
              <a:t>-Online resource for purchase: </a:t>
            </a:r>
            <a:r>
              <a:rPr lang="en" sz="1050" i="1">
                <a:solidFill>
                  <a:srgbClr val="FFFFFF"/>
                </a:solidFill>
                <a:latin typeface="Arial"/>
                <a:ea typeface="Arial"/>
                <a:cs typeface="Arial"/>
                <a:sym typeface="Arial"/>
              </a:rPr>
              <a:t>https://store.thomsonreuters.ca/en-ca/products/canadian-telecommunications-law-and-regulation-30843460</a:t>
            </a:r>
            <a:br>
              <a:rPr lang="en"/>
            </a:br>
            <a:br>
              <a:rPr lang="en" sz="1400">
                <a:solidFill>
                  <a:schemeClr val="accent5"/>
                </a:solidFill>
                <a:latin typeface="Arial"/>
                <a:ea typeface="Arial"/>
                <a:cs typeface="Arial"/>
                <a:sym typeface="Arial"/>
              </a:rPr>
            </a:br>
            <a:br>
              <a:rPr lang="en" sz="14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 sz="1400">
                <a:solidFill>
                  <a:schemeClr val="accent5"/>
                </a:solidFill>
                <a:latin typeface="Arial"/>
                <a:ea typeface="Arial"/>
                <a:cs typeface="Arial"/>
                <a:sym typeface="Arial"/>
              </a:rPr>
            </a:b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400">
              <a:solidFill>
                <a:schemeClr val="accent5"/>
              </a:solidFill>
              <a:latin typeface="Arial"/>
              <a:ea typeface="Arial"/>
              <a:cs typeface="Arial"/>
              <a:sym typeface="Arial"/>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br>
              <a:rPr lang="en" sz="1400">
                <a:solidFill>
                  <a:schemeClr val="accent5"/>
                </a:solidFill>
              </a:rPr>
            </a:br>
            <a:endParaRPr/>
          </a:p>
          <a:p>
            <a:pPr marL="0" lvl="0" indent="0" algn="l" rtl="0">
              <a:spcBef>
                <a:spcPts val="1600"/>
              </a:spcBef>
              <a:spcAft>
                <a:spcPts val="0"/>
              </a:spcAft>
              <a:buNone/>
            </a:pPr>
            <a:endParaRPr sz="1100">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pic>
        <p:nvPicPr>
          <p:cNvPr id="237" name="Google Shape;237;p30"/>
          <p:cNvPicPr preferRelativeResize="0"/>
          <p:nvPr/>
        </p:nvPicPr>
        <p:blipFill>
          <a:blip r:embed="rId3">
            <a:alphaModFix/>
          </a:blip>
          <a:stretch>
            <a:fillRect/>
          </a:stretch>
        </p:blipFill>
        <p:spPr>
          <a:xfrm>
            <a:off x="2694100" y="1440925"/>
            <a:ext cx="2137475" cy="2413009"/>
          </a:xfrm>
          <a:prstGeom prst="rect">
            <a:avLst/>
          </a:prstGeom>
          <a:noFill/>
          <a:ln>
            <a:noFill/>
          </a:ln>
        </p:spPr>
      </p:pic>
      <p:pic>
        <p:nvPicPr>
          <p:cNvPr id="238" name="Google Shape;238;p30"/>
          <p:cNvPicPr preferRelativeResize="0"/>
          <p:nvPr/>
        </p:nvPicPr>
        <p:blipFill>
          <a:blip r:embed="rId4">
            <a:alphaModFix/>
          </a:blip>
          <a:stretch>
            <a:fillRect/>
          </a:stretch>
        </p:blipFill>
        <p:spPr>
          <a:xfrm>
            <a:off x="6875725" y="2257975"/>
            <a:ext cx="1956575" cy="2549175"/>
          </a:xfrm>
          <a:prstGeom prst="rect">
            <a:avLst/>
          </a:prstGeom>
          <a:noFill/>
          <a:ln>
            <a:noFill/>
          </a:ln>
        </p:spPr>
      </p:pic>
      <p:sp>
        <p:nvSpPr>
          <p:cNvPr id="239" name="Google Shape;239;p30"/>
          <p:cNvSpPr txBox="1"/>
          <p:nvPr/>
        </p:nvSpPr>
        <p:spPr>
          <a:xfrm>
            <a:off x="5193025" y="1860725"/>
            <a:ext cx="1528200" cy="242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i="1">
                <a:solidFill>
                  <a:schemeClr val="accent5"/>
                </a:solidFill>
              </a:rPr>
              <a:t>"</a:t>
            </a:r>
            <a:r>
              <a:rPr lang="en" sz="900" i="1">
                <a:solidFill>
                  <a:schemeClr val="accent5"/>
                </a:solidFill>
              </a:rPr>
              <a:t>The first visual dictionary to incorporate dictionary-scale definitions. More than 20,000 clear and concise terms- 6,000 full-colour, highly detailed illustrations.</a:t>
            </a:r>
            <a:br>
              <a:rPr lang="en" sz="900" i="1">
                <a:solidFill>
                  <a:schemeClr val="accent5"/>
                </a:solidFill>
              </a:rPr>
            </a:br>
            <a:r>
              <a:rPr lang="en" sz="900" i="1">
                <a:solidFill>
                  <a:schemeClr val="accent5"/>
                </a:solidFill>
              </a:rPr>
              <a:t>17 chapters outlining subjects from astronomy to sports. </a:t>
            </a:r>
            <a:br>
              <a:rPr lang="en" sz="900" i="1">
                <a:solidFill>
                  <a:schemeClr val="accent5"/>
                </a:solidFill>
              </a:rPr>
            </a:br>
            <a:r>
              <a:rPr lang="en" sz="900" i="1">
                <a:solidFill>
                  <a:schemeClr val="accent5"/>
                </a:solidFill>
              </a:rPr>
              <a:t>This dictionary is ideal for teachers, translators and students.”</a:t>
            </a:r>
            <a:br>
              <a:rPr lang="en" sz="900" i="1">
                <a:solidFill>
                  <a:schemeClr val="accent5"/>
                </a:solidFill>
              </a:rPr>
            </a:br>
            <a:r>
              <a:rPr lang="en" sz="900" i="1">
                <a:solidFill>
                  <a:schemeClr val="accent5"/>
                </a:solidFill>
              </a:rPr>
              <a:t>- Hard Copy, published in 2012</a:t>
            </a:r>
            <a:endParaRPr/>
          </a:p>
        </p:txBody>
      </p:sp>
      <p:sp>
        <p:nvSpPr>
          <p:cNvPr id="240" name="Google Shape;240;p30"/>
          <p:cNvSpPr txBox="1"/>
          <p:nvPr/>
        </p:nvSpPr>
        <p:spPr>
          <a:xfrm>
            <a:off x="5246375" y="1106000"/>
            <a:ext cx="30000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Merriam-Webster’s Visual Dictionary</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-Second Edition</a:t>
            </a:r>
            <a:endParaRPr sz="12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Conclusiones</a:t>
            </a:r>
            <a:endParaRPr/>
          </a:p>
        </p:txBody>
      </p:sp>
      <p:sp>
        <p:nvSpPr>
          <p:cNvPr id="246" name="Google Shape;246;p31"/>
          <p:cNvSpPr txBox="1">
            <a:spLocks noGrp="1"/>
          </p:cNvSpPr>
          <p:nvPr>
            <p:ph type="body" idx="1"/>
          </p:nvPr>
        </p:nvSpPr>
        <p:spPr>
          <a:xfrm>
            <a:off x="572100" y="1205775"/>
            <a:ext cx="3999900" cy="3349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No ha sido fácil encontrar recursos que hablen sobre telecomunicaciones en tanto manuales o enciclopedias. Hay muchísimos libros y artículos especializados pero son tan específicos que no tienen cabida en esta presentación. En cuanto recursos de carácter general, en español hay mucho menos disponibilidad que en inglés. Sin embargo hay numerosos diccionarios y glosarios bilingües en entornos tanto académicos como de usuario.</a:t>
            </a:r>
            <a:endParaRPr sz="1200"/>
          </a:p>
          <a:p>
            <a:pPr marL="457200" lvl="0" indent="-304800" algn="l" rtl="0">
              <a:spcBef>
                <a:spcPts val="0"/>
              </a:spcBef>
              <a:spcAft>
                <a:spcPts val="0"/>
              </a:spcAft>
              <a:buSzPts val="1200"/>
              <a:buChar char="●"/>
            </a:pPr>
            <a:r>
              <a:rPr lang="en" sz="1200"/>
              <a:t>Los recursos en inglés actualizados son muy pocos, en especial en formato impreso.  La mayoría de los diccionarios son anticuados. Existen recursos en línea como los glosarios que se utilizan como referencia para el conocimiento general. </a:t>
            </a:r>
            <a:br>
              <a:rPr lang="en" sz="1200"/>
            </a:br>
            <a:endParaRPr sz="1200"/>
          </a:p>
          <a:p>
            <a:pPr marL="0" lvl="0" indent="0" algn="l" rtl="0">
              <a:spcBef>
                <a:spcPts val="1600"/>
              </a:spcBef>
              <a:spcAft>
                <a:spcPts val="1600"/>
              </a:spcAft>
              <a:buNone/>
            </a:pPr>
            <a:endParaRPr sz="1200">
              <a:latin typeface="Arial"/>
              <a:ea typeface="Arial"/>
              <a:cs typeface="Arial"/>
              <a:sym typeface="Arial"/>
            </a:endParaRPr>
          </a:p>
        </p:txBody>
      </p:sp>
      <p:sp>
        <p:nvSpPr>
          <p:cNvPr id="247" name="Google Shape;247;p31"/>
          <p:cNvSpPr txBox="1">
            <a:spLocks noGrp="1"/>
          </p:cNvSpPr>
          <p:nvPr>
            <p:ph type="body" idx="2"/>
          </p:nvPr>
        </p:nvSpPr>
        <p:spPr>
          <a:xfrm>
            <a:off x="4631850" y="1277400"/>
            <a:ext cx="3999900" cy="3528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Sí hay recursos especializados en campos de telecomunicación que son actuales, por ejemplo textos para los medios sociales, computadoras, internet, television, servicios móviles entre otros.</a:t>
            </a:r>
            <a:endParaRPr sz="1200"/>
          </a:p>
          <a:p>
            <a:pPr marL="457200" lvl="0" indent="-304800" algn="l" rtl="0">
              <a:spcBef>
                <a:spcPts val="0"/>
              </a:spcBef>
              <a:spcAft>
                <a:spcPts val="0"/>
              </a:spcAft>
              <a:buSzPts val="1200"/>
              <a:buChar char="●"/>
            </a:pPr>
            <a:r>
              <a:rPr lang="en" sz="1200"/>
              <a:t>Las variedades de recursos tanto en español como inglés también fueron limitadas. Existen artículos basados en el desarrollo de los medios de comunicación en el contexto urbano, pero no en el contexto educativo. </a:t>
            </a:r>
            <a:endParaRPr sz="1200"/>
          </a:p>
          <a:p>
            <a:pPr marL="457200" lvl="0" indent="-304800" algn="l" rtl="0">
              <a:spcBef>
                <a:spcPts val="0"/>
              </a:spcBef>
              <a:spcAft>
                <a:spcPts val="0"/>
              </a:spcAft>
              <a:buSzPts val="1200"/>
              <a:buChar char="●"/>
            </a:pPr>
            <a:r>
              <a:rPr lang="en" sz="1200"/>
              <a:t>En conclusión podemos decir que para acceder a información actualizada y detallada sugerimos consultar los glosarios y recursos en línea ya mencionados porque se actualizan más rápidamente que los recursos impresos.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Recursos en español  </a:t>
            </a:r>
            <a:endParaRPr sz="5000"/>
          </a:p>
        </p:txBody>
      </p:sp>
      <p:pic>
        <p:nvPicPr>
          <p:cNvPr id="70" name="Google Shape;70;p14"/>
          <p:cNvPicPr preferRelativeResize="0"/>
          <p:nvPr/>
        </p:nvPicPr>
        <p:blipFill>
          <a:blip r:embed="rId3">
            <a:alphaModFix/>
          </a:blip>
          <a:stretch>
            <a:fillRect/>
          </a:stretch>
        </p:blipFill>
        <p:spPr>
          <a:xfrm>
            <a:off x="5628475" y="2367501"/>
            <a:ext cx="3286926" cy="254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txBox="1">
            <a:spLocks noGrp="1"/>
          </p:cNvSpPr>
          <p:nvPr>
            <p:ph type="title" idx="4294967295"/>
          </p:nvPr>
        </p:nvSpPr>
        <p:spPr>
          <a:xfrm>
            <a:off x="320250" y="105075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Gracias - Thank you</a:t>
            </a:r>
            <a:endParaRPr>
              <a:solidFill>
                <a:schemeClr val="accent1"/>
              </a:solidFill>
            </a:endParaRPr>
          </a:p>
        </p:txBody>
      </p:sp>
      <p:sp>
        <p:nvSpPr>
          <p:cNvPr id="254" name="Google Shape;254;p32"/>
          <p:cNvSpPr txBox="1"/>
          <p:nvPr/>
        </p:nvSpPr>
        <p:spPr>
          <a:xfrm>
            <a:off x="3719150" y="3029575"/>
            <a:ext cx="300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a:solidFill>
                  <a:srgbClr val="1C4587"/>
                </a:solidFill>
                <a:latin typeface="Amatic SC"/>
                <a:ea typeface="Amatic SC"/>
                <a:cs typeface="Amatic SC"/>
                <a:sym typeface="Amatic SC"/>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español: contenido</a:t>
            </a:r>
            <a:endParaRPr/>
          </a:p>
        </p:txBody>
      </p:sp>
      <p:sp>
        <p:nvSpPr>
          <p:cNvPr id="76" name="Google Shape;76;p15"/>
          <p:cNvSpPr txBox="1">
            <a:spLocks noGrp="1"/>
          </p:cNvSpPr>
          <p:nvPr>
            <p:ph type="body" idx="4294967295"/>
          </p:nvPr>
        </p:nvSpPr>
        <p:spPr>
          <a:xfrm>
            <a:off x="311700" y="1195198"/>
            <a:ext cx="38532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Video: </a:t>
            </a:r>
            <a:r>
              <a:rPr lang="en" sz="1200"/>
              <a:t>Introducción a las Telecomunicaciones - Fundación Teleddes (clase)</a:t>
            </a:r>
            <a:endParaRPr sz="800"/>
          </a:p>
          <a:p>
            <a:pPr marL="0" lvl="0" indent="0" algn="l" rtl="0">
              <a:spcBef>
                <a:spcPts val="1600"/>
              </a:spcBef>
              <a:spcAft>
                <a:spcPts val="1600"/>
              </a:spcAft>
              <a:buNone/>
            </a:pPr>
            <a:endParaRPr>
              <a:solidFill>
                <a:schemeClr val="accent5"/>
              </a:solidFill>
            </a:endParaRPr>
          </a:p>
        </p:txBody>
      </p:sp>
      <p:cxnSp>
        <p:nvCxnSpPr>
          <p:cNvPr id="77" name="Google Shape;77;p15"/>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78" name="Google Shape;78;p15"/>
          <p:cNvSpPr txBox="1">
            <a:spLocks noGrp="1"/>
          </p:cNvSpPr>
          <p:nvPr>
            <p:ph type="body" idx="4294967295"/>
          </p:nvPr>
        </p:nvSpPr>
        <p:spPr>
          <a:xfrm>
            <a:off x="311700" y="1678553"/>
            <a:ext cx="3853200" cy="102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100"/>
              <a:t>En este video, el Dr. Serrano Santoyo da una clase en la que revisa el desarrollo histórico de las telecomunicaciones, algunos de sus conceptos básicos y sus desarrollos actuales. </a:t>
            </a:r>
            <a:endParaRPr sz="1100"/>
          </a:p>
          <a:p>
            <a:pPr marL="457200" lvl="0" indent="-342900" algn="l" rtl="0">
              <a:spcBef>
                <a:spcPts val="0"/>
              </a:spcBef>
              <a:spcAft>
                <a:spcPts val="0"/>
              </a:spcAft>
              <a:buSzPts val="1800"/>
              <a:buChar char="●"/>
            </a:pPr>
            <a:r>
              <a:rPr lang="en" sz="1100"/>
              <a:t>Está disponible en Youtube en </a:t>
            </a:r>
            <a:r>
              <a:rPr lang="en" sz="800" u="sng">
                <a:solidFill>
                  <a:schemeClr val="hlink"/>
                </a:solidFill>
                <a:latin typeface="Arial"/>
                <a:ea typeface="Arial"/>
                <a:cs typeface="Arial"/>
                <a:sym typeface="Arial"/>
                <a:hlinkClick r:id="rId3"/>
              </a:rPr>
              <a:t>Introducción a las Telecomunicaciones - YouTube</a:t>
            </a:r>
            <a:endParaRPr sz="1100"/>
          </a:p>
        </p:txBody>
      </p:sp>
      <p:sp>
        <p:nvSpPr>
          <p:cNvPr id="79" name="Google Shape;79;p15"/>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lnSpc>
                <a:spcPct val="128571"/>
              </a:lnSpc>
              <a:spcBef>
                <a:spcPts val="0"/>
              </a:spcBef>
              <a:spcAft>
                <a:spcPts val="0"/>
              </a:spcAft>
              <a:buNone/>
            </a:pPr>
            <a:r>
              <a:rPr lang="en" sz="1500">
                <a:solidFill>
                  <a:schemeClr val="accent5"/>
                </a:solidFill>
              </a:rPr>
              <a:t>Libro:</a:t>
            </a:r>
            <a:r>
              <a:rPr lang="en" sz="1500"/>
              <a:t> Conoce todo sobre Telecomunicaciones. Tecnologías, Redes y Servicios (Huidobro Moya)</a:t>
            </a:r>
            <a:endParaRPr sz="1500"/>
          </a:p>
          <a:p>
            <a:pPr marL="0" lvl="0" indent="0" algn="l" rtl="0">
              <a:spcBef>
                <a:spcPts val="600"/>
              </a:spcBef>
              <a:spcAft>
                <a:spcPts val="1600"/>
              </a:spcAft>
              <a:buNone/>
            </a:pPr>
            <a:endParaRPr sz="1500">
              <a:solidFill>
                <a:schemeClr val="accent5"/>
              </a:solidFill>
            </a:endParaRPr>
          </a:p>
        </p:txBody>
      </p:sp>
      <p:cxnSp>
        <p:nvCxnSpPr>
          <p:cNvPr id="80" name="Google Shape;80;p15"/>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1" name="Google Shape;81;p15"/>
          <p:cNvSpPr txBox="1">
            <a:spLocks noGrp="1"/>
          </p:cNvSpPr>
          <p:nvPr>
            <p:ph type="body" idx="4294967295"/>
          </p:nvPr>
        </p:nvSpPr>
        <p:spPr>
          <a:xfrm>
            <a:off x="4905750" y="2097203"/>
            <a:ext cx="3853200" cy="132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Este libro representa una completa introducción al mundo de las telecomunicaciones. Además su reciente publicación en el 2020 asegura su pertinencia actual.</a:t>
            </a:r>
            <a:endParaRPr sz="1200"/>
          </a:p>
          <a:p>
            <a:pPr marL="457200" lvl="0" indent="-304800" algn="l" rtl="0">
              <a:spcBef>
                <a:spcPts val="0"/>
              </a:spcBef>
              <a:spcAft>
                <a:spcPts val="0"/>
              </a:spcAft>
              <a:buSzPts val="1200"/>
              <a:buChar char="●"/>
            </a:pPr>
            <a:r>
              <a:rPr lang="en" sz="1200"/>
              <a:t>Formato impreso.</a:t>
            </a:r>
            <a:endParaRPr sz="1200"/>
          </a:p>
        </p:txBody>
      </p:sp>
      <p:pic>
        <p:nvPicPr>
          <p:cNvPr id="82" name="Google Shape;82;p15"/>
          <p:cNvPicPr preferRelativeResize="0"/>
          <p:nvPr/>
        </p:nvPicPr>
        <p:blipFill>
          <a:blip r:embed="rId4">
            <a:alphaModFix/>
          </a:blip>
          <a:stretch>
            <a:fillRect/>
          </a:stretch>
        </p:blipFill>
        <p:spPr>
          <a:xfrm>
            <a:off x="7488750" y="3672963"/>
            <a:ext cx="904966" cy="1249475"/>
          </a:xfrm>
          <a:prstGeom prst="rect">
            <a:avLst/>
          </a:prstGeom>
          <a:noFill/>
          <a:ln>
            <a:noFill/>
          </a:ln>
        </p:spPr>
      </p:pic>
      <p:sp>
        <p:nvSpPr>
          <p:cNvPr id="83" name="Google Shape;83;p15"/>
          <p:cNvSpPr txBox="1">
            <a:spLocks noGrp="1"/>
          </p:cNvSpPr>
          <p:nvPr>
            <p:ph type="body" idx="4294967295"/>
          </p:nvPr>
        </p:nvSpPr>
        <p:spPr>
          <a:xfrm>
            <a:off x="362350" y="3118248"/>
            <a:ext cx="3853200" cy="61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accent5"/>
                </a:solidFill>
              </a:rPr>
              <a:t>Libro: </a:t>
            </a:r>
            <a:r>
              <a:rPr lang="en" sz="1400"/>
              <a:t>Elementos de sistemas de telecomunicaciones (Gallardo Velázquez)</a:t>
            </a:r>
            <a:r>
              <a:rPr lang="en" sz="1400">
                <a:solidFill>
                  <a:schemeClr val="accent5"/>
                </a:solidFill>
              </a:rPr>
              <a:t> </a:t>
            </a:r>
            <a:endParaRPr sz="1400">
              <a:solidFill>
                <a:schemeClr val="accent5"/>
              </a:solidFill>
            </a:endParaRPr>
          </a:p>
        </p:txBody>
      </p:sp>
      <p:pic>
        <p:nvPicPr>
          <p:cNvPr id="84" name="Google Shape;84;p15"/>
          <p:cNvPicPr preferRelativeResize="0"/>
          <p:nvPr/>
        </p:nvPicPr>
        <p:blipFill>
          <a:blip r:embed="rId5">
            <a:alphaModFix/>
          </a:blip>
          <a:stretch>
            <a:fillRect/>
          </a:stretch>
        </p:blipFill>
        <p:spPr>
          <a:xfrm>
            <a:off x="3773925" y="3645450"/>
            <a:ext cx="1131825" cy="1440000"/>
          </a:xfrm>
          <a:prstGeom prst="rect">
            <a:avLst/>
          </a:prstGeom>
          <a:noFill/>
          <a:ln>
            <a:noFill/>
          </a:ln>
        </p:spPr>
      </p:pic>
      <p:sp>
        <p:nvSpPr>
          <p:cNvPr id="85" name="Google Shape;85;p15"/>
          <p:cNvSpPr txBox="1"/>
          <p:nvPr/>
        </p:nvSpPr>
        <p:spPr>
          <a:xfrm>
            <a:off x="497625" y="3701700"/>
            <a:ext cx="30000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Libro introductorio para estudiantes de telecomunicaciones en educación superior. Explica conceptos técnicos. Recomendable para público general con interés en el área</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Formato impreso.</a:t>
            </a:r>
            <a:endParaRPr sz="11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español: contenido</a:t>
            </a:r>
            <a:endParaRPr/>
          </a:p>
        </p:txBody>
      </p:sp>
      <p:cxnSp>
        <p:nvCxnSpPr>
          <p:cNvPr id="91" name="Google Shape;91;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92" name="Google Shape;92;p16"/>
          <p:cNvSpPr txBox="1">
            <a:spLocks noGrp="1"/>
          </p:cNvSpPr>
          <p:nvPr>
            <p:ph type="body" idx="4294967295"/>
          </p:nvPr>
        </p:nvSpPr>
        <p:spPr>
          <a:xfrm>
            <a:off x="255175" y="1672598"/>
            <a:ext cx="3853200" cy="16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highlight>
                  <a:srgbClr val="FFFFFF"/>
                </a:highlight>
                <a:latin typeface="Arial"/>
                <a:ea typeface="Arial"/>
                <a:cs typeface="Arial"/>
                <a:sym typeface="Arial"/>
              </a:rPr>
              <a:t>​</a:t>
            </a:r>
            <a:endParaRPr sz="1000">
              <a:solidFill>
                <a:srgbClr val="444444"/>
              </a:solidFill>
              <a:highlight>
                <a:srgbClr val="FFFFFF"/>
              </a:highlight>
            </a:endParaRPr>
          </a:p>
          <a:p>
            <a:pPr marL="457200" lvl="0" indent="0" algn="l" rtl="0">
              <a:spcBef>
                <a:spcPts val="0"/>
              </a:spcBef>
              <a:spcAft>
                <a:spcPts val="0"/>
              </a:spcAft>
              <a:buNone/>
            </a:pPr>
            <a:r>
              <a:rPr lang="en" sz="1200"/>
              <a:t>“La UIT es el organismo especializado de las Naciones Unidas para las tecnologías de la Información y la Comunicación - TIC”</a:t>
            </a:r>
            <a:endParaRPr sz="1200"/>
          </a:p>
          <a:p>
            <a:pPr marL="457200" lvl="0" indent="-304800" algn="l" rtl="0">
              <a:spcBef>
                <a:spcPts val="0"/>
              </a:spcBef>
              <a:spcAft>
                <a:spcPts val="0"/>
              </a:spcAft>
              <a:buSzPts val="1200"/>
              <a:buChar char="●"/>
            </a:pPr>
            <a:r>
              <a:rPr lang="en" sz="1200"/>
              <a:t>En esta página web se puede encontrar bastante información sobre el área además de numerosas publicaciones e informes. </a:t>
            </a:r>
            <a:endParaRPr sz="1200"/>
          </a:p>
          <a:p>
            <a:pPr marL="457200" lvl="0" indent="-298450" algn="l" rtl="0">
              <a:spcBef>
                <a:spcPts val="0"/>
              </a:spcBef>
              <a:spcAft>
                <a:spcPts val="0"/>
              </a:spcAft>
              <a:buSzPts val="1100"/>
              <a:buFont typeface="Arial"/>
              <a:buChar char="●"/>
            </a:pPr>
            <a:r>
              <a:rPr lang="en" sz="1100" u="sng">
                <a:solidFill>
                  <a:schemeClr val="hlink"/>
                </a:solidFill>
                <a:latin typeface="Arial"/>
                <a:ea typeface="Arial"/>
                <a:cs typeface="Arial"/>
                <a:sym typeface="Arial"/>
                <a:hlinkClick r:id="rId3"/>
              </a:rPr>
              <a:t>UIT: Comprometida para conectar el mundo (itu.int)</a:t>
            </a:r>
            <a:endParaRPr sz="1100">
              <a:latin typeface="Arial"/>
              <a:ea typeface="Arial"/>
              <a:cs typeface="Arial"/>
              <a:sym typeface="Arial"/>
            </a:endParaRPr>
          </a:p>
        </p:txBody>
      </p:sp>
      <p:sp>
        <p:nvSpPr>
          <p:cNvPr id="93" name="Google Shape;93;p16"/>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lnSpc>
                <a:spcPct val="128571"/>
              </a:lnSpc>
              <a:spcBef>
                <a:spcPts val="0"/>
              </a:spcBef>
              <a:spcAft>
                <a:spcPts val="600"/>
              </a:spcAft>
              <a:buNone/>
            </a:pPr>
            <a:r>
              <a:rPr lang="en" sz="1500">
                <a:solidFill>
                  <a:schemeClr val="accent5"/>
                </a:solidFill>
              </a:rPr>
              <a:t>Web:</a:t>
            </a:r>
            <a:r>
              <a:rPr lang="en" sz="1500"/>
              <a:t> Instituto Federal de Telecomunicaciones de México. </a:t>
            </a:r>
            <a:endParaRPr sz="1500">
              <a:solidFill>
                <a:schemeClr val="accent5"/>
              </a:solidFill>
            </a:endParaRPr>
          </a:p>
        </p:txBody>
      </p:sp>
      <p:cxnSp>
        <p:nvCxnSpPr>
          <p:cNvPr id="94" name="Google Shape;94;p16"/>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95" name="Google Shape;95;p16"/>
          <p:cNvSpPr txBox="1">
            <a:spLocks noGrp="1"/>
          </p:cNvSpPr>
          <p:nvPr>
            <p:ph type="body" idx="4294967295"/>
          </p:nvPr>
        </p:nvSpPr>
        <p:spPr>
          <a:xfrm>
            <a:off x="4905750" y="1868603"/>
            <a:ext cx="3853200" cy="132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t>
            </a:r>
            <a:r>
              <a:rPr lang="en" sz="1150">
                <a:solidFill>
                  <a:srgbClr val="FFFFFF"/>
                </a:solidFill>
                <a:latin typeface="Arial"/>
                <a:ea typeface="Arial"/>
                <a:cs typeface="Arial"/>
                <a:sym typeface="Arial"/>
              </a:rPr>
              <a:t> el encargado de regular, promover y supervisar el desarrollo eficiente en los sectores de radiodifusión y telecomunicaciones en México.”</a:t>
            </a:r>
            <a:endParaRPr sz="1150">
              <a:solidFill>
                <a:srgbClr val="FFFFFF"/>
              </a:solidFill>
              <a:latin typeface="Arial"/>
              <a:ea typeface="Arial"/>
              <a:cs typeface="Arial"/>
              <a:sym typeface="Arial"/>
            </a:endParaRPr>
          </a:p>
          <a:p>
            <a:pPr marL="457200" lvl="0" indent="-304800" algn="l" rtl="0">
              <a:spcBef>
                <a:spcPts val="1600"/>
              </a:spcBef>
              <a:spcAft>
                <a:spcPts val="0"/>
              </a:spcAft>
              <a:buSzPts val="1200"/>
              <a:buChar char="●"/>
            </a:pPr>
            <a:r>
              <a:rPr lang="en" sz="1150">
                <a:solidFill>
                  <a:srgbClr val="FFFFFF"/>
                </a:solidFill>
                <a:latin typeface="Arial"/>
                <a:ea typeface="Arial"/>
                <a:cs typeface="Arial"/>
                <a:sym typeface="Arial"/>
              </a:rPr>
              <a:t>Esta organización cuenta con bastante información sobre el área y el estado de la industria en México. Además edita la Revista Internacional de Telecomunicaciones</a:t>
            </a:r>
            <a:r>
              <a:rPr lang="en" sz="1300"/>
              <a:t>.</a:t>
            </a:r>
            <a:endParaRPr sz="1300"/>
          </a:p>
          <a:p>
            <a:pPr marL="457200" lvl="0" indent="-311150" algn="l" rtl="0">
              <a:spcBef>
                <a:spcPts val="0"/>
              </a:spcBef>
              <a:spcAft>
                <a:spcPts val="0"/>
              </a:spcAft>
              <a:buSzPts val="1300"/>
              <a:buChar char="●"/>
            </a:pPr>
            <a:r>
              <a:rPr lang="en" sz="1300"/>
              <a:t>Cuenta con su propio glosario de terminología especializada. </a:t>
            </a:r>
            <a:endParaRPr sz="1300"/>
          </a:p>
          <a:p>
            <a:pPr marL="457200" lvl="0" indent="-311150" algn="l" rtl="0">
              <a:spcBef>
                <a:spcPts val="0"/>
              </a:spcBef>
              <a:spcAft>
                <a:spcPts val="0"/>
              </a:spcAft>
              <a:buSzPts val="1300"/>
              <a:buChar char="●"/>
            </a:pPr>
            <a:r>
              <a:rPr lang="en" sz="1200" u="sng">
                <a:solidFill>
                  <a:schemeClr val="hlink"/>
                </a:solidFill>
                <a:latin typeface="Arial"/>
                <a:ea typeface="Arial"/>
                <a:cs typeface="Arial"/>
                <a:sym typeface="Arial"/>
                <a:hlinkClick r:id="rId4"/>
              </a:rPr>
              <a:t>Glosario | Instituto Federal de Telecomunicaciones - IFT</a:t>
            </a:r>
            <a:endParaRPr sz="1300"/>
          </a:p>
        </p:txBody>
      </p:sp>
      <p:sp>
        <p:nvSpPr>
          <p:cNvPr id="96" name="Google Shape;96;p16"/>
          <p:cNvSpPr txBox="1">
            <a:spLocks noGrp="1"/>
          </p:cNvSpPr>
          <p:nvPr>
            <p:ph type="body" idx="4294967295"/>
          </p:nvPr>
        </p:nvSpPr>
        <p:spPr>
          <a:xfrm>
            <a:off x="418675" y="1196731"/>
            <a:ext cx="3853200" cy="524400"/>
          </a:xfrm>
          <a:prstGeom prst="rect">
            <a:avLst/>
          </a:prstGeom>
        </p:spPr>
        <p:txBody>
          <a:bodyPr spcFirstLastPara="1" wrap="square" lIns="91425" tIns="91425" rIns="91425" bIns="91425" anchor="t" anchorCtr="0">
            <a:noAutofit/>
          </a:bodyPr>
          <a:lstStyle/>
          <a:p>
            <a:pPr marL="0" lvl="0" indent="0" algn="l" rtl="0">
              <a:lnSpc>
                <a:spcPct val="128571"/>
              </a:lnSpc>
              <a:spcBef>
                <a:spcPts val="0"/>
              </a:spcBef>
              <a:spcAft>
                <a:spcPts val="600"/>
              </a:spcAft>
              <a:buNone/>
            </a:pPr>
            <a:r>
              <a:rPr lang="en" sz="1500">
                <a:solidFill>
                  <a:schemeClr val="accent5"/>
                </a:solidFill>
              </a:rPr>
              <a:t>Web:</a:t>
            </a:r>
            <a:r>
              <a:rPr lang="en" sz="1500"/>
              <a:t> Unión Internacional de Telecomunicaciones</a:t>
            </a:r>
            <a:endParaRPr sz="1500">
              <a:solidFill>
                <a:schemeClr val="accent5"/>
              </a:solidFill>
            </a:endParaRPr>
          </a:p>
        </p:txBody>
      </p:sp>
      <p:pic>
        <p:nvPicPr>
          <p:cNvPr id="97" name="Google Shape;97;p16"/>
          <p:cNvPicPr preferRelativeResize="0"/>
          <p:nvPr/>
        </p:nvPicPr>
        <p:blipFill>
          <a:blip r:embed="rId5">
            <a:alphaModFix/>
          </a:blip>
          <a:stretch>
            <a:fillRect/>
          </a:stretch>
        </p:blipFill>
        <p:spPr>
          <a:xfrm>
            <a:off x="7779375" y="1030435"/>
            <a:ext cx="1257300" cy="866775"/>
          </a:xfrm>
          <a:prstGeom prst="rect">
            <a:avLst/>
          </a:prstGeom>
          <a:noFill/>
          <a:ln>
            <a:noFill/>
          </a:ln>
        </p:spPr>
      </p:pic>
      <p:pic>
        <p:nvPicPr>
          <p:cNvPr id="98" name="Google Shape;98;p16"/>
          <p:cNvPicPr preferRelativeResize="0"/>
          <p:nvPr/>
        </p:nvPicPr>
        <p:blipFill>
          <a:blip r:embed="rId6">
            <a:alphaModFix/>
          </a:blip>
          <a:stretch>
            <a:fillRect/>
          </a:stretch>
        </p:blipFill>
        <p:spPr>
          <a:xfrm>
            <a:off x="418675" y="3756423"/>
            <a:ext cx="4248150" cy="76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en español: diccionarios</a:t>
            </a:r>
            <a:endParaRPr/>
          </a:p>
        </p:txBody>
      </p:sp>
      <p:sp>
        <p:nvSpPr>
          <p:cNvPr id="104" name="Google Shape;104;p17"/>
          <p:cNvSpPr txBox="1">
            <a:spLocks noGrp="1"/>
          </p:cNvSpPr>
          <p:nvPr>
            <p:ph type="body" idx="4294967295"/>
          </p:nvPr>
        </p:nvSpPr>
        <p:spPr>
          <a:xfrm>
            <a:off x="311700" y="1195198"/>
            <a:ext cx="3853200" cy="61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accent5"/>
                </a:solidFill>
              </a:rPr>
              <a:t>Diccionario Citelia</a:t>
            </a:r>
            <a:endParaRPr sz="1400">
              <a:solidFill>
                <a:schemeClr val="accent5"/>
              </a:solidFill>
            </a:endParaRPr>
          </a:p>
        </p:txBody>
      </p:sp>
      <p:cxnSp>
        <p:nvCxnSpPr>
          <p:cNvPr id="105" name="Google Shape;105;p17"/>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06" name="Google Shape;106;p17"/>
          <p:cNvSpPr txBox="1">
            <a:spLocks noGrp="1"/>
          </p:cNvSpPr>
          <p:nvPr>
            <p:ph type="body" idx="4294967295"/>
          </p:nvPr>
        </p:nvSpPr>
        <p:spPr>
          <a:xfrm>
            <a:off x="356925" y="1515151"/>
            <a:ext cx="3853200" cy="1056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Este breve diccionario nos presenta conceptos claves en el área de las telecomunicaciones. Ideal para un nivel de usuario.</a:t>
            </a:r>
            <a:endParaRPr sz="1100"/>
          </a:p>
          <a:p>
            <a:pPr marL="457200" lvl="0" indent="-298450" algn="l" rtl="0">
              <a:spcBef>
                <a:spcPts val="0"/>
              </a:spcBef>
              <a:spcAft>
                <a:spcPts val="0"/>
              </a:spcAft>
              <a:buSzPts val="1100"/>
              <a:buChar char="●"/>
            </a:pPr>
            <a:r>
              <a:rPr lang="en" sz="1100"/>
              <a:t>Disponible en:  </a:t>
            </a:r>
            <a:r>
              <a:rPr lang="en" sz="1100" u="sng">
                <a:solidFill>
                  <a:schemeClr val="hlink"/>
                </a:solidFill>
                <a:latin typeface="Arial"/>
                <a:ea typeface="Arial"/>
                <a:cs typeface="Arial"/>
                <a:sym typeface="Arial"/>
                <a:hlinkClick r:id="rId3"/>
              </a:rPr>
              <a:t>Diccionario de telecomunicaciones - Glosario - Citelia</a:t>
            </a:r>
            <a:endParaRPr sz="1100"/>
          </a:p>
          <a:p>
            <a:pPr marL="0" lvl="0" indent="0" algn="l" rtl="0">
              <a:lnSpc>
                <a:spcPct val="100000"/>
              </a:lnSpc>
              <a:spcBef>
                <a:spcPts val="1600"/>
              </a:spcBef>
              <a:spcAft>
                <a:spcPts val="0"/>
              </a:spcAft>
              <a:buNone/>
            </a:pPr>
            <a:r>
              <a:rPr lang="en" sz="1400">
                <a:solidFill>
                  <a:schemeClr val="accent5"/>
                </a:solidFill>
                <a:latin typeface="Arial"/>
                <a:ea typeface="Arial"/>
                <a:cs typeface="Arial"/>
                <a:sym typeface="Arial"/>
              </a:rPr>
              <a:t>Diccionario Español de Ingeniería</a:t>
            </a:r>
            <a:endParaRPr sz="1400">
              <a:solidFill>
                <a:schemeClr val="accent5"/>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 sz="1100"/>
              <a:t>Gran diccionario virtual que contiene numerosas entradas en el área de las ingenierías entre las que se encuentran las telecomunicaciones. </a:t>
            </a:r>
            <a:endParaRPr sz="1100"/>
          </a:p>
          <a:p>
            <a:pPr marL="457200" lvl="0" indent="-298450" algn="l" rtl="0">
              <a:lnSpc>
                <a:spcPct val="100000"/>
              </a:lnSpc>
              <a:spcBef>
                <a:spcPts val="0"/>
              </a:spcBef>
              <a:spcAft>
                <a:spcPts val="0"/>
              </a:spcAft>
              <a:buSzPts val="1100"/>
              <a:buFont typeface="Arial"/>
              <a:buChar char="●"/>
            </a:pPr>
            <a:r>
              <a:rPr lang="en" sz="1100"/>
              <a:t>Disponible en: </a:t>
            </a:r>
            <a:r>
              <a:rPr lang="en" sz="1100" u="sng">
                <a:solidFill>
                  <a:schemeClr val="hlink"/>
                </a:solidFill>
                <a:latin typeface="Arial"/>
                <a:ea typeface="Arial"/>
                <a:cs typeface="Arial"/>
                <a:sym typeface="Arial"/>
                <a:hlinkClick r:id="rId4"/>
              </a:rPr>
              <a:t>Diccionario RAING</a:t>
            </a:r>
            <a:endParaRPr sz="1400"/>
          </a:p>
        </p:txBody>
      </p:sp>
      <p:sp>
        <p:nvSpPr>
          <p:cNvPr id="107" name="Google Shape;107;p17"/>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accent5"/>
                </a:solidFill>
              </a:rPr>
              <a:t>Diccionario de Términos y Acrónimos de Comunicaciones de Datos (Barroso y García) </a:t>
            </a:r>
            <a:endParaRPr sz="1400">
              <a:solidFill>
                <a:schemeClr val="accent5"/>
              </a:solidFill>
            </a:endParaRPr>
          </a:p>
          <a:p>
            <a:pPr marL="0" lvl="0" indent="0" algn="l" rtl="0">
              <a:spcBef>
                <a:spcPts val="1600"/>
              </a:spcBef>
              <a:spcAft>
                <a:spcPts val="1600"/>
              </a:spcAft>
              <a:buNone/>
            </a:pPr>
            <a:endParaRPr sz="1700">
              <a:solidFill>
                <a:schemeClr val="accent5"/>
              </a:solidFill>
            </a:endParaRPr>
          </a:p>
        </p:txBody>
      </p:sp>
      <p:cxnSp>
        <p:nvCxnSpPr>
          <p:cNvPr id="108" name="Google Shape;108;p17"/>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09" name="Google Shape;109;p17"/>
          <p:cNvSpPr txBox="1">
            <a:spLocks noGrp="1"/>
          </p:cNvSpPr>
          <p:nvPr>
            <p:ph type="body" idx="4294967295"/>
          </p:nvPr>
        </p:nvSpPr>
        <p:spPr>
          <a:xfrm>
            <a:off x="4979100" y="1811877"/>
            <a:ext cx="3853200" cy="1576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Este completo diccionario entrega una gran variedad de términos incluyendo acrónimos, símbolos, número y emoticones. </a:t>
            </a:r>
            <a:endParaRPr sz="1100"/>
          </a:p>
          <a:p>
            <a:pPr marL="457200" lvl="0" indent="-298450" algn="l" rtl="0">
              <a:spcBef>
                <a:spcPts val="0"/>
              </a:spcBef>
              <a:spcAft>
                <a:spcPts val="0"/>
              </a:spcAft>
              <a:buSzPts val="1100"/>
              <a:buChar char="●"/>
            </a:pPr>
            <a:r>
              <a:rPr lang="en" sz="1100"/>
              <a:t>Está disponible en PDF en </a:t>
            </a:r>
            <a:r>
              <a:rPr lang="en" sz="1100" u="sng">
                <a:solidFill>
                  <a:schemeClr val="hlink"/>
                </a:solidFill>
                <a:hlinkClick r:id="rId5"/>
              </a:rPr>
              <a:t>http://www.ramonmillan.com/documentos/bibliografia/DiccionarioRedesDatos_LMData.pdf</a:t>
            </a:r>
            <a:r>
              <a:rPr lang="en" sz="1100"/>
              <a:t> </a:t>
            </a:r>
            <a:endParaRPr sz="1100"/>
          </a:p>
        </p:txBody>
      </p:sp>
      <p:pic>
        <p:nvPicPr>
          <p:cNvPr id="110" name="Google Shape;110;p17"/>
          <p:cNvPicPr preferRelativeResize="0"/>
          <p:nvPr/>
        </p:nvPicPr>
        <p:blipFill>
          <a:blip r:embed="rId6">
            <a:alphaModFix/>
          </a:blip>
          <a:stretch>
            <a:fillRect/>
          </a:stretch>
        </p:blipFill>
        <p:spPr>
          <a:xfrm>
            <a:off x="7385575" y="3156925"/>
            <a:ext cx="1319050" cy="1870050"/>
          </a:xfrm>
          <a:prstGeom prst="rect">
            <a:avLst/>
          </a:prstGeom>
          <a:noFill/>
          <a:ln>
            <a:noFill/>
          </a:ln>
        </p:spPr>
      </p:pic>
      <p:pic>
        <p:nvPicPr>
          <p:cNvPr id="111" name="Google Shape;111;p17"/>
          <p:cNvPicPr preferRelativeResize="0"/>
          <p:nvPr/>
        </p:nvPicPr>
        <p:blipFill>
          <a:blip r:embed="rId7">
            <a:alphaModFix/>
          </a:blip>
          <a:stretch>
            <a:fillRect/>
          </a:stretch>
        </p:blipFill>
        <p:spPr>
          <a:xfrm>
            <a:off x="1209400" y="3973976"/>
            <a:ext cx="2750624" cy="73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Recursos bilingües  </a:t>
            </a:r>
            <a:endParaRPr sz="5000"/>
          </a:p>
        </p:txBody>
      </p:sp>
      <p:pic>
        <p:nvPicPr>
          <p:cNvPr id="117" name="Google Shape;117;p18"/>
          <p:cNvPicPr preferRelativeResize="0"/>
          <p:nvPr/>
        </p:nvPicPr>
        <p:blipFill>
          <a:blip r:embed="rId3">
            <a:alphaModFix/>
          </a:blip>
          <a:stretch>
            <a:fillRect/>
          </a:stretch>
        </p:blipFill>
        <p:spPr>
          <a:xfrm>
            <a:off x="5628475" y="2367501"/>
            <a:ext cx="3286926" cy="254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bilingües</a:t>
            </a:r>
            <a:endParaRPr/>
          </a:p>
        </p:txBody>
      </p:sp>
      <p:sp>
        <p:nvSpPr>
          <p:cNvPr id="123" name="Google Shape;123;p19"/>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chemeClr val="accent5"/>
                </a:solidFill>
              </a:rPr>
              <a:t>Diccionario de informática, Telecomunicaciones y Ciencias afines. Inglés-Español Español-Inglés (Mario León)</a:t>
            </a:r>
            <a:endParaRPr sz="1500">
              <a:solidFill>
                <a:schemeClr val="accent5"/>
              </a:solidFill>
            </a:endParaRPr>
          </a:p>
        </p:txBody>
      </p:sp>
      <p:cxnSp>
        <p:nvCxnSpPr>
          <p:cNvPr id="124" name="Google Shape;124;p19"/>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25" name="Google Shape;125;p19"/>
          <p:cNvSpPr txBox="1">
            <a:spLocks noGrp="1"/>
          </p:cNvSpPr>
          <p:nvPr>
            <p:ph type="body" idx="4294967295"/>
          </p:nvPr>
        </p:nvSpPr>
        <p:spPr>
          <a:xfrm>
            <a:off x="311700" y="2260578"/>
            <a:ext cx="3853200" cy="118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Este diccionario cuenta con más de 80000 entradas, 10000 abreviaturas y 6000 definiciones. Publicado en el 2004 sigue siendo un referente importante en el área. </a:t>
            </a:r>
            <a:endParaRPr sz="1400"/>
          </a:p>
          <a:p>
            <a:pPr marL="457200" lvl="0" indent="-317500" algn="l" rtl="0">
              <a:spcBef>
                <a:spcPts val="0"/>
              </a:spcBef>
              <a:spcAft>
                <a:spcPts val="0"/>
              </a:spcAft>
              <a:buSzPts val="1400"/>
              <a:buChar char="●"/>
            </a:pPr>
            <a:r>
              <a:rPr lang="en" sz="1400"/>
              <a:t>Formato impreso.</a:t>
            </a:r>
            <a:endParaRPr sz="1600"/>
          </a:p>
        </p:txBody>
      </p:sp>
      <p:cxnSp>
        <p:nvCxnSpPr>
          <p:cNvPr id="126" name="Google Shape;126;p19"/>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pic>
        <p:nvPicPr>
          <p:cNvPr id="127" name="Google Shape;127;p19"/>
          <p:cNvPicPr preferRelativeResize="0"/>
          <p:nvPr/>
        </p:nvPicPr>
        <p:blipFill>
          <a:blip r:embed="rId3">
            <a:alphaModFix/>
          </a:blip>
          <a:stretch>
            <a:fillRect/>
          </a:stretch>
        </p:blipFill>
        <p:spPr>
          <a:xfrm>
            <a:off x="3073325" y="3442576"/>
            <a:ext cx="1091575" cy="1610451"/>
          </a:xfrm>
          <a:prstGeom prst="rect">
            <a:avLst/>
          </a:prstGeom>
          <a:noFill/>
          <a:ln>
            <a:noFill/>
          </a:ln>
        </p:spPr>
      </p:pic>
      <p:sp>
        <p:nvSpPr>
          <p:cNvPr id="128" name="Google Shape;128;p19"/>
          <p:cNvSpPr txBox="1">
            <a:spLocks noGrp="1"/>
          </p:cNvSpPr>
          <p:nvPr>
            <p:ph type="body" idx="4294967295"/>
          </p:nvPr>
        </p:nvSpPr>
        <p:spPr>
          <a:xfrm>
            <a:off x="4887300" y="1287476"/>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chemeClr val="accent5"/>
                </a:solidFill>
              </a:rPr>
              <a:t>Diccionario de informática y Telecomunicaciones Inglés-Español (Moreno Martin)</a:t>
            </a:r>
            <a:endParaRPr sz="1500">
              <a:solidFill>
                <a:schemeClr val="accent5"/>
              </a:solidFill>
            </a:endParaRPr>
          </a:p>
        </p:txBody>
      </p:sp>
      <p:sp>
        <p:nvSpPr>
          <p:cNvPr id="129" name="Google Shape;129;p19"/>
          <p:cNvSpPr txBox="1">
            <a:spLocks noGrp="1"/>
          </p:cNvSpPr>
          <p:nvPr>
            <p:ph type="body" idx="4294967295"/>
          </p:nvPr>
        </p:nvSpPr>
        <p:spPr>
          <a:xfrm>
            <a:off x="4819675" y="2260578"/>
            <a:ext cx="3853200" cy="118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Diccionario del 2004 que tiene como función la normalización de la terminología en el área. Es una buena introducción pero no está actualizado. </a:t>
            </a:r>
            <a:endParaRPr sz="1400"/>
          </a:p>
          <a:p>
            <a:pPr marL="457200" lvl="0" indent="-317500" algn="l" rtl="0">
              <a:spcBef>
                <a:spcPts val="0"/>
              </a:spcBef>
              <a:spcAft>
                <a:spcPts val="0"/>
              </a:spcAft>
              <a:buSzPts val="1400"/>
              <a:buChar char="●"/>
            </a:pPr>
            <a:r>
              <a:rPr lang="en" sz="1400"/>
              <a:t>Formato impreso.</a:t>
            </a:r>
            <a:endParaRPr sz="1400"/>
          </a:p>
        </p:txBody>
      </p:sp>
      <p:pic>
        <p:nvPicPr>
          <p:cNvPr id="130" name="Google Shape;130;p19"/>
          <p:cNvPicPr preferRelativeResize="0"/>
          <p:nvPr/>
        </p:nvPicPr>
        <p:blipFill>
          <a:blip r:embed="rId4">
            <a:alphaModFix/>
          </a:blip>
          <a:stretch>
            <a:fillRect/>
          </a:stretch>
        </p:blipFill>
        <p:spPr>
          <a:xfrm>
            <a:off x="7306675" y="3442578"/>
            <a:ext cx="930748" cy="13961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bilingües</a:t>
            </a:r>
            <a:endParaRPr/>
          </a:p>
        </p:txBody>
      </p:sp>
      <p:sp>
        <p:nvSpPr>
          <p:cNvPr id="136" name="Google Shape;136;p20"/>
          <p:cNvSpPr txBox="1">
            <a:spLocks noGrp="1"/>
          </p:cNvSpPr>
          <p:nvPr>
            <p:ph type="body" idx="4294967295"/>
          </p:nvPr>
        </p:nvSpPr>
        <p:spPr>
          <a:xfrm>
            <a:off x="311700" y="1287476"/>
            <a:ext cx="3853200" cy="5244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600"/>
              </a:spcAft>
              <a:buNone/>
            </a:pPr>
            <a:r>
              <a:rPr lang="en" sz="1300">
                <a:solidFill>
                  <a:schemeClr val="accent5"/>
                </a:solidFill>
                <a:latin typeface="Arial"/>
                <a:ea typeface="Arial"/>
                <a:cs typeface="Arial"/>
                <a:sym typeface="Arial"/>
              </a:rPr>
              <a:t>Routledge Spanish Dictionary of Telecommunications Diccionario Inglés de Telecomunicaciones </a:t>
            </a:r>
            <a:endParaRPr sz="100">
              <a:solidFill>
                <a:schemeClr val="accent5"/>
              </a:solidFill>
            </a:endParaRPr>
          </a:p>
        </p:txBody>
      </p:sp>
      <p:cxnSp>
        <p:nvCxnSpPr>
          <p:cNvPr id="137" name="Google Shape;137;p20"/>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38" name="Google Shape;138;p20"/>
          <p:cNvSpPr txBox="1">
            <a:spLocks noGrp="1"/>
          </p:cNvSpPr>
          <p:nvPr>
            <p:ph type="body" idx="4294967295"/>
          </p:nvPr>
        </p:nvSpPr>
        <p:spPr>
          <a:xfrm>
            <a:off x="311700" y="2260578"/>
            <a:ext cx="3853200" cy="118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Publicado en 1998</a:t>
            </a:r>
            <a:endParaRPr sz="1400"/>
          </a:p>
          <a:p>
            <a:pPr marL="457200" lvl="0" indent="-317500" algn="l" rtl="0">
              <a:spcBef>
                <a:spcPts val="0"/>
              </a:spcBef>
              <a:spcAft>
                <a:spcPts val="0"/>
              </a:spcAft>
              <a:buSzPts val="1400"/>
              <a:buChar char="●"/>
            </a:pPr>
            <a:r>
              <a:rPr lang="en" sz="1400"/>
              <a:t>Formato impreso.</a:t>
            </a:r>
            <a:endParaRPr sz="1600"/>
          </a:p>
        </p:txBody>
      </p:sp>
      <p:cxnSp>
        <p:nvCxnSpPr>
          <p:cNvPr id="139" name="Google Shape;139;p20"/>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pic>
        <p:nvPicPr>
          <p:cNvPr id="140" name="Google Shape;140;p20"/>
          <p:cNvPicPr preferRelativeResize="0"/>
          <p:nvPr/>
        </p:nvPicPr>
        <p:blipFill>
          <a:blip r:embed="rId3">
            <a:alphaModFix/>
          </a:blip>
          <a:stretch>
            <a:fillRect/>
          </a:stretch>
        </p:blipFill>
        <p:spPr>
          <a:xfrm>
            <a:off x="4084450" y="1250625"/>
            <a:ext cx="2451425" cy="330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5533300" y="1831300"/>
            <a:ext cx="2527625" cy="2651725"/>
          </a:xfrm>
          <a:prstGeom prst="rect">
            <a:avLst/>
          </a:prstGeom>
          <a:noFill/>
          <a:ln>
            <a:noFill/>
          </a:ln>
        </p:spPr>
      </p:pic>
      <p:sp>
        <p:nvSpPr>
          <p:cNvPr id="146" name="Google Shape;146;p2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Recursos bilingües: diccionario</a:t>
            </a:r>
            <a:endParaRPr/>
          </a:p>
        </p:txBody>
      </p:sp>
      <p:sp>
        <p:nvSpPr>
          <p:cNvPr id="147" name="Google Shape;147;p21"/>
          <p:cNvSpPr txBox="1">
            <a:spLocks noGrp="1"/>
          </p:cNvSpPr>
          <p:nvPr>
            <p:ph type="body" idx="4294967295"/>
          </p:nvPr>
        </p:nvSpPr>
        <p:spPr>
          <a:xfrm>
            <a:off x="311700" y="1287475"/>
            <a:ext cx="4210200" cy="5244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a:solidFill>
                  <a:schemeClr val="accent5"/>
                </a:solidFill>
              </a:rPr>
              <a:t>Diccionario Enciclopédico de Términos Técnicos </a:t>
            </a:r>
            <a:endParaRPr sz="1400">
              <a:solidFill>
                <a:schemeClr val="accent5"/>
              </a:solidFill>
            </a:endParaRPr>
          </a:p>
          <a:p>
            <a:pPr marL="0" lvl="0" indent="0" algn="l" rtl="0">
              <a:lnSpc>
                <a:spcPct val="120000"/>
              </a:lnSpc>
              <a:spcBef>
                <a:spcPts val="600"/>
              </a:spcBef>
              <a:spcAft>
                <a:spcPts val="600"/>
              </a:spcAft>
              <a:buNone/>
            </a:pPr>
            <a:r>
              <a:rPr lang="en" sz="1400">
                <a:solidFill>
                  <a:schemeClr val="accent5"/>
                </a:solidFill>
              </a:rPr>
              <a:t>Inglés-Español/Español-Inglés (Collazo)</a:t>
            </a:r>
            <a:endParaRPr sz="200">
              <a:solidFill>
                <a:schemeClr val="accent5"/>
              </a:solidFill>
            </a:endParaRPr>
          </a:p>
        </p:txBody>
      </p:sp>
      <p:sp>
        <p:nvSpPr>
          <p:cNvPr id="148" name="Google Shape;148;p21"/>
          <p:cNvSpPr txBox="1">
            <a:spLocks noGrp="1"/>
          </p:cNvSpPr>
          <p:nvPr>
            <p:ph type="body" idx="4294967295"/>
          </p:nvPr>
        </p:nvSpPr>
        <p:spPr>
          <a:xfrm>
            <a:off x="356925" y="2091003"/>
            <a:ext cx="3853200" cy="118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Publicado en 1980 pero tiene una última edición del 2002. </a:t>
            </a:r>
            <a:endParaRPr sz="1400"/>
          </a:p>
          <a:p>
            <a:pPr marL="457200" lvl="0" indent="-317500" algn="l" rtl="0">
              <a:spcBef>
                <a:spcPts val="0"/>
              </a:spcBef>
              <a:spcAft>
                <a:spcPts val="0"/>
              </a:spcAft>
              <a:buSzPts val="1400"/>
              <a:buChar char="●"/>
            </a:pPr>
            <a:r>
              <a:rPr lang="en" sz="1400"/>
              <a:t>Formato impreso en tres volúmenes. </a:t>
            </a:r>
            <a:endParaRPr sz="1400"/>
          </a:p>
          <a:p>
            <a:pPr marL="457200" lvl="0" indent="-317500" algn="l" rtl="0">
              <a:spcBef>
                <a:spcPts val="0"/>
              </a:spcBef>
              <a:spcAft>
                <a:spcPts val="0"/>
              </a:spcAft>
              <a:buSzPts val="1400"/>
              <a:buChar char="●"/>
            </a:pPr>
            <a:r>
              <a:rPr lang="en" sz="1400" i="1"/>
              <a:t>“La obra más comprensiva esmerada, innovadora y moderna de todas las de su clase hasta ahora publicadas. Contiene 2218 páginas de léxico con más de 4000000 de palabras de información cuidadosamente estudiada y documentada.“</a:t>
            </a:r>
            <a:endParaRPr sz="1400" i="1"/>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1671</Words>
  <Application>Microsoft Office PowerPoint</Application>
  <PresentationFormat>On-screen Show (16:9)</PresentationFormat>
  <Paragraphs>172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Amatic SC</vt:lpstr>
      <vt:lpstr>Arial</vt:lpstr>
      <vt:lpstr>Roboto Slab</vt:lpstr>
      <vt:lpstr>Roboto</vt:lpstr>
      <vt:lpstr>Marina</vt:lpstr>
      <vt:lpstr>Documentación  especializada</vt:lpstr>
      <vt:lpstr>Recursos en español  </vt:lpstr>
      <vt:lpstr>Recursos en español: contenido</vt:lpstr>
      <vt:lpstr>Recursos en español: contenido</vt:lpstr>
      <vt:lpstr>Recursos en español: diccionarios</vt:lpstr>
      <vt:lpstr>Recursos bilingües  </vt:lpstr>
      <vt:lpstr>Recursos bilingües</vt:lpstr>
      <vt:lpstr>Recursos bilingües</vt:lpstr>
      <vt:lpstr>Recursos bilingües: diccionario</vt:lpstr>
      <vt:lpstr>Recursos bilingües</vt:lpstr>
      <vt:lpstr>Recursos en inglés </vt:lpstr>
      <vt:lpstr>Recursos en inglés: glosarios</vt:lpstr>
      <vt:lpstr>Recursos en inglés: abreviaciones </vt:lpstr>
      <vt:lpstr>Recursos en inglés: enciclopedias </vt:lpstr>
      <vt:lpstr>Recursos en inglés: enciclopedias </vt:lpstr>
      <vt:lpstr>Recursos en inglés: diccionarios</vt:lpstr>
      <vt:lpstr>Recursos en inglés: textos de referencia</vt:lpstr>
      <vt:lpstr>Recursos en inglés: textos de referencia</vt:lpstr>
      <vt:lpstr>Conclusiones</vt:lpstr>
      <vt:lpstr>Gracias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Documentación  especializada</dc:title>
  <dc:creator>Beckett Family</dc:creator>
  <cp:lastModifiedBy>Patrick Beckett</cp:lastModifiedBy>
  <cp:revision>1</cp:revision>
  <dcterms:modified xsi:type="dcterms:W3CDTF">2021-12-03T02:33:44Z</dcterms:modified>
</cp:coreProperties>
</file>