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Alfa Slab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lfaSlabOn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bcae5e73d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cae5e73d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bcae5e73d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cae5e73d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23de7a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23de7a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Kelsie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3de7a5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3de7a5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bcae5e73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cae5e73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bcae5e73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bcae5e73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bcae5e73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cae5e73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232c09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232c09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a:p>
            <a:pPr indent="0" lvl="0" marL="0" rtl="0" algn="l">
              <a:spcBef>
                <a:spcPts val="0"/>
              </a:spcBef>
              <a:spcAft>
                <a:spcPts val="0"/>
              </a:spcAft>
              <a:buNone/>
            </a:pPr>
            <a:r>
              <a:rPr lang="en"/>
              <a:t>These are the top 10 Channels that uploaded the most </a:t>
            </a:r>
            <a:r>
              <a:rPr lang="en"/>
              <a:t>videos on the left. As you can see just because you upload a lot of videos doesn’t mean your videos will trend the most. The MLB channel has the most videos, but yet it has one of the smallest amounts of views for a channel. In fact, the channel with the most amount of views  has the lowest amount of videos uploaded. I would want to say it's quality over quantity when it comes to content, but comparisons are to sporadic to make this assumption. Most of the channels that post most seem to be news affiliates and may contain very short news briefings and single clips. Lots of people may not in general would be interested in that vs something that may be entertaining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bd6548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d6548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b8adc5a3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8adc5a3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a:p>
            <a:pPr indent="0" lvl="0" marL="0" rtl="0" algn="l">
              <a:spcBef>
                <a:spcPts val="0"/>
              </a:spcBef>
              <a:spcAft>
                <a:spcPts val="0"/>
              </a:spcAft>
              <a:buNone/>
            </a:pPr>
            <a:r>
              <a:rPr lang="en"/>
              <a:t>How many days does it take a video to trend from the day it was posted?</a:t>
            </a:r>
            <a:endParaRPr/>
          </a:p>
          <a:p>
            <a:pPr indent="0" lvl="0" marL="0" rtl="0" algn="l">
              <a:spcBef>
                <a:spcPts val="0"/>
              </a:spcBef>
              <a:spcAft>
                <a:spcPts val="0"/>
              </a:spcAft>
              <a:buNone/>
            </a:pPr>
            <a:r>
              <a:rPr lang="en"/>
              <a:t>Once a video trends, how long does the trend last?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b8adc5a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b8adc5a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bcae5e7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bcae5e7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a:p>
            <a:pPr indent="0" lvl="0" marL="0" rtl="0" algn="l">
              <a:spcBef>
                <a:spcPts val="0"/>
              </a:spcBef>
              <a:spcAft>
                <a:spcPts val="0"/>
              </a:spcAft>
              <a:buNone/>
            </a:pPr>
            <a:r>
              <a:rPr lang="en"/>
              <a:t>Mean = 7,126,761</a:t>
            </a:r>
            <a:endParaRPr/>
          </a:p>
          <a:p>
            <a:pPr indent="0" lvl="0" marL="0" rtl="0" algn="l">
              <a:spcBef>
                <a:spcPts val="0"/>
              </a:spcBef>
              <a:spcAft>
                <a:spcPts val="0"/>
              </a:spcAft>
              <a:buNone/>
            </a:pPr>
            <a:r>
              <a:rPr lang="en"/>
              <a:t>There are 2,767 videos below the mean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b8adc5a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8adc5a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Kelsie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b8adc5a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b8adc5a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bcae5e73d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bcae5e73d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b8adc5a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8adc5a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b8adc5a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b8adc5a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b8adc5a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b8adc5a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b8adc5a3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b8adc5a3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Craig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b8adc5a3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b8adc5a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Ankit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b8adc5a3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b8adc5a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 </a:t>
            </a:r>
            <a:endParaRPr/>
          </a:p>
          <a:p>
            <a:pPr indent="0" lvl="0" marL="0" rtl="0" algn="l">
              <a:spcBef>
                <a:spcPts val="0"/>
              </a:spcBef>
              <a:spcAft>
                <a:spcPts val="0"/>
              </a:spcAft>
              <a:buNone/>
            </a:pPr>
            <a:r>
              <a:rPr lang="en"/>
              <a:t>.describe() to see distribution of data and measure of central tendency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bcae5e73d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cae5e73d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bcae5e73d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bcae5e73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Hannah</a:t>
            </a:r>
            <a:endParaRPr/>
          </a:p>
          <a:p>
            <a:pPr indent="0" lvl="0" marL="0" rtl="0" algn="l">
              <a:spcBef>
                <a:spcPts val="0"/>
              </a:spcBef>
              <a:spcAft>
                <a:spcPts val="0"/>
              </a:spcAft>
              <a:buNone/>
            </a:pPr>
            <a:r>
              <a:rPr lang="en"/>
              <a:t>youtube_2018_df.groupby('title').count()['video_id'].sort_values(ascending=False)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3000"/>
              <a:buNone/>
              <a:defRPr>
                <a:solidFill>
                  <a:srgbClr val="FF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282828"/>
              </a:buClr>
              <a:buSzPts val="1800"/>
              <a:buChar char="●"/>
              <a:defRPr>
                <a:solidFill>
                  <a:srgbClr val="282828"/>
                </a:solidFill>
              </a:defRPr>
            </a:lvl1pPr>
            <a:lvl2pPr indent="-317500" lvl="1" marL="914400">
              <a:spcBef>
                <a:spcPts val="1600"/>
              </a:spcBef>
              <a:spcAft>
                <a:spcPts val="0"/>
              </a:spcAft>
              <a:buClr>
                <a:srgbClr val="282828"/>
              </a:buClr>
              <a:buSzPts val="1400"/>
              <a:buChar char="○"/>
              <a:defRPr>
                <a:solidFill>
                  <a:srgbClr val="282828"/>
                </a:solidFill>
              </a:defRPr>
            </a:lvl2pPr>
            <a:lvl3pPr indent="-317500" lvl="2" marL="1371600">
              <a:spcBef>
                <a:spcPts val="1600"/>
              </a:spcBef>
              <a:spcAft>
                <a:spcPts val="0"/>
              </a:spcAft>
              <a:buClr>
                <a:srgbClr val="282828"/>
              </a:buClr>
              <a:buSzPts val="1400"/>
              <a:buChar char="■"/>
              <a:defRPr>
                <a:solidFill>
                  <a:srgbClr val="282828"/>
                </a:solidFill>
              </a:defRPr>
            </a:lvl3pPr>
            <a:lvl4pPr indent="-317500" lvl="3" marL="1828800">
              <a:spcBef>
                <a:spcPts val="1600"/>
              </a:spcBef>
              <a:spcAft>
                <a:spcPts val="0"/>
              </a:spcAft>
              <a:buClr>
                <a:srgbClr val="282828"/>
              </a:buClr>
              <a:buSzPts val="1400"/>
              <a:buChar char="●"/>
              <a:defRPr>
                <a:solidFill>
                  <a:srgbClr val="282828"/>
                </a:solidFill>
              </a:defRPr>
            </a:lvl4pPr>
            <a:lvl5pPr indent="-317500" lvl="4" marL="2286000">
              <a:spcBef>
                <a:spcPts val="1600"/>
              </a:spcBef>
              <a:spcAft>
                <a:spcPts val="0"/>
              </a:spcAft>
              <a:buClr>
                <a:srgbClr val="282828"/>
              </a:buClr>
              <a:buSzPts val="1400"/>
              <a:buChar char="○"/>
              <a:defRPr>
                <a:solidFill>
                  <a:srgbClr val="282828"/>
                </a:solidFill>
              </a:defRPr>
            </a:lvl5pPr>
            <a:lvl6pPr indent="-317500" lvl="5" marL="2743200">
              <a:spcBef>
                <a:spcPts val="1600"/>
              </a:spcBef>
              <a:spcAft>
                <a:spcPts val="0"/>
              </a:spcAft>
              <a:buClr>
                <a:srgbClr val="282828"/>
              </a:buClr>
              <a:buSzPts val="1400"/>
              <a:buChar char="■"/>
              <a:defRPr>
                <a:solidFill>
                  <a:srgbClr val="282828"/>
                </a:solidFill>
              </a:defRPr>
            </a:lvl6pPr>
            <a:lvl7pPr indent="-317500" lvl="6" marL="3200400">
              <a:spcBef>
                <a:spcPts val="1600"/>
              </a:spcBef>
              <a:spcAft>
                <a:spcPts val="0"/>
              </a:spcAft>
              <a:buClr>
                <a:srgbClr val="282828"/>
              </a:buClr>
              <a:buSzPts val="1400"/>
              <a:buChar char="●"/>
              <a:defRPr>
                <a:solidFill>
                  <a:srgbClr val="282828"/>
                </a:solidFill>
              </a:defRPr>
            </a:lvl7pPr>
            <a:lvl8pPr indent="-317500" lvl="7" marL="3657600">
              <a:spcBef>
                <a:spcPts val="1600"/>
              </a:spcBef>
              <a:spcAft>
                <a:spcPts val="0"/>
              </a:spcAft>
              <a:buClr>
                <a:srgbClr val="282828"/>
              </a:buClr>
              <a:buSzPts val="1400"/>
              <a:buChar char="○"/>
              <a:defRPr>
                <a:solidFill>
                  <a:srgbClr val="282828"/>
                </a:solidFill>
              </a:defRPr>
            </a:lvl8pPr>
            <a:lvl9pPr indent="-317500" lvl="8" marL="4114800">
              <a:spcBef>
                <a:spcPts val="1600"/>
              </a:spcBef>
              <a:spcAft>
                <a:spcPts val="1600"/>
              </a:spcAft>
              <a:buClr>
                <a:srgbClr val="282828"/>
              </a:buClr>
              <a:buSzPts val="1400"/>
              <a:buChar char="■"/>
              <a:defRPr>
                <a:solidFill>
                  <a:srgbClr val="282828"/>
                </a:solidFill>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0000"/>
              </a:buClr>
              <a:buSzPts val="3000"/>
              <a:buFont typeface="Alfa Slab One"/>
              <a:buNone/>
              <a:defRPr sz="3000">
                <a:solidFill>
                  <a:srgbClr val="FF0000"/>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282828"/>
              </a:buClr>
              <a:buSzPts val="1800"/>
              <a:buFont typeface="Proxima Nova"/>
              <a:buChar char="●"/>
              <a:defRPr sz="1800">
                <a:solidFill>
                  <a:srgbClr val="282828"/>
                </a:solidFill>
                <a:latin typeface="Proxima Nova"/>
                <a:ea typeface="Proxima Nova"/>
                <a:cs typeface="Proxima Nova"/>
                <a:sym typeface="Proxima Nova"/>
              </a:defRPr>
            </a:lvl1pPr>
            <a:lvl2pPr indent="-317500" lvl="1" marL="9144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2pPr>
            <a:lvl3pPr indent="-317500" lvl="2" marL="13716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3pPr>
            <a:lvl4pPr indent="-317500" lvl="3" marL="18288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4pPr>
            <a:lvl5pPr indent="-317500" lvl="4" marL="22860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5pPr>
            <a:lvl6pPr indent="-317500" lvl="5" marL="27432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6pPr>
            <a:lvl7pPr indent="-317500" lvl="6" marL="32004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7pPr>
            <a:lvl8pPr indent="-317500" lvl="7" marL="3657600">
              <a:lnSpc>
                <a:spcPct val="115000"/>
              </a:lnSpc>
              <a:spcBef>
                <a:spcPts val="1600"/>
              </a:spcBef>
              <a:spcAft>
                <a:spcPts val="0"/>
              </a:spcAft>
              <a:buClr>
                <a:srgbClr val="282828"/>
              </a:buClr>
              <a:buSzPts val="1400"/>
              <a:buFont typeface="Proxima Nova"/>
              <a:buChar char="○"/>
              <a:defRPr>
                <a:solidFill>
                  <a:srgbClr val="282828"/>
                </a:solidFill>
                <a:latin typeface="Proxima Nova"/>
                <a:ea typeface="Proxima Nova"/>
                <a:cs typeface="Proxima Nova"/>
                <a:sym typeface="Proxima Nova"/>
              </a:defRPr>
            </a:lvl8pPr>
            <a:lvl9pPr indent="-317500" lvl="8" marL="4114800">
              <a:lnSpc>
                <a:spcPct val="115000"/>
              </a:lnSpc>
              <a:spcBef>
                <a:spcPts val="1600"/>
              </a:spcBef>
              <a:spcAft>
                <a:spcPts val="1600"/>
              </a:spcAft>
              <a:buClr>
                <a:srgbClr val="282828"/>
              </a:buClr>
              <a:buSzPts val="1400"/>
              <a:buFont typeface="Proxima Nova"/>
              <a:buChar char="■"/>
              <a:defRPr>
                <a:solidFill>
                  <a:srgbClr val="282828"/>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s.google.com/youtube/v3/getting-started" TargetMode="External"/><Relationship Id="rId4" Type="http://schemas.openxmlformats.org/officeDocument/2006/relationships/hyperlink" Target="https://www.kaggle.com/datasnaek/youtube-new" TargetMode="External"/><Relationship Id="rId5" Type="http://schemas.openxmlformats.org/officeDocument/2006/relationships/hyperlink" Target="https://github.com/mitchelljy/Trending-YouTube-Scrap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48708" y="5969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Factors that Predict Trending YouTube Videos in 2018</a:t>
            </a:r>
            <a:endParaRPr sz="4100"/>
          </a:p>
        </p:txBody>
      </p:sp>
      <p:sp>
        <p:nvSpPr>
          <p:cNvPr id="57" name="Google Shape;57;p13"/>
          <p:cNvSpPr txBox="1"/>
          <p:nvPr>
            <p:ph idx="1" type="subTitle"/>
          </p:nvPr>
        </p:nvSpPr>
        <p:spPr>
          <a:xfrm>
            <a:off x="374700" y="2775775"/>
            <a:ext cx="8394600" cy="7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Team Members: Craig Washington, Kelsie Hargita, Jeremy Hamley, Hannah Wang, Ankit Baboota</a:t>
            </a:r>
            <a:endParaRPr sz="2000"/>
          </a:p>
        </p:txBody>
      </p:sp>
      <p:pic>
        <p:nvPicPr>
          <p:cNvPr id="58" name="Google Shape;58;p13"/>
          <p:cNvPicPr preferRelativeResize="0"/>
          <p:nvPr/>
        </p:nvPicPr>
        <p:blipFill>
          <a:blip r:embed="rId3">
            <a:alphaModFix/>
          </a:blip>
          <a:stretch>
            <a:fillRect/>
          </a:stretch>
        </p:blipFill>
        <p:spPr>
          <a:xfrm>
            <a:off x="3942331" y="3681719"/>
            <a:ext cx="1259325" cy="87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 </a:t>
            </a:r>
            <a:endParaRPr/>
          </a:p>
        </p:txBody>
      </p:sp>
      <p:pic>
        <p:nvPicPr>
          <p:cNvPr id="119" name="Google Shape;119;p22"/>
          <p:cNvPicPr preferRelativeResize="0"/>
          <p:nvPr/>
        </p:nvPicPr>
        <p:blipFill>
          <a:blip r:embed="rId3">
            <a:alphaModFix/>
          </a:blip>
          <a:stretch>
            <a:fillRect/>
          </a:stretch>
        </p:blipFill>
        <p:spPr>
          <a:xfrm>
            <a:off x="1015274" y="1190124"/>
            <a:ext cx="6511050" cy="376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9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time of day are trending videos published?</a:t>
            </a:r>
            <a:endParaRPr/>
          </a:p>
        </p:txBody>
      </p:sp>
      <p:pic>
        <p:nvPicPr>
          <p:cNvPr id="130" name="Google Shape;130;p24"/>
          <p:cNvPicPr preferRelativeResize="0"/>
          <p:nvPr/>
        </p:nvPicPr>
        <p:blipFill>
          <a:blip r:embed="rId3">
            <a:alphaModFix/>
          </a:blip>
          <a:stretch>
            <a:fillRect/>
          </a:stretch>
        </p:blipFill>
        <p:spPr>
          <a:xfrm>
            <a:off x="1258875" y="1152475"/>
            <a:ext cx="6538351" cy="3919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4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publishing time affect the number of views?</a:t>
            </a:r>
            <a:endParaRPr/>
          </a:p>
        </p:txBody>
      </p:sp>
      <p:pic>
        <p:nvPicPr>
          <p:cNvPr id="136" name="Google Shape;136;p25"/>
          <p:cNvPicPr preferRelativeResize="0"/>
          <p:nvPr/>
        </p:nvPicPr>
        <p:blipFill>
          <a:blip r:embed="rId3">
            <a:alphaModFix/>
          </a:blip>
          <a:stretch>
            <a:fillRect/>
          </a:stretch>
        </p:blipFill>
        <p:spPr>
          <a:xfrm>
            <a:off x="727900" y="1218325"/>
            <a:ext cx="7173175" cy="386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days of the week are trending videos published?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 X x x</a:t>
            </a:r>
            <a:endParaRPr/>
          </a:p>
        </p:txBody>
      </p:sp>
      <p:pic>
        <p:nvPicPr>
          <p:cNvPr id="143" name="Google Shape;143;p26"/>
          <p:cNvPicPr preferRelativeResize="0"/>
          <p:nvPr/>
        </p:nvPicPr>
        <p:blipFill>
          <a:blip r:embed="rId3">
            <a:alphaModFix/>
          </a:blip>
          <a:stretch>
            <a:fillRect/>
          </a:stretch>
        </p:blipFill>
        <p:spPr>
          <a:xfrm>
            <a:off x="311699" y="1503888"/>
            <a:ext cx="5387475" cy="2879075"/>
          </a:xfrm>
          <a:prstGeom prst="rect">
            <a:avLst/>
          </a:prstGeom>
          <a:noFill/>
          <a:ln>
            <a:noFill/>
          </a:ln>
        </p:spPr>
      </p:pic>
      <p:pic>
        <p:nvPicPr>
          <p:cNvPr id="144" name="Google Shape;144;p26"/>
          <p:cNvPicPr preferRelativeResize="0"/>
          <p:nvPr/>
        </p:nvPicPr>
        <p:blipFill>
          <a:blip r:embed="rId4">
            <a:alphaModFix/>
          </a:blip>
          <a:stretch>
            <a:fillRect/>
          </a:stretch>
        </p:blipFill>
        <p:spPr>
          <a:xfrm>
            <a:off x="6485038" y="1886150"/>
            <a:ext cx="1743075" cy="2114550"/>
          </a:xfrm>
          <a:prstGeom prst="rect">
            <a:avLst/>
          </a:prstGeom>
          <a:noFill/>
          <a:ln>
            <a:noFill/>
          </a:ln>
        </p:spPr>
      </p:pic>
      <p:pic>
        <p:nvPicPr>
          <p:cNvPr id="145" name="Google Shape;145;p26"/>
          <p:cNvPicPr preferRelativeResize="0"/>
          <p:nvPr/>
        </p:nvPicPr>
        <p:blipFill>
          <a:blip r:embed="rId5">
            <a:alphaModFix/>
          </a:blip>
          <a:stretch>
            <a:fillRect/>
          </a:stretch>
        </p:blipFill>
        <p:spPr>
          <a:xfrm>
            <a:off x="2355300" y="4525825"/>
            <a:ext cx="6477000" cy="20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39975"/>
            <a:ext cx="85206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tags were used in trending videos?</a:t>
            </a:r>
            <a:endParaRPr/>
          </a:p>
        </p:txBody>
      </p:sp>
      <p:pic>
        <p:nvPicPr>
          <p:cNvPr id="151" name="Google Shape;151;p27"/>
          <p:cNvPicPr preferRelativeResize="0"/>
          <p:nvPr/>
        </p:nvPicPr>
        <p:blipFill>
          <a:blip r:embed="rId3">
            <a:alphaModFix/>
          </a:blip>
          <a:stretch>
            <a:fillRect/>
          </a:stretch>
        </p:blipFill>
        <p:spPr>
          <a:xfrm>
            <a:off x="311700" y="1283125"/>
            <a:ext cx="5596725" cy="3029675"/>
          </a:xfrm>
          <a:prstGeom prst="rect">
            <a:avLst/>
          </a:prstGeom>
          <a:noFill/>
          <a:ln>
            <a:noFill/>
          </a:ln>
        </p:spPr>
      </p:pic>
      <p:pic>
        <p:nvPicPr>
          <p:cNvPr id="152" name="Google Shape;152;p27"/>
          <p:cNvPicPr preferRelativeResize="0"/>
          <p:nvPr/>
        </p:nvPicPr>
        <p:blipFill>
          <a:blip r:embed="rId4">
            <a:alphaModFix/>
          </a:blip>
          <a:stretch>
            <a:fillRect/>
          </a:stretch>
        </p:blipFill>
        <p:spPr>
          <a:xfrm>
            <a:off x="6897225" y="1526585"/>
            <a:ext cx="1321525" cy="2304825"/>
          </a:xfrm>
          <a:prstGeom prst="rect">
            <a:avLst/>
          </a:prstGeom>
          <a:noFill/>
          <a:ln>
            <a:noFill/>
          </a:ln>
        </p:spPr>
      </p:pic>
      <p:pic>
        <p:nvPicPr>
          <p:cNvPr id="153" name="Google Shape;153;p27"/>
          <p:cNvPicPr preferRelativeResize="0"/>
          <p:nvPr/>
        </p:nvPicPr>
        <p:blipFill>
          <a:blip r:embed="rId5">
            <a:alphaModFix/>
          </a:blip>
          <a:stretch>
            <a:fillRect/>
          </a:stretch>
        </p:blipFill>
        <p:spPr>
          <a:xfrm>
            <a:off x="3373750" y="4379000"/>
            <a:ext cx="5458550" cy="18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category of videos trends most?</a:t>
            </a:r>
            <a:endParaRPr/>
          </a:p>
        </p:txBody>
      </p:sp>
      <p:pic>
        <p:nvPicPr>
          <p:cNvPr id="159" name="Google Shape;159;p28"/>
          <p:cNvPicPr preferRelativeResize="0"/>
          <p:nvPr/>
        </p:nvPicPr>
        <p:blipFill>
          <a:blip r:embed="rId3">
            <a:alphaModFix/>
          </a:blip>
          <a:stretch>
            <a:fillRect/>
          </a:stretch>
        </p:blipFill>
        <p:spPr>
          <a:xfrm>
            <a:off x="465825" y="1089025"/>
            <a:ext cx="3810000" cy="3543300"/>
          </a:xfrm>
          <a:prstGeom prst="rect">
            <a:avLst/>
          </a:prstGeom>
          <a:noFill/>
          <a:ln>
            <a:noFill/>
          </a:ln>
        </p:spPr>
      </p:pic>
      <p:pic>
        <p:nvPicPr>
          <p:cNvPr id="160" name="Google Shape;160;p28"/>
          <p:cNvPicPr preferRelativeResize="0"/>
          <p:nvPr/>
        </p:nvPicPr>
        <p:blipFill>
          <a:blip r:embed="rId4">
            <a:alphaModFix/>
          </a:blip>
          <a:stretch>
            <a:fillRect/>
          </a:stretch>
        </p:blipFill>
        <p:spPr>
          <a:xfrm>
            <a:off x="3465875" y="4632325"/>
            <a:ext cx="5531925" cy="213725"/>
          </a:xfrm>
          <a:prstGeom prst="rect">
            <a:avLst/>
          </a:prstGeom>
          <a:noFill/>
          <a:ln>
            <a:noFill/>
          </a:ln>
        </p:spPr>
      </p:pic>
      <p:pic>
        <p:nvPicPr>
          <p:cNvPr id="161" name="Google Shape;161;p28"/>
          <p:cNvPicPr preferRelativeResize="0"/>
          <p:nvPr/>
        </p:nvPicPr>
        <p:blipFill>
          <a:blip r:embed="rId5">
            <a:alphaModFix/>
          </a:blip>
          <a:stretch>
            <a:fillRect/>
          </a:stretch>
        </p:blipFill>
        <p:spPr>
          <a:xfrm>
            <a:off x="5385225" y="1066063"/>
            <a:ext cx="2045775" cy="358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212650"/>
            <a:ext cx="85206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Uploading Multiple Vids affecting View count?</a:t>
            </a:r>
            <a:endParaRPr/>
          </a:p>
        </p:txBody>
      </p:sp>
      <p:sp>
        <p:nvSpPr>
          <p:cNvPr id="167" name="Google Shape;167;p29"/>
          <p:cNvSpPr txBox="1"/>
          <p:nvPr>
            <p:ph idx="1" type="body"/>
          </p:nvPr>
        </p:nvSpPr>
        <p:spPr>
          <a:xfrm>
            <a:off x="311700" y="1288450"/>
            <a:ext cx="8520600" cy="328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9"/>
          <p:cNvPicPr preferRelativeResize="0"/>
          <p:nvPr/>
        </p:nvPicPr>
        <p:blipFill>
          <a:blip r:embed="rId3">
            <a:alphaModFix/>
          </a:blip>
          <a:stretch>
            <a:fillRect/>
          </a:stretch>
        </p:blipFill>
        <p:spPr>
          <a:xfrm>
            <a:off x="849775" y="1503475"/>
            <a:ext cx="3228125" cy="2899650"/>
          </a:xfrm>
          <a:prstGeom prst="rect">
            <a:avLst/>
          </a:prstGeom>
          <a:noFill/>
          <a:ln>
            <a:noFill/>
          </a:ln>
        </p:spPr>
      </p:pic>
      <p:pic>
        <p:nvPicPr>
          <p:cNvPr id="169" name="Google Shape;169;p29"/>
          <p:cNvPicPr preferRelativeResize="0"/>
          <p:nvPr/>
        </p:nvPicPr>
        <p:blipFill>
          <a:blip r:embed="rId4">
            <a:alphaModFix/>
          </a:blip>
          <a:stretch>
            <a:fillRect/>
          </a:stretch>
        </p:blipFill>
        <p:spPr>
          <a:xfrm>
            <a:off x="4503200" y="1572275"/>
            <a:ext cx="3990350" cy="27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10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Uploading Multiple Vids affecting View count? - lowest vids uploaded</a:t>
            </a:r>
            <a:endParaRPr/>
          </a:p>
        </p:txBody>
      </p:sp>
      <p:pic>
        <p:nvPicPr>
          <p:cNvPr id="175" name="Google Shape;175;p30"/>
          <p:cNvPicPr preferRelativeResize="0"/>
          <p:nvPr/>
        </p:nvPicPr>
        <p:blipFill>
          <a:blip r:embed="rId3">
            <a:alphaModFix/>
          </a:blip>
          <a:stretch>
            <a:fillRect/>
          </a:stretch>
        </p:blipFill>
        <p:spPr>
          <a:xfrm>
            <a:off x="311700" y="1603350"/>
            <a:ext cx="4447000" cy="3640800"/>
          </a:xfrm>
          <a:prstGeom prst="rect">
            <a:avLst/>
          </a:prstGeom>
          <a:noFill/>
          <a:ln>
            <a:noFill/>
          </a:ln>
        </p:spPr>
      </p:pic>
      <p:pic>
        <p:nvPicPr>
          <p:cNvPr id="176" name="Google Shape;176;p30"/>
          <p:cNvPicPr preferRelativeResize="0"/>
          <p:nvPr/>
        </p:nvPicPr>
        <p:blipFill>
          <a:blip r:embed="rId4">
            <a:alphaModFix/>
          </a:blip>
          <a:stretch>
            <a:fillRect/>
          </a:stretch>
        </p:blipFill>
        <p:spPr>
          <a:xfrm>
            <a:off x="4758700" y="1603350"/>
            <a:ext cx="4137725" cy="364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days does it take to trend?</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83" name="Google Shape;183;p31"/>
          <p:cNvPicPr preferRelativeResize="0"/>
          <p:nvPr/>
        </p:nvPicPr>
        <p:blipFill>
          <a:blip r:embed="rId3">
            <a:alphaModFix/>
          </a:blip>
          <a:stretch>
            <a:fillRect/>
          </a:stretch>
        </p:blipFill>
        <p:spPr>
          <a:xfrm>
            <a:off x="4572000" y="1249750"/>
            <a:ext cx="4524975" cy="3016650"/>
          </a:xfrm>
          <a:prstGeom prst="rect">
            <a:avLst/>
          </a:prstGeom>
          <a:noFill/>
          <a:ln>
            <a:noFill/>
          </a:ln>
        </p:spPr>
      </p:pic>
      <p:pic>
        <p:nvPicPr>
          <p:cNvPr id="184" name="Google Shape;184;p31"/>
          <p:cNvPicPr preferRelativeResize="0"/>
          <p:nvPr/>
        </p:nvPicPr>
        <p:blipFill>
          <a:blip r:embed="rId4">
            <a:alphaModFix/>
          </a:blip>
          <a:stretch>
            <a:fillRect/>
          </a:stretch>
        </p:blipFill>
        <p:spPr>
          <a:xfrm>
            <a:off x="190101" y="1368450"/>
            <a:ext cx="4224025" cy="295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t>“If I posted this video, will it trend?” </a:t>
            </a:r>
            <a:endParaRPr i="1"/>
          </a:p>
          <a:p>
            <a:pPr indent="0" lvl="0" marL="0" rtl="0" algn="l">
              <a:spcBef>
                <a:spcPts val="0"/>
              </a:spcBef>
              <a:spcAft>
                <a:spcPts val="0"/>
              </a:spcAft>
              <a:buClr>
                <a:schemeClr val="dk1"/>
              </a:buClr>
              <a:buSzPts val="1100"/>
              <a:buFont typeface="Arial"/>
              <a:buNone/>
            </a:pPr>
            <a:r>
              <a:rPr i="1" lang="en"/>
              <a:t>“How do I become a YouTube influencer?”</a:t>
            </a:r>
            <a:endParaRPr i="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were interested in </a:t>
            </a:r>
            <a:r>
              <a:rPr b="1" lang="en"/>
              <a:t>what makes YouTube videos trend</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project aims to explore patterns of trending YouTube video and factors that affect whether a video trends or not.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hypothesis is that factors such as publishing day of week, number of subscribers, etc. affect whether a video trends.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having more subscribers affect a videos ability to trend?</a:t>
            </a:r>
            <a:endParaRPr/>
          </a:p>
        </p:txBody>
      </p:sp>
      <p:pic>
        <p:nvPicPr>
          <p:cNvPr id="190" name="Google Shape;190;p32"/>
          <p:cNvPicPr preferRelativeResize="0"/>
          <p:nvPr/>
        </p:nvPicPr>
        <p:blipFill>
          <a:blip r:embed="rId3">
            <a:alphaModFix/>
          </a:blip>
          <a:stretch>
            <a:fillRect/>
          </a:stretch>
        </p:blipFill>
        <p:spPr>
          <a:xfrm>
            <a:off x="1681450" y="1515875"/>
            <a:ext cx="5542225" cy="3529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found that although some of our findings aligned with our expectations, a few of them caught us by surprise.</a:t>
            </a:r>
            <a:endParaRPr/>
          </a:p>
          <a:p>
            <a:pPr indent="-342900" lvl="0" marL="457200" rtl="0" algn="l">
              <a:spcBef>
                <a:spcPts val="0"/>
              </a:spcBef>
              <a:spcAft>
                <a:spcPts val="0"/>
              </a:spcAft>
              <a:buSzPts val="1800"/>
              <a:buChar char="●"/>
            </a:pPr>
            <a:r>
              <a:rPr lang="en"/>
              <a:t>General conclusions:</a:t>
            </a:r>
            <a:endParaRPr/>
          </a:p>
          <a:p>
            <a:pPr indent="-317500" lvl="1" marL="914400" rtl="0" algn="l">
              <a:spcBef>
                <a:spcPts val="0"/>
              </a:spcBef>
              <a:spcAft>
                <a:spcPts val="0"/>
              </a:spcAft>
              <a:buSzPts val="1400"/>
              <a:buChar char="○"/>
            </a:pPr>
            <a:r>
              <a:rPr lang="en"/>
              <a:t>Trending videos generally had around 350k views and 10k likes</a:t>
            </a:r>
            <a:endParaRPr/>
          </a:p>
          <a:p>
            <a:pPr indent="-317500" lvl="1" marL="914400" rtl="0" algn="l">
              <a:spcBef>
                <a:spcPts val="0"/>
              </a:spcBef>
              <a:spcAft>
                <a:spcPts val="0"/>
              </a:spcAft>
              <a:buSzPts val="1400"/>
              <a:buChar char="○"/>
            </a:pPr>
            <a:r>
              <a:rPr lang="en"/>
              <a:t>Having more subscribers does not help a video trend</a:t>
            </a:r>
            <a:endParaRPr/>
          </a:p>
          <a:p>
            <a:pPr indent="-317500" lvl="1" marL="914400" rtl="0" algn="l">
              <a:spcBef>
                <a:spcPts val="0"/>
              </a:spcBef>
              <a:spcAft>
                <a:spcPts val="0"/>
              </a:spcAft>
              <a:buSzPts val="1400"/>
              <a:buChar char="○"/>
            </a:pPr>
            <a:r>
              <a:rPr lang="en"/>
              <a:t>Using more tags doesn’t necessarily help videos trend</a:t>
            </a:r>
            <a:endParaRPr/>
          </a:p>
          <a:p>
            <a:pPr indent="-317500" lvl="1" marL="914400" rtl="0" algn="l">
              <a:spcBef>
                <a:spcPts val="0"/>
              </a:spcBef>
              <a:spcAft>
                <a:spcPts val="0"/>
              </a:spcAft>
              <a:buSzPts val="1400"/>
              <a:buChar char="○"/>
            </a:pPr>
            <a:r>
              <a:rPr lang="en"/>
              <a:t>Trending videos were usually posted on a weekday</a:t>
            </a:r>
            <a:endParaRPr/>
          </a:p>
          <a:p>
            <a:pPr indent="-317500" lvl="1" marL="914400" rtl="0" algn="l">
              <a:spcBef>
                <a:spcPts val="0"/>
              </a:spcBef>
              <a:spcAft>
                <a:spcPts val="0"/>
              </a:spcAft>
              <a:buSzPts val="1400"/>
              <a:buChar char="○"/>
            </a:pPr>
            <a:r>
              <a:rPr lang="en"/>
              <a:t>The entertainment category had most trending videos</a:t>
            </a:r>
            <a:endParaRPr/>
          </a:p>
          <a:p>
            <a:pPr indent="-317500" lvl="1" marL="914400" rtl="0" algn="l">
              <a:spcBef>
                <a:spcPts val="0"/>
              </a:spcBef>
              <a:spcAft>
                <a:spcPts val="0"/>
              </a:spcAft>
              <a:buSzPts val="1400"/>
              <a:buChar char="○"/>
            </a:pPr>
            <a:r>
              <a:rPr lang="en"/>
              <a:t>The time posted doesn’t significantly affect the number of views</a:t>
            </a:r>
            <a:endParaRPr/>
          </a:p>
          <a:p>
            <a:pPr indent="-317500" lvl="1" marL="914400" rtl="0" algn="l">
              <a:spcBef>
                <a:spcPts val="0"/>
              </a:spcBef>
              <a:spcAft>
                <a:spcPts val="0"/>
              </a:spcAft>
              <a:buSzPts val="1400"/>
              <a:buChar char="○"/>
            </a:pPr>
            <a:r>
              <a:rPr lang="en"/>
              <a:t>The volume of videos uploaded to a channel does not impact whether or not your channel will have views. </a:t>
            </a:r>
            <a:endParaRPr/>
          </a:p>
          <a:p>
            <a:pPr indent="-317500" lvl="1" marL="914400" rtl="0" algn="l">
              <a:spcBef>
                <a:spcPts val="0"/>
              </a:spcBef>
              <a:spcAft>
                <a:spcPts val="0"/>
              </a:spcAft>
              <a:buSzPts val="1400"/>
              <a:buChar char="○"/>
            </a:pPr>
            <a:r>
              <a:rPr lang="en"/>
              <a:t>If a video has not trended within 3 days of being posted, then the video will probably not trend.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Data pulled for subscriber count, channel total views, total videos posted from channel was from 2020 (even though other data was from 2018)</a:t>
            </a:r>
            <a:endParaRPr/>
          </a:p>
          <a:p>
            <a:pPr indent="-342900" lvl="0" marL="457200" marR="0" rtl="0" algn="l">
              <a:lnSpc>
                <a:spcPct val="115000"/>
              </a:lnSpc>
              <a:spcBef>
                <a:spcPts val="0"/>
              </a:spcBef>
              <a:spcAft>
                <a:spcPts val="0"/>
              </a:spcAft>
              <a:buSzPts val="1800"/>
              <a:buChar char="●"/>
            </a:pPr>
            <a:r>
              <a:rPr lang="en"/>
              <a:t>The way the 2018 data was pulled, trending videos were duplicated if they continued to trend over several days</a:t>
            </a:r>
            <a:endParaRPr/>
          </a:p>
          <a:p>
            <a:pPr indent="-317500" lvl="1" marL="914400" marR="0" rtl="0" algn="l">
              <a:lnSpc>
                <a:spcPct val="115000"/>
              </a:lnSpc>
              <a:spcBef>
                <a:spcPts val="0"/>
              </a:spcBef>
              <a:spcAft>
                <a:spcPts val="0"/>
              </a:spcAft>
              <a:buSzPts val="1400"/>
              <a:buChar char="○"/>
            </a:pPr>
            <a:r>
              <a:rPr lang="en"/>
              <a:t>Chose the row with the earliest trending date to subset unique trending videos</a:t>
            </a:r>
            <a:endParaRPr/>
          </a:p>
          <a:p>
            <a:pPr indent="-342900" lvl="0" marL="457200" marR="0" rtl="0" algn="l">
              <a:lnSpc>
                <a:spcPct val="115000"/>
              </a:lnSpc>
              <a:spcBef>
                <a:spcPts val="0"/>
              </a:spcBef>
              <a:spcAft>
                <a:spcPts val="0"/>
              </a:spcAft>
              <a:buSzPts val="1800"/>
              <a:buChar char="●"/>
            </a:pPr>
            <a:r>
              <a:rPr lang="en"/>
              <a:t>Videos with no tags were counted as having 1 tag due to function using text split</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Analysis</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Other factors that can be explored in future studies:</a:t>
            </a:r>
            <a:endParaRPr/>
          </a:p>
          <a:p>
            <a:pPr indent="-317500" lvl="1" marL="914400" rtl="0" algn="l">
              <a:spcBef>
                <a:spcPts val="0"/>
              </a:spcBef>
              <a:spcAft>
                <a:spcPts val="0"/>
              </a:spcAft>
              <a:buSzPts val="1400"/>
              <a:buChar char="○"/>
            </a:pPr>
            <a:r>
              <a:rPr lang="en"/>
              <a:t>length of video</a:t>
            </a:r>
            <a:endParaRPr/>
          </a:p>
          <a:p>
            <a:pPr indent="-317500" lvl="1" marL="914400" rtl="0" algn="l">
              <a:spcBef>
                <a:spcPts val="0"/>
              </a:spcBef>
              <a:spcAft>
                <a:spcPts val="0"/>
              </a:spcAft>
              <a:buSzPts val="1400"/>
              <a:buChar char="○"/>
            </a:pPr>
            <a:r>
              <a:rPr lang="en"/>
              <a:t>Description text</a:t>
            </a:r>
            <a:endParaRPr/>
          </a:p>
          <a:p>
            <a:pPr indent="-317500" lvl="1" marL="914400" rtl="0" algn="l">
              <a:spcBef>
                <a:spcPts val="0"/>
              </a:spcBef>
              <a:spcAft>
                <a:spcPts val="0"/>
              </a:spcAft>
              <a:buSzPts val="1400"/>
              <a:buChar char="○"/>
            </a:pPr>
            <a:r>
              <a:rPr lang="en"/>
              <a:t>video titles (i.e. What were the most common words in trending titles?)</a:t>
            </a:r>
            <a:endParaRPr/>
          </a:p>
          <a:p>
            <a:pPr indent="-317500" lvl="1" marL="914400" rtl="0" algn="l">
              <a:spcBef>
                <a:spcPts val="0"/>
              </a:spcBef>
              <a:spcAft>
                <a:spcPts val="0"/>
              </a:spcAft>
              <a:buSzPts val="1400"/>
              <a:buChar char="○"/>
            </a:pPr>
            <a:r>
              <a:rPr lang="en"/>
              <a:t>verified account badge</a:t>
            </a:r>
            <a:endParaRPr/>
          </a:p>
          <a:p>
            <a:pPr indent="-342900" lvl="0" marL="457200" rtl="0" algn="l">
              <a:spcBef>
                <a:spcPts val="0"/>
              </a:spcBef>
              <a:spcAft>
                <a:spcPts val="0"/>
              </a:spcAft>
              <a:buSzPts val="1800"/>
              <a:buChar char="●"/>
            </a:pPr>
            <a:r>
              <a:rPr lang="en"/>
              <a:t>Are the factors that affect trending videos different in different countries?</a:t>
            </a:r>
            <a:endParaRPr/>
          </a:p>
          <a:p>
            <a:pPr indent="-342900" lvl="0" marL="457200" rtl="0" algn="l">
              <a:spcBef>
                <a:spcPts val="0"/>
              </a:spcBef>
              <a:spcAft>
                <a:spcPts val="0"/>
              </a:spcAft>
              <a:buSzPts val="1800"/>
              <a:buChar char="●"/>
            </a:pPr>
            <a:r>
              <a:rPr lang="en"/>
              <a:t>Do statistical trends vary from one year to the next?</a:t>
            </a:r>
            <a:endParaRPr/>
          </a:p>
          <a:p>
            <a:pPr indent="-342900" lvl="0" marL="457200" rtl="0" algn="l">
              <a:spcBef>
                <a:spcPts val="0"/>
              </a:spcBef>
              <a:spcAft>
                <a:spcPts val="0"/>
              </a:spcAft>
              <a:buSzPts val="1800"/>
              <a:buChar char="●"/>
            </a:pPr>
            <a:r>
              <a:rPr lang="en"/>
              <a:t>Outside </a:t>
            </a:r>
            <a:r>
              <a:rPr lang="en"/>
              <a:t>influences:  What drove someone to search for a video?</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6"/>
          <p:cNvPicPr preferRelativeResize="0"/>
          <p:nvPr/>
        </p:nvPicPr>
        <p:blipFill>
          <a:blip r:embed="rId3">
            <a:alphaModFix/>
          </a:blip>
          <a:stretch>
            <a:fillRect/>
          </a:stretch>
        </p:blipFill>
        <p:spPr>
          <a:xfrm>
            <a:off x="3334775" y="1211050"/>
            <a:ext cx="2474450" cy="329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trending videos:</a:t>
            </a:r>
            <a:endParaRPr/>
          </a:p>
          <a:p>
            <a:pPr indent="-342900" lvl="0" marL="457200" rtl="0" algn="l">
              <a:spcBef>
                <a:spcPts val="1600"/>
              </a:spcBef>
              <a:spcAft>
                <a:spcPts val="0"/>
              </a:spcAft>
              <a:buSzPts val="1800"/>
              <a:buChar char="●"/>
            </a:pPr>
            <a:r>
              <a:rPr lang="en"/>
              <a:t>Had a median of 350k views, 10k likes, 300 dislikes,  and 1k comments</a:t>
            </a:r>
            <a:endParaRPr/>
          </a:p>
          <a:p>
            <a:pPr indent="-342900" lvl="0" marL="457200" rtl="0" algn="l">
              <a:spcBef>
                <a:spcPts val="0"/>
              </a:spcBef>
              <a:spcAft>
                <a:spcPts val="0"/>
              </a:spcAft>
              <a:buSzPts val="1800"/>
              <a:buChar char="●"/>
            </a:pPr>
            <a:r>
              <a:rPr lang="en"/>
              <a:t>Were posted on weekdays</a:t>
            </a:r>
            <a:endParaRPr/>
          </a:p>
          <a:p>
            <a:pPr indent="-342900" lvl="0" marL="457200" rtl="0" algn="l">
              <a:spcBef>
                <a:spcPts val="0"/>
              </a:spcBef>
              <a:spcAft>
                <a:spcPts val="0"/>
              </a:spcAft>
              <a:buSzPts val="1800"/>
              <a:buChar char="●"/>
            </a:pPr>
            <a:r>
              <a:rPr lang="en"/>
              <a:t>Were posted between 12PM and 3PM</a:t>
            </a:r>
            <a:endParaRPr/>
          </a:p>
          <a:p>
            <a:pPr indent="-342900" lvl="0" marL="457200" rtl="0" algn="l">
              <a:spcBef>
                <a:spcPts val="0"/>
              </a:spcBef>
              <a:spcAft>
                <a:spcPts val="0"/>
              </a:spcAft>
              <a:buSzPts val="1800"/>
              <a:buChar char="●"/>
            </a:pPr>
            <a:r>
              <a:rPr lang="en"/>
              <a:t>Had 0 or 1 tag</a:t>
            </a:r>
            <a:endParaRPr/>
          </a:p>
          <a:p>
            <a:pPr indent="-342900" lvl="0" marL="457200" rtl="0" algn="l">
              <a:spcBef>
                <a:spcPts val="0"/>
              </a:spcBef>
              <a:spcAft>
                <a:spcPts val="0"/>
              </a:spcAft>
              <a:buSzPts val="1800"/>
              <a:buChar char="●"/>
            </a:pPr>
            <a:r>
              <a:rPr lang="en"/>
              <a:t>Were part of the </a:t>
            </a:r>
            <a:r>
              <a:rPr lang="en"/>
              <a:t>entertainment</a:t>
            </a:r>
            <a:r>
              <a:rPr lang="en"/>
              <a:t> category</a:t>
            </a:r>
            <a:endParaRPr/>
          </a:p>
          <a:p>
            <a:pPr indent="-342900" lvl="0" marL="457200" rtl="0" algn="l">
              <a:spcBef>
                <a:spcPts val="0"/>
              </a:spcBef>
              <a:spcAft>
                <a:spcPts val="0"/>
              </a:spcAft>
              <a:buSzPts val="1800"/>
              <a:buChar char="●"/>
            </a:pPr>
            <a:r>
              <a:rPr lang="en"/>
              <a:t>Trended within 3 days of being posted and trended for less than a week</a:t>
            </a:r>
            <a:endParaRPr/>
          </a:p>
          <a:p>
            <a:pPr indent="-342900" lvl="0" marL="457200" rtl="0" algn="l">
              <a:spcBef>
                <a:spcPts val="0"/>
              </a:spcBef>
              <a:spcAft>
                <a:spcPts val="0"/>
              </a:spcAft>
              <a:buSzPts val="1800"/>
              <a:buChar char="●"/>
            </a:pPr>
            <a:r>
              <a:rPr lang="en"/>
              <a:t>Are not dependent on the channel’s subscriber count</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group explored the following factors: </a:t>
            </a:r>
            <a:endParaRPr/>
          </a:p>
          <a:p>
            <a:pPr indent="-342900" lvl="0" marL="457200" rtl="0" algn="l">
              <a:spcBef>
                <a:spcPts val="0"/>
              </a:spcBef>
              <a:spcAft>
                <a:spcPts val="0"/>
              </a:spcAft>
              <a:buSzPts val="1800"/>
              <a:buChar char="●"/>
            </a:pPr>
            <a:r>
              <a:rPr lang="en"/>
              <a:t>Summary statistics of number of comments, likes, subscribes, views, etc.</a:t>
            </a:r>
            <a:endParaRPr/>
          </a:p>
          <a:p>
            <a:pPr indent="-342900" lvl="0" marL="457200" rtl="0" algn="l">
              <a:spcBef>
                <a:spcPts val="0"/>
              </a:spcBef>
              <a:spcAft>
                <a:spcPts val="0"/>
              </a:spcAft>
              <a:buSzPts val="1800"/>
              <a:buChar char="●"/>
            </a:pPr>
            <a:r>
              <a:rPr lang="en"/>
              <a:t>Day of the week when video was posted</a:t>
            </a:r>
            <a:endParaRPr/>
          </a:p>
          <a:p>
            <a:pPr indent="-342900" lvl="0" marL="457200" rtl="0" algn="l">
              <a:spcBef>
                <a:spcPts val="0"/>
              </a:spcBef>
              <a:spcAft>
                <a:spcPts val="0"/>
              </a:spcAft>
              <a:buSzPts val="1800"/>
              <a:buChar char="●"/>
            </a:pPr>
            <a:r>
              <a:rPr lang="en"/>
              <a:t>Days from publishing to trending </a:t>
            </a:r>
            <a:endParaRPr/>
          </a:p>
          <a:p>
            <a:pPr indent="-342900" lvl="0" marL="457200" rtl="0" algn="l">
              <a:spcBef>
                <a:spcPts val="0"/>
              </a:spcBef>
              <a:spcAft>
                <a:spcPts val="0"/>
              </a:spcAft>
              <a:buSzPts val="1800"/>
              <a:buChar char="●"/>
            </a:pPr>
            <a:r>
              <a:rPr lang="en"/>
              <a:t>Time of day </a:t>
            </a:r>
            <a:r>
              <a:rPr lang="en"/>
              <a:t>when video was posted</a:t>
            </a:r>
            <a:endParaRPr/>
          </a:p>
          <a:p>
            <a:pPr indent="-342900" lvl="0" marL="457200" rtl="0" algn="l">
              <a:spcBef>
                <a:spcPts val="0"/>
              </a:spcBef>
              <a:spcAft>
                <a:spcPts val="0"/>
              </a:spcAft>
              <a:buSzPts val="1800"/>
              <a:buChar char="●"/>
            </a:pPr>
            <a:r>
              <a:rPr lang="en"/>
              <a:t>Number of tags used</a:t>
            </a:r>
            <a:endParaRPr/>
          </a:p>
          <a:p>
            <a:pPr indent="-342900" lvl="0" marL="457200" rtl="0" algn="l">
              <a:spcBef>
                <a:spcPts val="0"/>
              </a:spcBef>
              <a:spcAft>
                <a:spcPts val="0"/>
              </a:spcAft>
              <a:buSzPts val="1800"/>
              <a:buChar char="●"/>
            </a:pPr>
            <a:r>
              <a:rPr lang="en"/>
              <a:t>Category of video</a:t>
            </a:r>
            <a:endParaRPr/>
          </a:p>
          <a:p>
            <a:pPr indent="-342900" lvl="0" marL="457200" rtl="0" algn="l">
              <a:spcBef>
                <a:spcPts val="0"/>
              </a:spcBef>
              <a:spcAft>
                <a:spcPts val="0"/>
              </a:spcAft>
              <a:buSzPts val="1800"/>
              <a:buChar char="●"/>
            </a:pPr>
            <a:r>
              <a:rPr lang="en"/>
              <a:t>Subscriber count of publisher</a:t>
            </a:r>
            <a:endParaRPr/>
          </a:p>
          <a:p>
            <a:pPr indent="-342900" lvl="0" marL="457200" rtl="0" algn="l">
              <a:spcBef>
                <a:spcPts val="0"/>
              </a:spcBef>
              <a:spcAft>
                <a:spcPts val="0"/>
              </a:spcAft>
              <a:buSzPts val="1800"/>
              <a:buChar char="●"/>
            </a:pPr>
            <a:r>
              <a:rPr lang="en"/>
              <a:t>Total number of videos posted by publisher</a:t>
            </a:r>
            <a:endParaRPr/>
          </a:p>
          <a:p>
            <a:pPr indent="-342900" lvl="0" marL="457200" rtl="0" algn="l">
              <a:spcBef>
                <a:spcPts val="0"/>
              </a:spcBef>
              <a:spcAft>
                <a:spcPts val="0"/>
              </a:spcAft>
              <a:buSzPts val="1800"/>
              <a:buChar char="●"/>
            </a:pPr>
            <a:r>
              <a:rPr lang="en"/>
              <a:t>Total views of publisher’s channel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Y</a:t>
            </a:r>
            <a:r>
              <a:rPr lang="en"/>
              <a:t>ouTube API </a:t>
            </a:r>
            <a:r>
              <a:rPr lang="en" u="sng">
                <a:solidFill>
                  <a:schemeClr val="hlink"/>
                </a:solidFill>
                <a:latin typeface="Arial"/>
                <a:ea typeface="Arial"/>
                <a:cs typeface="Arial"/>
                <a:sym typeface="Arial"/>
                <a:hlinkClick r:id="rId3"/>
              </a:rPr>
              <a:t>https://developers.google.com/youtube/v3/getting-started</a:t>
            </a:r>
            <a:endParaRPr u="sng">
              <a:solidFill>
                <a:srgbClr val="3C78D8"/>
              </a:solidFill>
            </a:endParaRPr>
          </a:p>
          <a:p>
            <a:pPr indent="-342900" lvl="0" marL="457200" marR="0" rtl="0" algn="l">
              <a:lnSpc>
                <a:spcPct val="115000"/>
              </a:lnSpc>
              <a:spcBef>
                <a:spcPts val="0"/>
              </a:spcBef>
              <a:spcAft>
                <a:spcPts val="0"/>
              </a:spcAft>
              <a:buSzPts val="1800"/>
              <a:buChar char="●"/>
            </a:pPr>
            <a:r>
              <a:rPr lang="en"/>
              <a:t>Kaggle’s Trending YouTube Video Statistics dataset </a:t>
            </a:r>
            <a:r>
              <a:rPr lang="en" u="sng">
                <a:solidFill>
                  <a:schemeClr val="hlink"/>
                </a:solidFill>
                <a:latin typeface="Arial"/>
                <a:ea typeface="Arial"/>
                <a:cs typeface="Arial"/>
                <a:sym typeface="Arial"/>
                <a:hlinkClick r:id="rId4"/>
              </a:rPr>
              <a:t>https://www.kaggle.com/datasnaek/youtube-new</a:t>
            </a:r>
            <a:endParaRPr/>
          </a:p>
          <a:p>
            <a:pPr indent="-317500" lvl="1" marL="914400" marR="0" rtl="0" algn="l">
              <a:lnSpc>
                <a:spcPct val="115000"/>
              </a:lnSpc>
              <a:spcBef>
                <a:spcPts val="0"/>
              </a:spcBef>
              <a:spcAft>
                <a:spcPts val="0"/>
              </a:spcAft>
              <a:buSzPts val="1400"/>
              <a:buChar char="○"/>
            </a:pPr>
            <a:r>
              <a:rPr lang="en"/>
              <a:t>Methodology: </a:t>
            </a:r>
            <a:r>
              <a:rPr lang="en" sz="1100" u="sng">
                <a:solidFill>
                  <a:schemeClr val="hlink"/>
                </a:solidFill>
                <a:latin typeface="Arial"/>
                <a:ea typeface="Arial"/>
                <a:cs typeface="Arial"/>
                <a:sym typeface="Arial"/>
                <a:hlinkClick r:id="rId5"/>
              </a:rPr>
              <a:t>https://github.com/mitchelljy/Trending-YouTube-Scraper</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Cleanup</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Removed unnecessary columns (e.g. description)</a:t>
            </a:r>
            <a:endParaRPr/>
          </a:p>
          <a:p>
            <a:pPr indent="-342900" lvl="0" marL="457200" rtl="0" algn="l">
              <a:spcBef>
                <a:spcPts val="0"/>
              </a:spcBef>
              <a:spcAft>
                <a:spcPts val="0"/>
              </a:spcAft>
              <a:buSzPts val="1800"/>
              <a:buChar char="●"/>
            </a:pPr>
            <a:r>
              <a:rPr lang="en"/>
              <a:t>Created functions</a:t>
            </a:r>
            <a:endParaRPr/>
          </a:p>
          <a:p>
            <a:pPr indent="-317500" lvl="1" marL="914400" rtl="0" algn="l">
              <a:spcBef>
                <a:spcPts val="0"/>
              </a:spcBef>
              <a:spcAft>
                <a:spcPts val="0"/>
              </a:spcAft>
              <a:buSzPts val="1400"/>
              <a:buChar char="○"/>
            </a:pPr>
            <a:r>
              <a:rPr lang="en"/>
              <a:t>count number of tags</a:t>
            </a:r>
            <a:endParaRPr/>
          </a:p>
          <a:p>
            <a:pPr indent="-317500" lvl="1" marL="914400" rtl="0" algn="l">
              <a:spcBef>
                <a:spcPts val="0"/>
              </a:spcBef>
              <a:spcAft>
                <a:spcPts val="0"/>
              </a:spcAft>
              <a:buSzPts val="1400"/>
              <a:buChar char="○"/>
            </a:pPr>
            <a:r>
              <a:rPr lang="en"/>
              <a:t>separate trending and publish time into usable formats</a:t>
            </a:r>
            <a:endParaRPr/>
          </a:p>
          <a:p>
            <a:pPr indent="-342900" lvl="0" marL="457200" rtl="0" algn="l">
              <a:spcBef>
                <a:spcPts val="0"/>
              </a:spcBef>
              <a:spcAft>
                <a:spcPts val="0"/>
              </a:spcAft>
              <a:buSzPts val="1800"/>
              <a:buChar char="●"/>
            </a:pPr>
            <a:r>
              <a:rPr lang="en"/>
              <a:t>Removed duplicated videos using title (video_id had missing data)</a:t>
            </a:r>
            <a:endParaRPr/>
          </a:p>
          <a:p>
            <a:pPr indent="-342900" lvl="0" marL="457200" rtl="0" algn="l">
              <a:spcBef>
                <a:spcPts val="0"/>
              </a:spcBef>
              <a:spcAft>
                <a:spcPts val="0"/>
              </a:spcAft>
              <a:buSzPts val="1800"/>
              <a:buChar char="●"/>
            </a:pPr>
            <a:r>
              <a:rPr lang="en"/>
              <a:t>Organized original dataframe by unique channel title and video id</a:t>
            </a:r>
            <a:endParaRPr/>
          </a:p>
          <a:p>
            <a:pPr indent="-342900" lvl="0" marL="457200" rtl="0" algn="l">
              <a:spcBef>
                <a:spcPts val="0"/>
              </a:spcBef>
              <a:spcAft>
                <a:spcPts val="0"/>
              </a:spcAft>
              <a:buSzPts val="1800"/>
              <a:buChar char="●"/>
            </a:pPr>
            <a:r>
              <a:rPr lang="en"/>
              <a:t>Dropped rows that contained no channel statistics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pic>
        <p:nvPicPr>
          <p:cNvPr id="94" name="Google Shape;94;p19"/>
          <p:cNvPicPr preferRelativeResize="0"/>
          <p:nvPr/>
        </p:nvPicPr>
        <p:blipFill>
          <a:blip r:embed="rId3">
            <a:alphaModFix/>
          </a:blip>
          <a:stretch>
            <a:fillRect/>
          </a:stretch>
        </p:blipFill>
        <p:spPr>
          <a:xfrm>
            <a:off x="2755625" y="2701412"/>
            <a:ext cx="6187775" cy="2164375"/>
          </a:xfrm>
          <a:prstGeom prst="rect">
            <a:avLst/>
          </a:prstGeom>
          <a:noFill/>
          <a:ln>
            <a:noFill/>
          </a:ln>
        </p:spPr>
      </p:pic>
      <p:sp>
        <p:nvSpPr>
          <p:cNvPr id="95" name="Google Shape;95;p19"/>
          <p:cNvSpPr/>
          <p:nvPr/>
        </p:nvSpPr>
        <p:spPr>
          <a:xfrm>
            <a:off x="4572000" y="3655338"/>
            <a:ext cx="3008100" cy="256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5469875" y="1266100"/>
            <a:ext cx="2019000" cy="1266000"/>
          </a:xfrm>
          <a:prstGeom prst="wedgeRectCallout">
            <a:avLst>
              <a:gd fmla="val -20833" name="adj1"/>
              <a:gd fmla="val 62500" name="adj2"/>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There were trending videos that had no likes, dislikes, or comments!</a:t>
            </a:r>
            <a:endParaRPr/>
          </a:p>
        </p:txBody>
      </p:sp>
      <p:sp>
        <p:nvSpPr>
          <p:cNvPr id="97" name="Google Shape;97;p19"/>
          <p:cNvSpPr txBox="1"/>
          <p:nvPr/>
        </p:nvSpPr>
        <p:spPr>
          <a:xfrm>
            <a:off x="311700" y="1266100"/>
            <a:ext cx="38145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282828"/>
              </a:buClr>
              <a:buSzPts val="1800"/>
              <a:buFont typeface="Proxima Nova"/>
              <a:buChar char="●"/>
            </a:pPr>
            <a:r>
              <a:rPr lang="en" sz="1800">
                <a:solidFill>
                  <a:srgbClr val="282828"/>
                </a:solidFill>
                <a:latin typeface="Proxima Nova"/>
                <a:ea typeface="Proxima Nova"/>
                <a:cs typeface="Proxima Nova"/>
                <a:sym typeface="Proxima Nova"/>
              </a:rPr>
              <a:t>M</a:t>
            </a:r>
            <a:r>
              <a:rPr lang="en" sz="1800">
                <a:solidFill>
                  <a:srgbClr val="282828"/>
                </a:solidFill>
                <a:latin typeface="Proxima Nova"/>
                <a:ea typeface="Proxima Nova"/>
                <a:cs typeface="Proxima Nova"/>
                <a:sym typeface="Proxima Nova"/>
              </a:rPr>
              <a:t>edian Views: 349,033</a:t>
            </a:r>
            <a:endParaRPr sz="1800">
              <a:solidFill>
                <a:srgbClr val="282828"/>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282828"/>
              </a:buClr>
              <a:buSzPts val="1800"/>
              <a:buFont typeface="Proxima Nova"/>
              <a:buChar char="●"/>
            </a:pPr>
            <a:r>
              <a:rPr lang="en" sz="1800">
                <a:solidFill>
                  <a:srgbClr val="282828"/>
                </a:solidFill>
                <a:latin typeface="Proxima Nova"/>
                <a:ea typeface="Proxima Nova"/>
                <a:cs typeface="Proxima Nova"/>
                <a:sym typeface="Proxima Nova"/>
              </a:rPr>
              <a:t>Median Likes: 9,906</a:t>
            </a:r>
            <a:endParaRPr sz="1800">
              <a:solidFill>
                <a:srgbClr val="282828"/>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282828"/>
              </a:buClr>
              <a:buSzPts val="1800"/>
              <a:buFont typeface="Proxima Nova"/>
              <a:buChar char="●"/>
            </a:pPr>
            <a:r>
              <a:rPr lang="en" sz="1800">
                <a:solidFill>
                  <a:srgbClr val="282828"/>
                </a:solidFill>
                <a:latin typeface="Proxima Nova"/>
                <a:ea typeface="Proxima Nova"/>
                <a:cs typeface="Proxima Nova"/>
                <a:sym typeface="Proxima Nova"/>
              </a:rPr>
              <a:t>Median Dislikes: 304</a:t>
            </a:r>
            <a:endParaRPr sz="1800">
              <a:solidFill>
                <a:srgbClr val="282828"/>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282828"/>
              </a:buClr>
              <a:buSzPts val="1800"/>
              <a:buFont typeface="Proxima Nova"/>
              <a:buChar char="●"/>
            </a:pPr>
            <a:r>
              <a:rPr lang="en" sz="1800">
                <a:solidFill>
                  <a:srgbClr val="282828"/>
                </a:solidFill>
                <a:latin typeface="Proxima Nova"/>
                <a:ea typeface="Proxima Nova"/>
                <a:cs typeface="Proxima Nova"/>
                <a:sym typeface="Proxima Nova"/>
              </a:rPr>
              <a:t>Median Comment Count: 1,112</a:t>
            </a:r>
            <a:endParaRPr sz="1800">
              <a:solidFill>
                <a:srgbClr val="282828"/>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 </a:t>
            </a:r>
            <a:endParaRPr/>
          </a:p>
        </p:txBody>
      </p:sp>
      <p:pic>
        <p:nvPicPr>
          <p:cNvPr id="103" name="Google Shape;103;p20"/>
          <p:cNvPicPr preferRelativeResize="0"/>
          <p:nvPr/>
        </p:nvPicPr>
        <p:blipFill>
          <a:blip r:embed="rId3">
            <a:alphaModFix/>
          </a:blip>
          <a:stretch>
            <a:fillRect/>
          </a:stretch>
        </p:blipFill>
        <p:spPr>
          <a:xfrm>
            <a:off x="5804403" y="1322550"/>
            <a:ext cx="2376326" cy="2920500"/>
          </a:xfrm>
          <a:prstGeom prst="rect">
            <a:avLst/>
          </a:prstGeom>
          <a:noFill/>
          <a:ln>
            <a:noFill/>
          </a:ln>
        </p:spPr>
      </p:pic>
      <p:sp>
        <p:nvSpPr>
          <p:cNvPr id="104" name="Google Shape;104;p20"/>
          <p:cNvSpPr txBox="1"/>
          <p:nvPr/>
        </p:nvSpPr>
        <p:spPr>
          <a:xfrm>
            <a:off x="5804400" y="1017725"/>
            <a:ext cx="32850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Channels of these videos</a:t>
            </a:r>
            <a:endParaRPr b="1">
              <a:latin typeface="Proxima Nova"/>
              <a:ea typeface="Proxima Nova"/>
              <a:cs typeface="Proxima Nova"/>
              <a:sym typeface="Proxima Nova"/>
            </a:endParaRPr>
          </a:p>
        </p:txBody>
      </p:sp>
      <p:pic>
        <p:nvPicPr>
          <p:cNvPr id="105" name="Google Shape;105;p20"/>
          <p:cNvPicPr preferRelativeResize="0"/>
          <p:nvPr/>
        </p:nvPicPr>
        <p:blipFill>
          <a:blip r:embed="rId4">
            <a:alphaModFix/>
          </a:blip>
          <a:stretch>
            <a:fillRect/>
          </a:stretch>
        </p:blipFill>
        <p:spPr>
          <a:xfrm>
            <a:off x="311700" y="1322538"/>
            <a:ext cx="3942127" cy="3820975"/>
          </a:xfrm>
          <a:prstGeom prst="rect">
            <a:avLst/>
          </a:prstGeom>
          <a:noFill/>
          <a:ln>
            <a:noFill/>
          </a:ln>
        </p:spPr>
      </p:pic>
      <p:sp>
        <p:nvSpPr>
          <p:cNvPr id="106" name="Google Shape;106;p20"/>
          <p:cNvSpPr txBox="1"/>
          <p:nvPr/>
        </p:nvSpPr>
        <p:spPr>
          <a:xfrm>
            <a:off x="311700" y="1017725"/>
            <a:ext cx="46497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V</a:t>
            </a:r>
            <a:r>
              <a:rPr b="1" lang="en">
                <a:latin typeface="Proxima Nova"/>
                <a:ea typeface="Proxima Nova"/>
                <a:cs typeface="Proxima Nova"/>
                <a:sym typeface="Proxima Nova"/>
              </a:rPr>
              <a:t>ideos with no likes, dislikes, or comments</a:t>
            </a:r>
            <a:endParaRPr b="1">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Cont. </a:t>
            </a:r>
            <a:endParaRPr/>
          </a:p>
        </p:txBody>
      </p:sp>
      <p:pic>
        <p:nvPicPr>
          <p:cNvPr id="112" name="Google Shape;112;p21"/>
          <p:cNvPicPr preferRelativeResize="0"/>
          <p:nvPr/>
        </p:nvPicPr>
        <p:blipFill>
          <a:blip r:embed="rId3">
            <a:alphaModFix/>
          </a:blip>
          <a:stretch>
            <a:fillRect/>
          </a:stretch>
        </p:blipFill>
        <p:spPr>
          <a:xfrm>
            <a:off x="369150" y="1518600"/>
            <a:ext cx="5973200" cy="2341425"/>
          </a:xfrm>
          <a:prstGeom prst="rect">
            <a:avLst/>
          </a:prstGeom>
          <a:noFill/>
          <a:ln>
            <a:noFill/>
          </a:ln>
        </p:spPr>
      </p:pic>
      <p:sp>
        <p:nvSpPr>
          <p:cNvPr id="113" name="Google Shape;113;p21"/>
          <p:cNvSpPr txBox="1"/>
          <p:nvPr/>
        </p:nvSpPr>
        <p:spPr>
          <a:xfrm>
            <a:off x="311700" y="1152475"/>
            <a:ext cx="75327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4,048 videos were duplicated because they continued to trend when data was pulled</a:t>
            </a:r>
            <a:endParaRPr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