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Spline Sans"/>
      <p:regular r:id="rId20"/>
      <p:bold r:id="rId21"/>
    </p:embeddedFont>
    <p:embeddedFont>
      <p:font typeface="Lexend Light"/>
      <p:regular r:id="rId22"/>
      <p:bold r:id="rId23"/>
    </p:embeddedFont>
    <p:embeddedFont>
      <p:font typeface="Lexend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lineSans-regular.fntdata"/><Relationship Id="rId22" Type="http://schemas.openxmlformats.org/officeDocument/2006/relationships/font" Target="fonts/LexendLight-regular.fntdata"/><Relationship Id="rId21" Type="http://schemas.openxmlformats.org/officeDocument/2006/relationships/font" Target="fonts/SplineSans-bold.fntdata"/><Relationship Id="rId24" Type="http://schemas.openxmlformats.org/officeDocument/2006/relationships/font" Target="fonts/Lexend-regular.fntdata"/><Relationship Id="rId23" Type="http://schemas.openxmlformats.org/officeDocument/2006/relationships/font" Target="fonts/Lexend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460ce5ad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460ce5ad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462f1929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462f1929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3462f1929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3462f1929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462f19295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462f19295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462f19295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462f19295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3481f1602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3481f1602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460ce5addf_0_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3460ce5addf_0_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3462f19295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3462f19295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460ce5addf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460ce5addf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460ce5addf_0_5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460ce5addf_0_5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460ce5addf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460ce5addf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460ce5addf_0_5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460ce5addf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462f19295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462f19295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3462f19295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3462f19295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7" name="Google Shape;17;p2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5" name="Google Shape;75;p2"/>
          <p:cNvSpPr txBox="1"/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6" name="Google Shape;76;p2"/>
          <p:cNvSpPr txBox="1"/>
          <p:nvPr>
            <p:ph idx="1" type="subTitle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SECTION_HEADER_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7" name="Google Shape;207;p11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8" name="Google Shape;208;p11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09" name="Google Shape;209;p11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11"/>
          <p:cNvSpPr txBox="1"/>
          <p:nvPr>
            <p:ph idx="1" type="subTitle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1" name="Google Shape;211;p11"/>
          <p:cNvSpPr txBox="1"/>
          <p:nvPr>
            <p:ph idx="2" type="body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2" name="Google Shape;212;p11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3" name="Google Shape;213;p11"/>
          <p:cNvSpPr txBox="1"/>
          <p:nvPr>
            <p:ph idx="3" type="subTitle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4" name="Google Shape;214;p11"/>
          <p:cNvSpPr txBox="1"/>
          <p:nvPr>
            <p:ph idx="4" type="body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5" name="Google Shape;215;p11"/>
          <p:cNvSpPr txBox="1"/>
          <p:nvPr>
            <p:ph idx="5" type="subTitle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11"/>
          <p:cNvSpPr txBox="1"/>
          <p:nvPr>
            <p:ph idx="6" type="body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11"/>
          <p:cNvSpPr txBox="1"/>
          <p:nvPr>
            <p:ph idx="7" type="subTitle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8" name="Google Shape;218;p11"/>
          <p:cNvSpPr txBox="1"/>
          <p:nvPr>
            <p:ph idx="8" type="body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SECTION_HEADER_2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1" name="Google Shape;22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2" name="Google Shape;222;p12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3" name="Google Shape;223;p12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5" name="Google Shape;225;p12"/>
          <p:cNvSpPr txBox="1"/>
          <p:nvPr>
            <p:ph idx="1" type="subTitle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12"/>
          <p:cNvSpPr txBox="1"/>
          <p:nvPr>
            <p:ph idx="2" type="body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12"/>
          <p:cNvSpPr txBox="1"/>
          <p:nvPr>
            <p:ph idx="3" type="subTitle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8" name="Google Shape;228;p12"/>
          <p:cNvSpPr txBox="1"/>
          <p:nvPr>
            <p:ph idx="4" type="body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9" name="Google Shape;229;p12"/>
          <p:cNvSpPr txBox="1"/>
          <p:nvPr>
            <p:ph idx="5" type="subTitle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0" name="Google Shape;230;p12"/>
          <p:cNvSpPr txBox="1"/>
          <p:nvPr>
            <p:ph idx="6" type="body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SECTION_HEADER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3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3" name="Google Shape;23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13"/>
          <p:cNvSpPr/>
          <p:nvPr>
            <p:ph idx="2" type="pic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1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36" name="Google Shape;236;p13"/>
          <p:cNvSpPr txBox="1"/>
          <p:nvPr>
            <p:ph idx="1" type="body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7" name="Google Shape;237;p13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1_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14"/>
          <p:cNvSpPr/>
          <p:nvPr>
            <p:ph idx="2" type="pic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14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ody and image " type="tx">
  <p:cSld name="TITLE_AND_BOD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4" name="Google Shape;244;p15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5" name="Google Shape;245;p15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46" name="Google Shape;246;p15"/>
          <p:cNvSpPr txBox="1"/>
          <p:nvPr>
            <p:ph idx="2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15"/>
          <p:cNvSpPr txBox="1"/>
          <p:nvPr>
            <p:ph idx="3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15"/>
          <p:cNvSpPr/>
          <p:nvPr>
            <p:ph idx="4" type="pic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BODY_1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16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16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4" name="Google Shape;254;p16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5" name="Google Shape;255;p16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6" name="Google Shape;256;p16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57" name="Google Shape;257;p16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woColTx">
  <p:cSld name="TITLE_AND_TWO_COLUMNS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0" name="Google Shape;260;p17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261" name="Google Shape;261;p17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2" name="Google Shape;262;p17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7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7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5" name="Google Shape;265;p17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6" name="Google Shape;266;p17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7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7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69" name="Google Shape;269;p17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0" name="Google Shape;270;p17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7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2" name="Google Shape;272;p17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7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4" name="Google Shape;274;p17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7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6" name="Google Shape;276;p17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7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78" name="Google Shape;278;p17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7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7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2" name="Google Shape;282;p17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3" name="Google Shape;283;p17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7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6" name="Google Shape;286;p17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7" name="Google Shape;287;p17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89" name="Google Shape;289;p17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7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3" name="Google Shape;293;p17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6" name="Google Shape;296;p17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99" name="Google Shape;299;p17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3" name="Google Shape;303;p17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17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8" name="Google Shape;308;p17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17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2" name="Google Shape;312;p17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3" name="Google Shape;313;p17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TITLE_AND_TWO_COLUMNS_1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16" name="Google Shape;316;p18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17" name="Google Shape;317;p18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8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8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8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18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8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8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8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8"/>
          <p:cNvSpPr txBox="1"/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0" name="Google Shape;370;p18"/>
          <p:cNvSpPr txBox="1"/>
          <p:nvPr>
            <p:ph idx="1" type="body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TITLE_ONLY_3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73" name="Google Shape;373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74" name="Google Shape;374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6" name="Google Shape;376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77" name="Google Shape;377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78" name="Google Shape;378;p19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3_1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81" name="Google Shape;381;p20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82" name="Google Shape;382;p20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3" name="Google Shape;383;p20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4" name="Google Shape;384;p20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85" name="Google Shape;385;p20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86" name="Google Shape;386;p20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7" name="Google Shape;387;p20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_1_1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90" name="Google Shape;390;p2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391" name="Google Shape;391;p2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3" name="Google Shape;393;p2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394" name="Google Shape;394;p2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395" name="Google Shape;395;p21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6" name="Google Shape;396;p21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21"/>
          <p:cNvSpPr txBox="1"/>
          <p:nvPr>
            <p:ph idx="2" type="body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ONLY_2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0" name="Google Shape;400;p2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01" name="Google Shape;401;p2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3" name="Google Shape;403;p2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04" name="Google Shape;404;p2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2_1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/>
          <p:nvPr>
            <p:ph idx="2" type="pic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08" name="Google Shape;408;p2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09" name="Google Shape;409;p2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0" name="Google Shape;410;p2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1" name="Google Shape;411;p2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2" name="Google Shape;412;p2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2_1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2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5" name="Google Shape;415;p2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19" name="Google Shape;4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0" name="Google Shape;420;p24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1" name="Google Shape;421;p24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2" name="Google Shape;422;p24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3" name="Google Shape;423;p24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4" name="Google Shape;424;p24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5" name="Google Shape;425;p24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6" name="Google Shape;426;p24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7" name="Google Shape;427;p24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8" name="Google Shape;428;p24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29" name="Google Shape;429;p24"/>
          <p:cNvSpPr txBox="1"/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30" name="Google Shape;430;p24"/>
          <p:cNvSpPr/>
          <p:nvPr>
            <p:ph idx="2" type="pic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1" name="Google Shape;431;p24"/>
          <p:cNvSpPr/>
          <p:nvPr>
            <p:ph idx="3" type="pic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2" name="Google Shape;432;p24"/>
          <p:cNvSpPr/>
          <p:nvPr>
            <p:ph idx="4" type="pic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3" name="Google Shape;433;p24"/>
          <p:cNvSpPr/>
          <p:nvPr>
            <p:ph idx="5" type="pic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4" name="Google Shape;434;p24"/>
          <p:cNvSpPr/>
          <p:nvPr>
            <p:ph idx="6" type="pic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24"/>
          <p:cNvSpPr/>
          <p:nvPr>
            <p:ph idx="7" type="pic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24"/>
          <p:cNvSpPr/>
          <p:nvPr>
            <p:ph idx="8" type="pic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24"/>
          <p:cNvSpPr/>
          <p:nvPr>
            <p:ph idx="9" type="pic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38" name="Google Shape;438;p24"/>
          <p:cNvSpPr/>
          <p:nvPr>
            <p:ph idx="13" type="pic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1" name="Google Shape;441;p2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2" name="Google Shape;442;p2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3" name="Google Shape;443;p2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4" name="Google Shape;444;p2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5" name="Google Shape;445;p2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6" name="Google Shape;446;p25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_2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6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49" name="Google Shape;4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0" name="Google Shape;450;p26"/>
          <p:cNvSpPr txBox="1"/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1" name="Google Shape;451;p26"/>
          <p:cNvSpPr txBox="1"/>
          <p:nvPr>
            <p:ph idx="1" type="subTitle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52" name="Google Shape;452;p2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3" name="Google Shape;453;p2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4" name="Google Shape;454;p2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2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2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57" name="Google Shape;457;p26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58" name="Google Shape;458;p26"/>
          <p:cNvSpPr txBox="1"/>
          <p:nvPr>
            <p:ph idx="2" type="subTitle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59" name="Google Shape;459;p26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0" name="Google Shape;460;p26"/>
          <p:cNvSpPr txBox="1"/>
          <p:nvPr>
            <p:ph idx="3" type="subTitle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1" name="Google Shape;461;p26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2" name="Google Shape;462;p26"/>
          <p:cNvSpPr txBox="1"/>
          <p:nvPr>
            <p:ph idx="4" type="subTitle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3" name="Google Shape;463;p26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4" name="Google Shape;464;p26"/>
          <p:cNvSpPr txBox="1"/>
          <p:nvPr>
            <p:ph idx="5" type="subTitle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5" name="Google Shape;465;p26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26"/>
          <p:cNvSpPr txBox="1"/>
          <p:nvPr>
            <p:ph idx="6" type="subTitle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69" name="Google Shape;469;p2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70" name="Google Shape;470;p2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1" name="Google Shape;471;p2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2" name="Google Shape;472;p2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73" name="Google Shape;473;p2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74" name="Google Shape;474;p27"/>
          <p:cNvSpPr txBox="1"/>
          <p:nvPr>
            <p:ph idx="1" type="body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1">
  <p:cSld name="ONE_COLUMN_TEXT">
    <p:bg>
      <p:bgPr>
        <a:solidFill>
          <a:schemeClr val="dk2"/>
        </a:solidFill>
      </p:bgPr>
    </p:bg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7" name="Google Shape;477;p28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78" name="Google Shape;478;p28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79" name="Google Shape;479;p28"/>
          <p:cNvSpPr txBox="1"/>
          <p:nvPr>
            <p:ph idx="2" type="subTitle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80" name="Google Shape;480;p28"/>
          <p:cNvSpPr txBox="1"/>
          <p:nvPr>
            <p:ph idx="3" type="body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1" name="Google Shape;481;p28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82" name="Google Shape;482;p28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83" name="Google Shape;483;p28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2">
  <p:cSld name="ONE_COLUMN_TEXT_1">
    <p:bg>
      <p:bgPr>
        <a:solidFill>
          <a:schemeClr val="dk2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9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7" name="Google Shape;487;p29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88" name="Google Shape;488;p29"/>
          <p:cNvSpPr txBox="1"/>
          <p:nvPr>
            <p:ph idx="2" type="subTitle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89" name="Google Shape;489;p29"/>
          <p:cNvSpPr txBox="1"/>
          <p:nvPr>
            <p:ph idx="3" type="body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0" name="Google Shape;490;p29"/>
          <p:cNvSpPr txBox="1"/>
          <p:nvPr>
            <p:ph idx="4" type="body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1" name="Google Shape;491;p29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492" name="Google Shape;492;p29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MAIN_POINT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0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3" name="Google Shape;8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9" name="Google Shape;499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0" name="Google Shape;50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8" name="Google Shape;88;p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53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2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7" name="Google Shape;97;p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98" name="Google Shape;98;p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99" name="Google Shape;99;p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02" name="Google Shape;102;p7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03" name="Google Shape;103;p7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7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5" name="Google Shape;125;p7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6" name="Google Shape;126;p7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7" name="Google Shape;127;p7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0" name="Google Shape;130;p7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1" name="Google Shape;131;p7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2" name="Google Shape;132;p7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4" name="Google Shape;134;p7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5" name="Google Shape;135;p7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6" name="Google Shape;136;p7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7" name="Google Shape;137;p7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8" name="Google Shape;138;p7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9" name="Google Shape;139;p7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0" name="Google Shape;140;p7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1" name="Google Shape;141;p7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2" name="Google Shape;142;p7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7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7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7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61" name="Google Shape;161;p7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2" name="Google Shape;162;p7"/>
          <p:cNvSpPr txBox="1"/>
          <p:nvPr>
            <p:ph idx="1" type="body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3" name="Google Shape;163;p7"/>
          <p:cNvSpPr txBox="1"/>
          <p:nvPr>
            <p:ph idx="2" type="body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4" name="Google Shape;164;p7"/>
          <p:cNvSpPr txBox="1"/>
          <p:nvPr>
            <p:ph idx="3" type="body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65" name="Google Shape;165;p7"/>
          <p:cNvSpPr txBox="1"/>
          <p:nvPr>
            <p:ph idx="4" type="body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>
            <p:ph idx="2" type="pic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8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0" name="Google Shape;170;p8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1" name="Google Shape;171;p8"/>
          <p:cNvSpPr txBox="1"/>
          <p:nvPr>
            <p:ph idx="3" type="body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2" name="Google Shape;172;p8"/>
          <p:cNvSpPr/>
          <p:nvPr>
            <p:ph idx="4" type="pic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8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5" name="Google Shape;175;p8"/>
          <p:cNvSpPr txBox="1"/>
          <p:nvPr>
            <p:ph idx="5" type="subTitle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6" name="Google Shape;176;p8"/>
          <p:cNvSpPr txBox="1"/>
          <p:nvPr>
            <p:ph idx="6" type="body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7" name="Google Shape;177;p8"/>
          <p:cNvSpPr/>
          <p:nvPr>
            <p:ph idx="7" type="pic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8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0" name="Google Shape;180;p8"/>
          <p:cNvSpPr txBox="1"/>
          <p:nvPr>
            <p:ph idx="8" type="subTitle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1" name="Google Shape;181;p8"/>
          <p:cNvSpPr txBox="1"/>
          <p:nvPr>
            <p:ph idx="9" type="body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2" name="Google Shape;182;p8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>
            <p:ph idx="2" type="pic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9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87" name="Google Shape;187;p9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8" name="Google Shape;188;p9"/>
          <p:cNvSpPr txBox="1"/>
          <p:nvPr>
            <p:ph idx="3" type="body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89" name="Google Shape;189;p9"/>
          <p:cNvSpPr/>
          <p:nvPr>
            <p:ph idx="4" type="pic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9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1" name="Google Shape;191;p9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" name="Google Shape;192;p9"/>
          <p:cNvSpPr txBox="1"/>
          <p:nvPr>
            <p:ph idx="5" type="subTitle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3" name="Google Shape;193;p9"/>
          <p:cNvSpPr txBox="1"/>
          <p:nvPr>
            <p:ph idx="6" type="body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94" name="Google Shape;194;p9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7" name="Google Shape;19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10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99" name="Google Shape;199;p10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0" name="Google Shape;200;p10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1" name="Google Shape;201;p10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02" name="Google Shape;202;p10"/>
          <p:cNvSpPr txBox="1"/>
          <p:nvPr>
            <p:ph idx="4" type="body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3" name="Google Shape;203;p10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2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Workshop</a:t>
            </a:r>
            <a:endParaRPr/>
          </a:p>
        </p:txBody>
      </p:sp>
      <p:sp>
        <p:nvSpPr>
          <p:cNvPr id="506" name="Google Shape;506;p32"/>
          <p:cNvSpPr txBox="1"/>
          <p:nvPr>
            <p:ph idx="3" type="body"/>
          </p:nvPr>
        </p:nvSpPr>
        <p:spPr>
          <a:xfrm>
            <a:off x="2945400" y="4544925"/>
            <a:ext cx="3253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UNCC Association of Data Science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1"/>
          <p:cNvSpPr txBox="1"/>
          <p:nvPr>
            <p:ph idx="1" type="body"/>
          </p:nvPr>
        </p:nvSpPr>
        <p:spPr>
          <a:xfrm>
            <a:off x="433550" y="1169125"/>
            <a:ext cx="83163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Hierarchical</a:t>
            </a: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 Clustering</a:t>
            </a:r>
            <a:r>
              <a:rPr lang="en" sz="1600"/>
              <a:t>: </a:t>
            </a:r>
            <a:r>
              <a:rPr lang="en" sz="1600"/>
              <a:t>builds a hierarchy of clusters without predefining K.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Dendrogram</a:t>
            </a:r>
            <a:r>
              <a:rPr lang="en" sz="1600"/>
              <a:t>: A tree-like diagram that visualizes the clustering process and helps determine the optimal number of clusters.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Two Main Approaches:</a:t>
            </a:r>
            <a:endParaRPr sz="1600" u="sng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Agglomerative</a:t>
            </a:r>
            <a:r>
              <a:rPr lang="en" sz="1600"/>
              <a:t>: Bottom-up approach, starting with individual points and merging clusters.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Divisive</a:t>
            </a:r>
            <a:r>
              <a:rPr lang="en" sz="1600"/>
              <a:t>: Top-down approach, starting with one large cluster and splitting recursively.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61" name="Google Shape;561;p41"/>
          <p:cNvSpPr txBox="1"/>
          <p:nvPr>
            <p:ph type="title"/>
          </p:nvPr>
        </p:nvSpPr>
        <p:spPr>
          <a:xfrm>
            <a:off x="433550" y="41085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42"/>
          <p:cNvSpPr txBox="1"/>
          <p:nvPr>
            <p:ph type="title"/>
          </p:nvPr>
        </p:nvSpPr>
        <p:spPr>
          <a:xfrm>
            <a:off x="433550" y="41085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Hierarchical Clustering - Dendrogram</a:t>
            </a:r>
            <a:endParaRPr/>
          </a:p>
        </p:txBody>
      </p:sp>
      <p:pic>
        <p:nvPicPr>
          <p:cNvPr id="567" name="Google Shape;567;p42" title="Screenshot 2025-03-30 at 10.17.33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5463" y="1252650"/>
            <a:ext cx="5473075" cy="34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43"/>
          <p:cNvSpPr txBox="1"/>
          <p:nvPr>
            <p:ph type="title"/>
          </p:nvPr>
        </p:nvSpPr>
        <p:spPr>
          <a:xfrm>
            <a:off x="433550" y="41085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vs t-SNE: K-Means</a:t>
            </a:r>
            <a:endParaRPr/>
          </a:p>
        </p:txBody>
      </p:sp>
      <p:pic>
        <p:nvPicPr>
          <p:cNvPr id="573" name="Google Shape;573;p43" title="Screenshot 2025-03-30 at 3.33.0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9675" y="1252650"/>
            <a:ext cx="4206975" cy="3282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4" name="Google Shape;574;p43" title="Screenshot 2025-03-30 at 3.36.45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350" y="1252650"/>
            <a:ext cx="4252217" cy="328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4"/>
          <p:cNvSpPr txBox="1"/>
          <p:nvPr>
            <p:ph type="title"/>
          </p:nvPr>
        </p:nvSpPr>
        <p:spPr>
          <a:xfrm>
            <a:off x="433550" y="41085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 vs t-SNE: Hierarchical</a:t>
            </a:r>
            <a:endParaRPr/>
          </a:p>
        </p:txBody>
      </p:sp>
      <p:pic>
        <p:nvPicPr>
          <p:cNvPr id="580" name="Google Shape;580;p44" title="Screenshot 2025-03-30 at 3.34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325" y="1314325"/>
            <a:ext cx="4306450" cy="3282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p44" title="Screenshot 2025-03-30 at 3.35.4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8583" y="1314325"/>
            <a:ext cx="4208116" cy="32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5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https://github.com/hannahbanjo/AssociationOfDataScience</a:t>
            </a:r>
            <a:endParaRPr/>
          </a:p>
        </p:txBody>
      </p:sp>
      <p:sp>
        <p:nvSpPr>
          <p:cNvPr id="587" name="Google Shape;587;p45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33"/>
          <p:cNvSpPr txBox="1"/>
          <p:nvPr>
            <p:ph idx="1" type="body"/>
          </p:nvPr>
        </p:nvSpPr>
        <p:spPr>
          <a:xfrm>
            <a:off x="433550" y="1492675"/>
            <a:ext cx="83163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Introduction to Clustering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Understand the concept of clustering and its real-world applications.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Text Preprocessing Basics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Learn essential text preprocessing techniques to prepare data for analysis.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Dimensionality Reduction Techniques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Explore two powerful techniques for reducing high-dimensional data: PCA and t-SNE.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Clustering Algorithms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Dive into two popular clustering methods: K-means and Hierarchical Clustering.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12" name="Google Shape;512;p33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/>
          <p:cNvSpPr txBox="1"/>
          <p:nvPr>
            <p:ph idx="1" type="body"/>
          </p:nvPr>
        </p:nvSpPr>
        <p:spPr>
          <a:xfrm>
            <a:off x="413850" y="1113000"/>
            <a:ext cx="83163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Clustering</a:t>
            </a:r>
            <a:r>
              <a:rPr lang="en" sz="1800"/>
              <a:t>: A type of unsupervised machine learning technique that involves grouping similar data points together based on certain features or characteristics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 u="sng"/>
              <a:t>Applications</a:t>
            </a:r>
            <a:endParaRPr sz="1800" u="sng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Customer Segmentation</a:t>
            </a:r>
            <a:r>
              <a:rPr lang="en" sz="1800"/>
              <a:t>: Businesses use clustering to group customers based on purchasing behavior, demographics, and preferences. This helps in targeted marketing and personalized product recommendations.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800">
                <a:latin typeface="Lexend"/>
                <a:ea typeface="Lexend"/>
                <a:cs typeface="Lexend"/>
                <a:sym typeface="Lexend"/>
              </a:rPr>
              <a:t>Healthcare and Disease Diagnosis</a:t>
            </a:r>
            <a:r>
              <a:rPr lang="en" sz="1800"/>
              <a:t>: Clustering is used to analyze patient data and identify patterns in symptoms, disease progression, or genetic data. This assists in early diagnosis, treatment planning, and personalized healthcare.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518" name="Google Shape;518;p34"/>
          <p:cNvSpPr txBox="1"/>
          <p:nvPr>
            <p:ph type="title"/>
          </p:nvPr>
        </p:nvSpPr>
        <p:spPr>
          <a:xfrm>
            <a:off x="413850" y="32640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5"/>
          <p:cNvSpPr txBox="1"/>
          <p:nvPr>
            <p:ph idx="1" type="body"/>
          </p:nvPr>
        </p:nvSpPr>
        <p:spPr>
          <a:xfrm>
            <a:off x="413850" y="1493175"/>
            <a:ext cx="8316300" cy="29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Why preprocess text?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Preprocessing helps standardize the format so machine learning algorithms can better understand and cluster the content.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/>
              <a:t>Steps: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Lowercase Conversion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Remove Non-Alphabetic Characters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Remove Stopwords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Tokenization &amp; Join</a:t>
            </a:r>
            <a:endParaRPr sz="1800"/>
          </a:p>
        </p:txBody>
      </p:sp>
      <p:sp>
        <p:nvSpPr>
          <p:cNvPr id="524" name="Google Shape;524;p35"/>
          <p:cNvSpPr txBox="1"/>
          <p:nvPr>
            <p:ph type="title"/>
          </p:nvPr>
        </p:nvSpPr>
        <p:spPr>
          <a:xfrm>
            <a:off x="413850" y="32640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Preprocessing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6"/>
          <p:cNvSpPr txBox="1"/>
          <p:nvPr>
            <p:ph idx="1" type="body"/>
          </p:nvPr>
        </p:nvSpPr>
        <p:spPr>
          <a:xfrm>
            <a:off x="413850" y="1260688"/>
            <a:ext cx="8316300" cy="34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TF-IDF (Term Frequency–Inverse Document Frequency): It's a statistical method that transforms raw text into numerical values based on the importance of words in a document relative to the entire corpus.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How It Works: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Term Frequency (TF)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Measures how often a word appears in a document.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Example: If "data" appears 3 times in a doc with 100 words, TF = 3/100.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Inverse Document Frequency (IDF)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Measures how unique a word is across all documents.</a:t>
            </a:r>
            <a:endParaRPr sz="1600"/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Common words across many docs get lower scores (e.g., "the"), while rare words get higher scores.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TF × IDF = Final Score</a:t>
            </a:r>
            <a:endParaRPr sz="1600"/>
          </a:p>
        </p:txBody>
      </p:sp>
      <p:sp>
        <p:nvSpPr>
          <p:cNvPr id="530" name="Google Shape;530;p36"/>
          <p:cNvSpPr txBox="1"/>
          <p:nvPr>
            <p:ph type="title"/>
          </p:nvPr>
        </p:nvSpPr>
        <p:spPr>
          <a:xfrm>
            <a:off x="413850" y="30980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TF-IDF Vectorization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7"/>
          <p:cNvSpPr txBox="1"/>
          <p:nvPr>
            <p:ph idx="1" type="body"/>
          </p:nvPr>
        </p:nvSpPr>
        <p:spPr>
          <a:xfrm>
            <a:off x="433550" y="1169125"/>
            <a:ext cx="83163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PCA (Principal Component Analysis)</a:t>
            </a:r>
            <a:r>
              <a:rPr lang="en" sz="1600"/>
              <a:t>: a </a:t>
            </a:r>
            <a:r>
              <a:rPr lang="en" sz="1600"/>
              <a:t>dimensionality</a:t>
            </a:r>
            <a:r>
              <a:rPr lang="en" sz="1600"/>
              <a:t> reduction technique 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Transforms high-dimensional data (like TF-IDF vectors) into fewer components that capture the most important variance in the data.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Why use PCA?</a:t>
            </a:r>
            <a:endParaRPr sz="1600" u="sng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Reduces High-Dimensional TF-IDF Vectors – Condenses thousands of word dimensions into a smaller, more manageable space.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Enables 2D Visualization – Helps represent text data visually, making patterns and relationships clearer.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Reveals Document Similarities – Identifies how documents relate to each other based on word usage and meaning.</a:t>
            </a:r>
            <a:endParaRPr sz="1600"/>
          </a:p>
        </p:txBody>
      </p:sp>
      <p:sp>
        <p:nvSpPr>
          <p:cNvPr id="536" name="Google Shape;536;p37"/>
          <p:cNvSpPr txBox="1"/>
          <p:nvPr>
            <p:ph type="title"/>
          </p:nvPr>
        </p:nvSpPr>
        <p:spPr>
          <a:xfrm>
            <a:off x="433550" y="41085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PCA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38"/>
          <p:cNvSpPr txBox="1"/>
          <p:nvPr>
            <p:ph idx="1" type="body"/>
          </p:nvPr>
        </p:nvSpPr>
        <p:spPr>
          <a:xfrm>
            <a:off x="433550" y="1169125"/>
            <a:ext cx="29889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Scree Plot</a:t>
            </a:r>
            <a:r>
              <a:rPr lang="en" sz="1600"/>
              <a:t>: graphical representation used in principal component analysis (PCA) to visualize the variance explained by each principal component in a dataset.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Choose the number of components based on where the </a:t>
            </a:r>
            <a:r>
              <a:rPr lang="en" sz="1600"/>
              <a:t>biggest</a:t>
            </a:r>
            <a:r>
              <a:rPr lang="en" sz="1600"/>
              <a:t> drop occurs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42" name="Google Shape;542;p38"/>
          <p:cNvSpPr txBox="1"/>
          <p:nvPr>
            <p:ph type="title"/>
          </p:nvPr>
        </p:nvSpPr>
        <p:spPr>
          <a:xfrm>
            <a:off x="433550" y="41085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Visualizing PCA</a:t>
            </a:r>
            <a:endParaRPr/>
          </a:p>
        </p:txBody>
      </p:sp>
      <p:pic>
        <p:nvPicPr>
          <p:cNvPr id="543" name="Google Shape;543;p38" title="pca.png"/>
          <p:cNvPicPr preferRelativeResize="0"/>
          <p:nvPr/>
        </p:nvPicPr>
        <p:blipFill rotWithShape="1">
          <a:blip r:embed="rId3">
            <a:alphaModFix/>
          </a:blip>
          <a:srcRect b="0" l="6769" r="9862" t="0"/>
          <a:stretch/>
        </p:blipFill>
        <p:spPr>
          <a:xfrm>
            <a:off x="3592750" y="1133575"/>
            <a:ext cx="5056875" cy="30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9"/>
          <p:cNvSpPr txBox="1"/>
          <p:nvPr>
            <p:ph idx="1" type="body"/>
          </p:nvPr>
        </p:nvSpPr>
        <p:spPr>
          <a:xfrm>
            <a:off x="433550" y="1169125"/>
            <a:ext cx="83163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t-SNE (t-Distributed Stochastic Neighbor Embedding)</a:t>
            </a:r>
            <a:r>
              <a:rPr lang="en" sz="1600"/>
              <a:t>: A non-linear dimensionality reduction algorithm that maps high-dimensional data to 2D or 3D space while preserving local structure.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Why use t-SNE?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Simplifies Complex Data – Reduces high-dimensional data to 2D or 3D, making visualization intuitive and presentation-friendly.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Reveals Hidden Patterns – Highlights natural clusters and relationships, ideal for customer segmentation, biological data, and word embeddings.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Enhances Interpretability – Provides a clear, non-linear representation of data structures that traditional methods might miss.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49" name="Google Shape;549;p39"/>
          <p:cNvSpPr txBox="1"/>
          <p:nvPr>
            <p:ph type="title"/>
          </p:nvPr>
        </p:nvSpPr>
        <p:spPr>
          <a:xfrm>
            <a:off x="433550" y="41085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t-SNE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0"/>
          <p:cNvSpPr txBox="1"/>
          <p:nvPr>
            <p:ph idx="1" type="body"/>
          </p:nvPr>
        </p:nvSpPr>
        <p:spPr>
          <a:xfrm>
            <a:off x="433550" y="1169125"/>
            <a:ext cx="8316300" cy="32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latin typeface="Lexend"/>
                <a:ea typeface="Lexend"/>
                <a:cs typeface="Lexend"/>
                <a:sym typeface="Lexend"/>
              </a:rPr>
              <a:t>K-Means Clustering</a:t>
            </a:r>
            <a:r>
              <a:rPr lang="en" sz="1600"/>
              <a:t>: an unsupervised clustering algorithm that partitions data into K clusters based on feature similarity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u="sng"/>
              <a:t>How It Works</a:t>
            </a:r>
            <a:r>
              <a:rPr lang="en" sz="1600"/>
              <a:t>: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Choose the number of clusters (K).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Initialize K centroids randomly.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Assign each data point to the nearest centroid.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Update centroids by computing the mean of assigned points.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Repeat until centroids stabilize.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555" name="Google Shape;555;p40"/>
          <p:cNvSpPr txBox="1"/>
          <p:nvPr>
            <p:ph type="title"/>
          </p:nvPr>
        </p:nvSpPr>
        <p:spPr>
          <a:xfrm>
            <a:off x="433550" y="410850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K-Means Clustering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