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Figtree"/>
      <p:regular r:id="rId17"/>
      <p:bold r:id="rId18"/>
      <p:italic r:id="rId19"/>
      <p:boldItalic r:id="rId20"/>
    </p:embeddedFont>
    <p:embeddedFont>
      <p:font typeface="Figtree ExtraBold"/>
      <p:bold r:id="rId21"/>
      <p:boldItalic r:id="rId22"/>
    </p:embeddedFont>
    <p:embeddedFont>
      <p:font typeface="Figtree SemiBold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59619-85EA-41E9-9650-5249E30B8B71}">
  <a:tblStyle styleId="{51159619-85EA-41E9-9650-5249E30B8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0940054-88D8-49E6-BAAE-96AB109E32C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boldItalic.fntdata"/><Relationship Id="rId22" Type="http://schemas.openxmlformats.org/officeDocument/2006/relationships/font" Target="fonts/FigtreeExtraBold-boldItalic.fntdata"/><Relationship Id="rId21" Type="http://schemas.openxmlformats.org/officeDocument/2006/relationships/font" Target="fonts/FigtreeExtraBold-bold.fntdata"/><Relationship Id="rId24" Type="http://schemas.openxmlformats.org/officeDocument/2006/relationships/font" Target="fonts/FigtreeSemiBold-bold.fntdata"/><Relationship Id="rId23" Type="http://schemas.openxmlformats.org/officeDocument/2006/relationships/font" Target="fonts/Figtree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gtreeSemiBold-boldItalic.fntdata"/><Relationship Id="rId25" Type="http://schemas.openxmlformats.org/officeDocument/2006/relationships/font" Target="fonts/FigtreeSemiBold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Figtree-regular.fntdata"/><Relationship Id="rId16" Type="http://schemas.openxmlformats.org/officeDocument/2006/relationships/slide" Target="slides/slide10.xml"/><Relationship Id="rId19" Type="http://schemas.openxmlformats.org/officeDocument/2006/relationships/font" Target="fonts/Figtree-italic.fntdata"/><Relationship Id="rId18" Type="http://schemas.openxmlformats.org/officeDocument/2006/relationships/font" Target="fonts/Figtre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b93059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b93059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b930593a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4b930593a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b930593a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b930593a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b930593a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b930593a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b930593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b930593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b930593a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b930593a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b930593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b930593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b930593a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4b930593a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b930593a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b930593a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b930593a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4b930593a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" name="Google Shape;51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" name="Google Shape;66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81" y="-57"/>
            <a:ext cx="9144360" cy="5143800"/>
            <a:chOff x="81" y="-57"/>
            <a:chExt cx="9144360" cy="5143800"/>
          </a:xfrm>
        </p:grpSpPr>
        <p:sp>
          <p:nvSpPr>
            <p:cNvPr id="129" name="Google Shape;129;p22"/>
            <p:cNvSpPr/>
            <p:nvPr/>
          </p:nvSpPr>
          <p:spPr>
            <a:xfrm rot="-5400000">
              <a:off x="-735519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-5400000">
              <a:off x="200036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-5400000">
              <a:off x="473624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132" name="Google Shape;132;p22"/>
          <p:cNvSpPr txBox="1"/>
          <p:nvPr>
            <p:ph type="ctrTitle"/>
          </p:nvPr>
        </p:nvSpPr>
        <p:spPr>
          <a:xfrm>
            <a:off x="429300" y="16817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429300" y="3116325"/>
            <a:ext cx="8285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 type="secHead">
  <p:cSld name="SECTION_HEADER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3"/>
          <p:cNvGrpSpPr/>
          <p:nvPr/>
        </p:nvGrpSpPr>
        <p:grpSpPr>
          <a:xfrm>
            <a:off x="1500" y="656450"/>
            <a:ext cx="9144473" cy="4268250"/>
            <a:chOff x="1500" y="656450"/>
            <a:chExt cx="9144473" cy="4268250"/>
          </a:xfrm>
        </p:grpSpPr>
        <p:sp>
          <p:nvSpPr>
            <p:cNvPr id="136" name="Google Shape;136;p23"/>
            <p:cNvSpPr/>
            <p:nvPr/>
          </p:nvSpPr>
          <p:spPr>
            <a:xfrm rot="-5400000">
              <a:off x="3342986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462150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401856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6223823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3342986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462150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6223823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282615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2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1" name="Google Shape;151;p23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SECTION_HEADER_1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 type="tx">
  <p:cSld name="TITLE_AND_BODY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0" y="635100"/>
            <a:ext cx="4572000" cy="4289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4572000" y="635100"/>
            <a:ext cx="4572000" cy="4289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639300" y="1960688"/>
            <a:ext cx="32934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39300" y="2675513"/>
            <a:ext cx="32934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2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4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1" type="twoColTx">
  <p:cSld name="TITLE_AND_TWO_COLUMNS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grpSp>
        <p:nvGrpSpPr>
          <p:cNvPr id="180" name="Google Shape;180;p26"/>
          <p:cNvGrpSpPr/>
          <p:nvPr/>
        </p:nvGrpSpPr>
        <p:grpSpPr>
          <a:xfrm>
            <a:off x="1275" y="1477575"/>
            <a:ext cx="9142725" cy="3447039"/>
            <a:chOff x="1275" y="1477575"/>
            <a:chExt cx="9142725" cy="3447039"/>
          </a:xfrm>
        </p:grpSpPr>
        <p:sp>
          <p:nvSpPr>
            <p:cNvPr id="181" name="Google Shape;181;p26"/>
            <p:cNvSpPr/>
            <p:nvPr/>
          </p:nvSpPr>
          <p:spPr>
            <a:xfrm rot="5400000">
              <a:off x="644025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 rot="5400000">
              <a:off x="3690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 rot="5400000">
              <a:off x="6738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5400000">
              <a:off x="644025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 rot="5400000">
              <a:off x="3691388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 rot="5400000">
              <a:off x="6738750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187" name="Google Shape;187;p26"/>
          <p:cNvSpPr txBox="1"/>
          <p:nvPr>
            <p:ph idx="2" type="title"/>
          </p:nvPr>
        </p:nvSpPr>
        <p:spPr>
          <a:xfrm>
            <a:off x="3409838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409838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3" type="title"/>
          </p:nvPr>
        </p:nvSpPr>
        <p:spPr>
          <a:xfrm>
            <a:off x="362475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0" name="Google Shape;190;p26"/>
          <p:cNvSpPr txBox="1"/>
          <p:nvPr>
            <p:ph idx="4" type="body"/>
          </p:nvPr>
        </p:nvSpPr>
        <p:spPr>
          <a:xfrm>
            <a:off x="362475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5" type="title"/>
          </p:nvPr>
        </p:nvSpPr>
        <p:spPr>
          <a:xfrm>
            <a:off x="6457200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2" name="Google Shape;192;p26"/>
          <p:cNvSpPr txBox="1"/>
          <p:nvPr>
            <p:ph idx="6" type="body"/>
          </p:nvPr>
        </p:nvSpPr>
        <p:spPr>
          <a:xfrm>
            <a:off x="6457200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7" type="title"/>
          </p:nvPr>
        </p:nvSpPr>
        <p:spPr>
          <a:xfrm>
            <a:off x="362475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4" name="Google Shape;194;p26"/>
          <p:cNvSpPr txBox="1"/>
          <p:nvPr>
            <p:ph idx="8" type="body"/>
          </p:nvPr>
        </p:nvSpPr>
        <p:spPr>
          <a:xfrm>
            <a:off x="362475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9" type="title"/>
          </p:nvPr>
        </p:nvSpPr>
        <p:spPr>
          <a:xfrm>
            <a:off x="340920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6" name="Google Shape;196;p26"/>
          <p:cNvSpPr txBox="1"/>
          <p:nvPr>
            <p:ph idx="13" type="body"/>
          </p:nvPr>
        </p:nvSpPr>
        <p:spPr>
          <a:xfrm>
            <a:off x="340920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14" type="title"/>
          </p:nvPr>
        </p:nvSpPr>
        <p:spPr>
          <a:xfrm>
            <a:off x="638115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8" name="Google Shape;198;p26"/>
          <p:cNvSpPr txBox="1"/>
          <p:nvPr>
            <p:ph idx="15" type="body"/>
          </p:nvPr>
        </p:nvSpPr>
        <p:spPr>
          <a:xfrm>
            <a:off x="638115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2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1" name="Google Shape;201;p26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1" type="titleOnly">
  <p:cSld name="TITLE_ONLY">
    <p:bg>
      <p:bgPr>
        <a:solidFill>
          <a:schemeClr val="accent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6" name="Google Shape;206;p2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" name="Google Shape;207;p27"/>
          <p:cNvGrpSpPr/>
          <p:nvPr/>
        </p:nvGrpSpPr>
        <p:grpSpPr>
          <a:xfrm>
            <a:off x="1" y="656600"/>
            <a:ext cx="9143948" cy="4268310"/>
            <a:chOff x="1" y="656600"/>
            <a:chExt cx="9143948" cy="4268310"/>
          </a:xfrm>
        </p:grpSpPr>
        <p:sp>
          <p:nvSpPr>
            <p:cNvPr id="208" name="Google Shape;208;p27"/>
            <p:cNvSpPr/>
            <p:nvPr/>
          </p:nvSpPr>
          <p:spPr>
            <a:xfrm>
              <a:off x="1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2193874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193874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873232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533576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727449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33576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727449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406807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8" name="Google Shape;218;p27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22" name="Google Shape;222;p27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3" name="Google Shape;223;p2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1">
  <p:cSld name="ONE_COLUMN_TEXT"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1675" y="656598"/>
            <a:ext cx="9143766" cy="4268100"/>
            <a:chOff x="1675" y="656598"/>
            <a:chExt cx="9143766" cy="4268100"/>
          </a:xfrm>
        </p:grpSpPr>
        <p:sp>
          <p:nvSpPr>
            <p:cNvPr id="232" name="Google Shape;232;p28"/>
            <p:cNvSpPr/>
            <p:nvPr/>
          </p:nvSpPr>
          <p:spPr>
            <a:xfrm>
              <a:off x="1675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977708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953741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237" name="Google Shape;237;p28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40" name="Google Shape;240;p28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1" name="Google Shape;241;p2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3" name="Google Shape;243;p28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2">
  <p:cSld name="MAIN_POINT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9"/>
          <p:cNvGrpSpPr/>
          <p:nvPr/>
        </p:nvGrpSpPr>
        <p:grpSpPr>
          <a:xfrm>
            <a:off x="-25" y="656852"/>
            <a:ext cx="9144036" cy="4268100"/>
            <a:chOff x="-25" y="656852"/>
            <a:chExt cx="9144036" cy="4268100"/>
          </a:xfrm>
        </p:grpSpPr>
        <p:sp>
          <p:nvSpPr>
            <p:cNvPr id="247" name="Google Shape;247;p29"/>
            <p:cNvSpPr/>
            <p:nvPr/>
          </p:nvSpPr>
          <p:spPr>
            <a:xfrm rot="-5400000">
              <a:off x="3345537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 rot="-5400000">
              <a:off x="4657144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 rot="-5400000">
              <a:off x="5968811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 rot="-5400000">
              <a:off x="-1092925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 rot="-5400000">
              <a:off x="218682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-5400000">
              <a:off x="1530349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253" name="Google Shape;253;p2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9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9" name="Google Shape;259;p29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60" name="Google Shape;260;p29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1" name="Google Shape;261;p2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63" name="Google Shape;263;p29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2">
  <p:cSld name="SECTION_TITLE_AND_DESCRIPTION_1">
    <p:bg>
      <p:bgPr>
        <a:solidFill>
          <a:schemeClr val="accen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0" y="655700"/>
            <a:ext cx="9143980" cy="4282350"/>
            <a:chOff x="0" y="655700"/>
            <a:chExt cx="9143980" cy="4282350"/>
          </a:xfrm>
        </p:grpSpPr>
        <p:sp>
          <p:nvSpPr>
            <p:cNvPr id="267" name="Google Shape;267;p30"/>
            <p:cNvSpPr/>
            <p:nvPr/>
          </p:nvSpPr>
          <p:spPr>
            <a:xfrm>
              <a:off x="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flipH="1" rot="10800000">
              <a:off x="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01799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flipH="1" rot="10800000">
              <a:off x="301799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03598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flipH="1" rot="10800000">
              <a:off x="603598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73" name="Google Shape;273;p30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278" name="Google Shape;278;p30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81" name="Google Shape;281;p30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2" name="Google Shape;282;p30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4" name="Google Shape;284;p30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3">
  <p:cSld name="CAPTION_ONLY_1">
    <p:bg>
      <p:bgPr>
        <a:solidFill>
          <a:schemeClr val="accen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1"/>
          <p:cNvGrpSpPr/>
          <p:nvPr/>
        </p:nvGrpSpPr>
        <p:grpSpPr>
          <a:xfrm>
            <a:off x="45" y="656725"/>
            <a:ext cx="9144010" cy="4268100"/>
            <a:chOff x="45" y="656725"/>
            <a:chExt cx="9144010" cy="4268100"/>
          </a:xfrm>
        </p:grpSpPr>
        <p:sp>
          <p:nvSpPr>
            <p:cNvPr id="288" name="Google Shape;288;p31"/>
            <p:cNvSpPr/>
            <p:nvPr/>
          </p:nvSpPr>
          <p:spPr>
            <a:xfrm flipH="1" rot="-5400000">
              <a:off x="120255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 rot="5400000">
              <a:off x="-892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 flipH="1" rot="5400000">
              <a:off x="367344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 rot="-5400000">
              <a:off x="5768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92" name="Google Shape;292;p31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99" name="Google Shape;299;p31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0" name="Google Shape;300;p31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2" name="Google Shape;302;p31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03" name="Google Shape;303;p31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3">
  <p:cSld name="BIG_NUMBER_2"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2"/>
          <p:cNvGrpSpPr/>
          <p:nvPr/>
        </p:nvGrpSpPr>
        <p:grpSpPr>
          <a:xfrm>
            <a:off x="0" y="650025"/>
            <a:ext cx="9143966" cy="4268100"/>
            <a:chOff x="0" y="650025"/>
            <a:chExt cx="9143966" cy="4268100"/>
          </a:xfrm>
        </p:grpSpPr>
        <p:sp>
          <p:nvSpPr>
            <p:cNvPr id="306" name="Google Shape;306;p32"/>
            <p:cNvSpPr/>
            <p:nvPr/>
          </p:nvSpPr>
          <p:spPr>
            <a:xfrm>
              <a:off x="0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37633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075266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9" name="Google Shape;309;p32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314" name="Google Shape;314;p32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6" name="Google Shape;316;p32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17" name="Google Shape;317;p32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8" name="Google Shape;318;p32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20" name="Google Shape;320;p32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21" name="Google Shape;321;p32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2">
  <p:cSld name="BIG_NUMBER_1_2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0" y="1477575"/>
            <a:ext cx="9145300" cy="3447050"/>
            <a:chOff x="0" y="1477575"/>
            <a:chExt cx="9145300" cy="3447050"/>
          </a:xfrm>
        </p:grpSpPr>
        <p:sp>
          <p:nvSpPr>
            <p:cNvPr id="324" name="Google Shape;324;p33"/>
            <p:cNvSpPr/>
            <p:nvPr/>
          </p:nvSpPr>
          <p:spPr>
            <a:xfrm>
              <a:off x="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0973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0973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0480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0480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2" name="Google Shape;332;p3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sp>
        <p:nvSpPr>
          <p:cNvPr id="334" name="Google Shape;334;p33"/>
          <p:cNvSpPr txBox="1"/>
          <p:nvPr>
            <p:ph idx="2" type="title"/>
          </p:nvPr>
        </p:nvSpPr>
        <p:spPr>
          <a:xfrm>
            <a:off x="3409838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5" name="Google Shape;335;p33"/>
          <p:cNvSpPr txBox="1"/>
          <p:nvPr>
            <p:ph idx="1" type="body"/>
          </p:nvPr>
        </p:nvSpPr>
        <p:spPr>
          <a:xfrm>
            <a:off x="3409838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6" name="Google Shape;336;p33"/>
          <p:cNvSpPr txBox="1"/>
          <p:nvPr>
            <p:ph idx="3" type="title"/>
          </p:nvPr>
        </p:nvSpPr>
        <p:spPr>
          <a:xfrm>
            <a:off x="362475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7" name="Google Shape;337;p33"/>
          <p:cNvSpPr txBox="1"/>
          <p:nvPr>
            <p:ph idx="4" type="body"/>
          </p:nvPr>
        </p:nvSpPr>
        <p:spPr>
          <a:xfrm>
            <a:off x="362475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8" name="Google Shape;338;p33"/>
          <p:cNvSpPr txBox="1"/>
          <p:nvPr>
            <p:ph idx="5" type="title"/>
          </p:nvPr>
        </p:nvSpPr>
        <p:spPr>
          <a:xfrm>
            <a:off x="6457200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9" name="Google Shape;339;p33"/>
          <p:cNvSpPr txBox="1"/>
          <p:nvPr>
            <p:ph idx="6" type="body"/>
          </p:nvPr>
        </p:nvSpPr>
        <p:spPr>
          <a:xfrm>
            <a:off x="6457200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0" name="Google Shape;340;p33"/>
          <p:cNvSpPr txBox="1"/>
          <p:nvPr>
            <p:ph idx="7" type="title"/>
          </p:nvPr>
        </p:nvSpPr>
        <p:spPr>
          <a:xfrm>
            <a:off x="362475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1" name="Google Shape;341;p33"/>
          <p:cNvSpPr txBox="1"/>
          <p:nvPr>
            <p:ph idx="8" type="body"/>
          </p:nvPr>
        </p:nvSpPr>
        <p:spPr>
          <a:xfrm>
            <a:off x="362475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2" name="Google Shape;342;p33"/>
          <p:cNvSpPr txBox="1"/>
          <p:nvPr>
            <p:ph idx="9" type="title"/>
          </p:nvPr>
        </p:nvSpPr>
        <p:spPr>
          <a:xfrm>
            <a:off x="340920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3" name="Google Shape;343;p33"/>
          <p:cNvSpPr txBox="1"/>
          <p:nvPr>
            <p:ph idx="13" type="body"/>
          </p:nvPr>
        </p:nvSpPr>
        <p:spPr>
          <a:xfrm>
            <a:off x="340920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4" name="Google Shape;344;p33"/>
          <p:cNvSpPr txBox="1"/>
          <p:nvPr>
            <p:ph idx="14" type="title"/>
          </p:nvPr>
        </p:nvSpPr>
        <p:spPr>
          <a:xfrm>
            <a:off x="638115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5" name="Google Shape;345;p33"/>
          <p:cNvSpPr txBox="1"/>
          <p:nvPr>
            <p:ph idx="15" type="body"/>
          </p:nvPr>
        </p:nvSpPr>
        <p:spPr>
          <a:xfrm>
            <a:off x="638115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6" name="Google Shape;346;p3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8" name="Google Shape;348;p33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49" name="Google Shape;349;p33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_NUMBER_1_1">
    <p:bg>
      <p:bgPr>
        <a:solidFill>
          <a:schemeClr val="l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3" name="Google Shape;353;p3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4"/>
          <p:cNvSpPr/>
          <p:nvPr/>
        </p:nvSpPr>
        <p:spPr>
          <a:xfrm>
            <a:off x="-150" y="656513"/>
            <a:ext cx="9144300" cy="42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5" name="Google Shape;355;p34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56" name="Google Shape;356;p3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59" name="Google Shape;359;p34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">
  <p:cSld name="BIG_NUMBER_1_1_1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5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362" name="Google Shape;362;p35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8" name="Google Shape;368;p35"/>
          <p:cNvSpPr txBox="1"/>
          <p:nvPr>
            <p:ph idx="2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9" name="Google Shape;369;p35"/>
          <p:cNvSpPr txBox="1"/>
          <p:nvPr>
            <p:ph idx="3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370" name="Google Shape;370;p35"/>
          <p:cNvSpPr txBox="1"/>
          <p:nvPr>
            <p:ph idx="4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1" name="Google Shape;371;p35"/>
          <p:cNvSpPr txBox="1"/>
          <p:nvPr>
            <p:ph idx="5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373" name="Google Shape;373;p35"/>
          <p:cNvSpPr txBox="1"/>
          <p:nvPr>
            <p:ph idx="6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4" name="Google Shape;374;p35"/>
          <p:cNvSpPr txBox="1"/>
          <p:nvPr>
            <p:ph idx="7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5" name="Google Shape;375;p3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379" name="Google Shape;379;p3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5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81" name="Google Shape;381;p35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, response">
  <p:cSld name="BIG_NUMBER_1_1_1_1_1">
    <p:bg>
      <p:bgPr>
        <a:solidFill>
          <a:schemeClr val="accent3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6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384" name="Google Shape;384;p36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9" name="Google Shape;389;p3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0" name="Google Shape;390;p3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3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3" name="Google Shape;393;p3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5" name="Google Shape;395;p36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96" name="Google Shape;396;p36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">
  <p:cSld name="BIG_NUMBER_1_1_1_1_2">
    <p:bg>
      <p:bgPr>
        <a:solidFill>
          <a:schemeClr val="accen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7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399" name="Google Shape;399;p37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03" name="Google Shape;403;p37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04" name="Google Shape;404;p37"/>
          <p:cNvSpPr txBox="1"/>
          <p:nvPr>
            <p:ph idx="2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5" name="Google Shape;405;p37"/>
          <p:cNvSpPr txBox="1"/>
          <p:nvPr>
            <p:ph idx="3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6" name="Google Shape;406;p37"/>
          <p:cNvSpPr txBox="1"/>
          <p:nvPr>
            <p:ph idx="4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7" name="Google Shape;407;p37"/>
          <p:cNvSpPr txBox="1"/>
          <p:nvPr>
            <p:ph idx="5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8" name="Google Shape;408;p37"/>
          <p:cNvSpPr txBox="1"/>
          <p:nvPr>
            <p:ph idx="6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9" name="Google Shape;409;p37"/>
          <p:cNvSpPr txBox="1"/>
          <p:nvPr>
            <p:ph idx="7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0" name="Google Shape;410;p3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414" name="Google Shape;414;p3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7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6" name="Google Shape;416;p37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, response">
  <p:cSld name="BIG_NUMBER_1_1_1_1_1_2">
    <p:bg>
      <p:bgPr>
        <a:solidFill>
          <a:schemeClr val="accent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8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419" name="Google Shape;419;p38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22" name="Google Shape;422;p3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3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8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26" name="Google Shape;426;p3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8" name="Google Shape;428;p38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29" name="Google Shape;429;p38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dk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3" name="Google Shape;433;p3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6" name="Google Shape;436;p39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37" name="Google Shape;437;p39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ctrTitle"/>
          </p:nvPr>
        </p:nvSpPr>
        <p:spPr>
          <a:xfrm>
            <a:off x="429300" y="16817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Workshop</a:t>
            </a:r>
            <a:endParaRPr/>
          </a:p>
        </p:txBody>
      </p:sp>
      <p:sp>
        <p:nvSpPr>
          <p:cNvPr id="443" name="Google Shape;443;p40"/>
          <p:cNvSpPr txBox="1"/>
          <p:nvPr>
            <p:ph idx="1" type="subTitle"/>
          </p:nvPr>
        </p:nvSpPr>
        <p:spPr>
          <a:xfrm>
            <a:off x="429300" y="3116325"/>
            <a:ext cx="8285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UNCC Association of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for Web Scraping</a:t>
            </a:r>
            <a:endParaRPr/>
          </a:p>
        </p:txBody>
      </p:sp>
      <p:sp>
        <p:nvSpPr>
          <p:cNvPr id="502" name="Google Shape;50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requests: </a:t>
            </a:r>
            <a:r>
              <a:rPr lang="en" sz="1800"/>
              <a:t>This library is used to send HTTP requests to retrieve content from web pages.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BeautifulSoup: </a:t>
            </a:r>
            <a:r>
              <a:rPr lang="en" sz="1800"/>
              <a:t>It creates parse trees from page content (HTML) that can be used to extract data from web pages.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TextBlob</a:t>
            </a:r>
            <a:r>
              <a:rPr lang="en" sz="1800"/>
              <a:t>: A library used for natural language processing (NLP). It provides a simple API for tasks like sentiment analysis, part-of-speech tagging, noun phrase extraction, and more.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VADER: </a:t>
            </a:r>
            <a:r>
              <a:rPr lang="en" sz="1800"/>
              <a:t>A sentiment analysis tool designed for social media text. It provides sentiment scores for positive, negative, and neutral sentiment.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Web Scraping?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Ethical and Legal Considerations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Web Scraping Alternative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Web Scraping Workflow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Sentiment Analysis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Python Packages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455" name="Google Shape;4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Web Scraping</a:t>
            </a:r>
            <a:r>
              <a:rPr lang="en" sz="1800"/>
              <a:t>: automated process of extracting information from websites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It involves writing code that: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Sends a request to a web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Retrieves the HTML content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Parses and extracts specific data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Think of it like copying and pasting information from a website—but done programmatically and at scale.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Web Scraping Used?</a:t>
            </a:r>
            <a:endParaRPr/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Web scraping is a powerful tool for gathering large amounts of data quickly and efficiently. It’s widely used in: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Academic Research</a:t>
            </a:r>
            <a:br>
              <a:rPr b="1" lang="en" sz="1700"/>
            </a:br>
            <a:r>
              <a:rPr lang="en" sz="1700"/>
              <a:t>Collect public data for analysis (e.g., text mining from news sites or social media).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Data Journalism</a:t>
            </a:r>
            <a:br>
              <a:rPr b="1" lang="en" sz="1700"/>
            </a:br>
            <a:r>
              <a:rPr lang="en" sz="1700"/>
              <a:t>Investigate trends or reveal insights using publicly available data (e.g., property prices, pollution reports).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Business Intelligence</a:t>
            </a:r>
            <a:br>
              <a:rPr b="1" lang="en" sz="1700"/>
            </a:br>
            <a:r>
              <a:rPr lang="en" sz="1700"/>
              <a:t>Monitor competitors’ pricing, customer reviews, or product availability.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Automation</a:t>
            </a:r>
            <a:br>
              <a:rPr b="1" lang="en" sz="1700"/>
            </a:br>
            <a:r>
              <a:rPr lang="en" sz="1700"/>
              <a:t>Auto-fill forms, track content updates, monitor job boards.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and Legal Considerations</a:t>
            </a:r>
            <a:endParaRPr/>
          </a:p>
        </p:txBody>
      </p:sp>
      <p:sp>
        <p:nvSpPr>
          <p:cNvPr id="467" name="Google Shape;4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Web scraping is an incredible powerful tool, however there are ethical and legal boundaries to avoid violating website terms, privacy rules, or even the law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44"/>
          <p:cNvSpPr/>
          <p:nvPr/>
        </p:nvSpPr>
        <p:spPr>
          <a:xfrm>
            <a:off x="572538" y="2120575"/>
            <a:ext cx="3838200" cy="24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Do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Respect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robots.txt</a:t>
            </a:r>
            <a:b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Follow site rules on what can/can’t be scraped.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 rate limiting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Add delays between requests to avoid overloading servers.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Check Terms of Service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Some sites explicitly prohibit scraping.</a:t>
            </a: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4733263" y="2120575"/>
            <a:ext cx="3838200" cy="24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🚫 Don’t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Scrape login-protected or private data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Avoid paywalled, account-based, or personal content.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Ignore site restrictions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Violating rules can lead to IP bans or legal issues.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I can’t scrape?</a:t>
            </a:r>
            <a:endParaRPr/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 API</a:t>
            </a:r>
            <a:r>
              <a:rPr lang="en" sz="1800"/>
              <a:t> (Application Programming Interface): a set of tools that lets your program directly interact with a service or website to request specific data.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What are the benefits of an API?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Safer – No risk of violating terms of service or legal boundaries.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Reliable – APIs are designed for data access and often guaranteed to work.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Easier to Work With – APIs return structured data (like JSON or XML), so no need to parse messy HTML.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Up-to-Date – Data from APIs is often updated in real time.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Workflow</a:t>
            </a:r>
            <a:endParaRPr/>
          </a:p>
        </p:txBody>
      </p:sp>
      <p:sp>
        <p:nvSpPr>
          <p:cNvPr id="481" name="Google Shape;481;p46"/>
          <p:cNvSpPr txBox="1"/>
          <p:nvPr>
            <p:ph idx="1" type="body"/>
          </p:nvPr>
        </p:nvSpPr>
        <p:spPr>
          <a:xfrm>
            <a:off x="311700" y="1152475"/>
            <a:ext cx="41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Step 1: Inspect the Page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Figtree"/>
              <a:buChar char="●"/>
            </a:pPr>
            <a:r>
              <a:rPr lang="en" sz="1700"/>
              <a:t>Use browser DevTools to find tags/classes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Step 2: Send a Request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Figtree"/>
              <a:buChar char="●"/>
            </a:pPr>
            <a:r>
              <a:rPr lang="en" sz="1700"/>
              <a:t>Use </a:t>
            </a:r>
            <a:r>
              <a:rPr lang="en" sz="1700">
                <a:solidFill>
                  <a:srgbClr val="188038"/>
                </a:solidFill>
              </a:rPr>
              <a:t>requests.get(url)</a:t>
            </a:r>
            <a:r>
              <a:rPr lang="en" sz="1700"/>
              <a:t> to fetch HTML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Step 3: Parse HTML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Figtree"/>
              <a:buChar char="●"/>
            </a:pPr>
            <a:r>
              <a:rPr lang="en" sz="1700"/>
              <a:t>Use </a:t>
            </a:r>
            <a:r>
              <a:rPr lang="en" sz="1700">
                <a:solidFill>
                  <a:srgbClr val="188038"/>
                </a:solidFill>
              </a:rPr>
              <a:t>BeautifulSoup</a:t>
            </a:r>
            <a:r>
              <a:rPr lang="en" sz="1700"/>
              <a:t> to read HTML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700"/>
            </a:b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46"/>
          <p:cNvSpPr txBox="1"/>
          <p:nvPr>
            <p:ph idx="1" type="body"/>
          </p:nvPr>
        </p:nvSpPr>
        <p:spPr>
          <a:xfrm>
            <a:off x="4312975" y="1152475"/>
            <a:ext cx="43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Step 4: Extract Data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Figtree"/>
              <a:buChar char="●"/>
            </a:pPr>
            <a:r>
              <a:rPr lang="en" sz="1700"/>
              <a:t>Use </a:t>
            </a:r>
            <a:r>
              <a:rPr lang="en" sz="1700">
                <a:solidFill>
                  <a:srgbClr val="188038"/>
                </a:solidFill>
              </a:rPr>
              <a:t>find()</a:t>
            </a:r>
            <a:r>
              <a:rPr lang="en" sz="1700"/>
              <a:t> / </a:t>
            </a:r>
            <a:r>
              <a:rPr lang="en" sz="1700">
                <a:solidFill>
                  <a:srgbClr val="188038"/>
                </a:solidFill>
              </a:rPr>
              <a:t>find_all()</a:t>
            </a:r>
            <a:r>
              <a:rPr lang="en" sz="1700"/>
              <a:t> to locate elements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</a:t>
            </a:r>
            <a:r>
              <a:rPr b="1" lang="en" sz="1700"/>
              <a:t>tep 5: Save Data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Store in CSV, JSON, or a database</a:t>
            </a:r>
            <a:br>
              <a:rPr lang="en" sz="1700"/>
            </a:b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Objective: </a:t>
            </a:r>
            <a:r>
              <a:rPr lang="en" sz="1700"/>
              <a:t>Sentiment analysis helps to understand how people feel about a particular topic, product, or service by analyzing reviews, social media posts, surveys, etc.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Types of Sentiment</a:t>
            </a:r>
            <a:r>
              <a:rPr b="1" lang="en" sz="1700" u="sng"/>
              <a:t>:</a:t>
            </a:r>
            <a:endParaRPr b="1" sz="17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Positive:</a:t>
            </a:r>
            <a:r>
              <a:rPr lang="en" sz="1700"/>
              <a:t> Indicates approval, happiness, or satisfaction.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"I love the new phone, it's fantastic!"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Negative: </a:t>
            </a:r>
            <a:r>
              <a:rPr lang="en" sz="1700"/>
              <a:t>Indicates disapproval, anger, or dissatisfaction.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"The battery life is terrible, very disappointing."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Neutral: </a:t>
            </a:r>
            <a:r>
              <a:rPr lang="en" sz="1700"/>
              <a:t>A neutral or indifferent sentiment, neither positive nor negative.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"The phone works fine, no issues."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TextBlob Sentiment vs VADER Sentiment</a:t>
            </a:r>
            <a:endParaRPr/>
          </a:p>
        </p:txBody>
      </p:sp>
      <p:graphicFrame>
        <p:nvGraphicFramePr>
          <p:cNvPr id="494" name="Google Shape;494;p48"/>
          <p:cNvGraphicFramePr/>
          <p:nvPr/>
        </p:nvGraphicFramePr>
        <p:xfrm>
          <a:off x="1163188" y="1184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{51159619-85EA-41E9-9650-5249E30B8B71}</a:tableStyleId>
              </a:tblPr>
              <a:tblGrid>
                <a:gridCol w="1686400"/>
                <a:gridCol w="2475025"/>
                <a:gridCol w="2656175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TextBlob Sentiment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VADER Sentiment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Analysis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Polarity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Positivity, Neutrality, and Negativity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Polarity: how positive or negative (range: -1 to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Pos, Neg, Neu (scores), Compound score (-1 to 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For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sentiment analysis (works well on longer texts)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 media, short texts (tweets, reviews,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Limitations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Struggles with sarcasm or slang; less accurate for short texts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effective on long-form texts or formal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Preprocessing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basic preprocessing (e.g., tokenization)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need for extensive preprocessing; works directly on raw text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5" name="Google Shape;495;p48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{D0940054-88D8-49E6-BAAE-96AB109E32C0}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6" name="Google Shape;496;p48"/>
          <p:cNvGraphicFramePr/>
          <p:nvPr/>
        </p:nvGraphicFramePr>
        <p:xfrm>
          <a:off x="6096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{D0940054-88D8-49E6-BAAE-96AB109E32C0}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2">
  <a:themeElements>
    <a:clrScheme name="Simple Light">
      <a:dk1>
        <a:srgbClr val="000000"/>
      </a:dk1>
      <a:lt1>
        <a:srgbClr val="F4F3F0"/>
      </a:lt1>
      <a:dk2>
        <a:srgbClr val="FFC700"/>
      </a:dk2>
      <a:lt2>
        <a:srgbClr val="0EAA57"/>
      </a:lt2>
      <a:accent1>
        <a:srgbClr val="349EEA"/>
      </a:accent1>
      <a:accent2>
        <a:srgbClr val="C6B9FF"/>
      </a:accent2>
      <a:accent3>
        <a:srgbClr val="F66F6F"/>
      </a:accent3>
      <a:accent4>
        <a:srgbClr val="8E7CC3"/>
      </a:accent4>
      <a:accent5>
        <a:srgbClr val="FFE599"/>
      </a:accent5>
      <a:accent6>
        <a:srgbClr val="A4C2F4"/>
      </a:accent6>
      <a:hlink>
        <a:srgbClr val="FFC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