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Lora Medium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Azeret Mon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8DEFA-075A-4274-AFCA-61F21E6A4D3D}">
  <a:tblStyle styleId="{4D98DEFA-075A-4274-AFCA-61F21E6A4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zeretMonoMedium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oraMedium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ora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oraMedium-boldItalic.fntdata"/><Relationship Id="rId30" Type="http://schemas.openxmlformats.org/officeDocument/2006/relationships/font" Target="fonts/LoraMedium-italic.fntdata"/><Relationship Id="rId11" Type="http://schemas.openxmlformats.org/officeDocument/2006/relationships/slide" Target="slides/slide4.xml"/><Relationship Id="rId33" Type="http://schemas.openxmlformats.org/officeDocument/2006/relationships/font" Target="fonts/Lora-regular.fntdata"/><Relationship Id="rId10" Type="http://schemas.openxmlformats.org/officeDocument/2006/relationships/slide" Target="slides/slide3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6.xml"/><Relationship Id="rId35" Type="http://schemas.openxmlformats.org/officeDocument/2006/relationships/font" Target="fonts/Lora-italic.fntdata"/><Relationship Id="rId12" Type="http://schemas.openxmlformats.org/officeDocument/2006/relationships/slide" Target="slides/slide5.xml"/><Relationship Id="rId34" Type="http://schemas.openxmlformats.org/officeDocument/2006/relationships/font" Target="fonts/Lora-bold.fntdata"/><Relationship Id="rId15" Type="http://schemas.openxmlformats.org/officeDocument/2006/relationships/slide" Target="slides/slide8.xml"/><Relationship Id="rId37" Type="http://schemas.openxmlformats.org/officeDocument/2006/relationships/font" Target="fonts/AzeretMonoMedium-regular.fntdata"/><Relationship Id="rId14" Type="http://schemas.openxmlformats.org/officeDocument/2006/relationships/slide" Target="slides/slide7.xml"/><Relationship Id="rId36" Type="http://schemas.openxmlformats.org/officeDocument/2006/relationships/font" Target="fonts/Lora-boldItalic.fntdata"/><Relationship Id="rId17" Type="http://schemas.openxmlformats.org/officeDocument/2006/relationships/slide" Target="slides/slide10.xml"/><Relationship Id="rId39" Type="http://schemas.openxmlformats.org/officeDocument/2006/relationships/font" Target="fonts/AzeretMonoMedium-italic.fntdata"/><Relationship Id="rId16" Type="http://schemas.openxmlformats.org/officeDocument/2006/relationships/slide" Target="slides/slide9.xml"/><Relationship Id="rId38" Type="http://schemas.openxmlformats.org/officeDocument/2006/relationships/font" Target="fonts/AzeretMono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91401c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91401c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91401cb8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91401cb8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91401cb8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91401cb8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91401cb8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91401cb8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91401cb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91401cb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91401cb8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891401cb8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91401cb8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91401cb8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91401cb8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91401cb8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91401cb8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91401cb8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91401cb8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891401cb8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91401cb8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91401cb8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91401cb8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91401cb8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91401cb8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891401cb8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91401cb8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91401cb8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91401cb8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91401cb8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91401cb8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91401cb8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91401cb8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91401cb8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91401cb8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91401cb8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891401cb8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891401cb8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91401cb8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91401cb8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2325" y="849607"/>
            <a:ext cx="8520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50" y="397322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st introduction" type="secHead">
  <p:cSld name="SECTION_HEADER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4939275" y="1948632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939275" y="1546075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939275" y="3043325"/>
            <a:ext cx="28254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yers introduction" type="tx">
  <p:cSld name="TITLE_AND_BODY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625150" y="2282596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980200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1792200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16"/>
          <p:cNvGrpSpPr/>
          <p:nvPr/>
        </p:nvGrpSpPr>
        <p:grpSpPr>
          <a:xfrm>
            <a:off x="1792200" y="1772950"/>
            <a:ext cx="5559600" cy="1597600"/>
            <a:chOff x="1807850" y="1773875"/>
            <a:chExt cx="5559600" cy="1597600"/>
          </a:xfrm>
        </p:grpSpPr>
        <p:cxnSp>
          <p:nvCxnSpPr>
            <p:cNvPr id="66" name="Google Shape;66;p16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6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3183350" y="64153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3183350" y="237663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5" type="body"/>
          </p:nvPr>
        </p:nvSpPr>
        <p:spPr>
          <a:xfrm>
            <a:off x="6008750" y="636146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6" type="title"/>
          </p:nvPr>
        </p:nvSpPr>
        <p:spPr>
          <a:xfrm>
            <a:off x="1799750" y="22879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2" name="Google Shape;72;p16"/>
          <p:cNvSpPr txBox="1"/>
          <p:nvPr>
            <p:ph idx="7" type="subTitle"/>
          </p:nvPr>
        </p:nvSpPr>
        <p:spPr>
          <a:xfrm>
            <a:off x="1799750" y="1884113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6"/>
          <p:cNvSpPr/>
          <p:nvPr>
            <p:ph idx="8" type="pic"/>
          </p:nvPr>
        </p:nvSpPr>
        <p:spPr>
          <a:xfrm>
            <a:off x="1792200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6"/>
          <p:cNvSpPr txBox="1"/>
          <p:nvPr>
            <p:ph idx="9" type="title"/>
          </p:nvPr>
        </p:nvSpPr>
        <p:spPr>
          <a:xfrm>
            <a:off x="3183350" y="3893058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16"/>
          <p:cNvSpPr txBox="1"/>
          <p:nvPr>
            <p:ph idx="13" type="subTitle"/>
          </p:nvPr>
        </p:nvSpPr>
        <p:spPr>
          <a:xfrm>
            <a:off x="3183350" y="3489188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4" type="body"/>
          </p:nvPr>
        </p:nvSpPr>
        <p:spPr>
          <a:xfrm>
            <a:off x="6008750" y="3887671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use rule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808175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3895799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pla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808175" y="3424101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3895799" y="3424101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983450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5" type="body"/>
          </p:nvPr>
        </p:nvSpPr>
        <p:spPr>
          <a:xfrm>
            <a:off x="6808175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3895799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b="1"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&amp; Answer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64600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5966850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3115725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264600" y="1344900"/>
            <a:ext cx="86148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5" type="subTitle"/>
          </p:nvPr>
        </p:nvSpPr>
        <p:spPr>
          <a:xfrm>
            <a:off x="269562" y="307021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nking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318600" y="57645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883475" y="2991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6318600" y="32242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285575" y="18075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285575" y="34567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1"/>
          <p:cNvSpPr txBox="1"/>
          <p:nvPr>
            <p:ph idx="3" type="title"/>
          </p:nvPr>
        </p:nvSpPr>
        <p:spPr>
          <a:xfrm>
            <a:off x="6318600" y="222370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5" name="Google Shape;105;p21"/>
          <p:cNvSpPr/>
          <p:nvPr>
            <p:ph idx="4" type="pic"/>
          </p:nvPr>
        </p:nvSpPr>
        <p:spPr>
          <a:xfrm>
            <a:off x="4883475" y="194637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 txBox="1"/>
          <p:nvPr>
            <p:ph idx="5" type="subTitle"/>
          </p:nvPr>
        </p:nvSpPr>
        <p:spPr>
          <a:xfrm>
            <a:off x="6318600" y="196967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6" type="title"/>
          </p:nvPr>
        </p:nvSpPr>
        <p:spPr>
          <a:xfrm>
            <a:off x="6318600" y="387095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8" name="Google Shape;108;p21"/>
          <p:cNvSpPr/>
          <p:nvPr>
            <p:ph idx="7" type="pic"/>
          </p:nvPr>
        </p:nvSpPr>
        <p:spPr>
          <a:xfrm>
            <a:off x="4883475" y="35936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1"/>
          <p:cNvSpPr txBox="1"/>
          <p:nvPr>
            <p:ph idx="8" type="subTitle"/>
          </p:nvPr>
        </p:nvSpPr>
        <p:spPr>
          <a:xfrm>
            <a:off x="6318600" y="361692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9" type="title"/>
          </p:nvPr>
        </p:nvSpPr>
        <p:spPr>
          <a:xfrm>
            <a:off x="137800" y="3511325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3" type="title"/>
          </p:nvPr>
        </p:nvSpPr>
        <p:spPr>
          <a:xfrm>
            <a:off x="137800" y="1877950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4" type="title"/>
          </p:nvPr>
        </p:nvSpPr>
        <p:spPr>
          <a:xfrm>
            <a:off x="137800" y="212925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APTION_ONLY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MAIN_POINT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264600" y="2229825"/>
            <a:ext cx="86148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4689079" y="3424100"/>
            <a:ext cx="4211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SECTION_HEADER_1_1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2962275" y="1546075"/>
            <a:ext cx="32196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2962275" y="2680025"/>
            <a:ext cx="321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2" type="subTitle"/>
          </p:nvPr>
        </p:nvSpPr>
        <p:spPr>
          <a:xfrm>
            <a:off x="4689075" y="4476488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3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4" type="subTitle"/>
          </p:nvPr>
        </p:nvSpPr>
        <p:spPr>
          <a:xfrm>
            <a:off x="285575" y="4476488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idx="5" type="subTitle"/>
          </p:nvPr>
        </p:nvSpPr>
        <p:spPr>
          <a:xfrm>
            <a:off x="4689075" y="30860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6" type="subTitle"/>
          </p:nvPr>
        </p:nvSpPr>
        <p:spPr>
          <a:xfrm>
            <a:off x="285575" y="30860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SECTION_HEADER_2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2"/>
          <p:cNvSpPr txBox="1"/>
          <p:nvPr>
            <p:ph type="title"/>
          </p:nvPr>
        </p:nvSpPr>
        <p:spPr>
          <a:xfrm>
            <a:off x="4939275" y="1546082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4939275" y="2640775"/>
            <a:ext cx="2825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2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3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4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28557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2" type="subTitle"/>
          </p:nvPr>
        </p:nvSpPr>
        <p:spPr>
          <a:xfrm>
            <a:off x="28557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3" type="body"/>
          </p:nvPr>
        </p:nvSpPr>
        <p:spPr>
          <a:xfrm>
            <a:off x="611527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4" type="subTitle"/>
          </p:nvPr>
        </p:nvSpPr>
        <p:spPr>
          <a:xfrm>
            <a:off x="611527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5" type="body"/>
          </p:nvPr>
        </p:nvSpPr>
        <p:spPr>
          <a:xfrm>
            <a:off x="320042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6" type="subTitle"/>
          </p:nvPr>
        </p:nvSpPr>
        <p:spPr>
          <a:xfrm>
            <a:off x="320042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2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689075" y="1997325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2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3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4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5" type="body"/>
          </p:nvPr>
        </p:nvSpPr>
        <p:spPr>
          <a:xfrm>
            <a:off x="285575" y="1997325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6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35"/>
          <p:cNvSpPr txBox="1"/>
          <p:nvPr>
            <p:ph idx="7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8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2_1"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>
            <p:ph idx="2" type="pic"/>
          </p:nvPr>
        </p:nvSpPr>
        <p:spPr>
          <a:xfrm>
            <a:off x="5715750" y="161450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ITLE_AND_BODY_1_1"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347475" y="3368198"/>
            <a:ext cx="41685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81" name="Google Shape;181;p37"/>
          <p:cNvSpPr/>
          <p:nvPr>
            <p:ph idx="2" type="pic"/>
          </p:nvPr>
        </p:nvSpPr>
        <p:spPr>
          <a:xfrm>
            <a:off x="7527925" y="2760977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7"/>
          <p:cNvSpPr/>
          <p:nvPr>
            <p:ph idx="3" type="pic"/>
          </p:nvPr>
        </p:nvSpPr>
        <p:spPr>
          <a:xfrm>
            <a:off x="3339925" y="240660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7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4" name="Google Shape;184;p37"/>
          <p:cNvSpPr txBox="1"/>
          <p:nvPr>
            <p:ph idx="4" type="subTitle"/>
          </p:nvPr>
        </p:nvSpPr>
        <p:spPr>
          <a:xfrm>
            <a:off x="4731075" y="237675"/>
            <a:ext cx="4168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5" name="Google Shape;185;p37"/>
          <p:cNvCxnSpPr/>
          <p:nvPr/>
        </p:nvCxnSpPr>
        <p:spPr>
          <a:xfrm>
            <a:off x="3339925" y="2587988"/>
            <a:ext cx="555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7"/>
          <p:cNvSpPr txBox="1"/>
          <p:nvPr>
            <p:ph idx="5" type="body"/>
          </p:nvPr>
        </p:nvSpPr>
        <p:spPr>
          <a:xfrm>
            <a:off x="4731075" y="847690"/>
            <a:ext cx="41685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87" name="Google Shape;187;p37"/>
          <p:cNvSpPr txBox="1"/>
          <p:nvPr>
            <p:ph idx="6" type="subTitle"/>
          </p:nvPr>
        </p:nvSpPr>
        <p:spPr>
          <a:xfrm>
            <a:off x="3347475" y="2758183"/>
            <a:ext cx="4168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AND_BODY_1"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347475" y="2282600"/>
            <a:ext cx="416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90" name="Google Shape;190;p38"/>
          <p:cNvSpPr/>
          <p:nvPr>
            <p:ph idx="2" type="pic"/>
          </p:nvPr>
        </p:nvSpPr>
        <p:spPr>
          <a:xfrm>
            <a:off x="7527925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8"/>
          <p:cNvSpPr/>
          <p:nvPr>
            <p:ph idx="3" type="pic"/>
          </p:nvPr>
        </p:nvSpPr>
        <p:spPr>
          <a:xfrm>
            <a:off x="3339925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2" name="Google Shape;192;p38"/>
          <p:cNvGrpSpPr/>
          <p:nvPr/>
        </p:nvGrpSpPr>
        <p:grpSpPr>
          <a:xfrm>
            <a:off x="3339925" y="1772950"/>
            <a:ext cx="5559600" cy="1597600"/>
            <a:chOff x="1807850" y="1773875"/>
            <a:chExt cx="5559600" cy="1597600"/>
          </a:xfrm>
        </p:grpSpPr>
        <p:cxnSp>
          <p:nvCxnSpPr>
            <p:cNvPr id="193" name="Google Shape;193;p38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8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38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6" name="Google Shape;196;p38"/>
          <p:cNvSpPr txBox="1"/>
          <p:nvPr>
            <p:ph idx="4" type="subTitle"/>
          </p:nvPr>
        </p:nvSpPr>
        <p:spPr>
          <a:xfrm>
            <a:off x="4731075" y="237675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38"/>
          <p:cNvSpPr txBox="1"/>
          <p:nvPr>
            <p:ph idx="5" type="body"/>
          </p:nvPr>
        </p:nvSpPr>
        <p:spPr>
          <a:xfrm>
            <a:off x="4731075" y="636150"/>
            <a:ext cx="4168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98" name="Google Shape;198;p38"/>
          <p:cNvSpPr txBox="1"/>
          <p:nvPr>
            <p:ph idx="6" type="subTitle"/>
          </p:nvPr>
        </p:nvSpPr>
        <p:spPr>
          <a:xfrm>
            <a:off x="3347475" y="1884125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38"/>
          <p:cNvSpPr/>
          <p:nvPr>
            <p:ph idx="7" type="pic"/>
          </p:nvPr>
        </p:nvSpPr>
        <p:spPr>
          <a:xfrm>
            <a:off x="3339925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8"/>
          <p:cNvSpPr txBox="1"/>
          <p:nvPr>
            <p:ph idx="8" type="subTitle"/>
          </p:nvPr>
        </p:nvSpPr>
        <p:spPr>
          <a:xfrm>
            <a:off x="4731075" y="3489200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9" type="body"/>
          </p:nvPr>
        </p:nvSpPr>
        <p:spPr>
          <a:xfrm>
            <a:off x="4731075" y="3887675"/>
            <a:ext cx="416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SECTION_HEADER_2_1_1"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/>
          <p:nvPr>
            <p:ph idx="2" type="pic"/>
          </p:nvPr>
        </p:nvSpPr>
        <p:spPr>
          <a:xfrm>
            <a:off x="264450" y="212925"/>
            <a:ext cx="8615100" cy="471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2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>
            <p:ph idx="2" type="pic"/>
          </p:nvPr>
        </p:nvSpPr>
        <p:spPr>
          <a:xfrm>
            <a:off x="1193350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0"/>
          <p:cNvSpPr/>
          <p:nvPr>
            <p:ph idx="3" type="pic"/>
          </p:nvPr>
        </p:nvSpPr>
        <p:spPr>
          <a:xfrm>
            <a:off x="3008813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0"/>
          <p:cNvSpPr/>
          <p:nvPr>
            <p:ph idx="4" type="pic"/>
          </p:nvPr>
        </p:nvSpPr>
        <p:spPr>
          <a:xfrm>
            <a:off x="6639738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0"/>
          <p:cNvSpPr/>
          <p:nvPr>
            <p:ph idx="5" type="pic"/>
          </p:nvPr>
        </p:nvSpPr>
        <p:spPr>
          <a:xfrm>
            <a:off x="4824275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0"/>
          <p:cNvSpPr/>
          <p:nvPr>
            <p:ph idx="6" type="pic"/>
          </p:nvPr>
        </p:nvSpPr>
        <p:spPr>
          <a:xfrm>
            <a:off x="28562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0"/>
          <p:cNvSpPr/>
          <p:nvPr>
            <p:ph idx="7" type="pic"/>
          </p:nvPr>
        </p:nvSpPr>
        <p:spPr>
          <a:xfrm>
            <a:off x="2101088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40"/>
          <p:cNvSpPr/>
          <p:nvPr>
            <p:ph idx="8" type="pic"/>
          </p:nvPr>
        </p:nvSpPr>
        <p:spPr>
          <a:xfrm>
            <a:off x="5732013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0"/>
          <p:cNvSpPr/>
          <p:nvPr>
            <p:ph idx="9" type="pic"/>
          </p:nvPr>
        </p:nvSpPr>
        <p:spPr>
          <a:xfrm>
            <a:off x="3916550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40"/>
          <p:cNvSpPr/>
          <p:nvPr>
            <p:ph idx="13" type="pic"/>
          </p:nvPr>
        </p:nvSpPr>
        <p:spPr>
          <a:xfrm>
            <a:off x="754747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60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Bebas Neue"/>
              <a:buNone/>
              <a:defRPr sz="8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600" y="3650599"/>
            <a:ext cx="2807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ql-island.informatik.uni-kl.d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/>
          <p:nvPr/>
        </p:nvSpPr>
        <p:spPr>
          <a:xfrm>
            <a:off x="4533650" y="4503350"/>
            <a:ext cx="2144629" cy="129449"/>
          </a:xfrm>
          <a:custGeom>
            <a:rect b="b" l="l" r="r" t="t"/>
            <a:pathLst>
              <a:path extrusionOk="0" h="8617" w="97064">
                <a:moveTo>
                  <a:pt x="97064" y="0"/>
                </a:moveTo>
                <a:cubicBezTo>
                  <a:pt x="64582" y="0"/>
                  <a:pt x="31976" y="2909"/>
                  <a:pt x="0" y="8617"/>
                </a:cubicBezTo>
              </a:path>
            </a:pathLst>
          </a:cu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41"/>
          <p:cNvSpPr txBox="1"/>
          <p:nvPr>
            <p:ph type="ctrTitle"/>
          </p:nvPr>
        </p:nvSpPr>
        <p:spPr>
          <a:xfrm>
            <a:off x="311700" y="1319450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r>
              <a:rPr lang="en"/>
              <a:t>WORKSHOP</a:t>
            </a:r>
            <a:endParaRPr/>
          </a:p>
        </p:txBody>
      </p:sp>
      <p:sp>
        <p:nvSpPr>
          <p:cNvPr id="221" name="Google Shape;221;p41"/>
          <p:cNvSpPr txBox="1"/>
          <p:nvPr>
            <p:ph idx="1" type="subTitle"/>
          </p:nvPr>
        </p:nvSpPr>
        <p:spPr>
          <a:xfrm>
            <a:off x="311750" y="397322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Data Science</a:t>
            </a:r>
            <a:endParaRPr/>
          </a:p>
        </p:txBody>
      </p:sp>
      <p:sp>
        <p:nvSpPr>
          <p:cNvPr id="222" name="Google Shape;222;p41"/>
          <p:cNvSpPr/>
          <p:nvPr/>
        </p:nvSpPr>
        <p:spPr>
          <a:xfrm rot="249340">
            <a:off x="1510357" y="3355477"/>
            <a:ext cx="3605700" cy="433039"/>
          </a:xfrm>
          <a:custGeom>
            <a:rect b="b" l="l" r="r" t="t"/>
            <a:pathLst>
              <a:path extrusionOk="0" h="17321" w="149097">
                <a:moveTo>
                  <a:pt x="0" y="16843"/>
                </a:moveTo>
                <a:cubicBezTo>
                  <a:pt x="10025" y="13500"/>
                  <a:pt x="20512" y="11208"/>
                  <a:pt x="31053" y="10456"/>
                </a:cubicBezTo>
                <a:cubicBezTo>
                  <a:pt x="33851" y="10256"/>
                  <a:pt x="38283" y="8774"/>
                  <a:pt x="39422" y="11337"/>
                </a:cubicBezTo>
                <a:cubicBezTo>
                  <a:pt x="41319" y="15604"/>
                  <a:pt x="25326" y="19923"/>
                  <a:pt x="25987" y="15301"/>
                </a:cubicBezTo>
                <a:cubicBezTo>
                  <a:pt x="26625" y="10839"/>
                  <a:pt x="33301" y="9621"/>
                  <a:pt x="37660" y="8474"/>
                </a:cubicBezTo>
                <a:cubicBezTo>
                  <a:pt x="48374" y="5654"/>
                  <a:pt x="59437" y="4147"/>
                  <a:pt x="70474" y="3188"/>
                </a:cubicBezTo>
                <a:cubicBezTo>
                  <a:pt x="96603" y="917"/>
                  <a:pt x="122872" y="-311"/>
                  <a:pt x="149097" y="105"/>
                </a:cubicBezTo>
              </a:path>
            </a:pathLst>
          </a:cu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/>
          <p:nvPr/>
        </p:nvSpPr>
        <p:spPr>
          <a:xfrm>
            <a:off x="364325" y="1329125"/>
            <a:ext cx="40488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95" name="Google Shape;295;p5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64325" y="1410725"/>
            <a:ext cx="4207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ORDER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age 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DESC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4572125" y="121322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ASC = ascending (default)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DESC = descending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98" name="Google Shape;298;p50"/>
          <p:cNvGraphicFramePr/>
          <p:nvPr/>
        </p:nvGraphicFramePr>
        <p:xfrm>
          <a:off x="676000" y="31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676000" y="4641300"/>
            <a:ext cx="4947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/>
          <p:nvPr/>
        </p:nvSpPr>
        <p:spPr>
          <a:xfrm>
            <a:off x="364325" y="1595825"/>
            <a:ext cx="49212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ALIASes &amp; LIMIT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64325" y="1677425"/>
            <a:ext cx="49212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name AS employee, age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LIMIT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2;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5577750" y="1533875"/>
            <a:ext cx="33018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renames columns in the result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 shows only a certain number of rows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08" name="Google Shape;308;p51"/>
          <p:cNvGraphicFramePr/>
          <p:nvPr/>
        </p:nvGraphicFramePr>
        <p:xfrm>
          <a:off x="676000" y="34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/>
          <p:nvPr/>
        </p:nvSpPr>
        <p:spPr>
          <a:xfrm>
            <a:off x="364325" y="1595825"/>
            <a:ext cx="49212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14" name="Google Shape;314;p52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Aggregation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64325" y="1677425"/>
            <a:ext cx="49212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AVG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(age)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5399675" y="1533875"/>
            <a:ext cx="34800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COUNT() → number of rows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SUM() → calculates sum of all non-NULL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AVG() → average of all non-NULL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MAX() →highest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MIN() → lowest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64325" y="2929825"/>
            <a:ext cx="49212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Returns:29.2 </a:t>
            </a:r>
            <a:endParaRPr sz="2000">
              <a:solidFill>
                <a:srgbClr val="000000"/>
              </a:solidFill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/>
          <p:nvPr/>
        </p:nvSpPr>
        <p:spPr>
          <a:xfrm>
            <a:off x="364300" y="1442750"/>
            <a:ext cx="4048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&amp; HAVING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64300" y="1524349"/>
            <a:ext cx="420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occupation,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COUNT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(*) AS num_people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GROUP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occupation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HAVING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COUNT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(*) &gt;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1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4572100" y="1326850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 by → groups rows with the same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Having → filters groups (after aggregation)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26" name="Google Shape;326;p53"/>
          <p:cNvGraphicFramePr/>
          <p:nvPr/>
        </p:nvGraphicFramePr>
        <p:xfrm>
          <a:off x="669725" y="40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3902275"/>
                <a:gridCol w="390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num_people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JOINs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63" y="1319325"/>
            <a:ext cx="6256666" cy="35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38" name="Google Shape;338;p5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INNER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INNER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40" name="Google Shape;340;p55"/>
          <p:cNvGraphicFramePr/>
          <p:nvPr/>
        </p:nvGraphicFramePr>
        <p:xfrm>
          <a:off x="4801738" y="19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46" name="Google Shape;346;p5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</a:t>
            </a:r>
            <a:r>
              <a:rPr lang="en">
                <a:solidFill>
                  <a:schemeClr val="dk1"/>
                </a:solidFill>
              </a:rPr>
              <a:t>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LEFT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48" name="Google Shape;348;p56"/>
          <p:cNvGraphicFramePr/>
          <p:nvPr/>
        </p:nvGraphicFramePr>
        <p:xfrm>
          <a:off x="4796538" y="17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</a:t>
                      </a:r>
                      <a:r>
                        <a:rPr lang="en"/>
                        <a:t>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54" name="Google Shape;354;p5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RIGHT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56" name="Google Shape;356;p57"/>
          <p:cNvGraphicFramePr/>
          <p:nvPr/>
        </p:nvGraphicFramePr>
        <p:xfrm>
          <a:off x="4796538" y="17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Duke University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64450" y="4104050"/>
            <a:ext cx="8615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Note, right joins are not very commonly used and can be converted to left joins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63" name="Google Shape;363;p5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FULL OUTER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FULL OUTER JOIN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365" name="Google Shape;365;p58"/>
          <p:cNvGraphicFramePr/>
          <p:nvPr/>
        </p:nvGraphicFramePr>
        <p:xfrm>
          <a:off x="4796538" y="17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Duke University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Practice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446675" y="1457675"/>
            <a:ext cx="7962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practice our skills using SQL Island! (</a:t>
            </a:r>
            <a:r>
              <a:rPr lang="en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https://sql-island.informatik.uni-kl.de/</a:t>
            </a:r>
            <a:r>
              <a:rPr lang="en" sz="2000"/>
              <a:t>)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28;p42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sql?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64325" y="1479925"/>
            <a:ext cx="81738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SQL: Structured Query Language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to communicate with databases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Common tasks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Retrieve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Insert new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Update or delete records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Analyze</a:t>
            </a:r>
            <a:r>
              <a:rPr lang="en" sz="2000"/>
              <a:t> data 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data science analytics, and </a:t>
            </a:r>
            <a:r>
              <a:rPr lang="en" sz="2000"/>
              <a:t>software</a:t>
            </a:r>
            <a:r>
              <a:rPr lang="en" sz="2000"/>
              <a:t> development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WRAP 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446675" y="1457675"/>
            <a:ext cx="7962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Today we covered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SQL 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write basic queries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filter, sort, group, and join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Applying what we learned to a real database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Next Steps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Escape SQL Island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out online SQL sandboxes (SQL Island has one)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4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DATABASES Examples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64325" y="1479925"/>
            <a:ext cx="81738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Social media feeds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shopping catalogs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Banking 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University course registration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tables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43" name="Google Shape;243;p44"/>
          <p:cNvGraphicFramePr/>
          <p:nvPr/>
        </p:nvGraphicFramePr>
        <p:xfrm>
          <a:off x="448100" y="20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Civil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Entrepreneur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64325" y="1479925"/>
            <a:ext cx="81738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people</a:t>
            </a:r>
            <a:r>
              <a:rPr lang="en" sz="2000"/>
              <a:t> table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4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tables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448100" y="20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Duke University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64325" y="1479925"/>
            <a:ext cx="81738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college table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/>
          <p:nvPr/>
        </p:nvSpPr>
        <p:spPr>
          <a:xfrm>
            <a:off x="344575" y="1558500"/>
            <a:ext cx="4048800" cy="213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4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 SQL SYNTax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44575" y="1637925"/>
            <a:ext cx="42078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column1, column2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table_name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WHERE condition</a:t>
            </a:r>
            <a:endParaRPr sz="2000">
              <a:solidFill>
                <a:srgbClr val="A64D79"/>
              </a:solidFill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ORDER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column1;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572125" y="1479925"/>
            <a:ext cx="3966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→ What you want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FROM → W</a:t>
            </a:r>
            <a:r>
              <a:rPr lang="en" sz="2000"/>
              <a:t>here</a:t>
            </a:r>
            <a:r>
              <a:rPr lang="en" sz="2000"/>
              <a:t> it’s stored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WHERE → filter 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ORDER BY → sort 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>
            <a:off x="345275" y="1301875"/>
            <a:ext cx="40488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67" name="Google Shape;267;p4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+ FROM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45275" y="1383477"/>
            <a:ext cx="42078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name, age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4553075" y="118597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Returns all rows, showing name and age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“Show me all the name and age columns in this table”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70" name="Google Shape;270;p47"/>
          <p:cNvGraphicFramePr/>
          <p:nvPr/>
        </p:nvGraphicFramePr>
        <p:xfrm>
          <a:off x="985475" y="25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463700"/>
                <a:gridCol w="146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/>
          <p:nvPr/>
        </p:nvSpPr>
        <p:spPr>
          <a:xfrm>
            <a:off x="364325" y="1317550"/>
            <a:ext cx="40488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76" name="Google Shape;276;p4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&amp; FROM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64325" y="1399152"/>
            <a:ext cx="42078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125" y="1201650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Returns all rows, showing all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“Show me all the columns in this table”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9" name="Google Shape;279;p48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80" name="Google Shape;280;p48"/>
          <p:cNvGraphicFramePr/>
          <p:nvPr/>
        </p:nvGraphicFramePr>
        <p:xfrm>
          <a:off x="7719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Civil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Entrepreneur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/>
        </p:nvSpPr>
        <p:spPr>
          <a:xfrm>
            <a:off x="364325" y="1595825"/>
            <a:ext cx="40488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86" name="Google Shape;286;p4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64325" y="1677425"/>
            <a:ext cx="4207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WHERE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age &gt; 30;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4572125" y="147992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Comparison operators: =, &gt;, &lt;, &gt;=, &lt;=, !=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 comparison use quotes: WHERE college = ‘UNC Charlotte’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89" name="Google Shape;289;p49"/>
          <p:cNvGraphicFramePr/>
          <p:nvPr/>
        </p:nvGraphicFramePr>
        <p:xfrm>
          <a:off x="676000" y="34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{4D98DEFA-075A-4274-AFCA-61F21E6A4D3D}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-to or  Mini-Lesson #2">
  <a:themeElements>
    <a:clrScheme name="Simple Light">
      <a:dk1>
        <a:srgbClr val="1E01FA"/>
      </a:dk1>
      <a:lt1>
        <a:srgbClr val="FFFFFF"/>
      </a:lt1>
      <a:dk2>
        <a:srgbClr val="BFEE1D"/>
      </a:dk2>
      <a:lt2>
        <a:srgbClr val="000000"/>
      </a:lt2>
      <a:accent1>
        <a:srgbClr val="FC9F5B"/>
      </a:accent1>
      <a:accent2>
        <a:srgbClr val="E75A7C"/>
      </a:accent2>
      <a:accent3>
        <a:srgbClr val="BFEDEF"/>
      </a:accent3>
      <a:accent4>
        <a:srgbClr val="337357"/>
      </a:accent4>
      <a:accent5>
        <a:srgbClr val="A8763E"/>
      </a:accent5>
      <a:accent6>
        <a:srgbClr val="45062E"/>
      </a:accent6>
      <a:hlink>
        <a:srgbClr val="BFEE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