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41"/>
  </p:normalViewPr>
  <p:slideViewPr>
    <p:cSldViewPr snapToGrid="0">
      <p:cViewPr>
        <p:scale>
          <a:sx n="100" d="100"/>
          <a:sy n="100" d="100"/>
        </p:scale>
        <p:origin x="90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8292-5C57-AE64-AA21-0B393F670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B31A73-B9BC-9497-9599-C6767EACE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211D-E4C2-B6D7-524A-7B07D56C0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61AA79-661D-00A9-1A19-D2C8B5041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4B182-0B30-8760-EA08-913F1CE2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B32C8-DAA4-BF35-FB8C-F2FF5A54D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856ACE-BA15-5C8C-8DF4-596F2B3EFE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659B1-25A9-C5BD-EFCB-48BBFC8F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7578F-890D-1602-6F31-88125E46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F3DEF-562C-F1F4-5470-32ED44E4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60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13041-E2AD-8C6C-A816-12087986B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A15F6-DC06-7772-114B-DC4EA268D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5AAF-F65D-98E3-E15D-775CEC9C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7E1E2-7801-CAED-680B-956A75793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49351-DE7E-5227-4189-80960A06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0677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5A769-3A49-FE4F-827D-6304F2E31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154E8-CD78-C7C2-A09E-380DA850F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4B3C2-859F-6C30-117F-7DF448C2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C1151-7068-D182-0E97-1430A06B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0FAE9-340D-ACE0-2BBD-1BEC6F84D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130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FC1E1-922E-271E-AE82-EEEF53A6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D2B7-1AA2-232E-BBB4-143D7BBDF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8422E-C872-D797-FC1D-B685A514B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D42D5-A319-86CE-AA5B-F0D464A8B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2B9D3-77A2-4480-B5BC-F0C30E853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732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FA4E-9FBC-EA99-2AC8-2D2FE7A84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B4468-E1DE-2F09-2A9B-19FC027C7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595D3-9A25-E67C-66C0-B02F8FD8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C29F38-F6CF-1A12-4E48-209FEF90A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F1BEC4-66A6-40F0-EBA7-B0609FCF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83D0F-A627-C500-2B9E-DC80C7C2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98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E072-C040-5936-3A28-BE312E814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C5870-33DB-E59D-8D47-9AA27FF82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67505-FE7F-7F18-ECC5-5C83B6F0C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53D58-2359-CCFF-4061-26E37762C4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18D83-B57B-7C1F-5C85-103455CF8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32F4D9-6F02-9D58-0718-DC114A7A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B70EA7-357E-0829-EF95-E65E0961D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1019F4-533C-5922-F7F4-5C637849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018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72C4-7BB6-A712-B1AC-4785C84B2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C8452-063E-B2E4-20E7-CFB3C2995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6D473-1F52-6A90-9001-AA518ED8B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5E2B9-3F79-DB61-4EB5-A08D725A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220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C2243-7402-537D-60CD-43369054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1422C-5D95-BB30-AF85-9C8F0122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B799C-9617-F37B-B099-C27CCE9E2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9814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867E-20B6-C7F5-F7FD-4599D1CD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012D1-E144-06DA-6758-B586EC563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7B108-A170-E829-010B-FDBC6211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40CB3F-D869-2CA6-39ED-12F109DC1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0ECF6-6BA3-060E-4AB8-235B2D22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8FAA0-5802-521C-FAD1-17696221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333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87FEA-F1E8-561A-1D83-1C047B180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4B796-340F-D028-5E33-8CD580938F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EF5F9-479C-453B-F246-8605924F5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F5707-97DD-E217-0682-D8C9656A7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74B91-9483-2FFD-3BCC-5E2EB4B56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B3C25-0ED7-7D66-0D1F-68F0F445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968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415BD-971E-B537-BEA6-E339C2E9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DAE23-5A6B-D55F-3D13-5040352B7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47576-6718-0EF2-4215-913D5151BE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C70B7-D989-2840-ACB0-785E14EF961F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B6651-F240-BE94-8788-883146812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4B087-2F5D-37F9-8293-21083C9A2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C3A19-E4C2-2447-92F4-3CB91162A5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01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1AD71-A655-054E-0415-828907C07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71C4A9-0C8D-4497-1B63-D1E4B5E4AE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887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7699D-774F-0B5E-3C66-F6164920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igure 3">
            <a:extLst>
              <a:ext uri="{FF2B5EF4-FFF2-40B4-BE49-F238E27FC236}">
                <a16:creationId xmlns:a16="http://schemas.microsoft.com/office/drawing/2014/main" id="{66A39A03-F9BC-7AE6-C0B0-A7180873E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69" y="2875567"/>
            <a:ext cx="4873430" cy="3803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ECD742-6E8A-BD95-27FE-CE8454426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41" y="358782"/>
            <a:ext cx="8429717" cy="2516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9B37CF-0D8C-7DBD-00FA-EFDCB5909518}"/>
              </a:ext>
            </a:extLst>
          </p:cNvPr>
          <p:cNvSpPr txBox="1"/>
          <p:nvPr/>
        </p:nvSpPr>
        <p:spPr>
          <a:xfrm>
            <a:off x="5573199" y="3429000"/>
            <a:ext cx="6154344" cy="3007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Aft>
                <a:spcPts val="1800"/>
              </a:spcAft>
              <a:buFontTx/>
              <a:buChar char="-"/>
            </a:pPr>
            <a:r>
              <a:rPr lang="en-GB" b="1" dirty="0"/>
              <a:t>Lipid droplet number: </a:t>
            </a:r>
            <a:r>
              <a:rPr lang="en-GB" dirty="0"/>
              <a:t>readout of number of differentiating adipocytes</a:t>
            </a:r>
          </a:p>
          <a:p>
            <a:pPr marL="285750" indent="-285750">
              <a:lnSpc>
                <a:spcPct val="150000"/>
              </a:lnSpc>
              <a:spcAft>
                <a:spcPts val="1800"/>
              </a:spcAft>
              <a:buFontTx/>
              <a:buChar char="-"/>
            </a:pPr>
            <a:r>
              <a:rPr lang="en-GB" b="1" dirty="0"/>
              <a:t>Mitochondrial number/potential: </a:t>
            </a:r>
            <a:r>
              <a:rPr lang="en-GB" dirty="0"/>
              <a:t>readout of differentiation and thermogenic potential</a:t>
            </a:r>
          </a:p>
          <a:p>
            <a:pPr marL="285750" indent="-285750">
              <a:lnSpc>
                <a:spcPct val="150000"/>
              </a:lnSpc>
              <a:spcAft>
                <a:spcPts val="1800"/>
              </a:spcAft>
              <a:buFontTx/>
              <a:buChar char="-"/>
            </a:pPr>
            <a:r>
              <a:rPr lang="en-GB" b="1" dirty="0"/>
              <a:t>Lipid droplet size: </a:t>
            </a:r>
            <a:r>
              <a:rPr lang="en-GB" dirty="0"/>
              <a:t>combined with the previous, identified more mature droplets or increased metabolism</a:t>
            </a:r>
          </a:p>
        </p:txBody>
      </p:sp>
    </p:spTree>
    <p:extLst>
      <p:ext uri="{BB962C8B-B14F-4D97-AF65-F5344CB8AC3E}">
        <p14:creationId xmlns:p14="http://schemas.microsoft.com/office/powerpoint/2010/main" val="39938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3F20B-27D2-F6C9-7A0D-00FF21A4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1BC7C8-9F6B-2285-AD78-1CF3035A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343" y="1593850"/>
            <a:ext cx="37211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8CC0F4-BCA8-3C46-CCD0-CAF3E9D67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72" y="1641021"/>
            <a:ext cx="4127500" cy="3670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853EC-3825-2A7F-E608-B3AA9DA0B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1215" y="1641021"/>
            <a:ext cx="3975100" cy="3670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8CC94-F11B-AFA8-543A-93C6DD9B9CB3}"/>
              </a:ext>
            </a:extLst>
          </p:cNvPr>
          <p:cNvSpPr txBox="1"/>
          <p:nvPr/>
        </p:nvSpPr>
        <p:spPr>
          <a:xfrm>
            <a:off x="533400" y="5910943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Negative effect when added in intermediate/all stages: low number of lipid droplets and size associated to less mitochondria</a:t>
            </a:r>
          </a:p>
        </p:txBody>
      </p:sp>
    </p:spTree>
    <p:extLst>
      <p:ext uri="{BB962C8B-B14F-4D97-AF65-F5344CB8AC3E}">
        <p14:creationId xmlns:p14="http://schemas.microsoft.com/office/powerpoint/2010/main" val="2029472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6A0AF-635B-D503-C3D8-8F8303DF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B10622-9310-3DB7-ECDF-DE6C388A4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3900" y="1593850"/>
            <a:ext cx="3619500" cy="367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14CDE-3A6D-9CD0-80D8-3C3B1AD2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93850"/>
            <a:ext cx="37465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21E9FE-D6F5-C1C2-30EB-2E27BB846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550" y="1593850"/>
            <a:ext cx="3644900" cy="367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8E92912-A015-BCF8-AD45-05A3B1500306}"/>
              </a:ext>
            </a:extLst>
          </p:cNvPr>
          <p:cNvSpPr txBox="1"/>
          <p:nvPr/>
        </p:nvSpPr>
        <p:spPr>
          <a:xfrm>
            <a:off x="533400" y="5910943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Low/intermediate doses in early/intermediate are beneficial: more lipid droplets and higher number/activity of mitochondria</a:t>
            </a:r>
          </a:p>
        </p:txBody>
      </p:sp>
    </p:spTree>
    <p:extLst>
      <p:ext uri="{BB962C8B-B14F-4D97-AF65-F5344CB8AC3E}">
        <p14:creationId xmlns:p14="http://schemas.microsoft.com/office/powerpoint/2010/main" val="68877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C73B0-6BE2-3E87-C58F-9D9361663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D45C31-F6E4-CFBB-FDCC-AF5C7EF9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6900" y="1593850"/>
            <a:ext cx="3683000" cy="3657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DA3000-2F6D-4E79-B328-1B45A232A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00" y="1593850"/>
            <a:ext cx="3746500" cy="3670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AE7E9B-73F8-073E-5ED1-F08EB346A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1593850"/>
            <a:ext cx="3670300" cy="3670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00E226-557B-08DB-E10E-DB6FDFD62F2F}"/>
              </a:ext>
            </a:extLst>
          </p:cNvPr>
          <p:cNvSpPr txBox="1"/>
          <p:nvPr/>
        </p:nvSpPr>
        <p:spPr>
          <a:xfrm>
            <a:off x="533400" y="5910943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Low/intermediate doses are beneficial: more lipid droplets and higher number/activity of mitochondria</a:t>
            </a:r>
          </a:p>
        </p:txBody>
      </p:sp>
    </p:spTree>
    <p:extLst>
      <p:ext uri="{BB962C8B-B14F-4D97-AF65-F5344CB8AC3E}">
        <p14:creationId xmlns:p14="http://schemas.microsoft.com/office/powerpoint/2010/main" val="1633522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03DA9-551B-B8A2-FA66-536CAA386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75A553-B5EF-8BD9-3FB0-576A964CB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0" y="1603789"/>
            <a:ext cx="3619500" cy="3670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572C8D1-EA4E-1E2E-8F5B-FF44D5B1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50" y="1593850"/>
            <a:ext cx="3898900" cy="367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825C9F-CBB5-5474-C6F1-BEF3171070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100" y="1593850"/>
            <a:ext cx="3733800" cy="367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7126A-9963-5F2C-6310-B3A9D8AD132F}"/>
              </a:ext>
            </a:extLst>
          </p:cNvPr>
          <p:cNvSpPr txBox="1"/>
          <p:nvPr/>
        </p:nvSpPr>
        <p:spPr>
          <a:xfrm>
            <a:off x="522514" y="5682343"/>
            <a:ext cx="1112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doses are cytotoxic and lower doses inhibit differentiation: no lipid accumulation and low number of mitochondria</a:t>
            </a:r>
          </a:p>
        </p:txBody>
      </p:sp>
    </p:spTree>
    <p:extLst>
      <p:ext uri="{BB962C8B-B14F-4D97-AF65-F5344CB8AC3E}">
        <p14:creationId xmlns:p14="http://schemas.microsoft.com/office/powerpoint/2010/main" val="293317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B951F-DB70-D3B9-356B-0525FAFC6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01EB130-9AC4-94F1-06AB-3986F68F7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34" y="1600200"/>
            <a:ext cx="36195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0B67A0-0352-D692-EC2A-2963281B8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050" y="1600200"/>
            <a:ext cx="3822700" cy="3670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BDC983-44D3-7535-D872-3FE38147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0850" y="1593850"/>
            <a:ext cx="3670300" cy="367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6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BC69-93E9-08E8-8EDC-41B64309C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2A4C79-7625-067E-5979-B891334D2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935" y="1716315"/>
            <a:ext cx="36195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44F669-DCFB-5486-CF9B-496C4E407D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50" y="1716315"/>
            <a:ext cx="3835400" cy="3670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D55AA-D544-3FE9-8C2A-F020B3AC3A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742" y="1703615"/>
            <a:ext cx="3683000" cy="367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BA90EC9-9210-2E94-42FB-49BD2B99E6D1}"/>
              </a:ext>
            </a:extLst>
          </p:cNvPr>
          <p:cNvSpPr txBox="1"/>
          <p:nvPr/>
        </p:nvSpPr>
        <p:spPr>
          <a:xfrm>
            <a:off x="174171" y="5700485"/>
            <a:ext cx="11650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Early/intermediate treatment at low dose has a positive effect: higher number/activity of mitochondria and larger (=mature) lipid droplets.</a:t>
            </a:r>
          </a:p>
          <a:p>
            <a:r>
              <a:rPr lang="en-GB" dirty="0"/>
              <a:t>High doses, especially when treated in early stage are detrimental</a:t>
            </a:r>
          </a:p>
        </p:txBody>
      </p:sp>
    </p:spTree>
    <p:extLst>
      <p:ext uri="{BB962C8B-B14F-4D97-AF65-F5344CB8AC3E}">
        <p14:creationId xmlns:p14="http://schemas.microsoft.com/office/powerpoint/2010/main" val="4029659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151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Rodriguez</dc:creator>
  <cp:lastModifiedBy>Sonia Rodriguez</cp:lastModifiedBy>
  <cp:revision>3</cp:revision>
  <dcterms:created xsi:type="dcterms:W3CDTF">2025-07-25T09:23:37Z</dcterms:created>
  <dcterms:modified xsi:type="dcterms:W3CDTF">2025-07-25T15:04:15Z</dcterms:modified>
</cp:coreProperties>
</file>