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theme/theme7.xml" ContentType="application/vnd.openxmlformats-officedocument.theme+xml"/>
  <Override PartName="/ppt/slideLayouts/slideLayout6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707" r:id="rId2"/>
    <p:sldMasterId id="2147483710" r:id="rId3"/>
    <p:sldMasterId id="2147483712" r:id="rId4"/>
    <p:sldMasterId id="2147483714" r:id="rId5"/>
    <p:sldMasterId id="2147483716" r:id="rId6"/>
    <p:sldMasterId id="2147483718" r:id="rId7"/>
    <p:sldMasterId id="2147483720" r:id="rId8"/>
  </p:sldMasterIdLst>
  <p:notesMasterIdLst>
    <p:notesMasterId r:id="rId91"/>
  </p:notesMasterIdLst>
  <p:sldIdLst>
    <p:sldId id="329" r:id="rId9"/>
    <p:sldId id="373" r:id="rId10"/>
    <p:sldId id="374" r:id="rId11"/>
    <p:sldId id="375" r:id="rId12"/>
    <p:sldId id="376" r:id="rId13"/>
    <p:sldId id="330" r:id="rId14"/>
    <p:sldId id="349" r:id="rId15"/>
    <p:sldId id="377" r:id="rId16"/>
    <p:sldId id="378" r:id="rId17"/>
    <p:sldId id="352" r:id="rId18"/>
    <p:sldId id="353" r:id="rId19"/>
    <p:sldId id="331" r:id="rId20"/>
    <p:sldId id="413" r:id="rId21"/>
    <p:sldId id="257" r:id="rId22"/>
    <p:sldId id="327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7" r:id="rId79"/>
    <p:sldId id="318" r:id="rId80"/>
    <p:sldId id="319" r:id="rId81"/>
    <p:sldId id="320" r:id="rId82"/>
    <p:sldId id="321" r:id="rId83"/>
    <p:sldId id="322" r:id="rId84"/>
    <p:sldId id="323" r:id="rId85"/>
    <p:sldId id="328" r:id="rId86"/>
    <p:sldId id="324" r:id="rId87"/>
    <p:sldId id="325" r:id="rId88"/>
    <p:sldId id="326" r:id="rId89"/>
    <p:sldId id="256" r:id="rId9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2" roundtripDataSignature="AMtx7mj7rG+raDgwsgWvHit5vTsEONjrL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on, Gil" initials="" lastIdx="9" clrIdx="0"/>
  <p:cmAuthor id="1" name="Angel Rodriguez" initials="" lastIdx="4" clrIdx="1"/>
  <p:cmAuthor id="2" name="van Dam, Andries" initials="" lastIdx="2" clrIdx="2"/>
  <p:cmAuthor id="3" name="Li, Mindy" initials="LM" lastIdx="4" clrIdx="3"/>
  <p:cmAuthor id="4" name="Angel Rodriguez" initials="AR" lastIdx="2" clrIdx="4"/>
  <p:cmAuthor id="5" name="Angel Rodriguez" initials="AR [2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00FF"/>
    <a:srgbClr val="00A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65"/>
    <p:restoredTop sz="94654"/>
  </p:normalViewPr>
  <p:slideViewPr>
    <p:cSldViewPr snapToGrid="0">
      <p:cViewPr varScale="1">
        <p:scale>
          <a:sx n="98" d="100"/>
          <a:sy n="98" d="100"/>
        </p:scale>
        <p:origin x="208" y="7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84" Type="http://schemas.openxmlformats.org/officeDocument/2006/relationships/slide" Target="slides/slide76.xml"/><Relationship Id="rId89" Type="http://schemas.openxmlformats.org/officeDocument/2006/relationships/slide" Target="slides/slide81.xml"/><Relationship Id="rId16" Type="http://schemas.openxmlformats.org/officeDocument/2006/relationships/slide" Target="slides/slide8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2.xml"/><Relationship Id="rId95" Type="http://schemas.openxmlformats.org/officeDocument/2006/relationships/viewProps" Target="viewProps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80" Type="http://schemas.openxmlformats.org/officeDocument/2006/relationships/slide" Target="slides/slide72.xml"/><Relationship Id="rId85" Type="http://schemas.openxmlformats.org/officeDocument/2006/relationships/slide" Target="slides/slide7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slide" Target="slides/slide75.xml"/><Relationship Id="rId88" Type="http://schemas.openxmlformats.org/officeDocument/2006/relationships/slide" Target="slides/slide80.xml"/><Relationship Id="rId91" Type="http://schemas.openxmlformats.org/officeDocument/2006/relationships/notesMaster" Target="notesMasters/notesMaster1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slide" Target="slides/slide73.xml"/><Relationship Id="rId86" Type="http://schemas.openxmlformats.org/officeDocument/2006/relationships/slide" Target="slides/slide78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9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92" Type="http://customschemas.google.com/relationships/presentationmetadata" Target="meta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4" Type="http://schemas.openxmlformats.org/officeDocument/2006/relationships/slide" Target="slides/slide16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66" Type="http://schemas.openxmlformats.org/officeDocument/2006/relationships/slide" Target="slides/slide58.xml"/><Relationship Id="rId87" Type="http://schemas.openxmlformats.org/officeDocument/2006/relationships/slide" Target="slides/slide79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56" Type="http://schemas.openxmlformats.org/officeDocument/2006/relationships/slide" Target="slides/slide48.xml"/><Relationship Id="rId77" Type="http://schemas.openxmlformats.org/officeDocument/2006/relationships/slide" Target="slides/slide6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9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9-09-13T12:00:34.160" idx="2">
    <p:pos x="10" y="10"/>
    <p:text>added mention of @Override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3289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0" name="Shape 8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483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28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5" name="Shape 9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2258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31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750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0:30</a:t>
            </a:r>
            <a:endParaRPr dirty="0"/>
          </a:p>
        </p:txBody>
      </p:sp>
      <p:sp>
        <p:nvSpPr>
          <p:cNvPr id="353" name="Google Shape;3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1226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0:30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4339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:15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717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72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388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21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0" name="Shape 8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62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30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935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128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426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81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0002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29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9779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2" name="Google Shape;4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68426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66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0" name="Shape 8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635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278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1828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369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6" name="Google Shape;54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5973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8224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6002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4315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9" name="Google Shape;57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570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6" name="Google Shape;58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38900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95" name="Google Shape;59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799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6" name="Shape 8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2664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4" name="Google Shape;6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080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12" name="Google Shape;61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95011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1" name="Google Shape;62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28844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0" name="Google Shape;63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7566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0" name="Google Shape;64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81658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8" name="Google Shape;64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41502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7" name="Google Shape;65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26392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5" name="Google Shape;66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2198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5" name="Google Shape;67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7353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2" name="Google Shape;68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7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6" name="Shape 8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74014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1" name="Google Shape;69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4478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6" name="Google Shape;70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68658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6" name="Google Shape;71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0027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0" name="Google Shape;73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321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7" name="Google Shape;737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0712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6" name="Google Shape;74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2315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5" name="Google Shape;75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Note: LHS</a:t>
            </a:r>
            <a:r>
              <a:rPr lang="en-US" baseline="0" dirty="0"/>
              <a:t> = left hand side, RHS = right hand side</a:t>
            </a:r>
          </a:p>
        </p:txBody>
      </p:sp>
    </p:spTree>
    <p:extLst>
      <p:ext uri="{BB962C8B-B14F-4D97-AF65-F5344CB8AC3E}">
        <p14:creationId xmlns:p14="http://schemas.microsoft.com/office/powerpoint/2010/main" val="6034283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4" name="Google Shape;76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3460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" name="Google Shape;778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0869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7" name="Google Shape;78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18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1" name="Shape 9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299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1" name="Google Shape;80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37764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8" name="Google Shape;808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6431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7" name="Google Shape;817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8485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5" name="Google Shape;83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0715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3" name="Google Shape;843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8891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0" name="Google Shape;850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299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1" name="Google Shape;86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0633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1" name="Google Shape;871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00180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3" name="Google Shape;883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46559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1" name="Google Shape;89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0525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6599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8" name="Google Shape;898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2215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3" name="Google Shape;9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57311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" name="Google Shape;928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7316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3" name="Google Shape;943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23408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0" name="Google Shape;950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4715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7" name="Google Shape;957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705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31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4" name="Google Shape;964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04519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1" name="Google Shape;981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95172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8" name="Google Shape;988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926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4024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0131f6d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0131f6d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75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5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5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5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Google Shape;18;p74">
            <a:extLst>
              <a:ext uri="{FF2B5EF4-FFF2-40B4-BE49-F238E27FC236}">
                <a16:creationId xmlns:a16="http://schemas.microsoft.com/office/drawing/2014/main" id="{958FFBDB-C787-624B-851B-B081311971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and Content">
  <p:cSld name="30_Title and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7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7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7A152DFD-C2EE-DD46-9D8E-7CBD5E863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and Content">
  <p:cSld name="31_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8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8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7F574C20-C2B8-9F44-ADF2-39124B77CF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and Content">
  <p:cSld name="32_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9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9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53F29785-D709-4B4B-B0E8-E35D80FB0E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and Content">
  <p:cSld name="33_Title and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0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D234F600-0F2D-EC47-B9C1-9535559F160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and Content">
  <p:cSld name="34_Title and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1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66435F7F-6F34-E34B-A85A-84E648FB29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2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2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EB1C1E98-7FE9-4E46-9804-E0BD460594F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3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3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FFED585D-3726-6642-8B2A-C8A04081B92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4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4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88FD5FFE-7D8A-4B46-909C-F13CD748736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5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5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07185AD8-8CFC-AF45-9DF2-44F04B10AB6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6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6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01C494B8-2F05-9C47-A771-B11F4AB54A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Title and Content">
  <p:cSld name="21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9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9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Google Shape;18;p74">
            <a:extLst>
              <a:ext uri="{FF2B5EF4-FFF2-40B4-BE49-F238E27FC236}">
                <a16:creationId xmlns:a16="http://schemas.microsoft.com/office/drawing/2014/main" id="{309DE604-A551-844C-9923-E03644BCC9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Content">
  <p:cSld name="8_Title and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7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97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DA50DC81-1F19-3746-AE5A-23D697C8897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Content">
  <p:cSld name="9_Title and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8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8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804CC3A3-F225-A949-B1C1-4052CFA393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and Content">
  <p:cSld name="10_Title and Conte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9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9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6D1F9172-1B75-7D42-95C1-BC807A00D4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itle and Content">
  <p:cSld name="12_Title and Conte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0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00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C8173794-3886-2446-B84E-09398B12E4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>
  <p:cSld name="13_Title and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1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01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2B05D8DB-9DB0-6F4D-A5B5-44582B6B7CC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Title and Content">
  <p:cSld name="55_Title and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2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02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7015B69B-8982-F240-AEB8-66FA33ADB3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and Content">
  <p:cSld name="11_Title and Conte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3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03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5C88B311-8CED-384B-9CB9-60F7577EB80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and Content">
  <p:cSld name="14_Title and Conte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4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04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3BF83B0A-3638-984F-AFE0-F3E99A5A9E0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Title and Content">
  <p:cSld name="15_Title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5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05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C803617D-E57C-BA4A-B5C1-8C7A57E0D3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and Content">
  <p:cSld name="16_Title and Conte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6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06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A0B5E953-EA4D-E543-8D17-B46E34B9CA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Title and Content">
  <p:cSld name="22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0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0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B8BD1E6E-DB13-4742-965B-F15BE210C69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Title and Content">
  <p:cSld name="17_Title and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7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07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3F2B0D13-5D07-6245-90A8-EA60D9C312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Title and Content">
  <p:cSld name="18_Title and Conte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8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08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5BF1D83E-04B3-3C46-9056-CBF30C72F7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Title and Content">
  <p:cSld name="19_Title and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9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09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06601496-1BDD-C347-AF02-88CEA8C0B74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Title and Content">
  <p:cSld name="20_Title and Conten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0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10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Google Shape;18;p74">
            <a:extLst>
              <a:ext uri="{FF2B5EF4-FFF2-40B4-BE49-F238E27FC236}">
                <a16:creationId xmlns:a16="http://schemas.microsoft.com/office/drawing/2014/main" id="{71F9029D-4161-114E-A5D1-BC9EEC6C374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1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11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Google Shape;18;p74">
            <a:extLst>
              <a:ext uri="{FF2B5EF4-FFF2-40B4-BE49-F238E27FC236}">
                <a16:creationId xmlns:a16="http://schemas.microsoft.com/office/drawing/2014/main" id="{08D24CD0-2BEC-C340-A436-FB617EE1A5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5_Title and Content">
  <p:cSld name="35_Title and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2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12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E2F8F9DC-BAAF-B44C-91D0-0300459B7A6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6_Title and Content">
  <p:cSld name="36_Title and Conte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3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13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6114007A-4704-594D-A5B1-18DDF2E740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7_Title and Content">
  <p:cSld name="37_Title and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4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14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688BE09A-C4B7-1F46-B32E-0AE10F621E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8_Title and Content">
  <p:cSld name="38_Title and Conten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5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15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835EDD2E-8E8C-3E45-84E1-B50A45C158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9_Title and Content">
  <p:cSld name="39_Title and Conte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6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16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9493DB36-751F-0242-A0DC-F83F0A351B7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Title and Content">
  <p:cSld name="23_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1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1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76FA2913-368B-E645-B4DF-71ACB8DDE32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Title and Content">
  <p:cSld name="40_Title and Conten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7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17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B7F0F356-1C7E-4D47-88B4-B606CAA1D5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1_Title and Content">
  <p:cSld name="41_Title and Conte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8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18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Google Shape;18;p74">
            <a:extLst>
              <a:ext uri="{FF2B5EF4-FFF2-40B4-BE49-F238E27FC236}">
                <a16:creationId xmlns:a16="http://schemas.microsoft.com/office/drawing/2014/main" id="{1D05FA46-3892-9E47-B9B4-3AD709FB00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2_Title and Content">
  <p:cSld name="42_Title and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9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19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62F58367-C829-854A-A7D8-61755451EF9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3_Title and Content">
  <p:cSld name="43_Title and Conte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0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20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E622DEF1-5752-834F-8C4A-8251C1D1ACC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4_Title and Content">
  <p:cSld name="44_Title and Conten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1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21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4143170F-0C18-4D48-B56E-E467CD91B5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5_Title and Content">
  <p:cSld name="45_Title and Conten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2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22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6E7F149D-BE24-EB4C-A8EA-E4B46D05D6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6_Title and Content">
  <p:cSld name="46_Title and Conten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3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23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47FB4A58-3EBA-B346-9510-3F8132FE86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7_Title and Content">
  <p:cSld name="47_Title and Conten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4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24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C099C220-D476-BF44-936B-8AF14575721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8_Title and Content">
  <p:cSld name="48_Title and Conten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5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25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E177D578-1C89-F84F-9C98-D9F9D83448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9_Title and Content">
  <p:cSld name="49_Title and Conten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6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26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0346D04D-BFD4-0441-8D3A-B5901443BDE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and Content">
  <p:cSld name="24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2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2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D1B44A3E-2C19-9F40-BB06-49FD67A6C4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Title and Content">
  <p:cSld name="50_Title and Conten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7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27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3F446FD8-867A-B045-A123-D608DCE3582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Title and Content">
  <p:cSld name="51_Title and Conten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8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28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Google Shape;18;p74">
            <a:extLst>
              <a:ext uri="{FF2B5EF4-FFF2-40B4-BE49-F238E27FC236}">
                <a16:creationId xmlns:a16="http://schemas.microsoft.com/office/drawing/2014/main" id="{60C76CEB-5651-4944-B688-DFA46DCECA6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Title and Content">
  <p:cSld name="52_Title and Conten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9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29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D390B74B-C4F1-F84A-8F99-AD9509F99C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Title and Content">
  <p:cSld name="53_Title and Conten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2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32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9C0CE4E1-33AF-0246-B0D7-A220FFF06E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Title and Content">
  <p:cSld name="54_Title and Conte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3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33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982E1C7C-9BCC-4245-A394-B7B6009AB0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4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34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98BD7543-3E2F-2046-8C0E-0D7B75E72D7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bg>
      <p:bgPr>
        <a:solidFill>
          <a:srgbClr val="33342E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426044" y="2260857"/>
            <a:ext cx="8282700" cy="6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DE13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EFE3D"/>
                </a:solidFill>
                <a:latin typeface="Ropa Sans"/>
                <a:ea typeface="Ropa Sans"/>
                <a:cs typeface="Ropa Sans"/>
                <a:sym typeface="Rop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EFE3D"/>
                </a:solidFill>
                <a:latin typeface="Ropa Sans"/>
                <a:ea typeface="Ropa Sans"/>
                <a:cs typeface="Ropa Sans"/>
                <a:sym typeface="Rop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EFE3D"/>
                </a:solidFill>
                <a:latin typeface="Ropa Sans"/>
                <a:ea typeface="Ropa Sans"/>
                <a:cs typeface="Ropa Sans"/>
                <a:sym typeface="Rop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EFE3D"/>
                </a:solidFill>
                <a:latin typeface="Ropa Sans"/>
                <a:ea typeface="Ropa Sans"/>
                <a:cs typeface="Ropa Sans"/>
                <a:sym typeface="Rop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EFE3D"/>
                </a:solidFill>
                <a:latin typeface="Ropa Sans"/>
                <a:ea typeface="Ropa Sans"/>
                <a:cs typeface="Ropa Sans"/>
                <a:sym typeface="Rop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EFE3D"/>
                </a:solidFill>
                <a:latin typeface="Ropa Sans"/>
                <a:ea typeface="Ropa Sans"/>
                <a:cs typeface="Ropa Sans"/>
                <a:sym typeface="Rop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EFE3D"/>
                </a:solidFill>
                <a:latin typeface="Ropa Sans"/>
                <a:ea typeface="Ropa Sans"/>
                <a:cs typeface="Ropa Sans"/>
                <a:sym typeface="Rop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EFE3D"/>
                </a:solidFill>
                <a:latin typeface="Ropa Sans"/>
                <a:ea typeface="Ropa Sans"/>
                <a:cs typeface="Ropa Sans"/>
                <a:sym typeface="Ropa Sans"/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ubTitle" idx="1"/>
          </p:nvPr>
        </p:nvSpPr>
        <p:spPr>
          <a:xfrm>
            <a:off x="426044" y="2920529"/>
            <a:ext cx="8282700" cy="4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pic>
        <p:nvPicPr>
          <p:cNvPr id="98" name="Google Shape;98;p25" descr="SunriseLogo_Yell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3779" y="850689"/>
            <a:ext cx="687176" cy="1106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86648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1"/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16668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70195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1pPr>
            <a:lvl2pPr marL="914400" lvl="1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30C8B28F-F3F2-1843-A961-1E45836CFD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and Content">
  <p:cSld name="25_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3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3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7909946A-9005-5B44-8D17-E9FA7656F9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5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5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DBFD44A1-80B3-A349-9E62-E353A5FF38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1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31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Google Shape;18;p74">
            <a:extLst>
              <a:ext uri="{FF2B5EF4-FFF2-40B4-BE49-F238E27FC236}">
                <a16:creationId xmlns:a16="http://schemas.microsoft.com/office/drawing/2014/main" id="{E3EB9009-1982-314F-B439-2B60F48C6C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7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37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215BFBC1-6079-3648-9302-B91C0214FA4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9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39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0DBC78D9-E92F-C34A-A8E9-DB97564566D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1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41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10173DA5-DC1A-FD48-A1BE-D30F2D117E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3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43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C59D5FA5-1163-6642-BCBC-FF45F7C257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5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45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4A39C92B-DBA7-C641-B973-C5C74E49561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Title and Content">
  <p:cSld name="27_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4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4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029DDDC4-5F3A-E545-9797-BF726D77D54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and Content">
  <p:cSld name="28_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5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5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9D909384-B942-F44F-8379-BD765253144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and Content">
  <p:cSld name="29_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6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6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092E0FEE-6B91-1748-B740-D862266422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4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74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8;p72">
            <a:extLst>
              <a:ext uri="{FF2B5EF4-FFF2-40B4-BE49-F238E27FC236}">
                <a16:creationId xmlns:a16="http://schemas.microsoft.com/office/drawing/2014/main" id="{44307F5E-5939-D64E-91A1-DAB94BEF5701}"/>
              </a:ext>
            </a:extLst>
          </p:cNvPr>
          <p:cNvSpPr txBox="1"/>
          <p:nvPr userDrawn="1"/>
        </p:nvSpPr>
        <p:spPr>
          <a:xfrm>
            <a:off x="3048000" y="4958399"/>
            <a:ext cx="2514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600"/>
              <a:buFont typeface="Arial"/>
              <a:buNone/>
            </a:pPr>
            <a:r>
              <a:rPr lang="en" sz="600" b="0" i="0" u="none" strike="noStrike" cap="none" dirty="0" err="1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Andries</a:t>
            </a:r>
            <a:r>
              <a:rPr lang="en" sz="600" b="0" i="0" u="none" strike="noStrike" cap="none" dirty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 van Dam © 2019 9/19/19 </a:t>
            </a:r>
            <a:endParaRPr sz="600" b="0" i="0" u="none" strike="noStrike" cap="none" dirty="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;p74">
            <a:extLst>
              <a:ext uri="{FF2B5EF4-FFF2-40B4-BE49-F238E27FC236}">
                <a16:creationId xmlns:a16="http://schemas.microsoft.com/office/drawing/2014/main" id="{5F99D0A5-EA1E-FF44-BBA3-65EBBBCAA764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22" r:id="rId56"/>
    <p:sldLayoutId id="2147483723" r:id="rId57"/>
    <p:sldLayoutId id="2147483724" r:id="rId5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7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Google Shape;245;p77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6" name="Google Shape;246;p77"/>
          <p:cNvSpPr txBox="1"/>
          <p:nvPr/>
        </p:nvSpPr>
        <p:spPr>
          <a:xfrm>
            <a:off x="3048000" y="4958399"/>
            <a:ext cx="25146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600"/>
              <a:buFont typeface="Arial"/>
              <a:buNone/>
            </a:pPr>
            <a:r>
              <a:rPr lang="en" sz="600" b="0" i="0" u="none" strike="noStrike" cap="none" dirty="0" err="1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Andries</a:t>
            </a:r>
            <a:r>
              <a:rPr lang="en" sz="600" b="0" i="0" u="none" strike="noStrike" cap="none" dirty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 van Dam © 2019 9/19/19 </a:t>
            </a:r>
            <a:endParaRPr sz="600" b="0" i="0" u="none" strike="noStrike" cap="none" dirty="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;p74">
            <a:extLst>
              <a:ext uri="{FF2B5EF4-FFF2-40B4-BE49-F238E27FC236}">
                <a16:creationId xmlns:a16="http://schemas.microsoft.com/office/drawing/2014/main" id="{59FF73A0-5661-B243-A648-A5891B03F542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0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" name="Google Shape;258;p130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9" name="Google Shape;259;p130"/>
          <p:cNvSpPr txBox="1"/>
          <p:nvPr/>
        </p:nvSpPr>
        <p:spPr>
          <a:xfrm>
            <a:off x="3048000" y="4958399"/>
            <a:ext cx="25146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600"/>
              <a:buFont typeface="Arial"/>
              <a:buNone/>
            </a:pPr>
            <a:r>
              <a:rPr lang="en" sz="600" b="0" i="0" u="none" strike="noStrike" cap="none" dirty="0" err="1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Andries</a:t>
            </a:r>
            <a:r>
              <a:rPr lang="en" sz="600" b="0" i="0" u="none" strike="noStrike" cap="none" dirty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 van Dam © 2019 9/19/19 </a:t>
            </a:r>
            <a:endParaRPr sz="600" b="0" i="0" u="none" strike="noStrike" cap="none" dirty="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535F54AD-3EA4-1249-83AD-173DFB520014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6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Google Shape;267;p136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8" name="Google Shape;268;p136"/>
          <p:cNvSpPr txBox="1"/>
          <p:nvPr/>
        </p:nvSpPr>
        <p:spPr>
          <a:xfrm>
            <a:off x="3048000" y="4958399"/>
            <a:ext cx="25146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600"/>
              <a:buFont typeface="Arial"/>
              <a:buNone/>
            </a:pPr>
            <a:r>
              <a:rPr lang="en" sz="600" b="0" i="0" u="none" strike="noStrike" cap="none" dirty="0" err="1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Andries</a:t>
            </a:r>
            <a:r>
              <a:rPr lang="en" sz="600" b="0" i="0" u="none" strike="noStrike" cap="none" dirty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 van Dam © 2019 9/19/19 </a:t>
            </a:r>
            <a:endParaRPr sz="600" b="0" i="0" u="none" strike="noStrike" cap="none" dirty="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8;p74">
            <a:extLst>
              <a:ext uri="{FF2B5EF4-FFF2-40B4-BE49-F238E27FC236}">
                <a16:creationId xmlns:a16="http://schemas.microsoft.com/office/drawing/2014/main" id="{9FECF4BE-E1FD-3C49-AA56-2E7A6E04BE6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67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8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" name="Google Shape;276;p138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138"/>
          <p:cNvSpPr txBox="1"/>
          <p:nvPr/>
        </p:nvSpPr>
        <p:spPr>
          <a:xfrm>
            <a:off x="3048000" y="4958399"/>
            <a:ext cx="25146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600"/>
              <a:buFont typeface="Arial"/>
              <a:buNone/>
            </a:pPr>
            <a:r>
              <a:rPr lang="en" sz="600" b="0" i="0" u="none" strike="noStrike" cap="none" dirty="0" err="1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Andries</a:t>
            </a:r>
            <a:r>
              <a:rPr lang="en" sz="600" b="0" i="0" u="none" strike="noStrike" cap="none" dirty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 van Dam © 2019 9/19/19 </a:t>
            </a:r>
            <a:endParaRPr sz="600" b="0" i="0" u="none" strike="noStrike" cap="none" dirty="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;p74">
            <a:extLst>
              <a:ext uri="{FF2B5EF4-FFF2-40B4-BE49-F238E27FC236}">
                <a16:creationId xmlns:a16="http://schemas.microsoft.com/office/drawing/2014/main" id="{A9116DDF-7453-0244-8CF0-32DC7F0739EC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0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Google Shape;285;p140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140"/>
          <p:cNvSpPr txBox="1"/>
          <p:nvPr/>
        </p:nvSpPr>
        <p:spPr>
          <a:xfrm>
            <a:off x="3048000" y="4958399"/>
            <a:ext cx="25146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600"/>
              <a:buFont typeface="Arial"/>
              <a:buNone/>
            </a:pPr>
            <a:r>
              <a:rPr lang="en" sz="600" b="0" i="0" u="none" strike="noStrike" cap="none" dirty="0" err="1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Andries</a:t>
            </a:r>
            <a:r>
              <a:rPr lang="en" sz="600" b="0" i="0" u="none" strike="noStrike" cap="none" dirty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 van Dam © 2019 9/19/19 </a:t>
            </a:r>
            <a:endParaRPr sz="600" b="0" i="0" u="none" strike="noStrike" cap="none" dirty="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;p74">
            <a:extLst>
              <a:ext uri="{FF2B5EF4-FFF2-40B4-BE49-F238E27FC236}">
                <a16:creationId xmlns:a16="http://schemas.microsoft.com/office/drawing/2014/main" id="{62E35FAF-4C29-D34A-83D1-D23CA229C1E8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2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" name="Google Shape;294;p142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142"/>
          <p:cNvSpPr txBox="1"/>
          <p:nvPr/>
        </p:nvSpPr>
        <p:spPr>
          <a:xfrm>
            <a:off x="3048000" y="4958399"/>
            <a:ext cx="25146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600"/>
              <a:buFont typeface="Arial"/>
              <a:buNone/>
            </a:pPr>
            <a:r>
              <a:rPr lang="en" sz="600" b="0" i="0" u="none" strike="noStrike" cap="none" dirty="0" err="1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Andries</a:t>
            </a:r>
            <a:r>
              <a:rPr lang="en" sz="600" b="0" i="0" u="none" strike="noStrike" cap="none" dirty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 van Dam © 2019 9/19/19 </a:t>
            </a:r>
            <a:endParaRPr sz="600" b="0" i="0" u="none" strike="noStrike" cap="none" dirty="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;p74">
            <a:extLst>
              <a:ext uri="{FF2B5EF4-FFF2-40B4-BE49-F238E27FC236}">
                <a16:creationId xmlns:a16="http://schemas.microsoft.com/office/drawing/2014/main" id="{385F077E-4463-BB45-95F0-BEC2B760CAB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4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144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144"/>
          <p:cNvSpPr txBox="1"/>
          <p:nvPr/>
        </p:nvSpPr>
        <p:spPr>
          <a:xfrm>
            <a:off x="3048000" y="4958399"/>
            <a:ext cx="25146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600"/>
              <a:buFont typeface="Arial"/>
              <a:buNone/>
            </a:pPr>
            <a:r>
              <a:rPr lang="en" sz="600" b="0" i="0" u="none" strike="noStrike" cap="none" dirty="0" err="1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Andries</a:t>
            </a:r>
            <a:r>
              <a:rPr lang="en" sz="600" b="0" i="0" u="none" strike="noStrike" cap="none" dirty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 van Dam © 2019 9/19/19 </a:t>
            </a:r>
            <a:endParaRPr sz="600" b="0" i="0" u="none" strike="noStrike" cap="none" dirty="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;p74">
            <a:extLst>
              <a:ext uri="{FF2B5EF4-FFF2-40B4-BE49-F238E27FC236}">
                <a16:creationId xmlns:a16="http://schemas.microsoft.com/office/drawing/2014/main" id="{9D340312-EC22-4845-9800-EDD058A29736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6798364" y="472258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81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slide" Target="slide5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18.jpg"/><Relationship Id="rId4" Type="http://schemas.openxmlformats.org/officeDocument/2006/relationships/image" Target="../media/image17.gi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>
            <a:spLocks noGrp="1"/>
          </p:cNvSpPr>
          <p:nvPr>
            <p:ph type="title"/>
          </p:nvPr>
        </p:nvSpPr>
        <p:spPr>
          <a:xfrm>
            <a:off x="457200" y="270416"/>
            <a:ext cx="8229600" cy="68323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Another Example: Association (1/6)</a:t>
            </a:r>
          </a:p>
        </p:txBody>
      </p:sp>
      <p:sp>
        <p:nvSpPr>
          <p:cNvPr id="865" name="Shape 865"/>
          <p:cNvSpPr txBox="1">
            <a:spLocks noGrp="1"/>
          </p:cNvSpPr>
          <p:nvPr>
            <p:ph type="body" idx="2"/>
          </p:nvPr>
        </p:nvSpPr>
        <p:spPr>
          <a:xfrm>
            <a:off x="4671157" y="953650"/>
            <a:ext cx="4692274" cy="3674822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public class CS15Professor {</a:t>
            </a:r>
          </a:p>
          <a:p>
            <a:pPr lvl="0" defTabSz="403225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declare instance variables here</a:t>
            </a:r>
          </a:p>
          <a:p>
            <a:pPr lvl="0" defTabSz="403225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// and here…</a:t>
            </a:r>
          </a:p>
          <a:p>
            <a:pPr lvl="0" defTabSz="403225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// and here…</a:t>
            </a:r>
            <a:endParaRPr lang="en-US"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// and here!</a:t>
            </a:r>
            <a:endParaRPr lang="en"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public CS15Professor(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/* parameters */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defTabSz="403225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initialize instance variables!</a:t>
            </a:r>
          </a:p>
          <a:p>
            <a:pPr lvl="0" defTabSz="403225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// …</a:t>
            </a:r>
          </a:p>
          <a:p>
            <a:pPr lvl="0" defTabSz="403225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// …</a:t>
            </a:r>
            <a:endParaRPr lang="en-US"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// …</a:t>
            </a:r>
            <a:endParaRPr lang="en"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defTabSz="403225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dirty="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/* additional methods elided */</a:t>
            </a: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199" y="953650"/>
            <a:ext cx="421395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100" dirty="0"/>
              <a:t>Here we have the class </a:t>
            </a:r>
            <a:r>
              <a:rPr lang="en" sz="21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CS15Professor</a:t>
            </a:r>
            <a:endParaRPr lang="en-US" sz="21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100" dirty="0"/>
              <a:t>We want </a:t>
            </a:r>
            <a:r>
              <a:rPr lang="en" sz="21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CS15Professor</a:t>
            </a:r>
            <a:r>
              <a:rPr lang="en" sz="2100" dirty="0"/>
              <a:t> to know about his Head TAs</a:t>
            </a:r>
            <a:r>
              <a:rPr lang="en-US" sz="2100" dirty="0"/>
              <a:t>—</a:t>
            </a:r>
            <a:r>
              <a:rPr lang="en" sz="2100" dirty="0"/>
              <a:t>he didn’t create them or vice versa, hence no containment – they are peer objects</a:t>
            </a:r>
            <a:endParaRPr lang="en-US" sz="2100" dirty="0"/>
          </a:p>
          <a:p>
            <a:pPr marL="457200" lvl="0" indent="-381000"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100" dirty="0"/>
              <a:t>And we also want Head T</a:t>
            </a:r>
            <a:r>
              <a:rPr lang="en-US" sz="2100" dirty="0"/>
              <a:t>As to know about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CS15Professor</a:t>
            </a:r>
            <a:endParaRPr lang="en" sz="2100" dirty="0"/>
          </a:p>
          <a:p>
            <a:pPr marL="457200" lvl="0" indent="-381000"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100" dirty="0"/>
              <a:t>Let’s set up associations!</a:t>
            </a:r>
          </a:p>
        </p:txBody>
      </p:sp>
    </p:spTree>
    <p:extLst>
      <p:ext uri="{BB962C8B-B14F-4D97-AF65-F5344CB8AC3E}">
        <p14:creationId xmlns:p14="http://schemas.microsoft.com/office/powerpoint/2010/main" val="9295270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14"/>
          <p:cNvSpPr txBox="1">
            <a:spLocks noGrp="1"/>
          </p:cNvSpPr>
          <p:nvPr>
            <p:ph type="body" idx="1"/>
          </p:nvPr>
        </p:nvSpPr>
        <p:spPr>
          <a:xfrm>
            <a:off x="74251" y="991787"/>
            <a:ext cx="4577999" cy="2899225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public class HeadTA {</a:t>
            </a:r>
          </a:p>
          <a:p>
            <a:pPr lvl="0" defTabSz="403225" rtl="0">
              <a:spcBef>
                <a:spcPts val="0"/>
              </a:spcBef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	private CS15Professor _professor;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endParaRPr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HeadTA() {</a:t>
            </a: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//Other code elided</a:t>
            </a:r>
          </a:p>
          <a:p>
            <a:pPr marL="914400" lvl="0" indent="457200" defTabSz="403225" rtl="0">
              <a:spcBef>
                <a:spcPts val="0"/>
              </a:spcBef>
              <a:buNone/>
            </a:pPr>
            <a:endParaRPr lang="en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defTabSz="403225" rtl="0">
              <a:spcBef>
                <a:spcPts val="0"/>
              </a:spcBef>
              <a:buNone/>
            </a:pPr>
            <a:endParaRPr lang="en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void setProf(CS15Professor prof)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_professor = prof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"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" name="Shape 915"/>
          <p:cNvCxnSpPr/>
          <p:nvPr/>
        </p:nvCxnSpPr>
        <p:spPr>
          <a:xfrm>
            <a:off x="4652250" y="846337"/>
            <a:ext cx="0" cy="3800213"/>
          </a:xfrm>
          <a:prstGeom prst="straightConnector1">
            <a:avLst/>
          </a:prstGeom>
          <a:noFill/>
          <a:ln w="38100" cap="flat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907"/>
          <p:cNvSpPr txBox="1">
            <a:spLocks/>
          </p:cNvSpPr>
          <p:nvPr/>
        </p:nvSpPr>
        <p:spPr>
          <a:xfrm>
            <a:off x="0" y="4038187"/>
            <a:ext cx="3994500" cy="800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355600">
              <a:spcAft>
                <a:spcPts val="1000"/>
              </a:spcAft>
              <a:buFont typeface="Arial"/>
              <a:buChar char="●"/>
            </a:pPr>
            <a:r>
              <a:rPr lang="en" sz="2000" dirty="0">
                <a:ea typeface="Consolas"/>
              </a:rPr>
              <a:t>Now each HeadTA will know about </a:t>
            </a:r>
            <a:r>
              <a:rPr lang="en" sz="20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_andy</a:t>
            </a:r>
            <a:r>
              <a:rPr lang="en" sz="2000" dirty="0">
                <a:ea typeface="Consolas"/>
              </a:rPr>
              <a:t>!</a:t>
            </a:r>
            <a:endParaRPr lang="en" sz="2000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Shape 890">
            <a:extLst>
              <a:ext uri="{FF2B5EF4-FFF2-40B4-BE49-F238E27FC236}">
                <a16:creationId xmlns:a16="http://schemas.microsoft.com/office/drawing/2014/main" id="{FDDE0EE4-31C0-AC4E-8BA3-C297EA0E74D4}"/>
              </a:ext>
            </a:extLst>
          </p:cNvPr>
          <p:cNvSpPr txBox="1">
            <a:spLocks/>
          </p:cNvSpPr>
          <p:nvPr/>
        </p:nvSpPr>
        <p:spPr>
          <a:xfrm>
            <a:off x="5310000" y="533295"/>
            <a:ext cx="4853020" cy="4505819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Courier New" charset="0"/>
              <a:buChar char="o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3225"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public class CS15App {</a:t>
            </a:r>
          </a:p>
          <a:p>
            <a:pPr defTabSz="403225">
              <a:buFont typeface="Arial"/>
              <a:buNone/>
            </a:pPr>
            <a:endParaRPr lang="en" sz="1200" dirty="0">
              <a:latin typeface="Consolas"/>
              <a:ea typeface="Consolas"/>
              <a:cs typeface="Consolas"/>
              <a:sym typeface="Consolas"/>
            </a:endParaRP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private CS15Professor _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andy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_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angel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defTabSz="403225"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noah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pPr defTabSz="403225"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taylor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defTabSz="403225"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" sz="1200" dirty="0">
              <a:latin typeface="Consolas"/>
              <a:ea typeface="Consolas"/>
              <a:cs typeface="Consolas"/>
              <a:sym typeface="Consolas"/>
            </a:endParaRPr>
          </a:p>
          <a:p>
            <a:pPr defTabSz="403225">
              <a:buFont typeface="Arial"/>
              <a:buNone/>
            </a:pPr>
            <a:endParaRPr lang="en" sz="1200" dirty="0">
              <a:latin typeface="Consolas"/>
              <a:ea typeface="Consolas"/>
              <a:cs typeface="Consolas"/>
              <a:sym typeface="Consolas"/>
            </a:endParaRPr>
          </a:p>
          <a:p>
            <a:pPr defTabSz="403225"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public CS15App() {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angel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noah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taylor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andy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= new CS15Professor(_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indent="457200" defTabSz="403225"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angel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, 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noah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, 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taylor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, 		 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914400" indent="457200" defTabSz="403225">
              <a:buFont typeface="Arial"/>
              <a:buNone/>
            </a:pPr>
            <a:endParaRPr lang="en" sz="12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x-none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x-none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12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lang="x-none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.setProf(_andy);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x-none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2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angel</a:t>
            </a:r>
            <a:r>
              <a:rPr lang="x-none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.setProf(_andy);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x-none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2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noah</a:t>
            </a:r>
            <a:r>
              <a:rPr lang="x-none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.setProf(_andy);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x-none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2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taylor</a:t>
            </a:r>
            <a:r>
              <a:rPr lang="x-none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.setProf(_andy);</a:t>
            </a:r>
            <a:endParaRPr lang="en-US" sz="12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-US" sz="12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x-none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12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x-none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.setProf(_andy);</a:t>
            </a:r>
            <a:endParaRPr lang="en" sz="1200" dirty="0">
              <a:latin typeface="Consolas"/>
              <a:ea typeface="Consolas"/>
              <a:cs typeface="Consolas"/>
              <a:sym typeface="Consolas"/>
            </a:endParaRPr>
          </a:p>
          <a:p>
            <a:pPr defTabSz="403225"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defTabSz="403225"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BA12F3-1ACB-0C46-9C6B-3785EF2D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72" y="-121708"/>
            <a:ext cx="8229600" cy="857250"/>
          </a:xfrm>
        </p:spPr>
        <p:txBody>
          <a:bodyPr/>
          <a:lstStyle/>
          <a:p>
            <a:r>
              <a:rPr lang="en-US" dirty="0"/>
              <a:t>More Associations (4/5)</a:t>
            </a:r>
          </a:p>
        </p:txBody>
      </p:sp>
    </p:spTree>
    <p:extLst>
      <p:ext uri="{BB962C8B-B14F-4D97-AF65-F5344CB8AC3E}">
        <p14:creationId xmlns:p14="http://schemas.microsoft.com/office/powerpoint/2010/main" val="35068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48"/>
          <p:cNvSpPr txBox="1">
            <a:spLocks/>
          </p:cNvSpPr>
          <p:nvPr/>
        </p:nvSpPr>
        <p:spPr>
          <a:xfrm>
            <a:off x="457200" y="1224407"/>
            <a:ext cx="8229600" cy="3154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381000">
              <a:spcAft>
                <a:spcPts val="1000"/>
              </a:spcAft>
              <a:buFont typeface="Arial"/>
              <a:buChar char="●"/>
            </a:pPr>
            <a:r>
              <a:rPr lang="x-none" sz="2400" dirty="0"/>
              <a:t>But what happens if </a:t>
            </a:r>
            <a:r>
              <a:rPr lang="x-none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setProf</a:t>
            </a:r>
            <a:r>
              <a:rPr lang="x-none" sz="2400" dirty="0"/>
              <a:t> is never called?</a:t>
            </a:r>
          </a:p>
          <a:p>
            <a:pPr marL="457200" indent="-381000">
              <a:spcAft>
                <a:spcPts val="1000"/>
              </a:spcAft>
              <a:buFont typeface="Arial"/>
              <a:buChar char="●"/>
            </a:pPr>
            <a:r>
              <a:rPr lang="x-none" sz="2400" dirty="0"/>
              <a:t>Will the Head TAs be able to call methods on the </a:t>
            </a:r>
            <a:r>
              <a:rPr lang="x-none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CS15Professor</a:t>
            </a:r>
            <a:r>
              <a:rPr lang="x-none" sz="2400" dirty="0"/>
              <a:t>?</a:t>
            </a:r>
          </a:p>
          <a:p>
            <a:pPr marL="457200" indent="-381000">
              <a:spcAft>
                <a:spcPts val="1000"/>
              </a:spcAft>
              <a:buFont typeface="Arial"/>
              <a:buChar char="●"/>
            </a:pPr>
            <a:r>
              <a:rPr lang="x-none" sz="2400" dirty="0"/>
              <a:t>No! We would get a </a:t>
            </a:r>
            <a:r>
              <a:rPr lang="x-none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NullPointerException</a:t>
            </a:r>
            <a:r>
              <a:rPr lang="x-none" sz="2400" dirty="0"/>
              <a:t>!</a:t>
            </a:r>
          </a:p>
          <a:p>
            <a:pPr marL="457200" indent="-381000">
              <a:spcAft>
                <a:spcPts val="1000"/>
              </a:spcAft>
              <a:buFont typeface="Arial"/>
              <a:buChar char="●"/>
            </a:pPr>
            <a:r>
              <a:rPr lang="x-none" sz="2400" dirty="0"/>
              <a:t>So this is not a completely satisfactory solution, but we will learn more tools soon that will allow us to develop a more complete solution</a:t>
            </a:r>
            <a:endParaRPr lang="x-non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68B105-F247-F941-86ED-A036E4FD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72" y="-121708"/>
            <a:ext cx="8229600" cy="857250"/>
          </a:xfrm>
        </p:spPr>
        <p:txBody>
          <a:bodyPr/>
          <a:lstStyle/>
          <a:p>
            <a:r>
              <a:rPr lang="en-US" dirty="0"/>
              <a:t>More Associations (5/5)</a:t>
            </a:r>
          </a:p>
        </p:txBody>
      </p:sp>
    </p:spTree>
    <p:extLst>
      <p:ext uri="{BB962C8B-B14F-4D97-AF65-F5344CB8AC3E}">
        <p14:creationId xmlns:p14="http://schemas.microsoft.com/office/powerpoint/2010/main" val="243213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/>
          <p:nvPr/>
        </p:nvSpPr>
        <p:spPr>
          <a:xfrm>
            <a:off x="4572000" y="1642800"/>
            <a:ext cx="4289700" cy="24411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4" name="Shape 9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Visualizing Containment and Association</a:t>
            </a:r>
          </a:p>
        </p:txBody>
      </p:sp>
      <p:sp>
        <p:nvSpPr>
          <p:cNvPr id="925" name="Shape 925"/>
          <p:cNvSpPr txBox="1"/>
          <p:nvPr/>
        </p:nvSpPr>
        <p:spPr>
          <a:xfrm>
            <a:off x="1563000" y="1795200"/>
            <a:ext cx="1293599" cy="3386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b="1" dirty="0"/>
              <a:t>CS15App</a:t>
            </a:r>
          </a:p>
        </p:txBody>
      </p:sp>
      <p:sp>
        <p:nvSpPr>
          <p:cNvPr id="926" name="Shape 926"/>
          <p:cNvSpPr txBox="1"/>
          <p:nvPr/>
        </p:nvSpPr>
        <p:spPr>
          <a:xfrm>
            <a:off x="343800" y="3547800"/>
            <a:ext cx="1584599" cy="3386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CS15Professor</a:t>
            </a:r>
          </a:p>
        </p:txBody>
      </p:sp>
      <p:sp>
        <p:nvSpPr>
          <p:cNvPr id="927" name="Shape 927"/>
          <p:cNvSpPr txBox="1"/>
          <p:nvPr/>
        </p:nvSpPr>
        <p:spPr>
          <a:xfrm>
            <a:off x="2934600" y="3547800"/>
            <a:ext cx="1205099" cy="3386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HeadTA</a:t>
            </a:r>
          </a:p>
        </p:txBody>
      </p:sp>
      <p:cxnSp>
        <p:nvCxnSpPr>
          <p:cNvPr id="928" name="Shape 928"/>
          <p:cNvCxnSpPr/>
          <p:nvPr/>
        </p:nvCxnSpPr>
        <p:spPr>
          <a:xfrm rot="10800000" flipH="1">
            <a:off x="1136099" y="2133900"/>
            <a:ext cx="1073700" cy="1413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29" name="Shape 929"/>
          <p:cNvCxnSpPr/>
          <p:nvPr/>
        </p:nvCxnSpPr>
        <p:spPr>
          <a:xfrm rot="10800000">
            <a:off x="2242223" y="2133900"/>
            <a:ext cx="1327200" cy="1413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30" name="Shape 930"/>
          <p:cNvCxnSpPr/>
          <p:nvPr/>
        </p:nvCxnSpPr>
        <p:spPr>
          <a:xfrm>
            <a:off x="1928399" y="3643997"/>
            <a:ext cx="10062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31" name="Shape 931"/>
          <p:cNvSpPr/>
          <p:nvPr/>
        </p:nvSpPr>
        <p:spPr>
          <a:xfrm rot="-3341999">
            <a:off x="1946875" y="2150225"/>
            <a:ext cx="323400" cy="215599"/>
          </a:xfrm>
          <a:prstGeom prst="flowChartDecision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2" name="Shape 932"/>
          <p:cNvSpPr/>
          <p:nvPr/>
        </p:nvSpPr>
        <p:spPr>
          <a:xfrm rot="13542500">
            <a:off x="2175449" y="2139467"/>
            <a:ext cx="323399" cy="215599"/>
          </a:xfrm>
          <a:prstGeom prst="flowChartDecision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33" name="Shape 933"/>
          <p:cNvCxnSpPr/>
          <p:nvPr/>
        </p:nvCxnSpPr>
        <p:spPr>
          <a:xfrm>
            <a:off x="4809075" y="2082800"/>
            <a:ext cx="1142099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4" name="Shape 934"/>
          <p:cNvSpPr/>
          <p:nvPr/>
        </p:nvSpPr>
        <p:spPr>
          <a:xfrm>
            <a:off x="5725350" y="1913450"/>
            <a:ext cx="508050" cy="338700"/>
          </a:xfrm>
          <a:prstGeom prst="flowChartDecision">
            <a:avLst/>
          </a:prstGeom>
          <a:solidFill>
            <a:srgbClr val="FFFFFF"/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5" name="Shape 935"/>
          <p:cNvSpPr txBox="1"/>
          <p:nvPr/>
        </p:nvSpPr>
        <p:spPr>
          <a:xfrm>
            <a:off x="6695250" y="1730025"/>
            <a:ext cx="1763100" cy="67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/>
              <a:t>“contains one instance of”</a:t>
            </a:r>
          </a:p>
        </p:txBody>
      </p:sp>
      <p:cxnSp>
        <p:nvCxnSpPr>
          <p:cNvPr id="936" name="Shape 936"/>
          <p:cNvCxnSpPr/>
          <p:nvPr/>
        </p:nvCxnSpPr>
        <p:spPr>
          <a:xfrm>
            <a:off x="4809075" y="2997200"/>
            <a:ext cx="1142099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7" name="Shape 937"/>
          <p:cNvSpPr/>
          <p:nvPr/>
        </p:nvSpPr>
        <p:spPr>
          <a:xfrm>
            <a:off x="5725350" y="2827850"/>
            <a:ext cx="508050" cy="338700"/>
          </a:xfrm>
          <a:prstGeom prst="flowChartDecision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8" name="Shape 938"/>
          <p:cNvSpPr txBox="1"/>
          <p:nvPr/>
        </p:nvSpPr>
        <p:spPr>
          <a:xfrm>
            <a:off x="6466650" y="2644425"/>
            <a:ext cx="2220000" cy="67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“contains more than one instance of”</a:t>
            </a:r>
          </a:p>
        </p:txBody>
      </p:sp>
      <p:cxnSp>
        <p:nvCxnSpPr>
          <p:cNvPr id="939" name="Shape 939"/>
          <p:cNvCxnSpPr/>
          <p:nvPr/>
        </p:nvCxnSpPr>
        <p:spPr>
          <a:xfrm>
            <a:off x="4809075" y="3776400"/>
            <a:ext cx="145050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0" name="Shape 940"/>
          <p:cNvSpPr txBox="1"/>
          <p:nvPr/>
        </p:nvSpPr>
        <p:spPr>
          <a:xfrm>
            <a:off x="6467600" y="3406425"/>
            <a:ext cx="2220000" cy="67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“knows about”</a:t>
            </a:r>
          </a:p>
        </p:txBody>
      </p:sp>
      <p:cxnSp>
        <p:nvCxnSpPr>
          <p:cNvPr id="22" name="Shape 930"/>
          <p:cNvCxnSpPr/>
          <p:nvPr/>
        </p:nvCxnSpPr>
        <p:spPr>
          <a:xfrm flipH="1">
            <a:off x="1928400" y="3799815"/>
            <a:ext cx="10061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8288078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" grpId="0" animBg="1"/>
      <p:bldP spid="926" grpId="0" animBg="1"/>
      <p:bldP spid="927" grpId="0" animBg="1"/>
      <p:bldP spid="931" grpId="0" animBg="1"/>
      <p:bldP spid="9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9782"/>
            <a:ext cx="8229600" cy="857250"/>
          </a:xfrm>
        </p:spPr>
        <p:txBody>
          <a:bodyPr/>
          <a:lstStyle/>
          <a:p>
            <a:r>
              <a:rPr lang="x-none" dirty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4573"/>
            <a:ext cx="8229600" cy="484608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x-none" sz="3100" dirty="0"/>
              <a:t>Important concepts: </a:t>
            </a:r>
          </a:p>
          <a:p>
            <a:pPr>
              <a:lnSpc>
                <a:spcPct val="170000"/>
              </a:lnSpc>
              <a:buClr>
                <a:schemeClr val="tx1"/>
              </a:buClr>
              <a:buFont typeface="System Font Regular"/>
              <a:buChar char="●"/>
            </a:pPr>
            <a:r>
              <a:rPr lang="x-none" sz="3100" dirty="0"/>
              <a:t>Using </a:t>
            </a:r>
            <a:r>
              <a:rPr lang="x-none" sz="3100" b="1" dirty="0">
                <a:solidFill>
                  <a:srgbClr val="FF0000"/>
                </a:solidFill>
              </a:rPr>
              <a:t>local variables</a:t>
            </a:r>
            <a:r>
              <a:rPr lang="x-none" sz="3100"/>
              <a:t>, </a:t>
            </a:r>
            <a:r>
              <a:rPr lang="en-US" sz="3100" dirty="0"/>
              <a:t>whose scope is limited to</a:t>
            </a:r>
            <a:r>
              <a:rPr lang="x-none" sz="3100"/>
              <a:t> </a:t>
            </a:r>
            <a:r>
              <a:rPr lang="x-none" sz="3100" dirty="0"/>
              <a:t>a method</a:t>
            </a:r>
            <a:endParaRPr lang="en-US" sz="3100" dirty="0"/>
          </a:p>
          <a:p>
            <a:pPr>
              <a:lnSpc>
                <a:spcPct val="170000"/>
              </a:lnSpc>
              <a:buClr>
                <a:schemeClr val="tx1"/>
              </a:buClr>
              <a:buFont typeface="System Font Regular"/>
              <a:buChar char="●"/>
            </a:pPr>
            <a:r>
              <a:rPr lang="x-none" sz="3100" dirty="0"/>
              <a:t>Using </a:t>
            </a:r>
            <a:r>
              <a:rPr lang="x-none" sz="3100" b="1" dirty="0">
                <a:solidFill>
                  <a:srgbClr val="FF0000"/>
                </a:solidFill>
              </a:rPr>
              <a:t>instance variables</a:t>
            </a:r>
            <a:r>
              <a:rPr lang="x-none" sz="3100" dirty="0"/>
              <a:t>, which store the properties of instances of a class for use by multiple methods—use them only for that purpose</a:t>
            </a:r>
            <a:endParaRPr lang="en-US" sz="3100" dirty="0"/>
          </a:p>
          <a:p>
            <a:pPr>
              <a:lnSpc>
                <a:spcPct val="170000"/>
              </a:lnSpc>
              <a:buClr>
                <a:schemeClr val="tx1"/>
              </a:buClr>
              <a:buFont typeface="System Font Regular"/>
              <a:buChar char="●"/>
            </a:pPr>
            <a:r>
              <a:rPr lang="en-US" sz="3100" dirty="0"/>
              <a:t>A variable that “goes out of scope” is </a:t>
            </a:r>
            <a:r>
              <a:rPr lang="en-US" sz="3100" b="1" dirty="0">
                <a:solidFill>
                  <a:srgbClr val="FF0000"/>
                </a:solidFill>
              </a:rPr>
              <a:t>garbage collected</a:t>
            </a:r>
          </a:p>
          <a:p>
            <a:pPr lvl="1">
              <a:lnSpc>
                <a:spcPct val="170000"/>
              </a:lnSpc>
              <a:buClr>
                <a:schemeClr val="tx1"/>
              </a:buClr>
              <a:buFont typeface="System Font Regular"/>
              <a:buChar char="●"/>
            </a:pPr>
            <a:r>
              <a:rPr lang="en-US" sz="3000" dirty="0"/>
              <a:t>for a local variable when the method ends</a:t>
            </a:r>
          </a:p>
          <a:p>
            <a:pPr lvl="1">
              <a:lnSpc>
                <a:spcPct val="170000"/>
              </a:lnSpc>
              <a:buClr>
                <a:schemeClr val="tx1"/>
              </a:buClr>
              <a:buFont typeface="System Font Regular"/>
              <a:buChar char="●"/>
            </a:pPr>
            <a:r>
              <a:rPr lang="en-US" sz="3000" dirty="0"/>
              <a:t>for an instance when the last reference to it is deleted</a:t>
            </a:r>
          </a:p>
          <a:p>
            <a:pPr>
              <a:lnSpc>
                <a:spcPct val="170000"/>
              </a:lnSpc>
              <a:buClr>
                <a:schemeClr val="tx1"/>
              </a:buClr>
              <a:buFont typeface="System Font Regular"/>
              <a:buChar char="●"/>
            </a:pPr>
            <a:r>
              <a:rPr lang="x-none" sz="3100" b="1" dirty="0">
                <a:solidFill>
                  <a:srgbClr val="FF0000"/>
                </a:solidFill>
              </a:rPr>
              <a:t>Containment</a:t>
            </a:r>
            <a:r>
              <a:rPr lang="x-none" sz="3100" dirty="0"/>
              <a:t>: when one object is a component of another so the container can therefore send the component it created messages </a:t>
            </a:r>
            <a:endParaRPr lang="en-US" sz="3100" dirty="0"/>
          </a:p>
          <a:p>
            <a:pPr>
              <a:lnSpc>
                <a:spcPct val="170000"/>
              </a:lnSpc>
              <a:buClr>
                <a:schemeClr val="tx1"/>
              </a:buClr>
              <a:buFont typeface="System Font Regular"/>
              <a:buChar char="●"/>
            </a:pPr>
            <a:r>
              <a:rPr lang="x-none" sz="3100" b="1" dirty="0">
                <a:solidFill>
                  <a:srgbClr val="FF0000"/>
                </a:solidFill>
              </a:rPr>
              <a:t>Association</a:t>
            </a:r>
            <a:r>
              <a:rPr lang="x-none" sz="3100" dirty="0"/>
              <a:t>: when one object knows about another object that is not one of its components—has to be set up explicitly</a:t>
            </a:r>
            <a:endParaRPr lang="en-US" sz="3100" dirty="0"/>
          </a:p>
          <a:p>
            <a:pPr marL="0" indent="0">
              <a:buNone/>
            </a:pPr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5990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"/>
          <p:cNvSpPr txBox="1">
            <a:spLocks noGrp="1"/>
          </p:cNvSpPr>
          <p:nvPr>
            <p:ph type="title"/>
          </p:nvPr>
        </p:nvSpPr>
        <p:spPr>
          <a:xfrm>
            <a:off x="3001524" y="457200"/>
            <a:ext cx="3140952" cy="82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" sz="5200" b="1" dirty="0"/>
              <a:t>Lecture</a:t>
            </a:r>
            <a:r>
              <a:rPr lang="en" sz="5000" b="1" dirty="0"/>
              <a:t> 5</a:t>
            </a:r>
            <a:endParaRPr dirty="0"/>
          </a:p>
        </p:txBody>
      </p:sp>
      <p:pic>
        <p:nvPicPr>
          <p:cNvPr id="321" name="Google Shape;3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4807" y="1932175"/>
            <a:ext cx="3834386" cy="2873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E0A7FA-17EE-4447-895B-FC7BD9D9F964}"/>
              </a:ext>
            </a:extLst>
          </p:cNvPr>
          <p:cNvSpPr/>
          <p:nvPr/>
        </p:nvSpPr>
        <p:spPr>
          <a:xfrm>
            <a:off x="1962952" y="1280302"/>
            <a:ext cx="4842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2">
                    <a:lumMod val="75000"/>
                  </a:schemeClr>
                </a:solidFill>
              </a:rPr>
              <a:t>Interfaces and Polymorphism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E0C3-9749-384A-8F86-4F7BFE9B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7699F-63BC-BA4B-97AF-DCBC77D2B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hlinkClick r:id="" action="ppaction://hlinkshowjump?jump=nextslide"/>
              </a:rPr>
              <a:t>Transportation Example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>
                <a:hlinkClick r:id="rId2" action="ppaction://hlinksldjump"/>
              </a:rPr>
              <a:t>Intro to Interfaces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>
                <a:hlinkClick r:id="rId3" action="ppaction://hlinksldjump"/>
              </a:rPr>
              <a:t>Implementing Interfaces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>
                <a:hlinkClick r:id="rId4" action="ppaction://hlinksldjump"/>
              </a:rPr>
              <a:t>Polymorphism</a:t>
            </a:r>
            <a:endParaRPr lang="en-US" dirty="0"/>
          </a:p>
          <a:p>
            <a:pPr marL="76200" indent="0">
              <a:lnSpc>
                <a:spcPct val="160000"/>
              </a:lnSpc>
              <a:buNone/>
            </a:pPr>
            <a:endParaRPr lang="en-US" dirty="0"/>
          </a:p>
        </p:txBody>
      </p:sp>
      <p:pic>
        <p:nvPicPr>
          <p:cNvPr id="5" name="Picture 4" descr="A group of people sitting at a table posing for the camera&#10;&#10;Description automatically generated">
            <a:extLst>
              <a:ext uri="{FF2B5EF4-FFF2-40B4-BE49-F238E27FC236}">
                <a16:creationId xmlns:a16="http://schemas.microsoft.com/office/drawing/2014/main" id="{7DA41A6E-CABD-1045-A113-E9956B5691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486"/>
          <a:stretch/>
        </p:blipFill>
        <p:spPr>
          <a:xfrm>
            <a:off x="4922873" y="1411284"/>
            <a:ext cx="3705447" cy="232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47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Arial"/>
              <a:buNone/>
            </a:pPr>
            <a:r>
              <a:rPr lang="en" sz="2916"/>
              <a:t>Recall: Declaring vs. Defining Methods</a:t>
            </a:r>
            <a:endParaRPr sz="3240"/>
          </a:p>
        </p:txBody>
      </p:sp>
      <p:sp>
        <p:nvSpPr>
          <p:cNvPr id="357" name="Google Shape;357;p7"/>
          <p:cNvSpPr txBox="1"/>
          <p:nvPr/>
        </p:nvSpPr>
        <p:spPr>
          <a:xfrm>
            <a:off x="278296" y="1123122"/>
            <a:ext cx="4469550" cy="3745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the difference between </a:t>
            </a:r>
            <a:r>
              <a:rPr lang="en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declaring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defining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method?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</a:t>
            </a:r>
            <a:r>
              <a:rPr lang="en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declaration</a:t>
            </a:r>
            <a:r>
              <a:rPr lang="e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the scope (</a:t>
            </a:r>
            <a:r>
              <a:rPr lang="en" sz="20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return type (</a:t>
            </a:r>
            <a:r>
              <a:rPr lang="en" sz="20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method name and parameters (</a:t>
            </a:r>
            <a:r>
              <a:rPr lang="en" sz="2000" b="0" i="0" u="none" strike="noStrike" cap="none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makeSounds</a:t>
            </a:r>
            <a:r>
              <a:rPr lang="en" sz="20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</a:t>
            </a:r>
            <a:r>
              <a:rPr lang="en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 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body of the method – the actual implementation (the code that actually makes the sounds)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7"/>
          <p:cNvSpPr txBox="1"/>
          <p:nvPr/>
        </p:nvSpPr>
        <p:spPr>
          <a:xfrm>
            <a:off x="5082126" y="1102103"/>
            <a:ext cx="3942972" cy="375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Dog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//constructor elided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makeSounds</a:t>
            </a:r>
            <a:r>
              <a:rPr lang="e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this.bark</a:t>
            </a:r>
            <a:r>
              <a:rPr lang="e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this.whine</a:t>
            </a:r>
            <a:r>
              <a:rPr lang="e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this.bark</a:t>
            </a:r>
            <a:r>
              <a:rPr lang="e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void bark()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//code elided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void whine()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//code elided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Using What You Know</a:t>
            </a:r>
            <a:endParaRPr/>
          </a:p>
        </p:txBody>
      </p:sp>
      <p:sp>
        <p:nvSpPr>
          <p:cNvPr id="364" name="Google Shape;364;p8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Imagine this program:</a:t>
            </a:r>
            <a:endParaRPr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/>
              <a:t>Lucy and Angel are racing from their dorms to CIT</a:t>
            </a:r>
            <a:endParaRPr/>
          </a:p>
          <a:p>
            <a:pPr marL="1316038" lvl="2" indent="-401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whoever gets there first, wins!</a:t>
            </a:r>
            <a:endParaRPr/>
          </a:p>
          <a:p>
            <a:pPr marL="1316038" lvl="2" indent="-401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catch: they don’t get to choose their method of transportation</a:t>
            </a:r>
            <a:endParaRPr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 a program that	</a:t>
            </a:r>
            <a:endParaRPr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/>
              <a:t>assigns mode of transportation to each racer</a:t>
            </a:r>
            <a:endParaRPr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/>
              <a:t>starts the race</a:t>
            </a:r>
            <a:endParaRPr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now, assume transportation options are </a:t>
            </a:r>
            <a:r>
              <a:rPr lang="en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>
                <a:solidFill>
                  <a:srgbClr val="FF40FF"/>
                </a:solidFill>
              </a:rPr>
              <a:t> </a:t>
            </a:r>
            <a:r>
              <a:rPr lang="en"/>
              <a:t>and </a:t>
            </a:r>
            <a:r>
              <a:rPr lang="en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32B8F-8E05-7A4E-B5F3-A2692983C5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9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Arial"/>
              <a:buNone/>
            </a:pPr>
            <a:r>
              <a:rPr lang="en" sz="2916"/>
              <a:t>Goal 1: Assign transportation to each racer</a:t>
            </a:r>
            <a:endParaRPr sz="3240"/>
          </a:p>
        </p:txBody>
      </p:sp>
      <p:sp>
        <p:nvSpPr>
          <p:cNvPr id="371" name="Google Shape;371;p9"/>
          <p:cNvSpPr txBox="1">
            <a:spLocks noGrp="1"/>
          </p:cNvSpPr>
          <p:nvPr>
            <p:ph type="body" idx="1"/>
          </p:nvPr>
        </p:nvSpPr>
        <p:spPr>
          <a:xfrm>
            <a:off x="168998" y="895543"/>
            <a:ext cx="5960100" cy="46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Need transportation classes</a:t>
            </a:r>
            <a:endParaRPr dirty="0"/>
          </a:p>
          <a:p>
            <a:pPr marL="866775" lvl="1" indent="-434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" dirty="0"/>
              <a:t>app needs to give one to each racer</a:t>
            </a:r>
            <a:endParaRPr dirty="0"/>
          </a:p>
          <a:p>
            <a:pPr marL="463550" lvl="0" indent="-40163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Let’s use </a:t>
            </a:r>
            <a:r>
              <a:rPr lang="en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dirty="0">
                <a:solidFill>
                  <a:srgbClr val="FF40FF"/>
                </a:solidFill>
              </a:rPr>
              <a:t> </a:t>
            </a:r>
            <a:r>
              <a:rPr lang="en" dirty="0"/>
              <a:t>and </a:t>
            </a:r>
            <a:r>
              <a:rPr lang="en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 dirty="0">
                <a:solidFill>
                  <a:srgbClr val="FF40FF"/>
                </a:solidFill>
              </a:rPr>
              <a:t> </a:t>
            </a:r>
            <a:r>
              <a:rPr lang="en" dirty="0"/>
              <a:t>classes</a:t>
            </a:r>
            <a:endParaRPr dirty="0"/>
          </a:p>
          <a:p>
            <a:pPr marL="463550" lvl="0" indent="-4016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Both classes will need to describe how the transportation moves</a:t>
            </a:r>
            <a:endParaRPr dirty="0"/>
          </a:p>
          <a:p>
            <a:pPr marL="866775" lvl="1" indent="-409575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o"/>
            </a:pPr>
            <a:r>
              <a:rPr lang="en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dirty="0"/>
              <a:t> needs </a:t>
            </a:r>
            <a:r>
              <a:rPr lang="en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drive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/>
              <a:t>method</a:t>
            </a:r>
            <a:endParaRPr dirty="0"/>
          </a:p>
          <a:p>
            <a:pPr marL="866775" lvl="1" indent="-409575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o"/>
            </a:pPr>
            <a:r>
              <a:rPr lang="en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 dirty="0"/>
              <a:t> needs </a:t>
            </a:r>
            <a:r>
              <a:rPr lang="en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pedal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/>
              <a:t>method</a:t>
            </a:r>
            <a:endParaRPr dirty="0"/>
          </a:p>
        </p:txBody>
      </p:sp>
      <p:pic>
        <p:nvPicPr>
          <p:cNvPr id="373" name="Google Shape;3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1462" y="895547"/>
            <a:ext cx="3035818" cy="1691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9923" y="2686924"/>
            <a:ext cx="2592702" cy="19356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C95D42-7394-604D-9B84-D0950E1B5C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Coding the project (1/4)</a:t>
            </a:r>
            <a:endParaRPr/>
          </a:p>
        </p:txBody>
      </p:sp>
      <p:sp>
        <p:nvSpPr>
          <p:cNvPr id="380" name="Google Shape;380;p10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551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Let’s build transportation classes</a:t>
            </a:r>
            <a:endParaRPr/>
          </a:p>
        </p:txBody>
      </p:sp>
      <p:sp>
        <p:nvSpPr>
          <p:cNvPr id="382" name="Google Shape;382;p10"/>
          <p:cNvSpPr txBox="1"/>
          <p:nvPr/>
        </p:nvSpPr>
        <p:spPr>
          <a:xfrm>
            <a:off x="4815070" y="1626075"/>
            <a:ext cx="3459135" cy="3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 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" sz="1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{//constructor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//code elided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void pedal() </a:t>
            </a: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//code elided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//more methods elided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0"/>
          <p:cNvSpPr txBox="1"/>
          <p:nvPr/>
        </p:nvSpPr>
        <p:spPr>
          <a:xfrm>
            <a:off x="542227" y="1660675"/>
            <a:ext cx="4261775" cy="3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 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" sz="1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{//constructor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//code elided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public void drive() </a:t>
            </a: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//code elided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//more methods elided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" name="Google Shape;384;p10"/>
          <p:cNvCxnSpPr/>
          <p:nvPr/>
        </p:nvCxnSpPr>
        <p:spPr>
          <a:xfrm flipH="1">
            <a:off x="4804002" y="1660675"/>
            <a:ext cx="11068" cy="329024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25B55-69CA-9347-B8DC-AE4B546C40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>
            <a:spLocks noGrp="1"/>
          </p:cNvSpPr>
          <p:nvPr>
            <p:ph type="title"/>
          </p:nvPr>
        </p:nvSpPr>
        <p:spPr>
          <a:xfrm>
            <a:off x="457200" y="270416"/>
            <a:ext cx="8229600" cy="68323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r>
              <a:rPr lang="en" dirty="0"/>
              <a:t>Another Example: Association (2/6)</a:t>
            </a:r>
          </a:p>
        </p:txBody>
      </p:sp>
      <p:sp>
        <p:nvSpPr>
          <p:cNvPr id="865" name="Shape 865"/>
          <p:cNvSpPr txBox="1">
            <a:spLocks noGrp="1"/>
          </p:cNvSpPr>
          <p:nvPr>
            <p:ph type="body" idx="2"/>
          </p:nvPr>
        </p:nvSpPr>
        <p:spPr>
          <a:xfrm>
            <a:off x="4671157" y="953650"/>
            <a:ext cx="4692274" cy="3674822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public class CS15Professor {</a:t>
            </a:r>
          </a:p>
          <a:p>
            <a:pPr lvl="0" defTabSz="403225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declare instance variables here</a:t>
            </a:r>
          </a:p>
          <a:p>
            <a:pPr lvl="0" defTabSz="403225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// and here…</a:t>
            </a:r>
          </a:p>
          <a:p>
            <a:pPr lvl="0" defTabSz="403225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// and here…</a:t>
            </a:r>
            <a:endParaRPr lang="en-US"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// and here!</a:t>
            </a:r>
            <a:endParaRPr lang="en"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public CS15Professor(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/* parameters */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defTabSz="403225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initialize instance variables!</a:t>
            </a:r>
          </a:p>
          <a:p>
            <a:pPr lvl="0" defTabSz="403225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// …</a:t>
            </a:r>
          </a:p>
          <a:p>
            <a:pPr lvl="0" defTabSz="403225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// …</a:t>
            </a:r>
            <a:endParaRPr lang="en-US"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// …</a:t>
            </a:r>
            <a:endParaRPr lang="en"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defTabSz="403225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dirty="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/* additional methods elided */</a:t>
            </a: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44128" y="953650"/>
            <a:ext cx="4275657" cy="407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 dirty="0"/>
              <a:t>The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CS15Professor</a:t>
            </a:r>
            <a:r>
              <a:rPr lang="en" sz="2200" dirty="0"/>
              <a:t> needs to know about </a:t>
            </a:r>
            <a:r>
              <a:rPr lang="en-US" sz="2200" dirty="0"/>
              <a:t>5</a:t>
            </a:r>
            <a:r>
              <a:rPr lang="en" sz="2200" dirty="0"/>
              <a:t> Head TAs, all of whom will be instances of the class </a:t>
            </a:r>
            <a:r>
              <a:rPr lang="en" sz="22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HeadTA</a:t>
            </a:r>
            <a:endParaRPr lang="en" sz="22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 dirty="0"/>
              <a:t>Once he knows about them, he can call methods of the class </a:t>
            </a:r>
            <a:r>
              <a:rPr lang="en" sz="2200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HeadTA</a:t>
            </a:r>
            <a:r>
              <a:rPr lang="en" sz="2200" dirty="0"/>
              <a:t> on them:  </a:t>
            </a:r>
            <a:r>
              <a:rPr lang="en" sz="22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remindHeadTA</a:t>
            </a:r>
            <a:r>
              <a:rPr lang="en" sz="2200" dirty="0"/>
              <a:t>, </a:t>
            </a:r>
            <a:r>
              <a:rPr lang="en" sz="22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setUpLecture</a:t>
            </a:r>
            <a:r>
              <a:rPr lang="en" sz="2200" dirty="0"/>
              <a:t>, etc.</a:t>
            </a:r>
          </a:p>
          <a:p>
            <a:pPr marL="457200" lvl="0" indent="-342900"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 dirty="0"/>
              <a:t>Take a minute and try to fill in this class</a:t>
            </a:r>
          </a:p>
        </p:txBody>
      </p:sp>
    </p:spTree>
    <p:extLst>
      <p:ext uri="{BB962C8B-B14F-4D97-AF65-F5344CB8AC3E}">
        <p14:creationId xmlns:p14="http://schemas.microsoft.com/office/powerpoint/2010/main" val="2182026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1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Arial"/>
              <a:buNone/>
            </a:pPr>
            <a:r>
              <a:rPr lang="en" sz="2916"/>
              <a:t>Goal 1: Assign transportation to each racer</a:t>
            </a:r>
            <a:endParaRPr sz="3240"/>
          </a:p>
        </p:txBody>
      </p:sp>
      <p:sp>
        <p:nvSpPr>
          <p:cNvPr id="390" name="Google Shape;390;p11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Need racer classes that will tell Lucy and Angel to use their type of transportation</a:t>
            </a:r>
            <a:endParaRPr dirty="0"/>
          </a:p>
          <a:p>
            <a:pPr marL="866775" lvl="1" indent="-409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 dirty="0" err="1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CarRacer</a:t>
            </a:r>
            <a:endParaRPr dirty="0"/>
          </a:p>
          <a:p>
            <a:pPr marL="866775" lvl="1" indent="-409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 dirty="0" err="1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BikeRacer</a:t>
            </a:r>
            <a:endParaRPr dirty="0"/>
          </a:p>
          <a:p>
            <a:pPr marL="463550" lvl="0" indent="-40163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What methods will we need? What capabilities should each </a:t>
            </a:r>
            <a:r>
              <a:rPr lang="en" dirty="0">
                <a:solidFill>
                  <a:srgbClr val="FF40FF"/>
                </a:solidFill>
              </a:rPr>
              <a:t>-</a:t>
            </a:r>
            <a:r>
              <a:rPr lang="en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Racer</a:t>
            </a:r>
            <a:r>
              <a:rPr lang="en" dirty="0">
                <a:solidFill>
                  <a:srgbClr val="FF40FF"/>
                </a:solidFill>
              </a:rPr>
              <a:t> </a:t>
            </a:r>
            <a:r>
              <a:rPr lang="en" dirty="0"/>
              <a:t>class have?</a:t>
            </a:r>
            <a:endParaRPr dirty="0"/>
          </a:p>
          <a:p>
            <a:pPr marL="463550" lvl="0" indent="-40163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 err="1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CarRacer</a:t>
            </a:r>
            <a:r>
              <a:rPr lang="en" dirty="0"/>
              <a:t> needs to know when to use the car</a:t>
            </a:r>
            <a:endParaRPr dirty="0"/>
          </a:p>
          <a:p>
            <a:pPr marL="866775" lvl="1" indent="-409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 dirty="0"/>
              <a:t>write </a:t>
            </a:r>
            <a:r>
              <a:rPr lang="en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useCar</a:t>
            </a:r>
            <a:r>
              <a:rPr lang="en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dirty="0"/>
              <a:t> method</a:t>
            </a:r>
            <a:endParaRPr dirty="0"/>
          </a:p>
          <a:p>
            <a:pPr marL="463550" lvl="0" indent="-40163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 err="1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BikeRacer</a:t>
            </a:r>
            <a:r>
              <a:rPr lang="en" dirty="0"/>
              <a:t> needs to know when to use the bike</a:t>
            </a:r>
            <a:endParaRPr dirty="0"/>
          </a:p>
          <a:p>
            <a:pPr marL="866775" lvl="1" indent="-409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 dirty="0"/>
              <a:t>write </a:t>
            </a:r>
            <a:r>
              <a:rPr lang="en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useBike</a:t>
            </a:r>
            <a:r>
              <a:rPr lang="en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dirty="0"/>
              <a:t> method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3E26EE-4CB8-F04D-9582-61A0DAF7FD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2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Coding the project (2/4)</a:t>
            </a:r>
            <a:endParaRPr/>
          </a:p>
        </p:txBody>
      </p:sp>
      <p:sp>
        <p:nvSpPr>
          <p:cNvPr id="397" name="Google Shape;397;p12"/>
          <p:cNvSpPr txBox="1">
            <a:spLocks noGrp="1"/>
          </p:cNvSpPr>
          <p:nvPr>
            <p:ph type="body" idx="1"/>
          </p:nvPr>
        </p:nvSpPr>
        <p:spPr>
          <a:xfrm>
            <a:off x="278295" y="1111548"/>
            <a:ext cx="8577469" cy="549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Let’s build the racer classes</a:t>
            </a:r>
            <a:endParaRPr/>
          </a:p>
        </p:txBody>
      </p:sp>
      <p:sp>
        <p:nvSpPr>
          <p:cNvPr id="399" name="Google Shape;399;p12"/>
          <p:cNvSpPr txBox="1"/>
          <p:nvPr/>
        </p:nvSpPr>
        <p:spPr>
          <a:xfrm>
            <a:off x="456275" y="1700625"/>
            <a:ext cx="3814200" cy="302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CarRacer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private </a:t>
            </a:r>
            <a:r>
              <a:rPr lang="en" sz="14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_car;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CarRacer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_car = new </a:t>
            </a:r>
            <a:r>
              <a:rPr lang="en" sz="14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useCar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car.drive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//more methods elided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2"/>
          <p:cNvSpPr txBox="1"/>
          <p:nvPr/>
        </p:nvSpPr>
        <p:spPr>
          <a:xfrm>
            <a:off x="5104435" y="1718275"/>
            <a:ext cx="3837340" cy="27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BikeRacer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private </a:t>
            </a:r>
            <a:r>
              <a:rPr lang="en" sz="14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_bike;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BikeRacer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_bike = new </a:t>
            </a:r>
            <a:r>
              <a:rPr lang="en" sz="14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useBike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bike.pedal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//more methods elided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12"/>
          <p:cNvCxnSpPr/>
          <p:nvPr/>
        </p:nvCxnSpPr>
        <p:spPr>
          <a:xfrm flipH="1">
            <a:off x="4804002" y="1660675"/>
            <a:ext cx="11068" cy="329024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CF3623-6A5A-1D43-8946-F505CE86AE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/>
              <a:t>Goal 2: Tell racers to start the race</a:t>
            </a:r>
            <a:endParaRPr dirty="0"/>
          </a:p>
        </p:txBody>
      </p:sp>
      <p:sp>
        <p:nvSpPr>
          <p:cNvPr id="407" name="Google Shape;407;p13"/>
          <p:cNvSpPr txBox="1">
            <a:spLocks noGrp="1"/>
          </p:cNvSpPr>
          <p:nvPr>
            <p:ph type="body" idx="1"/>
          </p:nvPr>
        </p:nvSpPr>
        <p:spPr>
          <a:xfrm>
            <a:off x="278294" y="1123123"/>
            <a:ext cx="4957094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>
              <a:spcBef>
                <a:spcPts val="0"/>
              </a:spcBef>
            </a:pPr>
            <a:r>
              <a:rPr lang="en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Race </a:t>
            </a:r>
            <a:r>
              <a:rPr lang="en" dirty="0"/>
              <a:t>class contains </a:t>
            </a:r>
            <a:r>
              <a:rPr lang="en-US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dirty="0" err="1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acer</a:t>
            </a:r>
            <a:r>
              <a:rPr lang="en-US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866775" lvl="1" indent="-409575"/>
            <a:r>
              <a:rPr lang="en-US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App </a:t>
            </a:r>
            <a:r>
              <a:rPr lang="en" dirty="0"/>
              <a:t>contains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Race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Race</a:t>
            </a:r>
            <a:r>
              <a:rPr lang="en" dirty="0"/>
              <a:t> class will have </a:t>
            </a:r>
            <a:r>
              <a:rPr lang="en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startRace</a:t>
            </a:r>
            <a:r>
              <a:rPr lang="en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dirty="0">
                <a:solidFill>
                  <a:srgbClr val="0432FF"/>
                </a:solidFill>
              </a:rPr>
              <a:t> </a:t>
            </a:r>
            <a:r>
              <a:rPr lang="en" dirty="0"/>
              <a:t>method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startRace</a:t>
            </a:r>
            <a:r>
              <a:rPr lang="en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dirty="0">
                <a:solidFill>
                  <a:srgbClr val="0432FF"/>
                </a:solidFill>
              </a:rPr>
              <a:t> </a:t>
            </a:r>
            <a:r>
              <a:rPr lang="en" dirty="0"/>
              <a:t>tells each racer to use their transportation</a:t>
            </a:r>
            <a:endParaRPr dirty="0"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startRace</a:t>
            </a:r>
            <a:r>
              <a:rPr lang="en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dirty="0">
                <a:solidFill>
                  <a:srgbClr val="0432FF"/>
                </a:solidFill>
              </a:rPr>
              <a:t> </a:t>
            </a:r>
            <a:r>
              <a:rPr lang="en" dirty="0"/>
              <a:t>gets called in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App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13"/>
          <p:cNvSpPr txBox="1"/>
          <p:nvPr/>
        </p:nvSpPr>
        <p:spPr>
          <a:xfrm>
            <a:off x="4935625" y="1347150"/>
            <a:ext cx="3445500" cy="99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800" b="0" i="0" u="none" strike="noStrike" cap="none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startRace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sym typeface="Arial"/>
              </a:rPr>
              <a:t>Tell _</a:t>
            </a:r>
            <a:r>
              <a:rPr lang="en" sz="18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angel</a:t>
            </a:r>
            <a:r>
              <a:rPr lang="en" sz="1800" b="0" i="0" u="none" strike="noStrike" cap="none" dirty="0">
                <a:solidFill>
                  <a:srgbClr val="000000"/>
                </a:solidFill>
                <a:sym typeface="Arial"/>
              </a:rPr>
              <a:t> to </a:t>
            </a:r>
            <a:r>
              <a:rPr lang="en" sz="1800" b="0" i="0" u="none" strike="noStrike" cap="none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useCar</a:t>
            </a:r>
            <a:endParaRPr sz="1800" b="0" i="0" u="none" strike="noStrike" cap="none" dirty="0">
              <a:solidFill>
                <a:srgbClr val="0432FF"/>
              </a:solidFill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sym typeface="Arial"/>
              </a:rPr>
              <a:t>Tell _</a:t>
            </a:r>
            <a:r>
              <a:rPr lang="en" sz="1800" b="0" i="0" u="none" strike="noStrike" cap="none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" sz="1800" b="0" i="0" u="none" strike="noStrike" cap="none" dirty="0">
                <a:solidFill>
                  <a:srgbClr val="000000"/>
                </a:solidFill>
                <a:sym typeface="Arial"/>
              </a:rPr>
              <a:t> to </a:t>
            </a:r>
            <a:r>
              <a:rPr lang="en" sz="1800" b="0" i="0" u="none" strike="noStrike" cap="none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useBike</a:t>
            </a:r>
            <a:r>
              <a:rPr lang="en" sz="1800" b="0" i="0" u="none" strike="noStrike" cap="none" dirty="0">
                <a:solidFill>
                  <a:srgbClr val="000000"/>
                </a:solidFill>
                <a:sym typeface="Arial"/>
              </a:rPr>
              <a:t>	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112C9-6C58-6448-84E2-B181AC299E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Coding the project (3/4)</a:t>
            </a:r>
            <a:endParaRPr/>
          </a:p>
        </p:txBody>
      </p:sp>
      <p:sp>
        <p:nvSpPr>
          <p:cNvPr id="415" name="Google Shape;415;p14"/>
          <p:cNvSpPr txBox="1">
            <a:spLocks noGrp="1"/>
          </p:cNvSpPr>
          <p:nvPr>
            <p:ph type="body" idx="1"/>
          </p:nvPr>
        </p:nvSpPr>
        <p:spPr>
          <a:xfrm>
            <a:off x="278296" y="979652"/>
            <a:ext cx="4288734" cy="1005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Given our </a:t>
            </a:r>
            <a:r>
              <a:rPr lang="en" dirty="0" err="1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CarRacer</a:t>
            </a:r>
            <a:r>
              <a:rPr lang="en" dirty="0"/>
              <a:t> class, let’s build the </a:t>
            </a:r>
            <a:r>
              <a:rPr lang="en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Race</a:t>
            </a:r>
            <a:r>
              <a:rPr lang="en" dirty="0"/>
              <a:t> class</a:t>
            </a:r>
            <a:endParaRPr dirty="0"/>
          </a:p>
        </p:txBody>
      </p:sp>
      <p:sp>
        <p:nvSpPr>
          <p:cNvPr id="416" name="Google Shape;416;p14"/>
          <p:cNvSpPr txBox="1"/>
          <p:nvPr/>
        </p:nvSpPr>
        <p:spPr>
          <a:xfrm>
            <a:off x="4979679" y="1227850"/>
            <a:ext cx="4283700" cy="3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Race {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private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CarRacer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_angel;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private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BikeRacer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Race() {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_angel = new </a:t>
            </a:r>
            <a:r>
              <a:rPr lang="en" sz="14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CarRacer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" sz="14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BikeRacer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" sz="14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startRace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angel.useCar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lucy.useBike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4"/>
          <p:cNvSpPr txBox="1"/>
          <p:nvPr/>
        </p:nvSpPr>
        <p:spPr>
          <a:xfrm>
            <a:off x="752830" y="1824600"/>
            <a:ext cx="3814200" cy="302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CarRacer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private </a:t>
            </a:r>
            <a:r>
              <a:rPr lang="en" sz="1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 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_car;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CarRacer() {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_car = new </a:t>
            </a:r>
            <a:r>
              <a:rPr lang="en" sz="1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useCar(){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_car.drive();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//more methods elided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//BikeRacer class elided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8B1C44-B620-BC45-BB50-2F9087EE25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5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Coding the project (4/4)</a:t>
            </a:r>
            <a:endParaRPr/>
          </a:p>
        </p:txBody>
      </p:sp>
      <p:sp>
        <p:nvSpPr>
          <p:cNvPr id="424" name="Google Shape;424;p15"/>
          <p:cNvSpPr txBox="1">
            <a:spLocks noGrp="1"/>
          </p:cNvSpPr>
          <p:nvPr>
            <p:ph type="body" idx="1"/>
          </p:nvPr>
        </p:nvSpPr>
        <p:spPr>
          <a:xfrm>
            <a:off x="4731561" y="1144005"/>
            <a:ext cx="4477749" cy="287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Now build the </a:t>
            </a:r>
            <a:r>
              <a:rPr lang="en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dirty="0">
                <a:solidFill>
                  <a:srgbClr val="FF40FF"/>
                </a:solidFill>
              </a:rPr>
              <a:t> </a:t>
            </a:r>
            <a:r>
              <a:rPr lang="en" dirty="0"/>
              <a:t>class</a:t>
            </a:r>
            <a:endParaRPr dirty="0"/>
          </a:p>
          <a:p>
            <a:pPr marL="463550" lvl="0" indent="-2492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Program starts with </a:t>
            </a:r>
            <a:r>
              <a:rPr lang="en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dirty="0"/>
          </a:p>
          <a:p>
            <a:pPr marL="463550" lvl="0" indent="-2492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main() </a:t>
            </a:r>
            <a:r>
              <a:rPr lang="en" dirty="0"/>
              <a:t>calls</a:t>
            </a:r>
            <a:r>
              <a:rPr lang="en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startRace</a:t>
            </a:r>
            <a:r>
              <a:rPr lang="en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dirty="0"/>
              <a:t>on</a:t>
            </a:r>
            <a:r>
              <a:rPr lang="en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cs15Race</a:t>
            </a:r>
            <a:endParaRPr dirty="0"/>
          </a:p>
          <a:p>
            <a:pPr marL="463550" lvl="0" indent="-2492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6" name="Google Shape;426;p15"/>
          <p:cNvSpPr txBox="1"/>
          <p:nvPr/>
        </p:nvSpPr>
        <p:spPr>
          <a:xfrm>
            <a:off x="278296" y="974187"/>
            <a:ext cx="5023414" cy="31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4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main (String[]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Race cs15Race = new </a:t>
            </a: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Race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cs15Race.</a:t>
            </a: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startRace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launch(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//magic for now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5"/>
          <p:cNvSpPr/>
          <p:nvPr/>
        </p:nvSpPr>
        <p:spPr>
          <a:xfrm>
            <a:off x="358324" y="3694546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//from the Race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startRace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_angel.useCar();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_lucy.useBike();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8" name="Google Shape;428;p15"/>
          <p:cNvCxnSpPr/>
          <p:nvPr/>
        </p:nvCxnSpPr>
        <p:spPr>
          <a:xfrm>
            <a:off x="293009" y="3579221"/>
            <a:ext cx="4624252" cy="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C8D101-F7D7-B94D-8E1D-F6FB9C3222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6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What does our design look like?</a:t>
            </a:r>
            <a:endParaRPr/>
          </a:p>
        </p:txBody>
      </p:sp>
      <p:sp>
        <p:nvSpPr>
          <p:cNvPr id="435" name="Google Shape;435;p16"/>
          <p:cNvSpPr txBox="1"/>
          <p:nvPr/>
        </p:nvSpPr>
        <p:spPr>
          <a:xfrm>
            <a:off x="1460078" y="1317920"/>
            <a:ext cx="1643743" cy="3077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6"/>
          <p:cNvSpPr txBox="1"/>
          <p:nvPr/>
        </p:nvSpPr>
        <p:spPr>
          <a:xfrm>
            <a:off x="1460078" y="2017588"/>
            <a:ext cx="1643743" cy="3077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6"/>
          <p:cNvSpPr txBox="1"/>
          <p:nvPr/>
        </p:nvSpPr>
        <p:spPr>
          <a:xfrm>
            <a:off x="616436" y="2858804"/>
            <a:ext cx="1404257" cy="3077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CarRacer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6"/>
          <p:cNvSpPr txBox="1"/>
          <p:nvPr/>
        </p:nvSpPr>
        <p:spPr>
          <a:xfrm>
            <a:off x="2488777" y="2858804"/>
            <a:ext cx="1426029" cy="3077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BikeRacer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6"/>
          <p:cNvSpPr txBox="1"/>
          <p:nvPr/>
        </p:nvSpPr>
        <p:spPr>
          <a:xfrm>
            <a:off x="627321" y="3663854"/>
            <a:ext cx="1393372" cy="3077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6"/>
          <p:cNvSpPr txBox="1"/>
          <p:nvPr/>
        </p:nvSpPr>
        <p:spPr>
          <a:xfrm>
            <a:off x="2488778" y="3663854"/>
            <a:ext cx="1426028" cy="3077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Bike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1" name="Google Shape;441;p16"/>
          <p:cNvCxnSpPr>
            <a:stCxn id="436" idx="0"/>
          </p:cNvCxnSpPr>
          <p:nvPr/>
        </p:nvCxnSpPr>
        <p:spPr>
          <a:xfrm rot="10800000">
            <a:off x="2281950" y="1646488"/>
            <a:ext cx="0" cy="37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2" name="Google Shape;442;p16"/>
          <p:cNvCxnSpPr/>
          <p:nvPr/>
        </p:nvCxnSpPr>
        <p:spPr>
          <a:xfrm rot="10800000" flipH="1">
            <a:off x="1309320" y="2515204"/>
            <a:ext cx="783378" cy="34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3" name="Google Shape;443;p16"/>
          <p:cNvCxnSpPr>
            <a:stCxn id="438" idx="0"/>
          </p:cNvCxnSpPr>
          <p:nvPr/>
        </p:nvCxnSpPr>
        <p:spPr>
          <a:xfrm rot="10800000">
            <a:off x="2488691" y="2515004"/>
            <a:ext cx="713100" cy="34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4" name="Google Shape;444;p16"/>
          <p:cNvCxnSpPr>
            <a:stCxn id="439" idx="0"/>
            <a:endCxn id="437" idx="2"/>
          </p:cNvCxnSpPr>
          <p:nvPr/>
        </p:nvCxnSpPr>
        <p:spPr>
          <a:xfrm rot="10800000">
            <a:off x="1318607" y="3166454"/>
            <a:ext cx="5400" cy="49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5" name="Google Shape;445;p16"/>
          <p:cNvCxnSpPr>
            <a:stCxn id="440" idx="0"/>
          </p:cNvCxnSpPr>
          <p:nvPr/>
        </p:nvCxnSpPr>
        <p:spPr>
          <a:xfrm rot="10800000" flipH="1">
            <a:off x="3201792" y="3155054"/>
            <a:ext cx="3300" cy="50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6" name="Google Shape;446;p16"/>
          <p:cNvSpPr/>
          <p:nvPr/>
        </p:nvSpPr>
        <p:spPr>
          <a:xfrm>
            <a:off x="2180939" y="1635057"/>
            <a:ext cx="202019" cy="233916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6"/>
          <p:cNvSpPr/>
          <p:nvPr/>
        </p:nvSpPr>
        <p:spPr>
          <a:xfrm>
            <a:off x="1217554" y="3181301"/>
            <a:ext cx="202019" cy="233916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6"/>
          <p:cNvSpPr/>
          <p:nvPr/>
        </p:nvSpPr>
        <p:spPr>
          <a:xfrm>
            <a:off x="3103821" y="3181301"/>
            <a:ext cx="202019" cy="233916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6"/>
          <p:cNvSpPr/>
          <p:nvPr/>
        </p:nvSpPr>
        <p:spPr>
          <a:xfrm rot="2447263">
            <a:off x="2072904" y="2301704"/>
            <a:ext cx="203470" cy="255115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6"/>
          <p:cNvSpPr txBox="1"/>
          <p:nvPr/>
        </p:nvSpPr>
        <p:spPr>
          <a:xfrm>
            <a:off x="4193553" y="867315"/>
            <a:ext cx="4896209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would this program run?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●"/>
            </a:pPr>
            <a:r>
              <a:rPr lang="en" sz="1600" b="0" i="0" u="none" strike="noStrike" cap="none" dirty="0">
                <a:solidFill>
                  <a:schemeClr val="dk1"/>
                </a:solidFill>
                <a:sym typeface="Arial"/>
              </a:rPr>
              <a:t>An instance of </a:t>
            </a:r>
            <a:r>
              <a:rPr lang="en" sz="16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600" b="0" i="0" u="none" strike="noStrike" cap="none" dirty="0">
                <a:solidFill>
                  <a:srgbClr val="000000"/>
                </a:solidFill>
                <a:sym typeface="Arial"/>
              </a:rPr>
              <a:t> gets initialized by </a:t>
            </a: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●"/>
            </a:pPr>
            <a:r>
              <a:rPr lang="en" sz="16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600" b="0" i="0" u="none" strike="noStrike" cap="none" dirty="0">
                <a:solidFill>
                  <a:schemeClr val="dk1"/>
                </a:solidFill>
                <a:sym typeface="Arial"/>
              </a:rPr>
              <a:t>’s constructor initializes an </a:t>
            </a:r>
            <a:r>
              <a:rPr lang="en" sz="1600" b="0" i="0" u="none" strike="noStrike" cap="none" dirty="0">
                <a:solidFill>
                  <a:srgbClr val="000000"/>
                </a:solidFill>
                <a:sym typeface="Arial"/>
              </a:rPr>
              <a:t>instance of </a:t>
            </a:r>
            <a:r>
              <a:rPr lang="en" sz="16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Race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●"/>
            </a:pPr>
            <a:r>
              <a:rPr lang="en" sz="16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Race</a:t>
            </a:r>
            <a:r>
              <a:rPr lang="en" sz="1600" b="0" i="0" u="none" strike="noStrike" cap="none" dirty="0">
                <a:solidFill>
                  <a:srgbClr val="000000"/>
                </a:solidFill>
                <a:sym typeface="Arial"/>
              </a:rPr>
              <a:t>’s constructor initializes </a:t>
            </a: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_angel</a:t>
            </a:r>
            <a:r>
              <a:rPr lang="en" sz="1600" b="0" i="0" u="none" strike="noStrike" cap="none" dirty="0">
                <a:solidFill>
                  <a:srgbClr val="000000"/>
                </a:solidFill>
                <a:sym typeface="Arial"/>
              </a:rPr>
              <a:t>, a </a:t>
            </a:r>
            <a:r>
              <a:rPr lang="en" sz="1600" b="0" i="0" u="none" strike="noStrike" cap="none" dirty="0" err="1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CarRacer</a:t>
            </a:r>
            <a:r>
              <a:rPr lang="en" sz="1600" b="0" i="0" u="none" strike="noStrike" cap="none" dirty="0">
                <a:solidFill>
                  <a:srgbClr val="000000"/>
                </a:solidFill>
                <a:sym typeface="Arial"/>
              </a:rPr>
              <a:t> and </a:t>
            </a:r>
            <a:r>
              <a:rPr lang="en" sz="1600" b="0" i="0" u="none" strike="noStrike" cap="none" dirty="0">
                <a:solidFill>
                  <a:srgbClr val="0432FF"/>
                </a:solidFill>
                <a:sym typeface="Arial"/>
              </a:rPr>
              <a:t>_</a:t>
            </a:r>
            <a:r>
              <a:rPr lang="en" sz="1600" b="0" i="0" u="none" strike="noStrike" cap="none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" sz="1600" b="0" i="0" u="none" strike="noStrike" cap="none" dirty="0">
                <a:solidFill>
                  <a:srgbClr val="000000"/>
                </a:solidFill>
                <a:sym typeface="Arial"/>
              </a:rPr>
              <a:t>, a </a:t>
            </a:r>
            <a:r>
              <a:rPr lang="en" sz="1600" b="0" i="0" u="none" strike="noStrike" cap="none" dirty="0" err="1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BikeRacer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750888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" sz="1600" b="0" i="0" u="none" strike="noStrike" cap="none" dirty="0" err="1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CarRacer</a:t>
            </a:r>
            <a:r>
              <a:rPr lang="en" sz="1600" b="0" i="0" u="none" strike="noStrike" cap="none" dirty="0" err="1">
                <a:solidFill>
                  <a:srgbClr val="000000"/>
                </a:solidFill>
                <a:sym typeface="Arial"/>
              </a:rPr>
              <a:t>’s</a:t>
            </a:r>
            <a:r>
              <a:rPr lang="en" sz="1600" b="0" i="0" u="none" strike="noStrike" cap="none" dirty="0">
                <a:solidFill>
                  <a:srgbClr val="000000"/>
                </a:solidFill>
                <a:sym typeface="Arial"/>
              </a:rPr>
              <a:t> constructor initializes </a:t>
            </a: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_car</a:t>
            </a:r>
            <a:r>
              <a:rPr lang="en" sz="1600" b="0" i="0" u="none" strike="noStrike" cap="none" dirty="0">
                <a:solidFill>
                  <a:srgbClr val="000000"/>
                </a:solidFill>
                <a:sym typeface="Arial"/>
              </a:rPr>
              <a:t>, a </a:t>
            </a:r>
            <a:r>
              <a:rPr lang="en" sz="16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endParaRPr sz="1600" b="0" i="0" u="none" strike="noStrike" cap="none" dirty="0">
              <a:solidFill>
                <a:srgbClr val="FF40FF"/>
              </a:solidFill>
              <a:sym typeface="Arial"/>
            </a:endParaRPr>
          </a:p>
          <a:p>
            <a:pPr marL="750888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" sz="1600" b="0" i="0" u="none" strike="noStrike" cap="none" dirty="0" err="1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BikeRacer</a:t>
            </a:r>
            <a:r>
              <a:rPr lang="en" sz="1600" b="0" i="0" u="none" strike="noStrike" cap="none" dirty="0" err="1">
                <a:solidFill>
                  <a:srgbClr val="000000"/>
                </a:solidFill>
                <a:sym typeface="Arial"/>
              </a:rPr>
              <a:t>’s</a:t>
            </a:r>
            <a:r>
              <a:rPr lang="en" sz="1600" b="0" i="0" u="none" strike="noStrike" cap="none" dirty="0">
                <a:solidFill>
                  <a:srgbClr val="000000"/>
                </a:solidFill>
                <a:sym typeface="Arial"/>
              </a:rPr>
              <a:t> constructor initializes </a:t>
            </a: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_bike</a:t>
            </a:r>
            <a:r>
              <a:rPr lang="en" sz="1600" b="0" i="0" u="none" strike="noStrike" cap="none" dirty="0">
                <a:solidFill>
                  <a:srgbClr val="000000"/>
                </a:solidFill>
                <a:sym typeface="Arial"/>
              </a:rPr>
              <a:t>, a </a:t>
            </a:r>
            <a:r>
              <a:rPr lang="en" sz="16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endParaRPr sz="1600" b="0" i="0" u="none" strike="noStrike" cap="none" dirty="0">
              <a:solidFill>
                <a:srgbClr val="FF40FF"/>
              </a:solidFill>
              <a:sym typeface="Arial"/>
            </a:endParaRPr>
          </a:p>
          <a:p>
            <a:pPr marL="285750" lvl="0" indent="-285750">
              <a:buSzPts val="1120"/>
              <a:buFont typeface="Arial"/>
              <a:buChar char="●"/>
            </a:pPr>
            <a:r>
              <a:rPr lang="en" sz="16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calls </a:t>
            </a:r>
            <a:r>
              <a:rPr lang="en" sz="16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cs15Race.</a:t>
            </a: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startRace()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●"/>
            </a:pP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cs15Race</a:t>
            </a:r>
            <a:r>
              <a:rPr lang="en" sz="1600" b="0" i="0" u="none" strike="noStrike" cap="none" dirty="0">
                <a:solidFill>
                  <a:srgbClr val="000000"/>
                </a:solidFill>
                <a:sym typeface="Arial"/>
              </a:rPr>
              <a:t> calls </a:t>
            </a: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1600" b="0" i="0" u="none" strike="noStrike" cap="none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angel.useCar</a:t>
            </a: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600" b="0" i="0" u="none" strike="noStrike" cap="none" dirty="0">
                <a:solidFill>
                  <a:srgbClr val="000000"/>
                </a:solidFill>
                <a:sym typeface="Arial"/>
              </a:rPr>
              <a:t>and </a:t>
            </a: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1600" b="0" i="0" u="none" strike="noStrike" cap="none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lucy.useBike</a:t>
            </a: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●"/>
            </a:pP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_angel </a:t>
            </a:r>
            <a:r>
              <a:rPr lang="en" sz="1600" b="0" i="0" u="none" strike="noStrike" cap="none" dirty="0">
                <a:solidFill>
                  <a:schemeClr val="dk1"/>
                </a:solidFill>
                <a:sym typeface="Arial"/>
              </a:rPr>
              <a:t>calls </a:t>
            </a: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1600" b="0" i="0" u="none" strike="noStrike" cap="none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car.drive</a:t>
            </a: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●"/>
            </a:pP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1600" b="0" i="0" u="none" strike="noStrike" cap="none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 i="0" u="none" strike="noStrike" cap="none" dirty="0">
                <a:solidFill>
                  <a:schemeClr val="dk1"/>
                </a:solidFill>
                <a:sym typeface="Arial"/>
              </a:rPr>
              <a:t>calls </a:t>
            </a: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1600" b="0" i="0" u="none" strike="noStrike" cap="none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bike.pedal</a:t>
            </a: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16"/>
          <p:cNvSpPr/>
          <p:nvPr/>
        </p:nvSpPr>
        <p:spPr>
          <a:xfrm rot="-8352737">
            <a:off x="2239538" y="2342899"/>
            <a:ext cx="301700" cy="180085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22D9E-C7C8-4B45-9AE9-4981B27B66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7"/>
          <p:cNvSpPr txBox="1">
            <a:spLocks noGrp="1"/>
          </p:cNvSpPr>
          <p:nvPr>
            <p:ph type="body" idx="1"/>
          </p:nvPr>
        </p:nvSpPr>
        <p:spPr>
          <a:xfrm>
            <a:off x="278295" y="518005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63550" lvl="0" indent="-40163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6000" b="1"/>
              <a:t>Can we do better?</a:t>
            </a: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269CB6-0972-5449-8E9C-7E71808069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8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Things to think about</a:t>
            </a:r>
            <a:endParaRPr/>
          </a:p>
        </p:txBody>
      </p:sp>
      <p:sp>
        <p:nvSpPr>
          <p:cNvPr id="463" name="Google Shape;463;p18"/>
          <p:cNvSpPr txBox="1">
            <a:spLocks noGrp="1"/>
          </p:cNvSpPr>
          <p:nvPr>
            <p:ph type="body" idx="1"/>
          </p:nvPr>
        </p:nvSpPr>
        <p:spPr>
          <a:xfrm>
            <a:off x="108363" y="1123123"/>
            <a:ext cx="9259755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220" dirty="0"/>
              <a:t>Do we need two different </a:t>
            </a:r>
            <a:r>
              <a:rPr lang="en" sz="222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Racer</a:t>
            </a:r>
            <a:r>
              <a:rPr lang="en" sz="2220" dirty="0"/>
              <a:t> classes?</a:t>
            </a:r>
            <a:endParaRPr sz="2220" dirty="0"/>
          </a:p>
          <a:p>
            <a:pPr marL="866775" lvl="1" indent="-4095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 sz="1800" dirty="0"/>
              <a:t>we want multiple instances of </a:t>
            </a:r>
            <a:r>
              <a:rPr lang="en" sz="18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Racer</a:t>
            </a:r>
            <a:r>
              <a:rPr lang="en" sz="1800" dirty="0">
                <a:solidFill>
                  <a:srgbClr val="FF40FF"/>
                </a:solidFill>
              </a:rPr>
              <a:t>s</a:t>
            </a:r>
            <a:r>
              <a:rPr lang="en" sz="1800" dirty="0"/>
              <a:t> that use different modes of transportation</a:t>
            </a: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400" dirty="0"/>
          </a:p>
          <a:p>
            <a:pPr marL="1316038" lvl="2" indent="-40163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sz="1665" dirty="0"/>
              <a:t>both classes are very similar, they just use their own mode of transportation (</a:t>
            </a:r>
            <a:r>
              <a:rPr lang="en" sz="1665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useCar</a:t>
            </a:r>
            <a:r>
              <a:rPr lang="en" sz="1665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65" dirty="0"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665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65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useBike</a:t>
            </a:r>
            <a:r>
              <a:rPr lang="en" sz="1665" dirty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65" dirty="0"/>
              <a:t> </a:t>
            </a:r>
            <a:endParaRPr sz="1665" dirty="0"/>
          </a:p>
          <a:p>
            <a:pPr marL="1316038" lvl="2" indent="-401638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sz="1665" dirty="0"/>
              <a:t>do we need 2 different classes that serve essentially the same purpose?</a:t>
            </a:r>
            <a:endParaRPr sz="1665" dirty="0"/>
          </a:p>
          <a:p>
            <a:pPr marL="866775" lvl="1" indent="-409575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 sz="1800" dirty="0"/>
              <a:t>but how can we simplify?</a:t>
            </a:r>
            <a:endParaRPr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F0244C-31DE-8F4B-8BF3-3A59E8F398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9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20" dirty="0"/>
              <a:t>Solution 1: Create one </a:t>
            </a:r>
            <a:r>
              <a:rPr lang="en" sz="2520" dirty="0">
                <a:latin typeface="Consolas"/>
                <a:ea typeface="Consolas"/>
                <a:cs typeface="Consolas"/>
                <a:sym typeface="Consolas"/>
              </a:rPr>
              <a:t>Racer</a:t>
            </a:r>
            <a:r>
              <a:rPr lang="en" sz="2520" dirty="0"/>
              <a:t> class with multiple </a:t>
            </a:r>
            <a:r>
              <a:rPr lang="en" sz="2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useX</a:t>
            </a:r>
            <a:r>
              <a:rPr lang="en" sz="2600" dirty="0"/>
              <a:t> </a:t>
            </a:r>
            <a:r>
              <a:rPr lang="en" sz="2520" dirty="0"/>
              <a:t>methods!</a:t>
            </a:r>
            <a:endParaRPr sz="3240" dirty="0"/>
          </a:p>
        </p:txBody>
      </p:sp>
      <p:sp>
        <p:nvSpPr>
          <p:cNvPr id="470" name="Google Shape;470;p19"/>
          <p:cNvSpPr txBox="1">
            <a:spLocks noGrp="1"/>
          </p:cNvSpPr>
          <p:nvPr>
            <p:ph type="body" idx="1"/>
          </p:nvPr>
        </p:nvSpPr>
        <p:spPr>
          <a:xfrm>
            <a:off x="271199" y="3311054"/>
            <a:ext cx="4504377" cy="154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6775" lvl="1" indent="-409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600" dirty="0"/>
              <a:t>’s </a:t>
            </a:r>
            <a:r>
              <a:rPr lang="en" sz="16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drive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 dirty="0"/>
              <a:t> method will be invoked</a:t>
            </a:r>
            <a:endParaRPr dirty="0"/>
          </a:p>
          <a:p>
            <a:pPr marL="463550" lvl="0" indent="-401638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But any given instance of </a:t>
            </a:r>
            <a:r>
              <a:rPr lang="en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Racer</a:t>
            </a:r>
            <a:r>
              <a:rPr lang="en" sz="18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dirty="0"/>
              <a:t>will need a new method to accommodate every kind of transportation!</a:t>
            </a:r>
            <a:endParaRPr sz="2000" dirty="0"/>
          </a:p>
        </p:txBody>
      </p:sp>
      <p:sp>
        <p:nvSpPr>
          <p:cNvPr id="472" name="Google Shape;472;p19"/>
          <p:cNvSpPr txBox="1"/>
          <p:nvPr/>
        </p:nvSpPr>
        <p:spPr>
          <a:xfrm>
            <a:off x="4780343" y="1275523"/>
            <a:ext cx="4075421" cy="2787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Racer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Racer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//constructor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" sz="14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useCar</a:t>
            </a: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4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myCar.drive</a:t>
            </a: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useBike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myBike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myBike.pedal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9"/>
          <p:cNvSpPr txBox="1"/>
          <p:nvPr/>
        </p:nvSpPr>
        <p:spPr>
          <a:xfrm>
            <a:off x="271200" y="1090454"/>
            <a:ext cx="4259100" cy="1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marR="0" lvl="0" indent="-4016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●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one </a:t>
            </a:r>
            <a:r>
              <a:rPr lang="en" sz="20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Racer</a:t>
            </a:r>
            <a:r>
              <a:rPr lang="en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4" name="Google Shape;474;p19"/>
          <p:cNvCxnSpPr/>
          <p:nvPr/>
        </p:nvCxnSpPr>
        <p:spPr>
          <a:xfrm flipH="1">
            <a:off x="4780343" y="1275523"/>
            <a:ext cx="11068" cy="329024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5" name="Google Shape;475;p19"/>
          <p:cNvSpPr txBox="1"/>
          <p:nvPr/>
        </p:nvSpPr>
        <p:spPr>
          <a:xfrm>
            <a:off x="1307798" y="2718956"/>
            <a:ext cx="290021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4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angelsCar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" sz="14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14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angel.useCar</a:t>
            </a: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angelsCar</a:t>
            </a: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Google Shape;476;p19"/>
          <p:cNvSpPr txBox="1"/>
          <p:nvPr/>
        </p:nvSpPr>
        <p:spPr>
          <a:xfrm>
            <a:off x="278300" y="1950750"/>
            <a:ext cx="3929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401637" algn="l" rtl="0">
              <a:spcBef>
                <a:spcPts val="10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Merriweather Sans"/>
              <a:buChar char="●"/>
            </a:pPr>
            <a:r>
              <a:rPr lang="en" sz="2000" dirty="0">
                <a:solidFill>
                  <a:srgbClr val="0432FF"/>
                </a:solidFill>
              </a:rPr>
              <a:t>_</a:t>
            </a:r>
            <a:r>
              <a:rPr lang="en" sz="20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angel</a:t>
            </a:r>
            <a:r>
              <a:rPr lang="en" sz="2000" dirty="0">
                <a:solidFill>
                  <a:srgbClr val="0432FF"/>
                </a:solidFill>
              </a:rPr>
              <a:t> </a:t>
            </a:r>
            <a:r>
              <a:rPr lang="en" sz="2000" dirty="0">
                <a:solidFill>
                  <a:schemeClr val="dk1"/>
                </a:solidFill>
              </a:rPr>
              <a:t>is instance of 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Racer </a:t>
            </a:r>
            <a:r>
              <a:rPr lang="en" sz="2000" dirty="0">
                <a:solidFill>
                  <a:schemeClr val="dk1"/>
                </a:solidFill>
              </a:rPr>
              <a:t>and elsewhere we have:</a:t>
            </a:r>
            <a:endParaRPr dirty="0"/>
          </a:p>
        </p:txBody>
      </p:sp>
      <p:sp>
        <p:nvSpPr>
          <p:cNvPr id="477" name="Google Shape;477;p19"/>
          <p:cNvSpPr txBox="1"/>
          <p:nvPr/>
        </p:nvSpPr>
        <p:spPr>
          <a:xfrm>
            <a:off x="269436" y="1427950"/>
            <a:ext cx="36447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66775" lvl="1" indent="-409575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" sz="1600" dirty="0">
                <a:solidFill>
                  <a:schemeClr val="dk1"/>
                </a:solidFill>
              </a:rPr>
              <a:t>define different methods for each type of transportation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2EED2-9CB4-674C-A684-A72EAAAEA3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0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Solution 1 Drawbacks</a:t>
            </a:r>
            <a:endParaRPr/>
          </a:p>
        </p:txBody>
      </p:sp>
      <p:sp>
        <p:nvSpPr>
          <p:cNvPr id="483" name="Google Shape;483;p20"/>
          <p:cNvSpPr txBox="1">
            <a:spLocks noGrp="1"/>
          </p:cNvSpPr>
          <p:nvPr>
            <p:ph type="body" idx="1"/>
          </p:nvPr>
        </p:nvSpPr>
        <p:spPr>
          <a:xfrm>
            <a:off x="100361" y="1288222"/>
            <a:ext cx="2804885" cy="4139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lvl="0" indent="-401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Now imagine all the CS15 TAs join the race and there are 10 different modes of transportation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5" name="Google Shape;485;p20"/>
          <p:cNvSpPr txBox="1"/>
          <p:nvPr/>
        </p:nvSpPr>
        <p:spPr>
          <a:xfrm>
            <a:off x="2997844" y="1734767"/>
            <a:ext cx="6250327" cy="326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Racer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</a:t>
            </a: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Racer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//constructor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void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useCar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){//code elided}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useBike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myBike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){//code elided}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useHoverboard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i="0" u="none" strike="noStrike" cap="none" dirty="0" err="1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Hoverboard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myHb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){//code elided}</a:t>
            </a:r>
            <a:endParaRPr sz="1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useHorse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Horse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myHorse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){//code elided}</a:t>
            </a:r>
            <a:endParaRPr sz="1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useScooter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Scooter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myScooter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){//code elided}</a:t>
            </a:r>
            <a:endParaRPr sz="1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useMotorcycle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Motorcycle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myMc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{//code elided}</a:t>
            </a:r>
            <a:endParaRPr sz="1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void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usePogoStick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i="0" u="none" strike="noStrike" cap="none" dirty="0" err="1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PogoStick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myPogo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){//code elided}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// And more…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20"/>
          <p:cNvPicPr preferRelativeResize="0"/>
          <p:nvPr/>
        </p:nvPicPr>
        <p:blipFill rotWithShape="1">
          <a:blip r:embed="rId3">
            <a:alphaModFix/>
          </a:blip>
          <a:srcRect l="12858" r="13832" b="18279"/>
          <a:stretch/>
        </p:blipFill>
        <p:spPr>
          <a:xfrm>
            <a:off x="7524050" y="130450"/>
            <a:ext cx="1619960" cy="27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0"/>
          <p:cNvPicPr preferRelativeResize="0"/>
          <p:nvPr/>
        </p:nvPicPr>
        <p:blipFill rotWithShape="1">
          <a:blip r:embed="rId4">
            <a:alphaModFix/>
          </a:blip>
          <a:srcRect t="11994" b="11511"/>
          <a:stretch/>
        </p:blipFill>
        <p:spPr>
          <a:xfrm>
            <a:off x="5888925" y="130450"/>
            <a:ext cx="1471200" cy="1691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0"/>
          <p:cNvPicPr preferRelativeResize="0"/>
          <p:nvPr/>
        </p:nvPicPr>
        <p:blipFill rotWithShape="1">
          <a:blip r:embed="rId5">
            <a:alphaModFix/>
          </a:blip>
          <a:srcRect l="11911" r="30211"/>
          <a:stretch/>
        </p:blipFill>
        <p:spPr>
          <a:xfrm>
            <a:off x="5888937" y="1409388"/>
            <a:ext cx="1471200" cy="1429896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0"/>
          <p:cNvSpPr txBox="1"/>
          <p:nvPr/>
        </p:nvSpPr>
        <p:spPr>
          <a:xfrm>
            <a:off x="65500" y="2686875"/>
            <a:ext cx="2874600" cy="25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401637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●"/>
            </a:pPr>
            <a:r>
              <a:rPr lang="en" sz="1800" dirty="0">
                <a:solidFill>
                  <a:schemeClr val="dk1"/>
                </a:solidFill>
              </a:rPr>
              <a:t>Writing these similar </a:t>
            </a:r>
            <a:r>
              <a:rPr lang="en" sz="1800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useX</a:t>
            </a:r>
            <a:r>
              <a:rPr lang="en" sz="18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800" dirty="0">
                <a:solidFill>
                  <a:schemeClr val="dk1"/>
                </a:solidFill>
              </a:rPr>
              <a:t>methods is a lot of work for you, as the developer, and it is an inefficient coding style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736AD-4237-7C41-B91A-CDA65689EB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>
            <a:spLocks noGrp="1"/>
          </p:cNvSpPr>
          <p:nvPr>
            <p:ph type="title"/>
          </p:nvPr>
        </p:nvSpPr>
        <p:spPr>
          <a:xfrm>
            <a:off x="457200" y="270416"/>
            <a:ext cx="8229600" cy="68323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r>
              <a:rPr lang="en" dirty="0"/>
              <a:t>Another Example: Association (3/6)</a:t>
            </a:r>
          </a:p>
        </p:txBody>
      </p:sp>
      <p:sp>
        <p:nvSpPr>
          <p:cNvPr id="865" name="Shape 865"/>
          <p:cNvSpPr txBox="1">
            <a:spLocks noGrp="1"/>
          </p:cNvSpPr>
          <p:nvPr>
            <p:ph type="body" idx="2"/>
          </p:nvPr>
        </p:nvSpPr>
        <p:spPr>
          <a:xfrm>
            <a:off x="4619786" y="828023"/>
            <a:ext cx="4692274" cy="4256520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public class CS15Professor {</a:t>
            </a:r>
          </a:p>
          <a:p>
            <a:pPr lvl="0" defTabSz="403225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_hta1;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_hta2;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_hta3;</a:t>
            </a:r>
            <a:endParaRPr lang="en-US"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_hta4;</a:t>
            </a:r>
          </a:p>
          <a:p>
            <a:pPr defTabSz="403225">
              <a:buClr>
                <a:schemeClr val="dk1"/>
              </a:buClr>
              <a:buSzPct val="78571"/>
              <a:buNone/>
            </a:pP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_hta5;</a:t>
            </a:r>
            <a:endParaRPr lang="en"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public CS15Professor(</a:t>
            </a:r>
            <a:r>
              <a:rPr lang="en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firstTA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457200" lvl="0" indent="457200" defTabSz="403225">
              <a:buClr>
                <a:schemeClr val="dk1"/>
              </a:buClr>
              <a:buSzPct val="78571"/>
              <a:buNone/>
            </a:pPr>
            <a:r>
              <a:rPr lang="en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secondTA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thirdTA</a:t>
            </a:r>
            <a:endParaRPr lang="en-US"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defTabSz="403225">
              <a:buClr>
                <a:schemeClr val="dk1"/>
              </a:buClr>
              <a:buSzPct val="78571"/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fourthTA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fifthTA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defTabSz="403225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_hta1 = </a:t>
            </a:r>
            <a:r>
              <a:rPr lang="en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firstTA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_hta2 = </a:t>
            </a:r>
            <a:r>
              <a:rPr lang="en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secondTA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_hta3 = </a:t>
            </a:r>
            <a:r>
              <a:rPr lang="en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thirdTA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_hta4 = 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fourthTA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_hta5 = 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fifthTA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"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defTabSz="403225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dirty="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/* additional methods elided */</a:t>
            </a: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953650"/>
            <a:ext cx="4162586" cy="3962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50" dirty="0"/>
              <a:t>Here’s our solution!</a:t>
            </a:r>
          </a:p>
          <a:p>
            <a:pPr marL="457200" lvl="0" indent="-342900"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50" dirty="0"/>
              <a:t>Remember, you can choose your own names for the instance variables and parameters</a:t>
            </a:r>
          </a:p>
          <a:p>
            <a:pPr marL="457200" lvl="0" indent="-342900"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/>
              <a:t>T</a:t>
            </a:r>
            <a:r>
              <a:rPr lang="en" sz="2400" dirty="0"/>
              <a:t>he </a:t>
            </a:r>
            <a:r>
              <a:rPr lang="en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CS15Professor</a:t>
            </a:r>
            <a:r>
              <a:rPr lang="en" sz="2250" dirty="0"/>
              <a:t> can now send a message to one of his </a:t>
            </a:r>
            <a:r>
              <a:rPr lang="en" sz="2400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HeadTA</a:t>
            </a:r>
            <a:r>
              <a:rPr lang="en" sz="2250" dirty="0" err="1"/>
              <a:t>s</a:t>
            </a:r>
            <a:r>
              <a:rPr lang="en" sz="2250" dirty="0"/>
              <a:t> like this:</a:t>
            </a:r>
          </a:p>
          <a:p>
            <a:pPr lvl="0" indent="457200">
              <a:spcAft>
                <a:spcPts val="1000"/>
              </a:spcAft>
            </a:pPr>
            <a:r>
              <a:rPr lang="en" sz="225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_hta2.setUpLecture();</a:t>
            </a:r>
          </a:p>
        </p:txBody>
      </p:sp>
    </p:spTree>
    <p:extLst>
      <p:ext uri="{BB962C8B-B14F-4D97-AF65-F5344CB8AC3E}">
        <p14:creationId xmlns:p14="http://schemas.microsoft.com/office/powerpoint/2010/main" val="33185205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Is there another solution?</a:t>
            </a:r>
            <a:endParaRPr/>
          </a:p>
        </p:txBody>
      </p:sp>
      <p:sp>
        <p:nvSpPr>
          <p:cNvPr id="495" name="Google Shape;495;p21"/>
          <p:cNvSpPr txBox="1">
            <a:spLocks noGrp="1"/>
          </p:cNvSpPr>
          <p:nvPr>
            <p:ph type="body" idx="1"/>
          </p:nvPr>
        </p:nvSpPr>
        <p:spPr>
          <a:xfrm>
            <a:off x="278296" y="4200363"/>
            <a:ext cx="8577469" cy="522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/>
              <a:t>Can we go from left to right?</a:t>
            </a:r>
            <a:endParaRPr/>
          </a:p>
        </p:txBody>
      </p:sp>
      <p:grpSp>
        <p:nvGrpSpPr>
          <p:cNvPr id="497" name="Google Shape;497;p21"/>
          <p:cNvGrpSpPr/>
          <p:nvPr/>
        </p:nvGrpSpPr>
        <p:grpSpPr>
          <a:xfrm>
            <a:off x="947057" y="1113276"/>
            <a:ext cx="3943920" cy="2256543"/>
            <a:chOff x="0" y="1041828"/>
            <a:chExt cx="3943920" cy="3001523"/>
          </a:xfrm>
        </p:grpSpPr>
        <p:sp>
          <p:nvSpPr>
            <p:cNvPr id="498" name="Google Shape;498;p21"/>
            <p:cNvSpPr txBox="1"/>
            <p:nvPr/>
          </p:nvSpPr>
          <p:spPr>
            <a:xfrm>
              <a:off x="0" y="1041828"/>
              <a:ext cx="3943920" cy="395086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ola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Racer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99" name="Google Shape;499;p21"/>
            <p:cNvSpPr txBox="1"/>
            <p:nvPr/>
          </p:nvSpPr>
          <p:spPr>
            <a:xfrm>
              <a:off x="0" y="1436912"/>
              <a:ext cx="3943920" cy="260643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useCar(Car car)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useBike(Bike bike)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useHoverBoard(HoverBoard hoverboard)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useHorse(Horse horse)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useScooter(Scooter scooter)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useMotorcycle(Motorcycle motorcycle)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usePogoStick(PogoStick pogo)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21"/>
          <p:cNvGrpSpPr/>
          <p:nvPr/>
        </p:nvGrpSpPr>
        <p:grpSpPr>
          <a:xfrm>
            <a:off x="5617028" y="1113276"/>
            <a:ext cx="2438400" cy="2256543"/>
            <a:chOff x="0" y="1041828"/>
            <a:chExt cx="2438400" cy="2256543"/>
          </a:xfrm>
        </p:grpSpPr>
        <p:sp>
          <p:nvSpPr>
            <p:cNvPr id="501" name="Google Shape;501;p21"/>
            <p:cNvSpPr txBox="1"/>
            <p:nvPr/>
          </p:nvSpPr>
          <p:spPr>
            <a:xfrm>
              <a:off x="0" y="1041828"/>
              <a:ext cx="2438400" cy="395086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ola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Racer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2" name="Google Shape;502;p21"/>
            <p:cNvSpPr txBox="1"/>
            <p:nvPr/>
          </p:nvSpPr>
          <p:spPr>
            <a:xfrm>
              <a:off x="0" y="1436913"/>
              <a:ext cx="2438400" cy="186145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useTransportation()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503" name="Google Shape;503;p21"/>
          <p:cNvCxnSpPr/>
          <p:nvPr/>
        </p:nvCxnSpPr>
        <p:spPr>
          <a:xfrm>
            <a:off x="4890977" y="2294088"/>
            <a:ext cx="726051" cy="551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DCAD3-4511-F941-9765-C2FAB9AE7D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2"/>
          <p:cNvSpPr txBox="1">
            <a:spLocks noGrp="1"/>
          </p:cNvSpPr>
          <p:nvPr>
            <p:ph type="title"/>
          </p:nvPr>
        </p:nvSpPr>
        <p:spPr>
          <a:xfrm>
            <a:off x="278296" y="7494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Interfaces and Polymorphism</a:t>
            </a:r>
            <a:endParaRPr/>
          </a:p>
        </p:txBody>
      </p:sp>
      <p:sp>
        <p:nvSpPr>
          <p:cNvPr id="509" name="Google Shape;509;p22"/>
          <p:cNvSpPr txBox="1">
            <a:spLocks noGrp="1"/>
          </p:cNvSpPr>
          <p:nvPr>
            <p:ph type="body" idx="1"/>
          </p:nvPr>
        </p:nvSpPr>
        <p:spPr>
          <a:xfrm>
            <a:off x="278295" y="767088"/>
            <a:ext cx="8577469" cy="122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" sz="2220"/>
              <a:t>In order to simplify code, we need to learn</a:t>
            </a:r>
            <a:endParaRPr/>
          </a:p>
          <a:p>
            <a:pPr marL="866775" lvl="1" indent="-40957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50"/>
              <a:buChar char="o"/>
            </a:pPr>
            <a:r>
              <a:rPr lang="en" sz="1850">
                <a:solidFill>
                  <a:srgbClr val="00B050"/>
                </a:solidFill>
              </a:rPr>
              <a:t>Interfaces</a:t>
            </a:r>
            <a:endParaRPr/>
          </a:p>
          <a:p>
            <a:pPr marL="866775" lvl="1" indent="-40957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50"/>
              <a:buChar char="o"/>
            </a:pPr>
            <a:r>
              <a:rPr lang="en" sz="1850">
                <a:solidFill>
                  <a:srgbClr val="7030A0"/>
                </a:solidFill>
              </a:rPr>
              <a:t>Polymorphism</a:t>
            </a:r>
            <a:endParaRPr sz="1850">
              <a:solidFill>
                <a:srgbClr val="7030A0"/>
              </a:solidFill>
            </a:endParaRPr>
          </a:p>
          <a:p>
            <a:pPr marL="866775" lvl="1" indent="-40957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50"/>
              <a:buChar char="o"/>
            </a:pPr>
            <a:r>
              <a:rPr lang="en" sz="1850"/>
              <a:t>we’ll see how this new code works shortly:	</a:t>
            </a:r>
            <a:r>
              <a:rPr lang="en" sz="1850">
                <a:solidFill>
                  <a:srgbClr val="7030A0"/>
                </a:solidFill>
              </a:rPr>
              <a:t>	</a:t>
            </a:r>
            <a:endParaRPr sz="1850">
              <a:solidFill>
                <a:srgbClr val="7030A0"/>
              </a:solidFill>
            </a:endParaRPr>
          </a:p>
        </p:txBody>
      </p:sp>
      <p:sp>
        <p:nvSpPr>
          <p:cNvPr id="511" name="Google Shape;511;p22"/>
          <p:cNvSpPr txBox="1"/>
          <p:nvPr/>
        </p:nvSpPr>
        <p:spPr>
          <a:xfrm>
            <a:off x="389827" y="2057397"/>
            <a:ext cx="4261775" cy="325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 </a:t>
            </a: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implements Transporter</a:t>
            </a:r>
            <a:r>
              <a:rPr lang="en" sz="1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" sz="1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//code elided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void drive(){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//code elided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i="0" u="none" strike="noStrike" cap="none">
                <a:solidFill>
                  <a:srgbClr val="38771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public void move(){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       </a:t>
            </a:r>
            <a:r>
              <a:rPr lang="en" sz="1400" b="0" i="0" u="none" strike="noStrike" cap="none">
                <a:solidFill>
                  <a:srgbClr val="38771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this.drive();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i="0" u="none" strike="noStrike" cap="none">
                <a:solidFill>
                  <a:srgbClr val="38771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//more methods elided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2"/>
          <p:cNvSpPr txBox="1"/>
          <p:nvPr/>
        </p:nvSpPr>
        <p:spPr>
          <a:xfrm>
            <a:off x="4855029" y="2057397"/>
            <a:ext cx="4288971" cy="250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Racer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//previous code elided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public void </a:t>
            </a: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useTransportation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 	</a:t>
            </a: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 transport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     </a:t>
            </a:r>
            <a:r>
              <a:rPr lang="en" sz="1400" b="0" i="0" u="none" strike="noStrike" cap="non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transport.move();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3" name="Google Shape;513;p22"/>
          <p:cNvCxnSpPr/>
          <p:nvPr/>
        </p:nvCxnSpPr>
        <p:spPr>
          <a:xfrm>
            <a:off x="4651602" y="2057397"/>
            <a:ext cx="0" cy="291192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58C343-143F-564D-AA3D-64CAC7CA2B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3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 b="1"/>
              <a:t>Interfaces: Spot the Similarities</a:t>
            </a:r>
            <a:endParaRPr/>
          </a:p>
        </p:txBody>
      </p:sp>
      <p:sp>
        <p:nvSpPr>
          <p:cNvPr id="519" name="Google Shape;519;p23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120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What do cars and bikes have in common?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What do cars and bikes not have in common?</a:t>
            </a:r>
            <a:endParaRPr/>
          </a:p>
        </p:txBody>
      </p:sp>
      <p:pic>
        <p:nvPicPr>
          <p:cNvPr id="521" name="Google Shape;521;p23"/>
          <p:cNvPicPr preferRelativeResize="0"/>
          <p:nvPr/>
        </p:nvPicPr>
        <p:blipFill rotWithShape="1">
          <a:blip r:embed="rId3">
            <a:alphaModFix/>
          </a:blip>
          <a:srcRect t="18942"/>
          <a:stretch/>
        </p:blipFill>
        <p:spPr>
          <a:xfrm>
            <a:off x="423475" y="2332840"/>
            <a:ext cx="3856675" cy="2344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4585" y="2332840"/>
            <a:ext cx="3386739" cy="21311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039D2E-D0A0-0649-A6BD-B93CC2D00A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4"/>
          <p:cNvSpPr txBox="1"/>
          <p:nvPr/>
        </p:nvSpPr>
        <p:spPr>
          <a:xfrm>
            <a:off x="5308600" y="2312500"/>
            <a:ext cx="26133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 kickstand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gears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4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 b="1"/>
              <a:t>Cars vs. Bikes</a:t>
            </a:r>
            <a:endParaRPr/>
          </a:p>
        </p:txBody>
      </p:sp>
      <p:sp>
        <p:nvSpPr>
          <p:cNvPr id="530" name="Google Shape;530;p24"/>
          <p:cNvSpPr/>
          <p:nvPr/>
        </p:nvSpPr>
        <p:spPr>
          <a:xfrm>
            <a:off x="3616800" y="993900"/>
            <a:ext cx="5433900" cy="3997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4"/>
          <p:cNvSpPr/>
          <p:nvPr/>
        </p:nvSpPr>
        <p:spPr>
          <a:xfrm>
            <a:off x="61300" y="1078475"/>
            <a:ext cx="5247300" cy="39819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4"/>
          <p:cNvSpPr txBox="1"/>
          <p:nvPr/>
        </p:nvSpPr>
        <p:spPr>
          <a:xfrm>
            <a:off x="1566599" y="1550661"/>
            <a:ext cx="2050200" cy="60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4"/>
          <p:cNvSpPr txBox="1"/>
          <p:nvPr/>
        </p:nvSpPr>
        <p:spPr>
          <a:xfrm>
            <a:off x="5652976" y="1550661"/>
            <a:ext cx="2050200" cy="60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Bikes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4"/>
          <p:cNvSpPr txBox="1"/>
          <p:nvPr/>
        </p:nvSpPr>
        <p:spPr>
          <a:xfrm>
            <a:off x="311700" y="2312500"/>
            <a:ext cx="3305099" cy="18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 radio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 off/on headlights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 off/on turn signal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Lock/unlock doors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4"/>
          <p:cNvSpPr txBox="1"/>
          <p:nvPr/>
        </p:nvSpPr>
        <p:spPr>
          <a:xfrm>
            <a:off x="3672851" y="2327775"/>
            <a:ext cx="149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Brake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C1BF66-4A0B-4C4F-9956-575358166D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5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/>
              <a:t>Digging deeper into the similarities</a:t>
            </a:r>
            <a:endParaRPr/>
          </a:p>
        </p:txBody>
      </p:sp>
      <p:sp>
        <p:nvSpPr>
          <p:cNvPr id="541" name="Google Shape;541;p25"/>
          <p:cNvSpPr txBox="1">
            <a:spLocks noGrp="1"/>
          </p:cNvSpPr>
          <p:nvPr>
            <p:ph type="body" idx="1"/>
          </p:nvPr>
        </p:nvSpPr>
        <p:spPr>
          <a:xfrm>
            <a:off x="3123210" y="1377538"/>
            <a:ext cx="5949072" cy="325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/>
              <a:t>How similar are they when they move?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o"/>
            </a:pPr>
            <a:r>
              <a:rPr lang="en" sz="2200" dirty="0"/>
              <a:t>do they move in same way?</a:t>
            </a:r>
            <a:endParaRPr dirty="0"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/>
              <a:t>Not very similar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o"/>
            </a:pPr>
            <a:r>
              <a:rPr lang="en" sz="2200" dirty="0"/>
              <a:t>cars drive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o"/>
            </a:pPr>
            <a:r>
              <a:rPr lang="en" sz="2200" dirty="0"/>
              <a:t>bikes pedal</a:t>
            </a:r>
            <a:endParaRPr dirty="0"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/>
              <a:t>Both can move, but in different ways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63550" lvl="0" indent="-2492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543" name="Google Shape;543;p25"/>
          <p:cNvPicPr preferRelativeResize="0"/>
          <p:nvPr/>
        </p:nvPicPr>
        <p:blipFill rotWithShape="1">
          <a:blip r:embed="rId3">
            <a:alphaModFix/>
          </a:blip>
          <a:srcRect t="5947"/>
          <a:stretch/>
        </p:blipFill>
        <p:spPr>
          <a:xfrm>
            <a:off x="685800" y="1377538"/>
            <a:ext cx="1778000" cy="321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7AF5DC-F1ED-A04A-937D-131E1F6545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6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Can we model this in code?</a:t>
            </a:r>
            <a:endParaRPr/>
          </a:p>
        </p:txBody>
      </p:sp>
      <p:sp>
        <p:nvSpPr>
          <p:cNvPr id="549" name="Google Shape;549;p26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4949688" cy="387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70"/>
              <a:buChar char="●"/>
            </a:pPr>
            <a:r>
              <a:rPr lang="en" sz="2170"/>
              <a:t>Many real-world objects have several broad similarities</a:t>
            </a:r>
            <a:endParaRPr/>
          </a:p>
          <a:p>
            <a:pPr marL="866775" lvl="1" indent="-4095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20"/>
              <a:buChar char="o"/>
            </a:pPr>
            <a:r>
              <a:rPr lang="en" sz="1820"/>
              <a:t>cars and bikes can move</a:t>
            </a:r>
            <a:endParaRPr/>
          </a:p>
          <a:p>
            <a:pPr marL="866775" lvl="1" indent="-4095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20"/>
              <a:buChar char="o"/>
            </a:pPr>
            <a:r>
              <a:rPr lang="en" sz="1820"/>
              <a:t>cars and laptops can play radio</a:t>
            </a:r>
            <a:endParaRPr/>
          </a:p>
          <a:p>
            <a:pPr marL="866775" lvl="1" indent="-4095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20"/>
              <a:buChar char="o"/>
            </a:pPr>
            <a:r>
              <a:rPr lang="en" sz="1820"/>
              <a:t>phones and Teslas can be charged</a:t>
            </a:r>
            <a:endParaRPr/>
          </a:p>
          <a:p>
            <a:pPr marL="463550" lvl="0" indent="-4016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70"/>
              <a:buChar char="●"/>
            </a:pPr>
            <a:r>
              <a:rPr lang="en" sz="2170"/>
              <a:t>Take </a:t>
            </a:r>
            <a:r>
              <a:rPr lang="en" sz="238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380"/>
              <a:t> and </a:t>
            </a:r>
            <a:r>
              <a:rPr lang="en" sz="238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 sz="2380"/>
              <a:t> class</a:t>
            </a:r>
            <a:endParaRPr/>
          </a:p>
          <a:p>
            <a:pPr marL="866775" lvl="1" indent="-4095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20"/>
              <a:buChar char="o"/>
            </a:pPr>
            <a:r>
              <a:rPr lang="en" sz="1820"/>
              <a:t>how can their similar functionalities get enumerated in one place?</a:t>
            </a:r>
            <a:endParaRPr/>
          </a:p>
          <a:p>
            <a:pPr marL="866775" lvl="1" indent="-4095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20"/>
              <a:buChar char="o"/>
            </a:pPr>
            <a:r>
              <a:rPr lang="en" sz="1820"/>
              <a:t>how can their broad relationship get portrayed through code?</a:t>
            </a:r>
            <a:endParaRPr/>
          </a:p>
          <a:p>
            <a:pPr marL="866775" lvl="1" indent="-29400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20"/>
              <a:buNone/>
            </a:pPr>
            <a:endParaRPr sz="1820"/>
          </a:p>
        </p:txBody>
      </p:sp>
      <p:sp>
        <p:nvSpPr>
          <p:cNvPr id="550" name="Google Shape;550;p26"/>
          <p:cNvSpPr txBox="1"/>
          <p:nvPr/>
        </p:nvSpPr>
        <p:spPr>
          <a:xfrm>
            <a:off x="5454600" y="1306625"/>
            <a:ext cx="3162900" cy="173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playRadio()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lockDoors()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unlockDoors()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brake()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steer() 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26"/>
          <p:cNvSpPr txBox="1"/>
          <p:nvPr/>
        </p:nvSpPr>
        <p:spPr>
          <a:xfrm>
            <a:off x="5454600" y="3043824"/>
            <a:ext cx="3162900" cy="152635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Bike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dropKickstand()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changeGears()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brake()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steer()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3" name="Google Shape;553;p26"/>
          <p:cNvCxnSpPr/>
          <p:nvPr/>
        </p:nvCxnSpPr>
        <p:spPr>
          <a:xfrm>
            <a:off x="5454600" y="2289525"/>
            <a:ext cx="316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554" name="Google Shape;554;p26"/>
          <p:cNvCxnSpPr/>
          <p:nvPr/>
        </p:nvCxnSpPr>
        <p:spPr>
          <a:xfrm>
            <a:off x="5454600" y="3813525"/>
            <a:ext cx="316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1C6C72-D47C-DC43-B151-4F44EA4A83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7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Introducing Interfaces</a:t>
            </a:r>
            <a:endParaRPr/>
          </a:p>
        </p:txBody>
      </p:sp>
      <p:sp>
        <p:nvSpPr>
          <p:cNvPr id="560" name="Google Shape;560;p27"/>
          <p:cNvSpPr txBox="1">
            <a:spLocks noGrp="1"/>
          </p:cNvSpPr>
          <p:nvPr>
            <p:ph type="body" idx="1"/>
          </p:nvPr>
        </p:nvSpPr>
        <p:spPr>
          <a:xfrm>
            <a:off x="278295" y="995527"/>
            <a:ext cx="871684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>
                <a:solidFill>
                  <a:srgbClr val="FF0000"/>
                </a:solidFill>
              </a:rPr>
              <a:t>Interfaces</a:t>
            </a:r>
            <a:r>
              <a:rPr lang="en" dirty="0"/>
              <a:t> group similar capabilities/function of different classes together</a:t>
            </a:r>
            <a:endParaRPr dirty="0"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/>
              <a:t>Model “acts-as” relationship</a:t>
            </a:r>
            <a:endParaRPr dirty="0"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dirty="0"/>
              <a:t>s and </a:t>
            </a:r>
            <a:r>
              <a:rPr lang="en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 dirty="0"/>
              <a:t>s could implement a </a:t>
            </a:r>
            <a:r>
              <a:rPr lang="en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dirty="0">
                <a:solidFill>
                  <a:srgbClr val="00B050"/>
                </a:solidFill>
              </a:rPr>
              <a:t> </a:t>
            </a:r>
            <a:r>
              <a:rPr lang="en" dirty="0"/>
              <a:t>interface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o"/>
            </a:pPr>
            <a:r>
              <a:rPr lang="en" sz="2400" dirty="0"/>
              <a:t>they can transport people from one place to another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o"/>
            </a:pPr>
            <a:r>
              <a:rPr lang="en" sz="2200" dirty="0"/>
              <a:t>they “act as” transporters </a:t>
            </a:r>
            <a:endParaRPr sz="2200" dirty="0"/>
          </a:p>
          <a:p>
            <a:pPr marL="1316038" lvl="2" indent="-401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en" sz="2000" dirty="0"/>
              <a:t>objects that can move</a:t>
            </a:r>
            <a:endParaRPr sz="2000" dirty="0"/>
          </a:p>
          <a:p>
            <a:pPr marL="1316038" lvl="2" indent="-401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en" sz="2000" dirty="0"/>
              <a:t>have shared functionality, such as moving, braking, turning etc.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o"/>
            </a:pPr>
            <a:r>
              <a:rPr lang="en" sz="2200" dirty="0"/>
              <a:t>for this lecture, interfaces are </a:t>
            </a:r>
            <a:r>
              <a:rPr lang="en" sz="2200" dirty="0">
                <a:solidFill>
                  <a:srgbClr val="00B050"/>
                </a:solidFill>
              </a:rPr>
              <a:t>green</a:t>
            </a:r>
            <a:r>
              <a:rPr lang="en" sz="2200" dirty="0"/>
              <a:t> and classes that implement them </a:t>
            </a:r>
            <a:r>
              <a:rPr lang="en" sz="2200" dirty="0">
                <a:solidFill>
                  <a:srgbClr val="FF40FF"/>
                </a:solidFill>
              </a:rPr>
              <a:t>pink</a:t>
            </a:r>
            <a:endParaRPr sz="2200" dirty="0"/>
          </a:p>
          <a:p>
            <a:pPr marL="463550" lvl="0" indent="-2492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63550" lvl="0" indent="-2492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63550" lvl="0" indent="-2492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63550" lvl="0" indent="-2492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ECADD-AE59-DB4D-9906-43724FF397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8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/>
              <a:t>Introducing Interfaces</a:t>
            </a:r>
            <a:endParaRPr/>
          </a:p>
        </p:txBody>
      </p:sp>
      <p:sp>
        <p:nvSpPr>
          <p:cNvPr id="568" name="Google Shape;568;p28"/>
          <p:cNvSpPr txBox="1">
            <a:spLocks noGrp="1"/>
          </p:cNvSpPr>
          <p:nvPr>
            <p:ph type="body" idx="1"/>
          </p:nvPr>
        </p:nvSpPr>
        <p:spPr>
          <a:xfrm>
            <a:off x="278295" y="985804"/>
            <a:ext cx="8211281" cy="415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lvl="0" indent="-401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Interfaces are contracts</a:t>
            </a:r>
            <a:r>
              <a:rPr lang="en" sz="2000" b="1" dirty="0"/>
              <a:t> </a:t>
            </a:r>
            <a:r>
              <a:rPr lang="en" sz="2000" dirty="0"/>
              <a:t>that classes agree to</a:t>
            </a:r>
            <a:endParaRPr sz="2000" b="1" dirty="0"/>
          </a:p>
          <a:p>
            <a:pPr marL="463550" lvl="0" indent="-40163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If classes choose to </a:t>
            </a:r>
            <a:r>
              <a:rPr lang="en" sz="2000" dirty="0">
                <a:solidFill>
                  <a:srgbClr val="FF0000"/>
                </a:solidFill>
              </a:rPr>
              <a:t>implement </a:t>
            </a:r>
            <a:r>
              <a:rPr lang="en" sz="2000" dirty="0"/>
              <a:t>given interface, it must define all methods declared in interface</a:t>
            </a:r>
            <a:endParaRPr dirty="0"/>
          </a:p>
          <a:p>
            <a:pPr marL="866775" lvl="1" indent="-4095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</a:pPr>
            <a:r>
              <a:rPr lang="en" sz="1800" dirty="0"/>
              <a:t>if classes don’t implement one of interface’s methods, the compiler raises errors</a:t>
            </a:r>
            <a:endParaRPr dirty="0"/>
          </a:p>
          <a:p>
            <a:pPr marL="1316038" lvl="2" indent="-40163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" sz="1600" dirty="0"/>
              <a:t>later we’ll discuss strong motivations for this contract enforcement</a:t>
            </a:r>
            <a:endParaRPr dirty="0"/>
          </a:p>
          <a:p>
            <a:pPr marL="463550" lvl="0" indent="-40163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Interfaces don’t define their methods – classes that implement them do</a:t>
            </a:r>
            <a:endParaRPr dirty="0"/>
          </a:p>
          <a:p>
            <a:pPr marL="866775" lvl="1" indent="-4095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</a:pPr>
            <a:r>
              <a:rPr lang="en" sz="1800" dirty="0"/>
              <a:t>interfaces </a:t>
            </a:r>
            <a:r>
              <a:rPr lang="en" sz="1800" dirty="0">
                <a:solidFill>
                  <a:srgbClr val="FF0000"/>
                </a:solidFill>
              </a:rPr>
              <a:t>only</a:t>
            </a:r>
            <a:r>
              <a:rPr lang="en" sz="1800" dirty="0"/>
              <a:t> care about the fact that the methods get defined - not </a:t>
            </a:r>
            <a:r>
              <a:rPr lang="en" sz="1800" dirty="0">
                <a:solidFill>
                  <a:srgbClr val="FF0000"/>
                </a:solidFill>
              </a:rPr>
              <a:t>how</a:t>
            </a:r>
            <a:r>
              <a:rPr lang="en" sz="1800" dirty="0"/>
              <a:t> – </a:t>
            </a:r>
            <a:r>
              <a:rPr lang="en" sz="1800" i="1" dirty="0"/>
              <a:t>implementation-agnostic</a:t>
            </a:r>
            <a:endParaRPr sz="1800" dirty="0"/>
          </a:p>
          <a:p>
            <a:pPr marL="463550" lvl="0" indent="-40163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Models similarities while ensuring consistency</a:t>
            </a:r>
            <a:endParaRPr dirty="0"/>
          </a:p>
          <a:p>
            <a:pPr marL="866775" lvl="1" indent="-4095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</a:pPr>
            <a:r>
              <a:rPr lang="en" sz="1800" dirty="0"/>
              <a:t>what does this mean?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0D0C0-E967-E741-A901-8464062AF6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9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912" lvl="0">
              <a:lnSpc>
                <a:spcPct val="100000"/>
              </a:lnSpc>
              <a:spcBef>
                <a:spcPts val="500"/>
              </a:spcBef>
              <a:buSzPts val="2000"/>
            </a:pPr>
            <a:r>
              <a:rPr lang="en-US" sz="2500" dirty="0"/>
              <a:t>Models Similarities while Ensuring Consistency (1/2)</a:t>
            </a:r>
          </a:p>
        </p:txBody>
      </p:sp>
      <p:sp>
        <p:nvSpPr>
          <p:cNvPr id="575" name="Google Shape;575;p29"/>
          <p:cNvSpPr txBox="1"/>
          <p:nvPr/>
        </p:nvSpPr>
        <p:spPr>
          <a:xfrm>
            <a:off x="268671" y="3484334"/>
            <a:ext cx="84871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Ensure Consistency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9"/>
          <p:cNvSpPr txBox="1"/>
          <p:nvPr/>
        </p:nvSpPr>
        <p:spPr>
          <a:xfrm>
            <a:off x="268671" y="2298622"/>
            <a:ext cx="84871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Model Similarities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76;p29">
            <a:extLst>
              <a:ext uri="{FF2B5EF4-FFF2-40B4-BE49-F238E27FC236}">
                <a16:creationId xmlns:a16="http://schemas.microsoft.com/office/drawing/2014/main" id="{76DEC280-97F5-BF44-B18E-F1442C8A943A}"/>
              </a:ext>
            </a:extLst>
          </p:cNvPr>
          <p:cNvSpPr txBox="1"/>
          <p:nvPr/>
        </p:nvSpPr>
        <p:spPr>
          <a:xfrm>
            <a:off x="268671" y="1346724"/>
            <a:ext cx="84871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800"/>
            </a:pPr>
            <a:r>
              <a:rPr lang="en" sz="2000" b="1" dirty="0"/>
              <a:t>Let’s break that down into two parts</a:t>
            </a:r>
            <a:endParaRPr sz="20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08A84F-CC6B-3A4E-B827-61B6DF209F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0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dirty="0">
                <a:solidFill>
                  <a:srgbClr val="000000"/>
                </a:solidFill>
              </a:rPr>
              <a:t>Models Similarities While Ensuring Consistency (2/2)</a:t>
            </a:r>
            <a:endParaRPr sz="2800" dirty="0"/>
          </a:p>
        </p:txBody>
      </p:sp>
      <p:sp>
        <p:nvSpPr>
          <p:cNvPr id="582" name="Google Shape;582;p30"/>
          <p:cNvSpPr txBox="1">
            <a:spLocks noGrp="1"/>
          </p:cNvSpPr>
          <p:nvPr>
            <p:ph type="body" idx="1"/>
          </p:nvPr>
        </p:nvSpPr>
        <p:spPr>
          <a:xfrm>
            <a:off x="278295" y="1123122"/>
            <a:ext cx="8577469" cy="38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/>
              <a:t>How does this help our program?</a:t>
            </a:r>
            <a:endParaRPr dirty="0"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/>
              <a:t>We know </a:t>
            </a:r>
            <a:r>
              <a:rPr lang="en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dirty="0"/>
              <a:t>s and </a:t>
            </a:r>
            <a:r>
              <a:rPr lang="en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 dirty="0"/>
              <a:t>s both need to move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</a:pPr>
            <a:r>
              <a:rPr lang="en" sz="1800" dirty="0"/>
              <a:t>i.e., should both have some </a:t>
            </a:r>
            <a:r>
              <a:rPr lang="en" sz="18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move() </a:t>
            </a:r>
            <a:r>
              <a:rPr lang="en" sz="1800" dirty="0"/>
              <a:t>method</a:t>
            </a:r>
            <a:endParaRPr sz="1800"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</a:pPr>
            <a:r>
              <a:rPr lang="en" sz="1800" dirty="0"/>
              <a:t>let compiler know that too!</a:t>
            </a:r>
            <a:endParaRPr sz="1800" dirty="0"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/>
              <a:t>Let’s make the </a:t>
            </a:r>
            <a:r>
              <a:rPr lang="en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dirty="0">
                <a:solidFill>
                  <a:srgbClr val="00B050"/>
                </a:solidFill>
              </a:rPr>
              <a:t> </a:t>
            </a:r>
            <a:r>
              <a:rPr lang="en" dirty="0"/>
              <a:t>interface!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</a:pPr>
            <a:r>
              <a:rPr lang="en" sz="1800" dirty="0"/>
              <a:t>what methods should the </a:t>
            </a:r>
            <a:r>
              <a:rPr lang="en" sz="18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1800" dirty="0">
                <a:solidFill>
                  <a:srgbClr val="00B050"/>
                </a:solidFill>
              </a:rPr>
              <a:t> </a:t>
            </a:r>
            <a:r>
              <a:rPr lang="en" sz="1800" dirty="0"/>
              <a:t>interface declare?</a:t>
            </a:r>
            <a:endParaRPr sz="1800" dirty="0"/>
          </a:p>
          <a:p>
            <a:pPr marL="1316038" lvl="2" indent="-401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" sz="16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1316038" lvl="2" indent="-401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" sz="1600" dirty="0"/>
              <a:t>only using a </a:t>
            </a:r>
            <a:r>
              <a:rPr lang="en" sz="16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r>
              <a:rPr lang="en" sz="1600" dirty="0"/>
              <a:t> for simplicity, but </a:t>
            </a:r>
            <a:r>
              <a:rPr lang="en" sz="16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brake()</a:t>
            </a: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 dirty="0"/>
              <a:t>etc., would also be useful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</a:pPr>
            <a:r>
              <a:rPr lang="en" sz="1800" dirty="0"/>
              <a:t>compiler doesn’t care </a:t>
            </a:r>
            <a:r>
              <a:rPr lang="en" sz="1800" dirty="0">
                <a:solidFill>
                  <a:srgbClr val="FF0000"/>
                </a:solidFill>
              </a:rPr>
              <a:t>how</a:t>
            </a:r>
            <a:r>
              <a:rPr lang="en" sz="1800" dirty="0"/>
              <a:t> method is defined, just that it </a:t>
            </a:r>
            <a:r>
              <a:rPr lang="en" sz="1800" dirty="0">
                <a:solidFill>
                  <a:srgbClr val="FF0000"/>
                </a:solidFill>
              </a:rPr>
              <a:t>has been </a:t>
            </a:r>
            <a:r>
              <a:rPr lang="en" sz="1800" dirty="0"/>
              <a:t>defined</a:t>
            </a:r>
            <a:endParaRPr sz="1800"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</a:pPr>
            <a:r>
              <a:rPr lang="en" sz="1800" dirty="0"/>
              <a:t>general tip: methods that interface declares </a:t>
            </a:r>
            <a:r>
              <a:rPr lang="en" sz="1800" dirty="0">
                <a:solidFill>
                  <a:srgbClr val="FF0000"/>
                </a:solidFill>
              </a:rPr>
              <a:t>should model functionality </a:t>
            </a:r>
            <a:r>
              <a:rPr lang="en" sz="1800" b="1" dirty="0">
                <a:solidFill>
                  <a:srgbClr val="FF0000"/>
                </a:solidFill>
              </a:rPr>
              <a:t>all</a:t>
            </a:r>
            <a:r>
              <a:rPr lang="en" sz="1800" dirty="0">
                <a:solidFill>
                  <a:srgbClr val="FF0000"/>
                </a:solidFill>
              </a:rPr>
              <a:t> implementing classes share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CA998-7372-3C46-B184-8C5DE893A9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 txBox="1">
            <a:spLocks noGrp="1"/>
          </p:cNvSpPr>
          <p:nvPr>
            <p:ph type="body" idx="1"/>
          </p:nvPr>
        </p:nvSpPr>
        <p:spPr>
          <a:xfrm>
            <a:off x="4451725" y="1140037"/>
            <a:ext cx="4542899" cy="309312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public class CS15App {</a:t>
            </a:r>
          </a:p>
          <a:p>
            <a:pPr lvl="0" defTabSz="403225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declare CS15Professor instance </a:t>
            </a:r>
            <a:r>
              <a:rPr lang="en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lang="en"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// declare 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five </a:t>
            </a:r>
            <a:r>
              <a:rPr lang="en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instance </a:t>
            </a:r>
            <a:r>
              <a:rPr lang="en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vars</a:t>
            </a:r>
            <a:endParaRPr lang="en"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// …</a:t>
            </a: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// …</a:t>
            </a:r>
            <a:endParaRPr lang="en-US"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// …</a:t>
            </a:r>
            <a:endParaRPr lang="en"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endParaRPr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CS15App() {</a:t>
            </a:r>
          </a:p>
          <a:p>
            <a:pPr defTabSz="403225"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instantiate the professor!</a:t>
            </a: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// …</a:t>
            </a: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// …</a:t>
            </a: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// instantiate the five </a:t>
            </a:r>
            <a:r>
              <a:rPr lang="en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HeadTAs</a:t>
            </a:r>
            <a:endParaRPr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defTabSz="403225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891" name="Shape 891"/>
          <p:cNvSpPr txBox="1">
            <a:spLocks noGrp="1"/>
          </p:cNvSpPr>
          <p:nvPr>
            <p:ph type="body" idx="2"/>
          </p:nvPr>
        </p:nvSpPr>
        <p:spPr>
          <a:xfrm>
            <a:off x="29101" y="1274102"/>
            <a:ext cx="4542899" cy="3145446"/>
          </a:xfrm>
          <a:prstGeom prst="rect">
            <a:avLst/>
          </a:prstGeom>
        </p:spPr>
        <p:txBody>
          <a:bodyPr wrap="square" lIns="91425" tIns="91425" rIns="91425" bIns="91425" anchor="ctr" anchorCtr="0">
            <a:sp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 dirty="0"/>
              <a:t>We’ve got the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CS15Professor</a:t>
            </a:r>
            <a:r>
              <a:rPr lang="en" sz="1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 dirty="0"/>
              <a:t>class down</a:t>
            </a:r>
          </a:p>
          <a:p>
            <a:pPr marL="457200" lvl="0" indent="-3810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 dirty="0"/>
              <a:t>Now let’s create a professor and head TAs from a class that contains all of them: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CS15App</a:t>
            </a:r>
            <a:endParaRPr lang="en-US" sz="22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 dirty="0"/>
              <a:t>Try and fill in this class!</a:t>
            </a:r>
          </a:p>
          <a:p>
            <a:pPr marL="914400" lvl="1" indent="-381000"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en-US" sz="1800" dirty="0"/>
              <a:t>y</a:t>
            </a:r>
            <a:r>
              <a:rPr lang="en" sz="1800" dirty="0" err="1"/>
              <a:t>ou</a:t>
            </a:r>
            <a:r>
              <a:rPr lang="en" sz="1800" dirty="0"/>
              <a:t> can assume that the </a:t>
            </a:r>
            <a:r>
              <a:rPr lang="en" sz="18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800" dirty="0">
                <a:solidFill>
                  <a:srgbClr val="0000FF"/>
                </a:solidFill>
              </a:rPr>
              <a:t> </a:t>
            </a:r>
            <a:r>
              <a:rPr lang="en" sz="1800" dirty="0"/>
              <a:t>class takes no parameters in its constructor</a:t>
            </a:r>
          </a:p>
        </p:txBody>
      </p:sp>
      <p:sp>
        <p:nvSpPr>
          <p:cNvPr id="4" name="Shape 863"/>
          <p:cNvSpPr txBox="1">
            <a:spLocks noGrp="1"/>
          </p:cNvSpPr>
          <p:nvPr>
            <p:ph type="title"/>
          </p:nvPr>
        </p:nvSpPr>
        <p:spPr>
          <a:xfrm>
            <a:off x="457200" y="270416"/>
            <a:ext cx="8229600" cy="68323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r>
              <a:rPr lang="en" dirty="0"/>
              <a:t>Another Example: Association (4/6)</a:t>
            </a:r>
          </a:p>
        </p:txBody>
      </p:sp>
    </p:spTree>
    <p:extLst>
      <p:ext uri="{BB962C8B-B14F-4D97-AF65-F5344CB8AC3E}">
        <p14:creationId xmlns:p14="http://schemas.microsoft.com/office/powerpoint/2010/main" val="5491762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1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Declaring an Interface (1/4)</a:t>
            </a:r>
            <a:endParaRPr/>
          </a:p>
        </p:txBody>
      </p:sp>
      <p:sp>
        <p:nvSpPr>
          <p:cNvPr id="589" name="Google Shape;589;p31"/>
          <p:cNvSpPr txBox="1">
            <a:spLocks noGrp="1"/>
          </p:cNvSpPr>
          <p:nvPr>
            <p:ph type="body" idx="1"/>
          </p:nvPr>
        </p:nvSpPr>
        <p:spPr>
          <a:xfrm>
            <a:off x="4326673" y="1828801"/>
            <a:ext cx="4529091" cy="131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Declare it as </a:t>
            </a:r>
            <a:r>
              <a:rPr lang="en">
                <a:solidFill>
                  <a:srgbClr val="FF0000"/>
                </a:solidFill>
              </a:rPr>
              <a:t>interface</a:t>
            </a:r>
            <a:r>
              <a:rPr lang="en"/>
              <a:t> rather than class</a:t>
            </a:r>
            <a:endParaRPr/>
          </a:p>
          <a:p>
            <a:pPr marL="463550" lvl="0" indent="-2492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91" name="Google Shape;591;p31"/>
          <p:cNvSpPr txBox="1"/>
          <p:nvPr/>
        </p:nvSpPr>
        <p:spPr>
          <a:xfrm>
            <a:off x="278295" y="1123123"/>
            <a:ext cx="4704521" cy="70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marR="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this look like?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1"/>
          <p:cNvSpPr txBox="1"/>
          <p:nvPr/>
        </p:nvSpPr>
        <p:spPr>
          <a:xfrm>
            <a:off x="383700" y="1835475"/>
            <a:ext cx="3942972" cy="217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sz="1600" b="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Transporter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move();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454A1-55FB-1D45-BA8B-4404F97B50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2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Declaring an Interface (2/4)</a:t>
            </a:r>
            <a:endParaRPr/>
          </a:p>
        </p:txBody>
      </p:sp>
      <p:sp>
        <p:nvSpPr>
          <p:cNvPr id="598" name="Google Shape;598;p32"/>
          <p:cNvSpPr txBox="1">
            <a:spLocks noGrp="1"/>
          </p:cNvSpPr>
          <p:nvPr>
            <p:ph type="body" idx="1"/>
          </p:nvPr>
        </p:nvSpPr>
        <p:spPr>
          <a:xfrm>
            <a:off x="4048377" y="1181238"/>
            <a:ext cx="4817327" cy="368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Declare methods - the contract </a:t>
            </a:r>
            <a:endParaRPr dirty="0"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/>
              <a:t>In this case, only one method required: </a:t>
            </a:r>
            <a:r>
              <a:rPr lang="en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endParaRPr dirty="0">
              <a:solidFill>
                <a:srgbClr val="0432FF"/>
              </a:solidFill>
            </a:endParaRPr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All classes that sign contract (implement this interface) </a:t>
            </a:r>
            <a:r>
              <a:rPr lang="en" dirty="0">
                <a:solidFill>
                  <a:srgbClr val="FF0000"/>
                </a:solidFill>
              </a:rPr>
              <a:t>must define actual implementation</a:t>
            </a:r>
            <a:r>
              <a:rPr lang="en" dirty="0"/>
              <a:t> of any declared methods</a:t>
            </a:r>
            <a:endParaRPr dirty="0"/>
          </a:p>
        </p:txBody>
      </p:sp>
      <p:sp>
        <p:nvSpPr>
          <p:cNvPr id="600" name="Google Shape;600;p32"/>
          <p:cNvSpPr txBox="1"/>
          <p:nvPr/>
        </p:nvSpPr>
        <p:spPr>
          <a:xfrm>
            <a:off x="278296" y="1123123"/>
            <a:ext cx="4048378" cy="70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marR="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this look like?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2"/>
          <p:cNvSpPr txBox="1"/>
          <p:nvPr/>
        </p:nvSpPr>
        <p:spPr>
          <a:xfrm>
            <a:off x="383700" y="1835475"/>
            <a:ext cx="3942972" cy="217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lang="en" sz="1600" b="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public void move();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05372-BE35-F34F-A0CB-AEE6630990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3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Declaring an Interface (3/4)</a:t>
            </a:r>
            <a:endParaRPr/>
          </a:p>
        </p:txBody>
      </p:sp>
      <p:sp>
        <p:nvSpPr>
          <p:cNvPr id="607" name="Google Shape;607;p33"/>
          <p:cNvSpPr txBox="1">
            <a:spLocks noGrp="1"/>
          </p:cNvSpPr>
          <p:nvPr>
            <p:ph type="body" idx="1"/>
          </p:nvPr>
        </p:nvSpPr>
        <p:spPr>
          <a:xfrm>
            <a:off x="4326673" y="1123124"/>
            <a:ext cx="4529091" cy="368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/>
              <a:t>Interfaces are only contracts, not classes that can be instantiated </a:t>
            </a:r>
            <a:endParaRPr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/>
              <a:t>Interfaces can only declare methods - not define them</a:t>
            </a:r>
            <a:endParaRPr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/>
              <a:t>Notice: method declaration end with </a:t>
            </a:r>
            <a:r>
              <a:rPr lang="en">
                <a:solidFill>
                  <a:srgbClr val="FF0000"/>
                </a:solidFill>
              </a:rPr>
              <a:t>semicolons</a:t>
            </a:r>
            <a:r>
              <a:rPr lang="en"/>
              <a:t>, not curly braces!</a:t>
            </a:r>
            <a:endParaRPr/>
          </a:p>
        </p:txBody>
      </p:sp>
      <p:sp>
        <p:nvSpPr>
          <p:cNvPr id="608" name="Google Shape;608;p33"/>
          <p:cNvSpPr txBox="1"/>
          <p:nvPr/>
        </p:nvSpPr>
        <p:spPr>
          <a:xfrm>
            <a:off x="278296" y="1123123"/>
            <a:ext cx="4048378" cy="70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marR="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this look like?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3"/>
          <p:cNvSpPr txBox="1"/>
          <p:nvPr/>
        </p:nvSpPr>
        <p:spPr>
          <a:xfrm>
            <a:off x="383700" y="1835475"/>
            <a:ext cx="3942972" cy="15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lang="en" sz="1600" b="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" sz="1600" b="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move();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33C805-5267-6149-B0B1-14440FDC30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152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4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Declaring an Interface (4/4)</a:t>
            </a:r>
            <a:endParaRPr/>
          </a:p>
        </p:txBody>
      </p:sp>
      <p:sp>
        <p:nvSpPr>
          <p:cNvPr id="615" name="Google Shape;615;p34"/>
          <p:cNvSpPr txBox="1">
            <a:spLocks noGrp="1"/>
          </p:cNvSpPr>
          <p:nvPr>
            <p:ph type="body" idx="1"/>
          </p:nvPr>
        </p:nvSpPr>
        <p:spPr>
          <a:xfrm>
            <a:off x="4326673" y="1828801"/>
            <a:ext cx="4529091" cy="200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/>
              <a:t>That’s all there is to it!</a:t>
            </a:r>
            <a:endParaRPr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/>
              <a:t>Interfaces, just like classes, have their own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.java </a:t>
            </a:r>
            <a:r>
              <a:rPr lang="en"/>
              <a:t>file. This file would be </a:t>
            </a:r>
            <a:r>
              <a:rPr lang="en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Transporter.java</a:t>
            </a:r>
            <a:endParaRPr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63550" lvl="0" indent="-2492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618" name="Google Shape;618;p34"/>
          <p:cNvSpPr txBox="1"/>
          <p:nvPr/>
        </p:nvSpPr>
        <p:spPr>
          <a:xfrm>
            <a:off x="383700" y="1835475"/>
            <a:ext cx="3942972" cy="147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 b="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move();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08;p33">
            <a:extLst>
              <a:ext uri="{FF2B5EF4-FFF2-40B4-BE49-F238E27FC236}">
                <a16:creationId xmlns:a16="http://schemas.microsoft.com/office/drawing/2014/main" id="{11B63602-F2FF-274A-B791-7FE94762C161}"/>
              </a:ext>
            </a:extLst>
          </p:cNvPr>
          <p:cNvSpPr txBox="1"/>
          <p:nvPr/>
        </p:nvSpPr>
        <p:spPr>
          <a:xfrm>
            <a:off x="278296" y="1123123"/>
            <a:ext cx="4048378" cy="70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marR="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this look like?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37DFE0-D845-4E44-B5A2-B998EA0CD7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5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Implementing an Interface (1/6)</a:t>
            </a:r>
            <a:endParaRPr/>
          </a:p>
        </p:txBody>
      </p:sp>
      <p:sp>
        <p:nvSpPr>
          <p:cNvPr id="624" name="Google Shape;624;p35"/>
          <p:cNvSpPr txBox="1">
            <a:spLocks noGrp="1"/>
          </p:cNvSpPr>
          <p:nvPr>
            <p:ph type="body" idx="1"/>
          </p:nvPr>
        </p:nvSpPr>
        <p:spPr>
          <a:xfrm>
            <a:off x="4444852" y="1273602"/>
            <a:ext cx="4410912" cy="403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lvl="0" indent="-401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Let’s modify </a:t>
            </a:r>
            <a:r>
              <a:rPr lang="en" sz="20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000" dirty="0"/>
              <a:t> to implement </a:t>
            </a: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endParaRPr dirty="0"/>
          </a:p>
          <a:p>
            <a:pPr marL="866775" lvl="1" indent="-409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 dirty="0"/>
              <a:t>declare that </a:t>
            </a:r>
            <a:r>
              <a:rPr lang="en" sz="16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600" dirty="0">
                <a:solidFill>
                  <a:srgbClr val="FF40FF"/>
                </a:solidFill>
              </a:rPr>
              <a:t> </a:t>
            </a:r>
            <a:r>
              <a:rPr lang="en" sz="1600" dirty="0"/>
              <a:t>“acts-as” </a:t>
            </a:r>
            <a:r>
              <a:rPr lang="en" sz="16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463550" lvl="0" indent="-401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Add 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2000" b="1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dirty="0"/>
              <a:t>to class declaration</a:t>
            </a:r>
            <a:endParaRPr dirty="0"/>
          </a:p>
          <a:p>
            <a:pPr marL="463550" lvl="0" indent="-401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Promises compiler that </a:t>
            </a:r>
            <a:r>
              <a:rPr lang="en" sz="20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000" dirty="0">
                <a:solidFill>
                  <a:srgbClr val="FF40FF"/>
                </a:solidFill>
              </a:rPr>
              <a:t> </a:t>
            </a:r>
            <a:r>
              <a:rPr lang="en" sz="2000" dirty="0"/>
              <a:t>will define all methods in </a:t>
            </a: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2000" dirty="0">
                <a:solidFill>
                  <a:srgbClr val="00B050"/>
                </a:solidFill>
              </a:rPr>
              <a:t> </a:t>
            </a:r>
            <a:r>
              <a:rPr lang="en" sz="2000" dirty="0"/>
              <a:t>interface</a:t>
            </a:r>
            <a:endParaRPr dirty="0"/>
          </a:p>
          <a:p>
            <a:pPr marL="866775" lvl="1" indent="-409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 dirty="0"/>
              <a:t>i.e., </a:t>
            </a:r>
            <a:r>
              <a:rPr lang="en" sz="16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endParaRPr dirty="0"/>
          </a:p>
        </p:txBody>
      </p:sp>
      <p:sp>
        <p:nvSpPr>
          <p:cNvPr id="626" name="Google Shape;626;p35"/>
          <p:cNvSpPr txBox="1"/>
          <p:nvPr/>
        </p:nvSpPr>
        <p:spPr>
          <a:xfrm>
            <a:off x="278296" y="965253"/>
            <a:ext cx="4048378" cy="70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marR="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rgbClr val="FF4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7" name="Google Shape;627;p35"/>
          <p:cNvSpPr txBox="1"/>
          <p:nvPr/>
        </p:nvSpPr>
        <p:spPr>
          <a:xfrm>
            <a:off x="358978" y="1504707"/>
            <a:ext cx="4271402" cy="266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4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 </a:t>
            </a: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400" b="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" sz="14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constructor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drive() {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code for driving the car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CB3611-4C3C-DB44-B182-47C991949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6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Implementing an Interface (2/6)</a:t>
            </a:r>
            <a:endParaRPr/>
          </a:p>
        </p:txBody>
      </p:sp>
      <p:sp>
        <p:nvSpPr>
          <p:cNvPr id="633" name="Google Shape;633;p36"/>
          <p:cNvSpPr txBox="1">
            <a:spLocks noGrp="1"/>
          </p:cNvSpPr>
          <p:nvPr>
            <p:ph type="body" idx="1"/>
          </p:nvPr>
        </p:nvSpPr>
        <p:spPr>
          <a:xfrm>
            <a:off x="4630380" y="2245659"/>
            <a:ext cx="4225384" cy="144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lvl="0" indent="-401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this code compile? </a:t>
            </a:r>
            <a:endParaRPr/>
          </a:p>
          <a:p>
            <a:pPr marL="866775" lvl="1" indent="-409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 sz="1400"/>
              <a:t>nope :(</a:t>
            </a:r>
            <a:endParaRPr sz="1400"/>
          </a:p>
          <a:p>
            <a:pPr marL="463550" lvl="0" indent="-401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Never implemented </a:t>
            </a:r>
            <a:r>
              <a:rPr lang="en" sz="18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move() </a:t>
            </a:r>
            <a:r>
              <a:rPr lang="en" sz="1800"/>
              <a:t>-- </a:t>
            </a:r>
            <a:r>
              <a:rPr lang="en" sz="18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drive() </a:t>
            </a:r>
            <a:r>
              <a:rPr lang="en" sz="1800"/>
              <a:t>doesn’t suffice. Compiler will complain accordingly</a:t>
            </a:r>
            <a:endParaRPr sz="1800"/>
          </a:p>
        </p:txBody>
      </p:sp>
      <p:sp>
        <p:nvSpPr>
          <p:cNvPr id="635" name="Google Shape;635;p36"/>
          <p:cNvSpPr txBox="1"/>
          <p:nvPr/>
        </p:nvSpPr>
        <p:spPr>
          <a:xfrm>
            <a:off x="358978" y="1504709"/>
            <a:ext cx="4271402" cy="29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 </a:t>
            </a: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Transporter</a:t>
            </a: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" sz="1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constructor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drive() {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code for driving the car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6"/>
          <p:cNvSpPr txBox="1"/>
          <p:nvPr/>
        </p:nvSpPr>
        <p:spPr>
          <a:xfrm>
            <a:off x="4770064" y="1299823"/>
            <a:ext cx="3661242" cy="62598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“Error: </a:t>
            </a:r>
            <a:r>
              <a:rPr lang="en" sz="16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 </a:t>
            </a:r>
            <a:r>
              <a:rPr lang="en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does not override method move() in </a:t>
            </a:r>
            <a:r>
              <a:rPr lang="en" sz="16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” 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6"/>
          <p:cNvSpPr txBox="1"/>
          <p:nvPr/>
        </p:nvSpPr>
        <p:spPr>
          <a:xfrm>
            <a:off x="144000" y="4399800"/>
            <a:ext cx="8045259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*Note: the full error message is “</a:t>
            </a:r>
            <a:r>
              <a:rPr lang="en" sz="1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 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 not abstract and does not override abstract method move() in </a:t>
            </a: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.” We’ll get more into the meaning of abstract in a later lecture.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396D05-F017-EE4D-80F9-2C63725AFD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7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Implementing an Interface (3/6)</a:t>
            </a:r>
            <a:endParaRPr/>
          </a:p>
        </p:txBody>
      </p:sp>
      <p:sp>
        <p:nvSpPr>
          <p:cNvPr id="643" name="Google Shape;643;p37"/>
          <p:cNvSpPr txBox="1">
            <a:spLocks noGrp="1"/>
          </p:cNvSpPr>
          <p:nvPr>
            <p:ph type="body" idx="1"/>
          </p:nvPr>
        </p:nvSpPr>
        <p:spPr>
          <a:xfrm>
            <a:off x="4630380" y="1249512"/>
            <a:ext cx="4225384" cy="187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lvl="0" indent="-401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Next: honor contract by defining a </a:t>
            </a:r>
            <a:r>
              <a:rPr lang="en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r>
              <a:rPr lang="en" dirty="0">
                <a:solidFill>
                  <a:srgbClr val="0432FF"/>
                </a:solidFill>
              </a:rPr>
              <a:t> </a:t>
            </a:r>
            <a:r>
              <a:rPr lang="en" dirty="0"/>
              <a:t>method</a:t>
            </a:r>
            <a:endParaRPr dirty="0"/>
          </a:p>
          <a:p>
            <a:pPr marL="463550" lvl="0" indent="-401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Method </a:t>
            </a:r>
            <a:r>
              <a:rPr lang="en" b="1" i="1" dirty="0"/>
              <a:t>signature</a:t>
            </a:r>
            <a:r>
              <a:rPr lang="en" dirty="0"/>
              <a:t> (name and number/type of arguments) </a:t>
            </a:r>
            <a:r>
              <a:rPr lang="en" dirty="0">
                <a:solidFill>
                  <a:srgbClr val="FF0000"/>
                </a:solidFill>
              </a:rPr>
              <a:t>must match how it’s declared in interface</a:t>
            </a:r>
            <a:endParaRPr dirty="0"/>
          </a:p>
          <a:p>
            <a:pPr marL="463550" lvl="0" indent="-28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</p:txBody>
      </p:sp>
      <p:sp>
        <p:nvSpPr>
          <p:cNvPr id="645" name="Google Shape;645;p37"/>
          <p:cNvSpPr txBox="1"/>
          <p:nvPr/>
        </p:nvSpPr>
        <p:spPr>
          <a:xfrm>
            <a:off x="358978" y="1509388"/>
            <a:ext cx="4271402" cy="349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4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400" b="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Transporter</a:t>
            </a: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" sz="14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constructor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drive() {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//code for driving car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4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public void move() {</a:t>
            </a:r>
            <a:endParaRPr sz="14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this.drive</a:t>
            </a: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80BC1B-258B-0740-8407-1EDB9B088A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8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Implementing an Interface (4/6)</a:t>
            </a:r>
            <a:endParaRPr/>
          </a:p>
        </p:txBody>
      </p:sp>
      <p:sp>
        <p:nvSpPr>
          <p:cNvPr id="651" name="Google Shape;651;p38"/>
          <p:cNvSpPr txBox="1">
            <a:spLocks noGrp="1"/>
          </p:cNvSpPr>
          <p:nvPr>
            <p:ph type="body" idx="1"/>
          </p:nvPr>
        </p:nvSpPr>
        <p:spPr>
          <a:xfrm>
            <a:off x="4630380" y="1057703"/>
            <a:ext cx="4225384" cy="393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lvl="0" indent="-401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Include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@Override </a:t>
            </a:r>
            <a:r>
              <a:rPr lang="en" sz="1800"/>
              <a:t>right above the method signature </a:t>
            </a:r>
            <a:endParaRPr/>
          </a:p>
          <a:p>
            <a:pPr marL="463550" lvl="0" indent="-40163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@Override </a:t>
            </a:r>
            <a:r>
              <a:rPr lang="en" sz="1800"/>
              <a:t>is an annotation – a signal to the compiler (and to anyone reading your code)</a:t>
            </a:r>
            <a:endParaRPr sz="1800"/>
          </a:p>
          <a:p>
            <a:pPr marL="866775" lvl="1" indent="-4095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allows compiler to enforce that interface actually has method declared </a:t>
            </a:r>
            <a:endParaRPr/>
          </a:p>
          <a:p>
            <a:pPr marL="866775" lvl="1" indent="-4095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more explanation of </a:t>
            </a:r>
            <a:r>
              <a:rPr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@Override </a:t>
            </a:r>
            <a:r>
              <a:rPr lang="en" sz="1600"/>
              <a:t>in next lecture</a:t>
            </a:r>
            <a:endParaRPr sz="1600"/>
          </a:p>
          <a:p>
            <a:pPr marL="463550" lvl="0" indent="-40163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Annotations, like comments, have </a:t>
            </a:r>
            <a:r>
              <a:rPr lang="en" sz="1800">
                <a:solidFill>
                  <a:srgbClr val="FF0000"/>
                </a:solidFill>
              </a:rPr>
              <a:t>no effect on how code behaves </a:t>
            </a:r>
            <a:r>
              <a:rPr lang="en" sz="1800"/>
              <a:t>at runtime</a:t>
            </a:r>
            <a:endParaRPr sz="1800"/>
          </a:p>
        </p:txBody>
      </p:sp>
      <p:sp>
        <p:nvSpPr>
          <p:cNvPr id="653" name="Google Shape;653;p38"/>
          <p:cNvSpPr txBox="1"/>
          <p:nvPr/>
        </p:nvSpPr>
        <p:spPr>
          <a:xfrm>
            <a:off x="278296" y="895547"/>
            <a:ext cx="4525198" cy="44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marR="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</a:t>
            </a:r>
            <a:r>
              <a:rPr lang="en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r>
              <a:rPr lang="en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8"/>
          <p:cNvSpPr txBox="1"/>
          <p:nvPr/>
        </p:nvSpPr>
        <p:spPr>
          <a:xfrm>
            <a:off x="358978" y="1504699"/>
            <a:ext cx="4271402" cy="349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 </a:t>
            </a: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Transporter</a:t>
            </a: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" sz="1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constructor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drive() {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//code for driving car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void move() {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this.drive();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55A804-7895-0E42-93E3-4A6B7BEFB6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9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Implementing an Interface (5/6)</a:t>
            </a:r>
            <a:endParaRPr/>
          </a:p>
        </p:txBody>
      </p:sp>
      <p:sp>
        <p:nvSpPr>
          <p:cNvPr id="660" name="Google Shape;660;p39"/>
          <p:cNvSpPr txBox="1">
            <a:spLocks noGrp="1"/>
          </p:cNvSpPr>
          <p:nvPr>
            <p:ph type="body" idx="1"/>
          </p:nvPr>
        </p:nvSpPr>
        <p:spPr>
          <a:xfrm>
            <a:off x="4475747" y="1156736"/>
            <a:ext cx="4380017" cy="3565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lvl="0" indent="-401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Defining interface method is like defining any other method</a:t>
            </a:r>
            <a:endParaRPr dirty="0"/>
          </a:p>
          <a:p>
            <a:pPr marL="6191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 dirty="0"/>
          </a:p>
          <a:p>
            <a:pPr marL="463550" lvl="0" indent="-401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Definition can be as complex or as simple as it needs to be</a:t>
            </a:r>
            <a:endParaRPr dirty="0"/>
          </a:p>
          <a:p>
            <a:pPr marL="6191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 dirty="0"/>
          </a:p>
          <a:p>
            <a:pPr marL="463550" lvl="0" indent="-401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Ex.: Let’s modify </a:t>
            </a:r>
            <a:r>
              <a:rPr lang="en" sz="22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200" dirty="0"/>
              <a:t>’s move method to include braking</a:t>
            </a:r>
            <a:endParaRPr dirty="0"/>
          </a:p>
          <a:p>
            <a:pPr marL="6191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 dirty="0"/>
          </a:p>
          <a:p>
            <a:pPr marL="463550" lvl="0" indent="-401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What will instance of </a:t>
            </a:r>
            <a:r>
              <a:rPr lang="en" sz="22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200" dirty="0">
                <a:solidFill>
                  <a:srgbClr val="FF40FF"/>
                </a:solidFill>
              </a:rPr>
              <a:t> </a:t>
            </a:r>
            <a:r>
              <a:rPr lang="en" sz="2200" dirty="0"/>
              <a:t>do if </a:t>
            </a:r>
            <a:r>
              <a:rPr lang="en" sz="22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r>
              <a:rPr lang="en" sz="2200" dirty="0">
                <a:solidFill>
                  <a:srgbClr val="FF0000"/>
                </a:solidFill>
              </a:rPr>
              <a:t> </a:t>
            </a:r>
            <a:r>
              <a:rPr lang="en" sz="2200" dirty="0"/>
              <a:t>gets called on it?</a:t>
            </a:r>
            <a:endParaRPr dirty="0"/>
          </a:p>
          <a:p>
            <a:pPr marL="463550" lvl="0" indent="-28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</p:txBody>
      </p:sp>
      <p:sp>
        <p:nvSpPr>
          <p:cNvPr id="662" name="Google Shape;662;p39"/>
          <p:cNvSpPr txBox="1"/>
          <p:nvPr/>
        </p:nvSpPr>
        <p:spPr>
          <a:xfrm>
            <a:off x="278296" y="1147607"/>
            <a:ext cx="4661755" cy="363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4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400" b="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Transporter</a:t>
            </a: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//previous code elided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drive() {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//code for driving car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public void move() {</a:t>
            </a:r>
            <a:endParaRPr sz="1400" b="0" i="0" u="none" strike="noStrike" cap="none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b="0" i="0" u="none" strike="noStrike" cap="none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this.drive</a:t>
            </a:r>
            <a:r>
              <a:rPr lang="en" sz="1400" b="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b="0" i="0" u="none" strike="noStrike" cap="none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this.brake</a:t>
            </a:r>
            <a:r>
              <a:rPr lang="en" sz="1400" b="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b="0" i="0" u="none" strike="noStrike" cap="none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this.drive</a:t>
            </a:r>
            <a:r>
              <a:rPr lang="en" sz="1400" b="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brake() { //code elided}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E3CAF-F1B0-5C44-AB74-84F31F1D8B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6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6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6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6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6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6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6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6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6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/>
              <a:t>Implementing an Interface (6/6)</a:t>
            </a:r>
            <a:endParaRPr dirty="0"/>
          </a:p>
        </p:txBody>
      </p:sp>
      <p:sp>
        <p:nvSpPr>
          <p:cNvPr id="668" name="Google Shape;668;p40"/>
          <p:cNvSpPr txBox="1">
            <a:spLocks noGrp="1"/>
          </p:cNvSpPr>
          <p:nvPr>
            <p:ph type="body" idx="1"/>
          </p:nvPr>
        </p:nvSpPr>
        <p:spPr>
          <a:xfrm>
            <a:off x="87595" y="1227623"/>
            <a:ext cx="4124106" cy="376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lvl="0" indent="-401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As with signing multiple contracts, classes can implement multiple interfaces</a:t>
            </a:r>
            <a:endParaRPr dirty="0"/>
          </a:p>
          <a:p>
            <a:pPr marL="91440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o"/>
            </a:pPr>
            <a:r>
              <a:rPr lang="en" sz="1400" dirty="0"/>
              <a:t>“I signed my rent agreement, so I'm a renter, but I also signed my employment contract, so I'm an employee. I'm the same person.”</a:t>
            </a:r>
            <a:endParaRPr dirty="0"/>
          </a:p>
          <a:p>
            <a:pPr marL="91440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o"/>
            </a:pPr>
            <a:r>
              <a:rPr lang="en" sz="1400" dirty="0"/>
              <a:t>what if I wanted </a:t>
            </a:r>
            <a:r>
              <a:rPr lang="en" sz="14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400" dirty="0">
                <a:solidFill>
                  <a:srgbClr val="FF40FF"/>
                </a:solidFill>
              </a:rPr>
              <a:t> </a:t>
            </a:r>
            <a:r>
              <a:rPr lang="en" sz="1400" dirty="0"/>
              <a:t>to change color as well?</a:t>
            </a:r>
            <a:endParaRPr dirty="0"/>
          </a:p>
          <a:p>
            <a:pPr marL="91440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o"/>
            </a:pPr>
            <a:r>
              <a:rPr lang="en" sz="1400" dirty="0"/>
              <a:t>create a </a:t>
            </a:r>
            <a:r>
              <a:rPr lang="en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Colorable</a:t>
            </a:r>
            <a:r>
              <a:rPr lang="en" sz="1400" dirty="0">
                <a:solidFill>
                  <a:srgbClr val="FF0000"/>
                </a:solidFill>
              </a:rPr>
              <a:t> </a:t>
            </a:r>
            <a:r>
              <a:rPr lang="en" sz="1400" dirty="0"/>
              <a:t>interface</a:t>
            </a:r>
            <a:endParaRPr dirty="0"/>
          </a:p>
          <a:p>
            <a:pPr marL="91440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o"/>
            </a:pPr>
            <a:r>
              <a:rPr lang="en" sz="1400" dirty="0"/>
              <a:t>add that interface to </a:t>
            </a:r>
            <a:r>
              <a:rPr lang="en" sz="14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400" dirty="0"/>
              <a:t>’s class declaration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Class implementing interfaces must define </a:t>
            </a:r>
            <a:r>
              <a:rPr lang="en" sz="1600" dirty="0">
                <a:solidFill>
                  <a:srgbClr val="FF0000"/>
                </a:solidFill>
              </a:rPr>
              <a:t>every single method </a:t>
            </a:r>
            <a:r>
              <a:rPr lang="en" sz="1600" dirty="0"/>
              <a:t>from each interface</a:t>
            </a:r>
            <a:endParaRPr sz="1600" dirty="0"/>
          </a:p>
        </p:txBody>
      </p:sp>
      <p:sp>
        <p:nvSpPr>
          <p:cNvPr id="670" name="Google Shape;670;p40"/>
          <p:cNvSpPr txBox="1"/>
          <p:nvPr/>
        </p:nvSpPr>
        <p:spPr>
          <a:xfrm>
            <a:off x="4259377" y="1263875"/>
            <a:ext cx="4352084" cy="132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interface Colorable {</a:t>
            </a:r>
            <a:endParaRPr sz="13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onsolas"/>
              <a:buNone/>
            </a:pPr>
            <a:r>
              <a:rPr lang="en" sz="13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public void setColor(Color c);</a:t>
            </a:r>
            <a:endParaRPr sz="13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onsolas"/>
              <a:buNone/>
            </a:pPr>
            <a:r>
              <a:rPr lang="en" sz="13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public Color getColor();</a:t>
            </a:r>
            <a:endParaRPr sz="13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0"/>
          <p:cNvSpPr txBox="1"/>
          <p:nvPr/>
        </p:nvSpPr>
        <p:spPr>
          <a:xfrm>
            <a:off x="4259377" y="2718469"/>
            <a:ext cx="5018481" cy="165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nsolas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3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 </a:t>
            </a:r>
            <a:r>
              <a:rPr lang="en" sz="13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3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13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Colorable </a:t>
            </a:r>
            <a:r>
              <a:rPr lang="en" sz="13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nsolas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" sz="13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3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(){ //body elided }</a:t>
            </a:r>
            <a:endParaRPr sz="13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nsolas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b="0" i="0" u="none" strike="noStrike" cap="none">
                <a:solidFill>
                  <a:srgbClr val="AEABAB"/>
                </a:solidFill>
                <a:latin typeface="Consolas"/>
                <a:ea typeface="Consolas"/>
                <a:cs typeface="Consolas"/>
                <a:sym typeface="Consolas"/>
              </a:rPr>
              <a:t>//@Override annotation elided</a:t>
            </a:r>
            <a:endParaRPr sz="1300" b="0" i="0" u="none" strike="noStrike" cap="none">
              <a:solidFill>
                <a:srgbClr val="AEAB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nsolas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drive(){ //body elided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void move(){ //body elided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onsolas"/>
              <a:buNone/>
            </a:pPr>
            <a:r>
              <a:rPr lang="en" sz="13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public void setColor(Color c){ //body elided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onsolas"/>
              <a:buNone/>
            </a:pPr>
            <a:r>
              <a:rPr lang="en" sz="13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public Color getColor(){ //body elided  }</a:t>
            </a:r>
            <a:endParaRPr sz="13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nsolas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2" name="Google Shape;672;p40"/>
          <p:cNvCxnSpPr/>
          <p:nvPr/>
        </p:nvCxnSpPr>
        <p:spPr>
          <a:xfrm>
            <a:off x="4180528" y="1122744"/>
            <a:ext cx="0" cy="35998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65BA64-3040-8049-A901-3EDCF6384FD6}"/>
              </a:ext>
            </a:extLst>
          </p:cNvPr>
          <p:cNvSpPr txBox="1"/>
          <p:nvPr/>
        </p:nvSpPr>
        <p:spPr>
          <a:xfrm>
            <a:off x="581891" y="3562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3F57A-C68B-3841-99E2-CA78EC67BD1D}"/>
              </a:ext>
            </a:extLst>
          </p:cNvPr>
          <p:cNvSpPr txBox="1"/>
          <p:nvPr/>
        </p:nvSpPr>
        <p:spPr>
          <a:xfrm>
            <a:off x="1935678" y="-13062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BE320-F6A3-1346-9650-87D53E0529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 txBox="1">
            <a:spLocks noGrp="1"/>
          </p:cNvSpPr>
          <p:nvPr>
            <p:ph type="body" idx="1"/>
          </p:nvPr>
        </p:nvSpPr>
        <p:spPr>
          <a:xfrm>
            <a:off x="4601101" y="953650"/>
            <a:ext cx="4542899" cy="406262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defTabSz="403225"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public class CS15App {</a:t>
            </a:r>
          </a:p>
          <a:p>
            <a:pPr lvl="0" defTabSz="403225">
              <a:buNone/>
            </a:pPr>
            <a:endParaRPr lang="en"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CS15Professor _andy;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_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_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angel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defTabSz="403225"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_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noah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None/>
            </a:pP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_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taylor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defTabSz="403225">
              <a:buNone/>
            </a:pP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_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"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None/>
            </a:pPr>
            <a:endParaRPr lang="en"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CS15App() {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new HeadTA();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angel 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new HeadTA();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noah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n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taylor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n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defTabSz="403225">
              <a:buClr>
                <a:schemeClr val="dk1"/>
              </a:buClr>
              <a:buSzPct val="78571"/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n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4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_andy = new CS15Professor(_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 indent="457200" defTabSz="403225">
              <a:buNone/>
            </a:pP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angel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_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noah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_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taylor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		 _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defTabSz="403225"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defTabSz="403225"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891" name="Shape 891"/>
          <p:cNvSpPr txBox="1">
            <a:spLocks noGrp="1"/>
          </p:cNvSpPr>
          <p:nvPr>
            <p:ph type="body" idx="2"/>
          </p:nvPr>
        </p:nvSpPr>
        <p:spPr>
          <a:xfrm>
            <a:off x="349624" y="1010025"/>
            <a:ext cx="4370422" cy="3826658"/>
          </a:xfrm>
          <a:prstGeom prst="rect">
            <a:avLst/>
          </a:prstGeom>
        </p:spPr>
        <p:txBody>
          <a:bodyPr wrap="square" lIns="91425" tIns="91425" rIns="91425" bIns="91425" anchor="ctr" anchorCtr="0">
            <a:spAutoFit/>
          </a:bodyPr>
          <a:lstStyle/>
          <a:p>
            <a:pPr marL="457200" lvl="0" indent="-355600">
              <a:lnSpc>
                <a:spcPct val="100000"/>
              </a:lnSpc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 dirty="0"/>
              <a:t>We declare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_andy</a:t>
            </a:r>
            <a:r>
              <a:rPr lang="en" sz="2200" dirty="0"/>
              <a:t>,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lang="en" sz="2200" dirty="0"/>
              <a:t>,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angel</a:t>
            </a:r>
            <a:r>
              <a:rPr lang="en" sz="2200" dirty="0"/>
              <a:t>,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noah</a:t>
            </a:r>
            <a:r>
              <a:rPr lang="en" sz="2200" dirty="0"/>
              <a:t>,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taylor</a:t>
            </a:r>
            <a:r>
              <a:rPr lang="en-US" sz="2200" dirty="0">
                <a:solidFill>
                  <a:srgbClr val="0000FF"/>
                </a:solidFill>
                <a:sym typeface="Consolas"/>
              </a:rPr>
              <a:t> </a:t>
            </a:r>
            <a:r>
              <a:rPr lang="en" sz="2200" dirty="0"/>
              <a:t>and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 dirty="0"/>
              <a:t>as instance variables</a:t>
            </a:r>
          </a:p>
          <a:p>
            <a:pPr marL="457200" lvl="0" indent="-355600">
              <a:lnSpc>
                <a:spcPct val="100000"/>
              </a:lnSpc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 dirty="0"/>
              <a:t>In the constructor, we instantiate them</a:t>
            </a:r>
          </a:p>
          <a:p>
            <a:pPr marL="457200" lvl="0" indent="-355600">
              <a:lnSpc>
                <a:spcPct val="100000"/>
              </a:lnSpc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 dirty="0"/>
              <a:t>Since </a:t>
            </a:r>
            <a:r>
              <a:rPr lang="en-US" sz="2200" dirty="0"/>
              <a:t>the </a:t>
            </a:r>
            <a:r>
              <a:rPr lang="en" sz="2200" dirty="0"/>
              <a:t>constructor of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CS15Professor</a:t>
            </a:r>
            <a:r>
              <a:rPr lang="en" sz="2200" dirty="0"/>
              <a:t> takes in </a:t>
            </a:r>
            <a:r>
              <a:rPr lang="en-US" sz="2200" dirty="0"/>
              <a:t>5</a:t>
            </a:r>
            <a:r>
              <a:rPr lang="en" sz="2200" dirty="0"/>
              <a:t>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2200" dirty="0"/>
              <a:t>s, we pass in</a:t>
            </a:r>
            <a:r>
              <a:rPr lang="en-US" sz="2200" dirty="0"/>
              <a:t>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lang="en" sz="2200" dirty="0"/>
              <a:t>,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angel</a:t>
            </a:r>
            <a:r>
              <a:rPr lang="en" sz="2200" dirty="0"/>
              <a:t>,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noah</a:t>
            </a:r>
            <a:r>
              <a:rPr lang="en" sz="2200" dirty="0"/>
              <a:t>,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taylor</a:t>
            </a:r>
            <a:r>
              <a:rPr lang="en-US" sz="2200" dirty="0">
                <a:solidFill>
                  <a:srgbClr val="0000FF"/>
                </a:solidFill>
                <a:sym typeface="Consolas"/>
              </a:rPr>
              <a:t> </a:t>
            </a:r>
            <a:r>
              <a:rPr lang="en" sz="2200" dirty="0"/>
              <a:t>and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lucy</a:t>
            </a:r>
            <a:endParaRPr lang="en" sz="22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Shape 863"/>
          <p:cNvSpPr txBox="1">
            <a:spLocks noGrp="1"/>
          </p:cNvSpPr>
          <p:nvPr>
            <p:ph type="title"/>
          </p:nvPr>
        </p:nvSpPr>
        <p:spPr>
          <a:xfrm>
            <a:off x="457200" y="270416"/>
            <a:ext cx="8229600" cy="68323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r>
              <a:rPr lang="en" dirty="0"/>
              <a:t>Another Example: Association (5/6)</a:t>
            </a:r>
          </a:p>
        </p:txBody>
      </p:sp>
    </p:spTree>
    <p:extLst>
      <p:ext uri="{BB962C8B-B14F-4D97-AF65-F5344CB8AC3E}">
        <p14:creationId xmlns:p14="http://schemas.microsoft.com/office/powerpoint/2010/main" val="20996449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1"/>
          <p:cNvSpPr txBox="1">
            <a:spLocks noGrp="1"/>
          </p:cNvSpPr>
          <p:nvPr>
            <p:ph type="title"/>
          </p:nvPr>
        </p:nvSpPr>
        <p:spPr>
          <a:xfrm>
            <a:off x="278296" y="443455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/>
              <a:t>Modeling Similarities While Ensuring Consistency</a:t>
            </a:r>
            <a:endParaRPr dirty="0"/>
          </a:p>
        </p:txBody>
      </p:sp>
      <p:sp>
        <p:nvSpPr>
          <p:cNvPr id="678" name="Google Shape;678;p41"/>
          <p:cNvSpPr txBox="1">
            <a:spLocks noGrp="1"/>
          </p:cNvSpPr>
          <p:nvPr>
            <p:ph type="body" idx="1"/>
          </p:nvPr>
        </p:nvSpPr>
        <p:spPr>
          <a:xfrm>
            <a:off x="278295" y="1348211"/>
            <a:ext cx="8680510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 dirty="0"/>
              <a:t>Interfaces are </a:t>
            </a:r>
            <a:r>
              <a:rPr lang="en" sz="2800" dirty="0">
                <a:solidFill>
                  <a:srgbClr val="FF0000"/>
                </a:solidFill>
              </a:rPr>
              <a:t>formal contracts</a:t>
            </a:r>
            <a:r>
              <a:rPr lang="en" sz="2800" dirty="0"/>
              <a:t> and </a:t>
            </a:r>
            <a:r>
              <a:rPr lang="en" sz="2800" dirty="0">
                <a:solidFill>
                  <a:srgbClr val="FF0000"/>
                </a:solidFill>
              </a:rPr>
              <a:t>ensure consistency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o"/>
            </a:pPr>
            <a:r>
              <a:rPr lang="en" sz="2400" dirty="0"/>
              <a:t>compiler will check to ensure all methods declared in interface are defined</a:t>
            </a:r>
            <a:endParaRPr sz="2400" dirty="0"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 dirty="0"/>
              <a:t>Can trust that any object from class that implements </a:t>
            </a:r>
            <a:r>
              <a:rPr lang="en" sz="28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2800" dirty="0">
                <a:solidFill>
                  <a:srgbClr val="00B050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</a:t>
            </a:r>
            <a:r>
              <a:rPr lang="en" sz="2800" dirty="0"/>
              <a:t>can </a:t>
            </a:r>
            <a:r>
              <a:rPr lang="en" sz="28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r>
              <a:rPr lang="en" sz="2800" dirty="0">
                <a:solidFill>
                  <a:srgbClr val="0432FF"/>
                </a:solidFill>
              </a:rPr>
              <a:t> </a:t>
            </a:r>
            <a:endParaRPr sz="2800" dirty="0">
              <a:solidFill>
                <a:srgbClr val="0432FF"/>
              </a:solidFill>
            </a:endParaRPr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 dirty="0"/>
              <a:t>Will know how 2 classes are related if both implement </a:t>
            </a:r>
            <a:r>
              <a:rPr lang="en" sz="28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CD76F0-0CF5-FF4D-A9CD-55D26E8BC6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2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" dirty="0" err="1"/>
              <a:t>TopHat</a:t>
            </a:r>
            <a:r>
              <a:rPr lang="en" dirty="0"/>
              <a:t> Question</a:t>
            </a:r>
            <a:endParaRPr dirty="0"/>
          </a:p>
        </p:txBody>
      </p:sp>
      <p:sp>
        <p:nvSpPr>
          <p:cNvPr id="686" name="Google Shape;686;p42"/>
          <p:cNvSpPr txBox="1"/>
          <p:nvPr/>
        </p:nvSpPr>
        <p:spPr>
          <a:xfrm>
            <a:off x="334450" y="1028255"/>
            <a:ext cx="849289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statement of this program is incorrect?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2"/>
          <p:cNvSpPr txBox="1"/>
          <p:nvPr/>
        </p:nvSpPr>
        <p:spPr>
          <a:xfrm>
            <a:off x="1874988" y="1767926"/>
            <a:ext cx="627631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r>
              <a:rPr lang="en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public interface Colorable 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/>
              <a:t>    </a:t>
            </a:r>
            <a:r>
              <a:rPr lang="en" sz="18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r>
              <a:rPr lang="en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public Color </a:t>
            </a:r>
            <a:r>
              <a:rPr lang="en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getColor</a:t>
            </a:r>
            <a:r>
              <a:rPr lang="en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return </a:t>
            </a:r>
            <a:r>
              <a:rPr lang="en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Color.WHITE</a:t>
            </a:r>
            <a:r>
              <a:rPr lang="en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2"/>
          <p:cNvSpPr txBox="1"/>
          <p:nvPr/>
        </p:nvSpPr>
        <p:spPr>
          <a:xfrm>
            <a:off x="1874988" y="3112175"/>
            <a:ext cx="541181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</a:t>
            </a:r>
            <a:r>
              <a:rPr lang="en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public class Rectangle implements Colorable 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//constructor elided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8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r>
              <a:rPr lang="en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@Override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</a:rPr>
              <a:t>       </a:t>
            </a: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public Color </a:t>
            </a:r>
            <a:r>
              <a:rPr lang="en" sz="18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getColor</a:t>
            </a: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800"/>
            </a:pPr>
            <a:r>
              <a:rPr lang="en" sz="1800" dirty="0">
                <a:solidFill>
                  <a:srgbClr val="FF0000"/>
                </a:solidFill>
              </a:rPr>
              <a:t>              </a:t>
            </a:r>
            <a:r>
              <a:rPr lang="en" sz="1800" b="1" u="sng" dirty="0">
                <a:solidFill>
                  <a:schemeClr val="dk1"/>
                </a:solidFill>
              </a:rPr>
              <a:t>E.</a:t>
            </a:r>
            <a:r>
              <a:rPr lang="en" sz="1800" dirty="0"/>
              <a:t> </a:t>
            </a:r>
            <a:r>
              <a:rPr lang="en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Color.PURPLE</a:t>
            </a:r>
            <a:r>
              <a:rPr lang="en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C3B13-D629-C44C-9EB5-1529082ECF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" grpId="0"/>
      <p:bldP spid="687" grpId="0"/>
      <p:bldP spid="68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3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" dirty="0" err="1"/>
              <a:t>TopHat</a:t>
            </a:r>
            <a:r>
              <a:rPr lang="en" dirty="0"/>
              <a:t> Question</a:t>
            </a:r>
            <a:endParaRPr dirty="0"/>
          </a:p>
        </p:txBody>
      </p:sp>
      <p:sp>
        <p:nvSpPr>
          <p:cNvPr id="694" name="Google Shape;694;p43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169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1911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Given the following interface:</a:t>
            </a:r>
            <a:endParaRPr/>
          </a:p>
        </p:txBody>
      </p:sp>
      <p:sp>
        <p:nvSpPr>
          <p:cNvPr id="695" name="Google Shape;695;p43"/>
          <p:cNvSpPr txBox="1"/>
          <p:nvPr/>
        </p:nvSpPr>
        <p:spPr>
          <a:xfrm>
            <a:off x="754911" y="1542064"/>
            <a:ext cx="475275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Clickable</a:t>
            </a: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click();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43"/>
          <p:cNvSpPr txBox="1"/>
          <p:nvPr/>
        </p:nvSpPr>
        <p:spPr>
          <a:xfrm>
            <a:off x="313945" y="2324685"/>
            <a:ext cx="8830055" cy="88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1911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erriweather Sans"/>
              <a:buNone/>
            </a:pPr>
            <a:r>
              <a:rPr lang="en" sz="204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of the following would work as an implementation of the </a:t>
            </a:r>
            <a:r>
              <a:rPr lang="en" sz="204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Clickable</a:t>
            </a:r>
            <a:r>
              <a:rPr lang="en" sz="204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interface? (don’t worry about what </a:t>
            </a:r>
            <a:r>
              <a:rPr lang="en" sz="2040" b="0" i="0" u="none" strike="noStrike" cap="none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changeXPosition</a:t>
            </a:r>
            <a:r>
              <a:rPr lang="en" sz="204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does)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911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erriweather Sans"/>
              <a:buNone/>
            </a:pPr>
            <a:r>
              <a:rPr lang="en" sz="204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3"/>
          <p:cNvSpPr txBox="1"/>
          <p:nvPr/>
        </p:nvSpPr>
        <p:spPr>
          <a:xfrm>
            <a:off x="5123532" y="3925309"/>
            <a:ext cx="4316819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click()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this.changeXPosition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(100.0);</a:t>
            </a:r>
            <a:endParaRPr sz="1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3"/>
          <p:cNvSpPr/>
          <p:nvPr/>
        </p:nvSpPr>
        <p:spPr>
          <a:xfrm>
            <a:off x="845288" y="4036370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click(double xPosition) {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this.changeXPosition(xPosition);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3"/>
          <p:cNvSpPr txBox="1"/>
          <p:nvPr/>
        </p:nvSpPr>
        <p:spPr>
          <a:xfrm>
            <a:off x="278294" y="4054716"/>
            <a:ext cx="8577469" cy="40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1911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3"/>
          <p:cNvSpPr txBox="1"/>
          <p:nvPr/>
        </p:nvSpPr>
        <p:spPr>
          <a:xfrm>
            <a:off x="4547234" y="2838138"/>
            <a:ext cx="4268626" cy="37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1911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3"/>
          <p:cNvSpPr txBox="1"/>
          <p:nvPr/>
        </p:nvSpPr>
        <p:spPr>
          <a:xfrm>
            <a:off x="5162107" y="2909514"/>
            <a:ext cx="4316819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clickIt()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this.changeXPosition(100.0);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3"/>
          <p:cNvSpPr txBox="1"/>
          <p:nvPr/>
        </p:nvSpPr>
        <p:spPr>
          <a:xfrm>
            <a:off x="845288" y="2823884"/>
            <a:ext cx="4316819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double click()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this.changeXPosition(100.0);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3"/>
          <p:cNvSpPr txBox="1"/>
          <p:nvPr/>
        </p:nvSpPr>
        <p:spPr>
          <a:xfrm>
            <a:off x="4593204" y="4078216"/>
            <a:ext cx="4268626" cy="37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1911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A34BA-F90F-B74D-B9B9-F1EC28A0F8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Back to the CIT Race</a:t>
            </a:r>
            <a:endParaRPr/>
          </a:p>
        </p:txBody>
      </p:sp>
      <p:sp>
        <p:nvSpPr>
          <p:cNvPr id="709" name="Google Shape;709;p44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477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/>
              <a:t>Let’s make transportation classes use an interface</a:t>
            </a:r>
            <a:endParaRPr dirty="0"/>
          </a:p>
        </p:txBody>
      </p:sp>
      <p:sp>
        <p:nvSpPr>
          <p:cNvPr id="711" name="Google Shape;711;p44"/>
          <p:cNvSpPr txBox="1"/>
          <p:nvPr/>
        </p:nvSpPr>
        <p:spPr>
          <a:xfrm>
            <a:off x="4667724" y="1565600"/>
            <a:ext cx="4476276" cy="3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 </a:t>
            </a: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implements Transporter 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" sz="1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//code elided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void pedal() {</a:t>
            </a:r>
            <a:endParaRPr sz="14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//code elided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public void move() {</a:t>
            </a:r>
            <a:endParaRPr sz="14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this.pedal();</a:t>
            </a:r>
            <a:endParaRPr sz="14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//more methods elided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4"/>
          <p:cNvSpPr txBox="1"/>
          <p:nvPr/>
        </p:nvSpPr>
        <p:spPr>
          <a:xfrm>
            <a:off x="394881" y="1600200"/>
            <a:ext cx="4261775" cy="312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 </a:t>
            </a: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implements Transporter 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" sz="1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//code elided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public void drive() {</a:t>
            </a:r>
            <a:endParaRPr sz="14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//code elided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public void move() {</a:t>
            </a:r>
            <a:endParaRPr sz="14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this.drive();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//more methods elided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3" name="Google Shape;713;p44"/>
          <p:cNvCxnSpPr/>
          <p:nvPr/>
        </p:nvCxnSpPr>
        <p:spPr>
          <a:xfrm flipH="1">
            <a:off x="4656656" y="1600200"/>
            <a:ext cx="11068" cy="329024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4E59C-D5B5-0147-99B5-8FB1751E5F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5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Leveraging Interfaces</a:t>
            </a:r>
            <a:endParaRPr/>
          </a:p>
        </p:txBody>
      </p:sp>
      <p:sp>
        <p:nvSpPr>
          <p:cNvPr id="719" name="Google Shape;719;p45"/>
          <p:cNvSpPr txBox="1">
            <a:spLocks noGrp="1"/>
          </p:cNvSpPr>
          <p:nvPr>
            <p:ph type="body" idx="1"/>
          </p:nvPr>
        </p:nvSpPr>
        <p:spPr>
          <a:xfrm>
            <a:off x="278295" y="1028533"/>
            <a:ext cx="8718560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/>
              <a:t>Given that there’s a </a:t>
            </a:r>
            <a:r>
              <a:rPr lang="en">
                <a:solidFill>
                  <a:srgbClr val="FF0000"/>
                </a:solidFill>
              </a:rPr>
              <a:t>guarantee </a:t>
            </a:r>
            <a:r>
              <a:rPr lang="en"/>
              <a:t>that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anything that implements </a:t>
            </a:r>
            <a:r>
              <a:rPr lang="en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 </a:t>
            </a:r>
            <a:r>
              <a:rPr lang="en"/>
              <a:t>knows how to </a:t>
            </a:r>
            <a:r>
              <a:rPr lang="en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"/>
              <a:t>, how can it be leveraged to create single </a:t>
            </a:r>
            <a:r>
              <a:rPr lang="en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useTransportation(…)</a:t>
            </a:r>
            <a:r>
              <a:rPr lang="en">
                <a:solidFill>
                  <a:srgbClr val="0432FF"/>
                </a:solidFill>
              </a:rPr>
              <a:t> </a:t>
            </a:r>
            <a:r>
              <a:rPr lang="en"/>
              <a:t>method?</a:t>
            </a:r>
            <a:endParaRPr b="1"/>
          </a:p>
        </p:txBody>
      </p:sp>
      <p:grpSp>
        <p:nvGrpSpPr>
          <p:cNvPr id="721" name="Google Shape;721;p45"/>
          <p:cNvGrpSpPr/>
          <p:nvPr/>
        </p:nvGrpSpPr>
        <p:grpSpPr>
          <a:xfrm>
            <a:off x="5801833" y="2375782"/>
            <a:ext cx="2438400" cy="2346800"/>
            <a:chOff x="0" y="1041828"/>
            <a:chExt cx="2438400" cy="2256543"/>
          </a:xfrm>
        </p:grpSpPr>
        <p:sp>
          <p:nvSpPr>
            <p:cNvPr id="722" name="Google Shape;722;p45"/>
            <p:cNvSpPr txBox="1"/>
            <p:nvPr/>
          </p:nvSpPr>
          <p:spPr>
            <a:xfrm>
              <a:off x="0" y="1041828"/>
              <a:ext cx="2438400" cy="395086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ola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Racer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23" name="Google Shape;723;p45"/>
            <p:cNvSpPr txBox="1"/>
            <p:nvPr/>
          </p:nvSpPr>
          <p:spPr>
            <a:xfrm>
              <a:off x="0" y="1436913"/>
              <a:ext cx="2438400" cy="186145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useTransportation(…)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724" name="Google Shape;724;p45"/>
          <p:cNvCxnSpPr/>
          <p:nvPr/>
        </p:nvCxnSpPr>
        <p:spPr>
          <a:xfrm>
            <a:off x="4125433" y="3755646"/>
            <a:ext cx="16764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725" name="Google Shape;725;p45"/>
          <p:cNvGrpSpPr/>
          <p:nvPr/>
        </p:nvGrpSpPr>
        <p:grpSpPr>
          <a:xfrm>
            <a:off x="361507" y="2466039"/>
            <a:ext cx="3763926" cy="2256543"/>
            <a:chOff x="0" y="1041828"/>
            <a:chExt cx="3943920" cy="3001523"/>
          </a:xfrm>
        </p:grpSpPr>
        <p:sp>
          <p:nvSpPr>
            <p:cNvPr id="726" name="Google Shape;726;p45"/>
            <p:cNvSpPr txBox="1"/>
            <p:nvPr/>
          </p:nvSpPr>
          <p:spPr>
            <a:xfrm>
              <a:off x="0" y="1041828"/>
              <a:ext cx="3943920" cy="395086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ola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Racer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27" name="Google Shape;727;p45"/>
            <p:cNvSpPr txBox="1"/>
            <p:nvPr/>
          </p:nvSpPr>
          <p:spPr>
            <a:xfrm>
              <a:off x="0" y="1436912"/>
              <a:ext cx="3943920" cy="260643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useCar(Car car)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useBike(Bike bike)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useHoverBoard(HoverBoard hoverboard)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useHorse(Horse horse)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useScooter(Scooter scooter)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useMotorcycle(Motorcycle motorcycle)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usePogoStick(PogoStick pogo)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8D09CB-34FC-F548-98C8-298E4F52E1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6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Introducing Polymorphism</a:t>
            </a:r>
            <a:endParaRPr/>
          </a:p>
        </p:txBody>
      </p:sp>
      <p:sp>
        <p:nvSpPr>
          <p:cNvPr id="733" name="Google Shape;733;p46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9000176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63550" lvl="0" indent="-4016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Poly = many, morph = forms</a:t>
            </a:r>
            <a:endParaRPr dirty="0"/>
          </a:p>
          <a:p>
            <a:pPr marL="463550" lvl="0" indent="-40163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 way of coding </a:t>
            </a:r>
            <a:r>
              <a:rPr lang="en" dirty="0">
                <a:solidFill>
                  <a:srgbClr val="FF0000"/>
                </a:solidFill>
              </a:rPr>
              <a:t>generically</a:t>
            </a:r>
            <a:endParaRPr dirty="0"/>
          </a:p>
          <a:p>
            <a:pPr marL="866775" lvl="1" indent="-409575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 dirty="0"/>
              <a:t>way of referencing many related objects as one generic type</a:t>
            </a:r>
            <a:endParaRPr dirty="0"/>
          </a:p>
          <a:p>
            <a:pPr marL="1316038" lvl="2" indent="-401638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cars and bikes can both </a:t>
            </a:r>
            <a:r>
              <a:rPr lang="en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/>
              <a:t>→ refer to them as </a:t>
            </a:r>
            <a:r>
              <a:rPr lang="en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dirty="0">
                <a:solidFill>
                  <a:srgbClr val="00B050"/>
                </a:solidFill>
              </a:rPr>
              <a:t> </a:t>
            </a:r>
            <a:r>
              <a:rPr lang="en" dirty="0"/>
              <a:t>objects</a:t>
            </a:r>
            <a:endParaRPr dirty="0"/>
          </a:p>
          <a:p>
            <a:pPr marL="1316038" lvl="2" indent="-401638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phones and </a:t>
            </a:r>
            <a:r>
              <a:rPr lang="en" dirty="0" err="1"/>
              <a:t>Teslas</a:t>
            </a:r>
            <a:r>
              <a:rPr lang="en" dirty="0"/>
              <a:t> can both </a:t>
            </a:r>
            <a:r>
              <a:rPr lang="en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getCharged</a:t>
            </a:r>
            <a:r>
              <a:rPr lang="en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dirty="0"/>
              <a:t>→ refer to them as </a:t>
            </a:r>
            <a:r>
              <a:rPr lang="en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Chargeable</a:t>
            </a:r>
            <a:r>
              <a:rPr lang="en" dirty="0">
                <a:solidFill>
                  <a:srgbClr val="00B050"/>
                </a:solidFill>
              </a:rPr>
              <a:t> </a:t>
            </a:r>
            <a:r>
              <a:rPr lang="en" dirty="0"/>
              <a:t>objects, i.e., objects that implement </a:t>
            </a:r>
            <a:r>
              <a:rPr lang="en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Chargeable</a:t>
            </a:r>
            <a:r>
              <a:rPr lang="en" dirty="0"/>
              <a:t> interface</a:t>
            </a:r>
            <a:endParaRPr dirty="0"/>
          </a:p>
          <a:p>
            <a:pPr marL="1316038" lvl="2" indent="-401638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cars and boomboxes can both </a:t>
            </a:r>
            <a:r>
              <a:rPr lang="en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playRadio</a:t>
            </a:r>
            <a:r>
              <a:rPr lang="en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dirty="0"/>
              <a:t>→ refer to them as </a:t>
            </a:r>
            <a:r>
              <a:rPr lang="en" dirty="0" err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RadioPlayer</a:t>
            </a:r>
            <a:r>
              <a:rPr lang="en" dirty="0">
                <a:solidFill>
                  <a:srgbClr val="00B050"/>
                </a:solidFill>
              </a:rPr>
              <a:t> </a:t>
            </a:r>
            <a:r>
              <a:rPr lang="en" dirty="0"/>
              <a:t>objects</a:t>
            </a:r>
            <a:endParaRPr dirty="0"/>
          </a:p>
          <a:p>
            <a:pPr marL="463550" lvl="0" indent="-40163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How do we write one generic </a:t>
            </a:r>
            <a:r>
              <a:rPr lang="en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useTransportation</a:t>
            </a:r>
            <a:r>
              <a:rPr lang="en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(…)</a:t>
            </a:r>
            <a:r>
              <a:rPr lang="en" dirty="0">
                <a:solidFill>
                  <a:srgbClr val="0432FF"/>
                </a:solidFill>
              </a:rPr>
              <a:t> </a:t>
            </a:r>
            <a:r>
              <a:rPr lang="en" dirty="0"/>
              <a:t>method?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B24F8-C30E-EB45-BA41-1C4ED59CA8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54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7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What would this look like in code?</a:t>
            </a:r>
            <a:endParaRPr/>
          </a:p>
        </p:txBody>
      </p:sp>
      <p:sp>
        <p:nvSpPr>
          <p:cNvPr id="741" name="Google Shape;741;p47"/>
          <p:cNvSpPr txBox="1"/>
          <p:nvPr/>
        </p:nvSpPr>
        <p:spPr>
          <a:xfrm>
            <a:off x="787078" y="1289725"/>
            <a:ext cx="8356922" cy="3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Racer {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//previous code elided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useTransportation(</a:t>
            </a:r>
            <a:r>
              <a:rPr lang="en" sz="18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transportation</a:t>
            </a: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transportation.move();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2" name="Google Shape;742;p47"/>
          <p:cNvCxnSpPr/>
          <p:nvPr/>
        </p:nvCxnSpPr>
        <p:spPr>
          <a:xfrm rot="10800000">
            <a:off x="6589058" y="2509928"/>
            <a:ext cx="0" cy="914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43" name="Google Shape;743;p47"/>
          <p:cNvSpPr txBox="1"/>
          <p:nvPr/>
        </p:nvSpPr>
        <p:spPr>
          <a:xfrm>
            <a:off x="5003777" y="3424328"/>
            <a:ext cx="317056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polymorphism! </a:t>
            </a:r>
            <a:r>
              <a:rPr lang="en" sz="16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transportation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 passed in could be instance of </a:t>
            </a:r>
            <a:r>
              <a:rPr lang="en" sz="16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etc., i.e., any class that </a:t>
            </a: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interface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508EB6-5664-9741-BEDB-440AA8E9F1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55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8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Let’s break this down</a:t>
            </a:r>
            <a:endParaRPr/>
          </a:p>
        </p:txBody>
      </p:sp>
      <p:sp>
        <p:nvSpPr>
          <p:cNvPr id="750" name="Google Shape;750;p48"/>
          <p:cNvSpPr txBox="1"/>
          <p:nvPr/>
        </p:nvSpPr>
        <p:spPr>
          <a:xfrm>
            <a:off x="423298" y="2567216"/>
            <a:ext cx="8287464" cy="250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Racer {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//previous code elided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useTransportation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(Transporter transportation) {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transportation.move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48"/>
          <p:cNvSpPr txBox="1">
            <a:spLocks noGrp="1"/>
          </p:cNvSpPr>
          <p:nvPr>
            <p:ph type="body" idx="1"/>
          </p:nvPr>
        </p:nvSpPr>
        <p:spPr>
          <a:xfrm>
            <a:off x="278296" y="1152494"/>
            <a:ext cx="7814711" cy="105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There are two parts to implementing polymorphism: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 Actual vs. Declared Type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 Method resolution</a:t>
            </a:r>
            <a:endParaRPr/>
          </a:p>
        </p:txBody>
      </p:sp>
      <p:sp>
        <p:nvSpPr>
          <p:cNvPr id="752" name="Google Shape;752;p48"/>
          <p:cNvSpPr txBox="1"/>
          <p:nvPr/>
        </p:nvSpPr>
        <p:spPr>
          <a:xfrm>
            <a:off x="34495" y="3197481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ADEEB0-C3CB-DE47-AC70-63162E079E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56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9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Actual vs. Declared Type (1/2)</a:t>
            </a:r>
            <a:endParaRPr/>
          </a:p>
        </p:txBody>
      </p:sp>
      <p:sp>
        <p:nvSpPr>
          <p:cNvPr id="758" name="Google Shape;758;p49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57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Consider following piece of code:</a:t>
            </a:r>
            <a:endParaRPr/>
          </a:p>
        </p:txBody>
      </p:sp>
      <p:sp>
        <p:nvSpPr>
          <p:cNvPr id="760" name="Google Shape;760;p49"/>
          <p:cNvSpPr txBox="1"/>
          <p:nvPr/>
        </p:nvSpPr>
        <p:spPr>
          <a:xfrm>
            <a:off x="1680882" y="2001400"/>
            <a:ext cx="6091518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onsolas"/>
              <a:buNone/>
            </a:pPr>
            <a:r>
              <a:rPr lang="en" sz="2400" b="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 </a:t>
            </a:r>
            <a:r>
              <a:rPr lang="en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angelsCar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" sz="24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1" name="Google Shape;761;p49"/>
          <p:cNvSpPr txBox="1"/>
          <p:nvPr/>
        </p:nvSpPr>
        <p:spPr>
          <a:xfrm>
            <a:off x="289142" y="2970213"/>
            <a:ext cx="8734208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marR="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say “</a:t>
            </a:r>
            <a:r>
              <a:rPr lang="en" sz="24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angelsCar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of type </a:t>
            </a:r>
            <a:r>
              <a:rPr lang="en" sz="2400" b="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we instantiate a new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...is that legal?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6775" marR="0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doesn’t Java do “strict type checking”? (type on LHS = type on RHS)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6775" marR="0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instances of </a:t>
            </a:r>
            <a:r>
              <a:rPr lang="en" sz="20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000" b="0" i="0" u="none" strike="noStrike" cap="none" dirty="0">
                <a:solidFill>
                  <a:srgbClr val="FF4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stored in </a:t>
            </a:r>
            <a:r>
              <a:rPr lang="en" sz="2000" b="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variable?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3550" marR="0" lvl="0" indent="-2492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A72D2-5AFD-FC42-8693-47B63593A3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57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0"/>
          <p:cNvSpPr txBox="1"/>
          <p:nvPr/>
        </p:nvSpPr>
        <p:spPr>
          <a:xfrm>
            <a:off x="4975412" y="2090736"/>
            <a:ext cx="4141694" cy="67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transportation = new </a:t>
            </a:r>
            <a:r>
              <a:rPr lang="en" sz="1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50"/>
          <p:cNvSpPr txBox="1"/>
          <p:nvPr/>
        </p:nvSpPr>
        <p:spPr>
          <a:xfrm>
            <a:off x="5943134" y="3843044"/>
            <a:ext cx="29244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Nope. </a:t>
            </a:r>
            <a:r>
              <a:rPr lang="en" sz="14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400" b="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playRadio()</a:t>
            </a:r>
            <a:r>
              <a:rPr lang="en" sz="14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is not declared in </a:t>
            </a: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interface, therefore compiler does not recognize it as a valid method call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50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Actual vs. Declared Type (2/2)</a:t>
            </a:r>
            <a:endParaRPr/>
          </a:p>
        </p:txBody>
      </p:sp>
      <p:sp>
        <p:nvSpPr>
          <p:cNvPr id="769" name="Google Shape;769;p50"/>
          <p:cNvSpPr txBox="1">
            <a:spLocks noGrp="1"/>
          </p:cNvSpPr>
          <p:nvPr>
            <p:ph type="body" idx="1"/>
          </p:nvPr>
        </p:nvSpPr>
        <p:spPr>
          <a:xfrm>
            <a:off x="215948" y="895547"/>
            <a:ext cx="4685347" cy="424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lvl="0" indent="-401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Can treat </a:t>
            </a:r>
            <a:r>
              <a:rPr lang="en" sz="20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000" dirty="0"/>
              <a:t>/</a:t>
            </a:r>
            <a:r>
              <a:rPr lang="en" sz="20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 sz="2000" dirty="0"/>
              <a:t> objects as </a:t>
            </a: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 </a:t>
            </a:r>
            <a:r>
              <a:rPr lang="en" sz="2000" dirty="0"/>
              <a:t>objects</a:t>
            </a:r>
            <a:endParaRPr dirty="0"/>
          </a:p>
          <a:p>
            <a:pPr marL="463550" lvl="0" indent="-401638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000" dirty="0">
                <a:solidFill>
                  <a:srgbClr val="FF40FF"/>
                </a:solidFill>
              </a:rPr>
              <a:t> </a:t>
            </a:r>
            <a:r>
              <a:rPr lang="en" sz="2000" dirty="0"/>
              <a:t>is the</a:t>
            </a:r>
            <a:r>
              <a:rPr lang="en" sz="2000" dirty="0">
                <a:solidFill>
                  <a:srgbClr val="0432FF"/>
                </a:solidFill>
              </a:rPr>
              <a:t> </a:t>
            </a:r>
            <a:r>
              <a:rPr lang="en" sz="2000" dirty="0">
                <a:solidFill>
                  <a:srgbClr val="FF0000"/>
                </a:solidFill>
              </a:rPr>
              <a:t>actual type</a:t>
            </a:r>
            <a:endParaRPr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866775" lvl="1" indent="-40957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600"/>
              <a:buChar char="o"/>
            </a:pPr>
            <a:r>
              <a:rPr lang="en" sz="1600" dirty="0"/>
              <a:t>Java compiler will look in this class for the definition of any method called on 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transportation</a:t>
            </a:r>
            <a:r>
              <a:rPr lang="en" sz="1600" dirty="0"/>
              <a:t> </a:t>
            </a:r>
            <a:endParaRPr dirty="0"/>
          </a:p>
          <a:p>
            <a:pPr marL="463550" lvl="0" indent="-274638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61911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000"/>
              <a:buNone/>
            </a:pPr>
            <a:r>
              <a:rPr lang="en" sz="2000" dirty="0"/>
              <a:t>       </a:t>
            </a:r>
            <a:endParaRPr sz="2000" dirty="0"/>
          </a:p>
        </p:txBody>
      </p:sp>
      <p:cxnSp>
        <p:nvCxnSpPr>
          <p:cNvPr id="771" name="Google Shape;771;p50"/>
          <p:cNvCxnSpPr/>
          <p:nvPr/>
        </p:nvCxnSpPr>
        <p:spPr>
          <a:xfrm flipH="1">
            <a:off x="4856766" y="1097252"/>
            <a:ext cx="11068" cy="276758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2" name="Google Shape;772;p50"/>
          <p:cNvSpPr txBox="1"/>
          <p:nvPr/>
        </p:nvSpPr>
        <p:spPr>
          <a:xfrm>
            <a:off x="4991400" y="2384300"/>
            <a:ext cx="41097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transportation.playRadio();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50"/>
          <p:cNvCxnSpPr/>
          <p:nvPr/>
        </p:nvCxnSpPr>
        <p:spPr>
          <a:xfrm rot="10800000">
            <a:off x="5056154" y="2584138"/>
            <a:ext cx="2651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4" name="Google Shape;774;p50"/>
          <p:cNvCxnSpPr/>
          <p:nvPr/>
        </p:nvCxnSpPr>
        <p:spPr>
          <a:xfrm rot="10800000">
            <a:off x="4567030" y="4454894"/>
            <a:ext cx="124483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75" name="Google Shape;775;p50"/>
          <p:cNvSpPr txBox="1"/>
          <p:nvPr/>
        </p:nvSpPr>
        <p:spPr>
          <a:xfrm>
            <a:off x="226025" y="2589100"/>
            <a:ext cx="4630800" cy="24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401637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●"/>
            </a:pP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2000" dirty="0">
                <a:solidFill>
                  <a:srgbClr val="FF0000"/>
                </a:solidFill>
              </a:rPr>
              <a:t> </a:t>
            </a:r>
            <a:r>
              <a:rPr lang="en" sz="2000" dirty="0">
                <a:solidFill>
                  <a:schemeClr val="dk1"/>
                </a:solidFill>
              </a:rPr>
              <a:t>is the </a:t>
            </a:r>
            <a:r>
              <a:rPr lang="en" sz="2000" dirty="0">
                <a:solidFill>
                  <a:srgbClr val="FF0000"/>
                </a:solidFill>
              </a:rPr>
              <a:t>declared type </a:t>
            </a:r>
            <a:endParaRPr sz="2000" dirty="0">
              <a:solidFill>
                <a:srgbClr val="FF0000"/>
              </a:solidFill>
            </a:endParaRPr>
          </a:p>
          <a:p>
            <a:pPr marL="866775" lvl="1" indent="-409575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" sz="1600" dirty="0">
                <a:solidFill>
                  <a:schemeClr val="dk1"/>
                </a:solidFill>
              </a:rPr>
              <a:t>compiler will limit any caller so it can only call methods on instances that are declared as </a:t>
            </a:r>
            <a:r>
              <a:rPr lang="en" sz="16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 </a:t>
            </a:r>
            <a:r>
              <a:rPr lang="en" sz="1600" dirty="0">
                <a:solidFill>
                  <a:schemeClr val="dk1"/>
                </a:solidFill>
              </a:rPr>
              <a:t>objects AND are defined in that interface </a:t>
            </a:r>
            <a:endParaRPr sz="1600" dirty="0">
              <a:solidFill>
                <a:schemeClr val="dk1"/>
              </a:solidFill>
            </a:endParaRPr>
          </a:p>
          <a:p>
            <a:pPr marL="463550" lvl="0" indent="-40163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●"/>
            </a:pPr>
            <a:r>
              <a:rPr lang="en" sz="2000" dirty="0">
                <a:solidFill>
                  <a:schemeClr val="dk1"/>
                </a:solidFill>
              </a:rPr>
              <a:t>If </a:t>
            </a:r>
            <a:r>
              <a:rPr lang="en" sz="20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000" dirty="0">
                <a:solidFill>
                  <a:srgbClr val="FF40FF"/>
                </a:solidFill>
              </a:rPr>
              <a:t> </a:t>
            </a:r>
            <a:r>
              <a:rPr lang="en" sz="2000" dirty="0">
                <a:solidFill>
                  <a:schemeClr val="dk1"/>
                </a:solidFill>
              </a:rPr>
              <a:t>defines </a:t>
            </a:r>
            <a:r>
              <a:rPr lang="en" sz="2000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playRadio</a:t>
            </a:r>
            <a:r>
              <a:rPr lang="en" sz="20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000" dirty="0">
                <a:solidFill>
                  <a:schemeClr val="dk1"/>
                </a:solidFill>
              </a:rPr>
              <a:t>method, is this correct?</a:t>
            </a:r>
            <a:r>
              <a:rPr lang="en" sz="20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transportation.playRadio</a:t>
            </a:r>
            <a:r>
              <a:rPr lang="en" sz="20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4252B3-C8F3-C947-9AD0-20A5C40627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58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5" name="Shape 915"/>
          <p:cNvCxnSpPr/>
          <p:nvPr/>
        </p:nvCxnSpPr>
        <p:spPr>
          <a:xfrm flipH="1">
            <a:off x="4641476" y="1117177"/>
            <a:ext cx="1630" cy="3868721"/>
          </a:xfrm>
          <a:prstGeom prst="straightConnector1">
            <a:avLst/>
          </a:prstGeom>
          <a:noFill/>
          <a:ln w="38100" cap="flat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Shape 863"/>
          <p:cNvSpPr txBox="1">
            <a:spLocks noGrp="1"/>
          </p:cNvSpPr>
          <p:nvPr>
            <p:ph type="title"/>
          </p:nvPr>
        </p:nvSpPr>
        <p:spPr>
          <a:xfrm>
            <a:off x="457200" y="270416"/>
            <a:ext cx="8229600" cy="68323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r>
              <a:rPr lang="en" dirty="0"/>
              <a:t>Another Example: Association (6/6)</a:t>
            </a:r>
          </a:p>
        </p:txBody>
      </p:sp>
      <p:sp>
        <p:nvSpPr>
          <p:cNvPr id="12" name="Shape 890">
            <a:extLst>
              <a:ext uri="{FF2B5EF4-FFF2-40B4-BE49-F238E27FC236}">
                <a16:creationId xmlns:a16="http://schemas.microsoft.com/office/drawing/2014/main" id="{C6541729-5525-6541-BFAC-272E94395A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98325" y="926668"/>
            <a:ext cx="4542899" cy="406262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defTabSz="403225"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public class CS15App {</a:t>
            </a:r>
          </a:p>
          <a:p>
            <a:pPr lvl="0" defTabSz="403225">
              <a:buNone/>
            </a:pPr>
            <a:endParaRPr lang="en"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private CS15Professor _andy;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_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_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angel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defTabSz="403225"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_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noah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_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taylor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defTabSz="403225"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_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"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None/>
            </a:pPr>
            <a:endParaRPr lang="en"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public CS15App() {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= new HeadTA();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angel 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= new HeadTA();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noah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taylor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defTabSz="403225">
              <a:buClr>
                <a:schemeClr val="dk1"/>
              </a:buClr>
              <a:buSzPct val="78571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_andy = new CS15Professor(_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 indent="457200" defTabSz="403225"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angel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_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noah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, _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taylor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, 		 _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defTabSz="403225"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defTabSz="403225"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5" name="Shape 865">
            <a:extLst>
              <a:ext uri="{FF2B5EF4-FFF2-40B4-BE49-F238E27FC236}">
                <a16:creationId xmlns:a16="http://schemas.microsoft.com/office/drawing/2014/main" id="{09D4A69E-D862-3043-9CE7-B6D9D089663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8919" y="953650"/>
            <a:ext cx="4552557" cy="4256520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public class CS15Professor {</a:t>
            </a:r>
          </a:p>
          <a:p>
            <a:pPr lvl="0" defTabSz="403225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_hta1;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_hta2;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_hta3;</a:t>
            </a: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_hta4;</a:t>
            </a:r>
          </a:p>
          <a:p>
            <a:pPr defTabSz="403225">
              <a:buClr>
                <a:schemeClr val="dk1"/>
              </a:buClr>
              <a:buSzPct val="78571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_hta5;</a:t>
            </a:r>
            <a:endParaRPr lang="en"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public CS15Professor(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firstTA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457200" lvl="0" indent="457200" defTabSz="403225">
              <a:buClr>
                <a:schemeClr val="dk1"/>
              </a:buClr>
              <a:buSzPct val="78571"/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secondTA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thirdTA</a:t>
            </a: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defTabSz="403225">
              <a:buClr>
                <a:schemeClr val="dk1"/>
              </a:buClr>
              <a:buSzPct val="78571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fourthTA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fifthTA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defTabSz="403225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	_hta1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firstTA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	_hta2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secondTA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	_hta3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thirdTA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		_hta4 =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fourthTA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		_hta5 =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fifthTA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"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defTabSz="403225" rtl="0">
              <a:spcBef>
                <a:spcPts val="0"/>
              </a:spcBef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/* additional methods elided */</a:t>
            </a:r>
          </a:p>
          <a:p>
            <a:pPr lvl="0" defTabSz="403225" rtl="0">
              <a:spcBef>
                <a:spcPts val="0"/>
              </a:spcBef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3119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1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Determining the Declared Type</a:t>
            </a:r>
            <a:endParaRPr/>
          </a:p>
        </p:txBody>
      </p:sp>
      <p:sp>
        <p:nvSpPr>
          <p:cNvPr id="781" name="Google Shape;781;p51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477779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lvl="0" indent="-401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methods must </a:t>
            </a:r>
            <a:r>
              <a:rPr lang="en" sz="200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000">
                <a:solidFill>
                  <a:srgbClr val="FF40FF"/>
                </a:solidFill>
              </a:rPr>
              <a:t> </a:t>
            </a:r>
            <a:r>
              <a:rPr lang="en" sz="2000"/>
              <a:t>and </a:t>
            </a:r>
            <a:r>
              <a:rPr lang="en" sz="200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 sz="2000">
                <a:solidFill>
                  <a:srgbClr val="FF40FF"/>
                </a:solidFill>
              </a:rPr>
              <a:t> </a:t>
            </a:r>
            <a:r>
              <a:rPr lang="en" sz="2000"/>
              <a:t>have in common?</a:t>
            </a:r>
            <a:endParaRPr/>
          </a:p>
          <a:p>
            <a:pPr marL="866775" lvl="1" indent="-4095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</a:pPr>
            <a:r>
              <a:rPr lang="en" sz="18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endParaRPr/>
          </a:p>
          <a:p>
            <a:pPr marL="463550" lvl="0" indent="-40163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do we know that?</a:t>
            </a:r>
            <a:endParaRPr/>
          </a:p>
          <a:p>
            <a:pPr marL="866775" lvl="1" indent="-4095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</a:pPr>
            <a:r>
              <a:rPr lang="en" sz="1800"/>
              <a:t>they implement </a:t>
            </a:r>
            <a:r>
              <a:rPr lang="en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endParaRPr/>
          </a:p>
          <a:p>
            <a:pPr marL="1316038" lvl="2" indent="-40163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guarantees that they have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r>
              <a:rPr lang="en" sz="1600">
                <a:solidFill>
                  <a:srgbClr val="0432FF"/>
                </a:solidFill>
              </a:rPr>
              <a:t> </a:t>
            </a:r>
            <a:r>
              <a:rPr lang="en" sz="1600"/>
              <a:t>method, plus whatever else is appropriate to that class</a:t>
            </a:r>
            <a:endParaRPr/>
          </a:p>
          <a:p>
            <a:pPr marL="463550" lvl="0" indent="-40163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Think of </a:t>
            </a:r>
            <a:r>
              <a:rPr lang="en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2000">
                <a:solidFill>
                  <a:srgbClr val="00B050"/>
                </a:solidFill>
              </a:rPr>
              <a:t> </a:t>
            </a:r>
            <a:r>
              <a:rPr lang="en" sz="2000"/>
              <a:t>like the “lowest common denominator”</a:t>
            </a:r>
            <a:endParaRPr/>
          </a:p>
          <a:p>
            <a:pPr marL="866775" lvl="1" indent="-4095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</a:pPr>
            <a:r>
              <a:rPr lang="en" sz="1800"/>
              <a:t>it’s what all transportation classes will have in common</a:t>
            </a:r>
            <a:endParaRPr/>
          </a:p>
        </p:txBody>
      </p:sp>
      <p:sp>
        <p:nvSpPr>
          <p:cNvPr id="783" name="Google Shape;783;p51"/>
          <p:cNvSpPr txBox="1"/>
          <p:nvPr/>
        </p:nvSpPr>
        <p:spPr>
          <a:xfrm>
            <a:off x="4943959" y="2877724"/>
            <a:ext cx="4123841" cy="145193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" sz="1600" b="0" i="0" u="sng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600" b="0" i="0" u="sng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 </a:t>
            </a:r>
            <a:r>
              <a:rPr lang="en" sz="1600" b="0" i="0" u="sng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 b="0" i="0" u="sng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Consolas"/>
              <a:buNone/>
            </a:pPr>
            <a:r>
              <a:rPr lang="en" sz="16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void move();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void playRadio();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51"/>
          <p:cNvSpPr txBox="1"/>
          <p:nvPr/>
        </p:nvSpPr>
        <p:spPr>
          <a:xfrm>
            <a:off x="4943959" y="1152474"/>
            <a:ext cx="4123841" cy="145193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" sz="1600" b="0" i="0" u="sng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600" b="0" i="0" u="sng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 </a:t>
            </a:r>
            <a:r>
              <a:rPr lang="en" sz="1600" b="0" i="0" u="sng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 b="0" i="0" u="sng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16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Consolas"/>
              <a:buNone/>
            </a:pPr>
            <a:r>
              <a:rPr lang="en" sz="16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void move();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void dropKickstand();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303B38-FB1D-A348-BB43-8010C3367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59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2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/>
              <a:t>Is this legal?</a:t>
            </a:r>
            <a:endParaRPr/>
          </a:p>
        </p:txBody>
      </p:sp>
      <p:sp>
        <p:nvSpPr>
          <p:cNvPr id="790" name="Google Shape;790;p52"/>
          <p:cNvSpPr txBox="1">
            <a:spLocks noGrp="1"/>
          </p:cNvSpPr>
          <p:nvPr>
            <p:ph type="body" idx="1"/>
          </p:nvPr>
        </p:nvSpPr>
        <p:spPr>
          <a:xfrm>
            <a:off x="442169" y="1099474"/>
            <a:ext cx="6700729" cy="61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lucysBike = new </a:t>
            </a:r>
            <a:r>
              <a:rPr lang="en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463550" lvl="0" indent="-40163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2" name="Google Shape;792;p52"/>
          <p:cNvSpPr txBox="1"/>
          <p:nvPr/>
        </p:nvSpPr>
        <p:spPr>
          <a:xfrm>
            <a:off x="3913971" y="3629635"/>
            <a:ext cx="5015753" cy="1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nsolas"/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wouldn’t implement </a:t>
            </a:r>
            <a:r>
              <a:rPr lang="en" sz="18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Since </a:t>
            </a:r>
            <a:r>
              <a:rPr lang="en" sz="1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cannot “act as” a </a:t>
            </a:r>
            <a:r>
              <a:rPr lang="en" sz="18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you cannot treat it as a </a:t>
            </a:r>
            <a:r>
              <a:rPr lang="en" sz="18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52"/>
          <p:cNvSpPr/>
          <p:nvPr/>
        </p:nvSpPr>
        <p:spPr>
          <a:xfrm rot="10800000">
            <a:off x="3724835" y="3620679"/>
            <a:ext cx="5204011" cy="1034667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52"/>
          <p:cNvSpPr txBox="1"/>
          <p:nvPr/>
        </p:nvSpPr>
        <p:spPr>
          <a:xfrm>
            <a:off x="442169" y="1964569"/>
            <a:ext cx="6700729" cy="61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marR="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rPr lang="en" sz="2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 </a:t>
            </a:r>
            <a:r>
              <a:rPr lang="en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lucysCar = new </a:t>
            </a:r>
            <a:r>
              <a:rPr lang="en" sz="2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3550" marR="0" lvl="0" indent="-40163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5" name="Google Shape;795;p52"/>
          <p:cNvSpPr txBox="1"/>
          <p:nvPr/>
        </p:nvSpPr>
        <p:spPr>
          <a:xfrm>
            <a:off x="442169" y="2892321"/>
            <a:ext cx="7033669" cy="61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marR="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rPr lang="en" sz="2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 </a:t>
            </a:r>
            <a:r>
              <a:rPr lang="en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lucysRadio = new </a:t>
            </a:r>
            <a:r>
              <a:rPr lang="en" sz="2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n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3550" marR="0" lvl="0" indent="-40163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96" name="Google Shape;796;p52" descr="Check, Correct, Green, Mark,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8692" y="982823"/>
            <a:ext cx="50031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52" descr="Check, Correct, Green, Mark,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2586" y="1863573"/>
            <a:ext cx="50031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52" descr="... Cross, Crossed, Wro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45676" y="2936066"/>
            <a:ext cx="460324" cy="4603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B831B-6490-FC43-92D8-C2C9390E5C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60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3"/>
          <p:cNvSpPr txBox="1">
            <a:spLocks noGrp="1"/>
          </p:cNvSpPr>
          <p:nvPr>
            <p:ph type="title"/>
          </p:nvPr>
        </p:nvSpPr>
        <p:spPr>
          <a:xfrm>
            <a:off x="278296" y="15431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Motivations for Polymorphism</a:t>
            </a:r>
            <a:endParaRPr/>
          </a:p>
        </p:txBody>
      </p:sp>
      <p:sp>
        <p:nvSpPr>
          <p:cNvPr id="804" name="Google Shape;804;p53"/>
          <p:cNvSpPr txBox="1">
            <a:spLocks noGrp="1"/>
          </p:cNvSpPr>
          <p:nvPr>
            <p:ph type="body" idx="1"/>
          </p:nvPr>
        </p:nvSpPr>
        <p:spPr>
          <a:xfrm>
            <a:off x="147918" y="778505"/>
            <a:ext cx="8996082" cy="38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lvl="0" indent="-401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Many </a:t>
            </a:r>
            <a:r>
              <a:rPr lang="en" dirty="0">
                <a:solidFill>
                  <a:srgbClr val="FF0000"/>
                </a:solidFill>
              </a:rPr>
              <a:t>different kinds of transportation </a:t>
            </a:r>
            <a:r>
              <a:rPr lang="en" dirty="0"/>
              <a:t>but </a:t>
            </a:r>
            <a:r>
              <a:rPr lang="en" dirty="0">
                <a:solidFill>
                  <a:srgbClr val="FF0000"/>
                </a:solidFill>
              </a:rPr>
              <a:t>only care about their shared capability</a:t>
            </a:r>
            <a:endParaRPr dirty="0"/>
          </a:p>
          <a:p>
            <a:pPr marL="866775" lvl="1" indent="-4095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o"/>
            </a:pPr>
            <a:r>
              <a:rPr lang="en" sz="1800" dirty="0"/>
              <a:t>i.e., how they move</a:t>
            </a:r>
            <a:endParaRPr dirty="0"/>
          </a:p>
          <a:p>
            <a:pPr marL="463550" lvl="0" indent="-4016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Polymorphism let programmers sacrifice specificity for generality</a:t>
            </a:r>
            <a:endParaRPr dirty="0"/>
          </a:p>
          <a:p>
            <a:pPr marL="866775" lvl="1" indent="-4095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o"/>
            </a:pPr>
            <a:r>
              <a:rPr lang="en" sz="1800" dirty="0"/>
              <a:t>treat any number of classes as their lowest common denominator</a:t>
            </a:r>
            <a:endParaRPr dirty="0"/>
          </a:p>
          <a:p>
            <a:pPr marL="866775" lvl="1" indent="-4095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o"/>
            </a:pPr>
            <a:r>
              <a:rPr lang="en" sz="1800" dirty="0"/>
              <a:t>limited to methods declared in that denominator</a:t>
            </a:r>
            <a:endParaRPr dirty="0"/>
          </a:p>
          <a:p>
            <a:pPr marL="1316038" lvl="2" indent="-4016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en" sz="1600" dirty="0"/>
              <a:t>can only use methods declared in </a:t>
            </a:r>
            <a:r>
              <a:rPr lang="en" sz="16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endParaRPr dirty="0"/>
          </a:p>
          <a:p>
            <a:pPr marL="463550" lvl="0" indent="-4016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For this program, that sacrifice is ok!</a:t>
            </a:r>
            <a:endParaRPr dirty="0"/>
          </a:p>
          <a:p>
            <a:pPr marL="866775" lvl="1" indent="-4095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o"/>
            </a:pPr>
            <a:r>
              <a:rPr lang="en" sz="18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Racer</a:t>
            </a:r>
            <a:r>
              <a:rPr lang="en" sz="1800" dirty="0"/>
              <a:t> doesn’t care if an instance of </a:t>
            </a:r>
            <a:r>
              <a:rPr lang="en" sz="18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800" dirty="0">
                <a:solidFill>
                  <a:srgbClr val="FF40FF"/>
                </a:solidFill>
              </a:rPr>
              <a:t> </a:t>
            </a:r>
            <a:r>
              <a:rPr lang="en" sz="1800" dirty="0"/>
              <a:t>can </a:t>
            </a:r>
            <a:r>
              <a:rPr lang="en" sz="1800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playRadio</a:t>
            </a:r>
            <a:r>
              <a:rPr lang="en" sz="18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800" dirty="0"/>
              <a:t>or if an instance of </a:t>
            </a:r>
            <a:r>
              <a:rPr lang="en" sz="18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 sz="1800" dirty="0">
                <a:solidFill>
                  <a:srgbClr val="FF40FF"/>
                </a:solidFill>
              </a:rPr>
              <a:t> </a:t>
            </a:r>
            <a:r>
              <a:rPr lang="en" sz="1800" dirty="0"/>
              <a:t>can </a:t>
            </a:r>
            <a:r>
              <a:rPr lang="en" sz="1800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dropKickstand</a:t>
            </a:r>
            <a:r>
              <a:rPr lang="en" sz="18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866775" lvl="1" indent="-4095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o"/>
            </a:pPr>
            <a:r>
              <a:rPr lang="en" sz="1800" dirty="0"/>
              <a:t>only method  </a:t>
            </a:r>
            <a:r>
              <a:rPr lang="en" sz="18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Racer</a:t>
            </a:r>
            <a:r>
              <a:rPr lang="en" sz="1800" dirty="0">
                <a:solidFill>
                  <a:srgbClr val="FF40FF"/>
                </a:solidFill>
              </a:rPr>
              <a:t> </a:t>
            </a:r>
            <a:r>
              <a:rPr lang="en" sz="1800" dirty="0"/>
              <a:t>wants to call is </a:t>
            </a:r>
            <a:r>
              <a:rPr lang="en" sz="18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F70B7B-B073-1048-97C2-C187CEBBE5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61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4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Polymorphism in Parameters</a:t>
            </a:r>
            <a:endParaRPr/>
          </a:p>
        </p:txBody>
      </p:sp>
      <p:sp>
        <p:nvSpPr>
          <p:cNvPr id="811" name="Google Shape;811;p54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525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are implications of this method declaration?</a:t>
            </a:r>
            <a:endParaRPr/>
          </a:p>
        </p:txBody>
      </p:sp>
      <p:sp>
        <p:nvSpPr>
          <p:cNvPr id="813" name="Google Shape;813;p54"/>
          <p:cNvSpPr txBox="1"/>
          <p:nvPr/>
        </p:nvSpPr>
        <p:spPr>
          <a:xfrm>
            <a:off x="439756" y="1876551"/>
            <a:ext cx="8597918" cy="12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useTransportation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 b="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transportation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//code elided</a:t>
            </a:r>
            <a:endParaRPr sz="2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54"/>
          <p:cNvSpPr txBox="1"/>
          <p:nvPr/>
        </p:nvSpPr>
        <p:spPr>
          <a:xfrm>
            <a:off x="278294" y="3169675"/>
            <a:ext cx="8759379" cy="1552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marR="0" lvl="0" indent="-40163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Merriweather Sans"/>
              <a:buChar char="●"/>
            </a:pPr>
            <a:r>
              <a:rPr lang="en" sz="1665" b="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useTransportation</a:t>
            </a:r>
            <a:r>
              <a:rPr lang="en" sz="1665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65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will accept any object that implements</a:t>
            </a:r>
            <a:r>
              <a:rPr lang="en" sz="1665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65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endParaRPr sz="1665" b="0" i="0" u="none" strike="noStrike" cap="non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63550" marR="0" lvl="0" indent="-40163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Merriweather Sans"/>
              <a:buChar char="●"/>
            </a:pPr>
            <a:r>
              <a:rPr lang="en" sz="16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say that </a:t>
            </a:r>
            <a:r>
              <a:rPr lang="en" sz="1665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16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(declared) type of the parameter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3550" marR="0" lvl="0" indent="-40163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Merriweather Sans"/>
              <a:buChar char="●"/>
            </a:pPr>
            <a:r>
              <a:rPr lang="en" sz="16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pass in an instance of any class that implements the </a:t>
            </a:r>
            <a:r>
              <a:rPr lang="en" sz="1665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166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3550" marR="0" lvl="0" indent="-40163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Merriweather Sans"/>
              <a:buChar char="●"/>
            </a:pPr>
            <a:r>
              <a:rPr lang="en" sz="1665" b="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useTransportation</a:t>
            </a:r>
            <a:r>
              <a:rPr lang="en" sz="1665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65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 only call methods declared in </a:t>
            </a:r>
            <a:r>
              <a:rPr lang="en" sz="1665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endParaRPr sz="1665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AD5E9-D4FE-DF43-88FD-48FA890FCA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62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5"/>
          <p:cNvSpPr txBox="1">
            <a:spLocks noGrp="1"/>
          </p:cNvSpPr>
          <p:nvPr>
            <p:ph type="title"/>
          </p:nvPr>
        </p:nvSpPr>
        <p:spPr>
          <a:xfrm>
            <a:off x="278296" y="247745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/>
              <a:t>Is this legal?</a:t>
            </a:r>
            <a:endParaRPr/>
          </a:p>
        </p:txBody>
      </p:sp>
      <p:sp>
        <p:nvSpPr>
          <p:cNvPr id="820" name="Google Shape;820;p55"/>
          <p:cNvSpPr txBox="1">
            <a:spLocks noGrp="1"/>
          </p:cNvSpPr>
          <p:nvPr>
            <p:ph type="body" idx="1"/>
          </p:nvPr>
        </p:nvSpPr>
        <p:spPr>
          <a:xfrm>
            <a:off x="278293" y="1160766"/>
            <a:ext cx="6700729" cy="61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401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lucysBike = new </a:t>
            </a:r>
            <a:r>
              <a:rPr lang="en" sz="200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63550" lvl="0" indent="-4016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_lucy.useTransportation(lucysBike);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2" name="Google Shape;822;p55"/>
          <p:cNvSpPr txBox="1">
            <a:spLocks noGrp="1"/>
          </p:cNvSpPr>
          <p:nvPr>
            <p:ph type="body" idx="4294967295"/>
          </p:nvPr>
        </p:nvSpPr>
        <p:spPr>
          <a:xfrm>
            <a:off x="278294" y="2042512"/>
            <a:ext cx="6700729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000"/>
              <a:buNone/>
            </a:pPr>
            <a:r>
              <a:rPr lang="en" sz="200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lucys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Car = new </a:t>
            </a:r>
            <a:r>
              <a:rPr lang="en" sz="200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_lucy.useTransportation(lucysCar);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3" name="Google Shape;823;p55"/>
          <p:cNvSpPr txBox="1">
            <a:spLocks noGrp="1"/>
          </p:cNvSpPr>
          <p:nvPr>
            <p:ph type="body" idx="4294967295"/>
          </p:nvPr>
        </p:nvSpPr>
        <p:spPr>
          <a:xfrm>
            <a:off x="278292" y="2932602"/>
            <a:ext cx="6700729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lucysRadio = new </a:t>
            </a:r>
            <a:r>
              <a:rPr lang="en" sz="200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_lucy.useTransportation(lucysRadio);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24" name="Google Shape;824;p55"/>
          <p:cNvGrpSpPr/>
          <p:nvPr/>
        </p:nvGrpSpPr>
        <p:grpSpPr>
          <a:xfrm>
            <a:off x="2600275" y="3833143"/>
            <a:ext cx="5204011" cy="1088700"/>
            <a:chOff x="2640616" y="3752461"/>
            <a:chExt cx="5204011" cy="1088700"/>
          </a:xfrm>
        </p:grpSpPr>
        <p:sp>
          <p:nvSpPr>
            <p:cNvPr id="825" name="Google Shape;825;p55"/>
            <p:cNvSpPr txBox="1"/>
            <p:nvPr/>
          </p:nvSpPr>
          <p:spPr>
            <a:xfrm>
              <a:off x="2828874" y="3752461"/>
              <a:ext cx="5015753" cy="10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</a:t>
              </a:r>
              <a:r>
                <a:rPr lang="en" sz="1800" b="0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Radio</a:t>
              </a:r>
              <a:r>
                <a:rPr lang="en"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wouldn’t implement </a:t>
              </a:r>
              <a:r>
                <a:rPr lang="en" sz="1800" b="0" i="0" u="none" strike="noStrike" cap="none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Transporter</a:t>
              </a:r>
              <a:r>
                <a:rPr lang="en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 Therefore, </a:t>
              </a:r>
              <a:r>
                <a:rPr lang="en" sz="1800" b="0" i="0" u="none" strike="noStrike" cap="none">
                  <a:solidFill>
                    <a:srgbClr val="0432FF"/>
                  </a:solidFill>
                  <a:latin typeface="Consolas"/>
                  <a:ea typeface="Consolas"/>
                  <a:cs typeface="Consolas"/>
                  <a:sym typeface="Consolas"/>
                </a:rPr>
                <a:t>useTransportation()</a:t>
              </a:r>
              <a:r>
                <a:rPr lang="en" sz="1800" b="0" i="0" u="none" strike="noStrike" cap="none">
                  <a:solidFill>
                    <a:srgbClr val="0432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cannot treat it like a </a:t>
              </a:r>
              <a:r>
                <a:rPr lang="en" sz="1800" b="0" i="0" u="none" strike="noStrike" cap="none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Transporter</a:t>
              </a:r>
              <a:r>
                <a:rPr lang="en" sz="1800" b="0" i="0" u="none" strike="noStrike" cap="non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lang="en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55"/>
            <p:cNvSpPr/>
            <p:nvPr/>
          </p:nvSpPr>
          <p:spPr>
            <a:xfrm rot="10800000">
              <a:off x="2640616" y="3752461"/>
              <a:ext cx="5204011" cy="1034667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27" name="Google Shape;827;p55" descr="Check, Correct, Green, Mark,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2244" y="1160766"/>
            <a:ext cx="50031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55" descr="Check, Correct, Green, Mark,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2244" y="2103021"/>
            <a:ext cx="50031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55" descr="... Cross, Crossed, Wro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62244" y="3172200"/>
            <a:ext cx="460324" cy="4603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0" name="Google Shape;830;p55"/>
          <p:cNvGrpSpPr/>
          <p:nvPr/>
        </p:nvGrpSpPr>
        <p:grpSpPr>
          <a:xfrm>
            <a:off x="6763028" y="1457014"/>
            <a:ext cx="2154238" cy="2139439"/>
            <a:chOff x="6763028" y="1457014"/>
            <a:chExt cx="2154238" cy="2139439"/>
          </a:xfrm>
        </p:grpSpPr>
        <p:sp>
          <p:nvSpPr>
            <p:cNvPr id="831" name="Google Shape;831;p55"/>
            <p:cNvSpPr/>
            <p:nvPr/>
          </p:nvSpPr>
          <p:spPr>
            <a:xfrm rot="5460000">
              <a:off x="6795378" y="1486123"/>
              <a:ext cx="2103437" cy="2081221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55"/>
            <p:cNvSpPr txBox="1"/>
            <p:nvPr/>
          </p:nvSpPr>
          <p:spPr>
            <a:xfrm>
              <a:off x="6763028" y="1562100"/>
              <a:ext cx="2154238" cy="1815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Even though 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lucysCar 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 declared as a 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Car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the compiler can still verify that it implements 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Transporter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7FC33-8E42-C14F-A08B-F566D92A3B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63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6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Why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move()</a:t>
            </a:r>
            <a:r>
              <a:rPr lang="en"/>
              <a:t>? (1/2)</a:t>
            </a:r>
            <a:endParaRPr/>
          </a:p>
        </p:txBody>
      </p:sp>
      <p:sp>
        <p:nvSpPr>
          <p:cNvPr id="838" name="Google Shape;838;p56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6283870" cy="106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/>
              <a:t>Why call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r>
              <a:rPr lang="en"/>
              <a:t>?</a:t>
            </a:r>
            <a:endParaRPr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/>
              <a:t>What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method gets executed?</a:t>
            </a:r>
            <a:endParaRPr/>
          </a:p>
          <a:p>
            <a:pPr marL="463550" lvl="0" indent="-2492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63550" lvl="0" indent="-2492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840" name="Google Shape;840;p56"/>
          <p:cNvSpPr txBox="1"/>
          <p:nvPr/>
        </p:nvSpPr>
        <p:spPr>
          <a:xfrm>
            <a:off x="782108" y="2397895"/>
            <a:ext cx="8202404" cy="250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Racer {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//previous code elided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" sz="1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useTransportation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transportation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nsolas"/>
              <a:buNone/>
            </a:pPr>
            <a:r>
              <a:rPr lang="en" sz="18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transportation.move</a:t>
            </a:r>
            <a:r>
              <a:rPr lang="en" sz="18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916C7-203D-F74A-AD84-5B2B0B4C22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64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7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Why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move()</a:t>
            </a:r>
            <a:r>
              <a:rPr lang="en"/>
              <a:t>? (2/2)</a:t>
            </a:r>
            <a:endParaRPr/>
          </a:p>
        </p:txBody>
      </p:sp>
      <p:sp>
        <p:nvSpPr>
          <p:cNvPr id="846" name="Google Shape;846;p57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have access to </a:t>
            </a:r>
            <a:r>
              <a:rPr lang="en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>
                <a:solidFill>
                  <a:srgbClr val="00B050"/>
                </a:solidFill>
              </a:rPr>
              <a:t> </a:t>
            </a:r>
            <a:r>
              <a:rPr lang="en"/>
              <a:t>object</a:t>
            </a:r>
            <a:endParaRPr/>
          </a:p>
          <a:p>
            <a:pPr marL="866775" lvl="1" indent="-409575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/>
              <a:t>cannot call </a:t>
            </a:r>
            <a:r>
              <a:rPr lang="en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transportation.drive()</a:t>
            </a:r>
            <a:r>
              <a:rPr lang="en">
                <a:solidFill>
                  <a:srgbClr val="0432FF"/>
                </a:solidFill>
              </a:rPr>
              <a:t> </a:t>
            </a:r>
            <a:r>
              <a:rPr lang="en"/>
              <a:t>or </a:t>
            </a:r>
            <a:r>
              <a:rPr lang="en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transportation.pedal()</a:t>
            </a:r>
            <a:endParaRPr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16038" lvl="2" indent="-401638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that’s okay, because all that’s needed is </a:t>
            </a:r>
            <a:r>
              <a:rPr lang="en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endParaRPr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866775" lvl="1" indent="-409575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/>
              <a:t>limited to the methods declared in </a:t>
            </a:r>
            <a:r>
              <a:rPr lang="en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B13027-5646-0E41-B89F-9B30E03707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65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58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/>
              <a:t>Method Resolution: Which 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move()</a:t>
            </a:r>
            <a:r>
              <a:rPr lang="en" sz="2800"/>
              <a:t> is executed?</a:t>
            </a:r>
            <a:endParaRPr/>
          </a:p>
        </p:txBody>
      </p:sp>
      <p:sp>
        <p:nvSpPr>
          <p:cNvPr id="853" name="Google Shape;853;p58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48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Consider this line of code in </a:t>
            </a:r>
            <a:r>
              <a:rPr lang="en" sz="200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Race</a:t>
            </a:r>
            <a:r>
              <a:rPr lang="en" sz="2000">
                <a:solidFill>
                  <a:srgbClr val="FF40FF"/>
                </a:solidFill>
              </a:rPr>
              <a:t> </a:t>
            </a:r>
            <a:r>
              <a:rPr lang="en" sz="2000"/>
              <a:t>class:</a:t>
            </a:r>
            <a:endParaRPr sz="2000"/>
          </a:p>
        </p:txBody>
      </p:sp>
      <p:sp>
        <p:nvSpPr>
          <p:cNvPr id="855" name="Google Shape;855;p58"/>
          <p:cNvSpPr txBox="1"/>
          <p:nvPr/>
        </p:nvSpPr>
        <p:spPr>
          <a:xfrm>
            <a:off x="779930" y="1561255"/>
            <a:ext cx="5741894" cy="44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_lucy.useTransportation(</a:t>
            </a:r>
            <a:r>
              <a:rPr lang="en" sz="18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new Bike()</a:t>
            </a: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58"/>
          <p:cNvSpPr txBox="1"/>
          <p:nvPr/>
        </p:nvSpPr>
        <p:spPr>
          <a:xfrm>
            <a:off x="278294" y="2397103"/>
            <a:ext cx="8577469" cy="48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marR="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●"/>
            </a:pPr>
            <a:r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what </a:t>
            </a:r>
            <a:r>
              <a:rPr lang="en" sz="2000" b="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useTransportation</a:t>
            </a:r>
            <a:r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looked like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3550" marR="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3550" marR="0" lvl="0" indent="-274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58"/>
          <p:cNvSpPr txBox="1"/>
          <p:nvPr/>
        </p:nvSpPr>
        <p:spPr>
          <a:xfrm>
            <a:off x="779929" y="2886907"/>
            <a:ext cx="7843075" cy="98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useTransportation(</a:t>
            </a:r>
            <a:r>
              <a:rPr lang="en" sz="18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1800" b="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transportation</a:t>
            </a: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transportation</a:t>
            </a: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.move();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8" name="Google Shape;858;p58"/>
          <p:cNvSpPr txBox="1"/>
          <p:nvPr/>
        </p:nvSpPr>
        <p:spPr>
          <a:xfrm>
            <a:off x="-108265" y="3808605"/>
            <a:ext cx="8731269" cy="48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marR="0" lvl="0" indent="-40163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“actual type” of </a:t>
            </a:r>
            <a:r>
              <a:rPr lang="en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transportation </a:t>
            </a:r>
            <a:r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3550" marR="0" lvl="0" indent="-40163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_lucy.useTransportation(</a:t>
            </a:r>
            <a:r>
              <a:rPr lang="en" sz="20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new Bike()</a:t>
            </a:r>
            <a:r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2CD3C-88D5-4E42-BFB3-F11F98504D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66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9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Method Resolution (1/4)</a:t>
            </a:r>
            <a:endParaRPr/>
          </a:p>
        </p:txBody>
      </p:sp>
      <p:sp>
        <p:nvSpPr>
          <p:cNvPr id="864" name="Google Shape;864;p59"/>
          <p:cNvSpPr txBox="1">
            <a:spLocks noGrp="1"/>
          </p:cNvSpPr>
          <p:nvPr>
            <p:ph type="body" idx="1"/>
          </p:nvPr>
        </p:nvSpPr>
        <p:spPr>
          <a:xfrm>
            <a:off x="4787153" y="1123123"/>
            <a:ext cx="445545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 sz="2000" dirty="0">
                <a:solidFill>
                  <a:srgbClr val="FF40FF"/>
                </a:solidFill>
              </a:rPr>
              <a:t> </a:t>
            </a:r>
            <a:r>
              <a:rPr lang="en" sz="2000" dirty="0"/>
              <a:t>is </a:t>
            </a:r>
            <a:r>
              <a:rPr lang="en" sz="2000" dirty="0">
                <a:solidFill>
                  <a:srgbClr val="FF0000"/>
                </a:solidFill>
              </a:rPr>
              <a:t>actual type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</a:pPr>
            <a:r>
              <a:rPr lang="en" sz="18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1800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" sz="1800" dirty="0">
                <a:solidFill>
                  <a:srgbClr val="0432FF"/>
                </a:solidFill>
              </a:rPr>
              <a:t> </a:t>
            </a:r>
            <a:r>
              <a:rPr lang="en" sz="1800" dirty="0"/>
              <a:t>was handed an instance of </a:t>
            </a:r>
            <a:r>
              <a:rPr lang="en" sz="18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 sz="1800" dirty="0">
                <a:solidFill>
                  <a:srgbClr val="FF40FF"/>
                </a:solidFill>
              </a:rPr>
              <a:t> </a:t>
            </a:r>
            <a:endParaRPr sz="1800" dirty="0">
              <a:solidFill>
                <a:srgbClr val="FF40FF"/>
              </a:solidFill>
            </a:endParaRPr>
          </a:p>
          <a:p>
            <a:pPr marL="1316038" lvl="2" indent="-401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" sz="16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new Bike() </a:t>
            </a:r>
            <a:r>
              <a:rPr lang="en" sz="1600" dirty="0"/>
              <a:t>is argument</a:t>
            </a:r>
            <a:endParaRPr sz="1600" dirty="0"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2000" dirty="0">
                <a:solidFill>
                  <a:srgbClr val="00B050"/>
                </a:solidFill>
              </a:rPr>
              <a:t> </a:t>
            </a:r>
            <a:r>
              <a:rPr lang="en" sz="2000" dirty="0"/>
              <a:t>is </a:t>
            </a:r>
            <a:r>
              <a:rPr lang="en" sz="2000" dirty="0">
                <a:solidFill>
                  <a:srgbClr val="FF0000"/>
                </a:solidFill>
              </a:rPr>
              <a:t>declared type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</a:pPr>
            <a:r>
              <a:rPr lang="en" sz="18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1800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" sz="18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/>
              <a:t>as</a:t>
            </a:r>
            <a:r>
              <a:rPr lang="en" sz="18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 Racer</a:t>
            </a:r>
            <a:r>
              <a:rPr lang="en" sz="1800" dirty="0"/>
              <a:t> treats </a:t>
            </a:r>
            <a:r>
              <a:rPr lang="en" sz="18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 sz="1800" dirty="0">
                <a:solidFill>
                  <a:srgbClr val="FF40FF"/>
                </a:solidFill>
              </a:rPr>
              <a:t> </a:t>
            </a:r>
            <a:r>
              <a:rPr lang="en" sz="1800" dirty="0"/>
              <a:t>object as </a:t>
            </a:r>
            <a:r>
              <a:rPr lang="en" sz="18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 </a:t>
            </a:r>
            <a:r>
              <a:rPr lang="en" sz="1800" dirty="0"/>
              <a:t>object</a:t>
            </a:r>
            <a:endParaRPr dirty="0"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So… what happens in </a:t>
            </a:r>
            <a:r>
              <a:rPr lang="en" sz="20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transportation.move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000" dirty="0"/>
              <a:t>?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</a:pPr>
            <a:r>
              <a:rPr lang="en" sz="1800" dirty="0"/>
              <a:t>What </a:t>
            </a:r>
            <a:r>
              <a:rPr lang="en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r>
              <a:rPr lang="en" sz="1800" dirty="0">
                <a:solidFill>
                  <a:srgbClr val="00B050"/>
                </a:solidFill>
              </a:rPr>
              <a:t> </a:t>
            </a:r>
            <a:r>
              <a:rPr lang="en" sz="1800" dirty="0"/>
              <a:t>method gets used?</a:t>
            </a:r>
            <a:endParaRPr dirty="0"/>
          </a:p>
        </p:txBody>
      </p:sp>
      <p:sp>
        <p:nvSpPr>
          <p:cNvPr id="866" name="Google Shape;866;p59"/>
          <p:cNvSpPr txBox="1"/>
          <p:nvPr/>
        </p:nvSpPr>
        <p:spPr>
          <a:xfrm>
            <a:off x="139225" y="3024566"/>
            <a:ext cx="4647928" cy="208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Racer {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//previous code elided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useTransportation(</a:t>
            </a: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endParaRPr sz="1400" b="0" i="0" u="none" strike="noStrike" cap="non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transportation) {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transportation.move();</a:t>
            </a:r>
            <a:endParaRPr sz="14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59"/>
          <p:cNvSpPr txBox="1"/>
          <p:nvPr/>
        </p:nvSpPr>
        <p:spPr>
          <a:xfrm>
            <a:off x="139225" y="903175"/>
            <a:ext cx="4930316" cy="206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Race {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private Racer_lucy;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//previous code elided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startRace() {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_lucy.useTransportation(</a:t>
            </a:r>
            <a:r>
              <a:rPr lang="en" sz="1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new Bike()</a:t>
            </a: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8" name="Google Shape;868;p59"/>
          <p:cNvCxnSpPr/>
          <p:nvPr/>
        </p:nvCxnSpPr>
        <p:spPr>
          <a:xfrm>
            <a:off x="139225" y="2997672"/>
            <a:ext cx="464792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B11F46-6F2B-0847-BAED-7F64C003EA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67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0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Method Resolution (2/4)</a:t>
            </a:r>
            <a:endParaRPr/>
          </a:p>
        </p:txBody>
      </p:sp>
      <p:sp>
        <p:nvSpPr>
          <p:cNvPr id="874" name="Google Shape;874;p60"/>
          <p:cNvSpPr txBox="1">
            <a:spLocks noGrp="1"/>
          </p:cNvSpPr>
          <p:nvPr>
            <p:ph type="body" idx="1"/>
          </p:nvPr>
        </p:nvSpPr>
        <p:spPr>
          <a:xfrm>
            <a:off x="4960050" y="1010714"/>
            <a:ext cx="3895714" cy="371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" sz="222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2220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" sz="222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20" dirty="0"/>
              <a:t>is a </a:t>
            </a:r>
            <a:r>
              <a:rPr lang="en" sz="2220" dirty="0">
                <a:latin typeface="Consolas"/>
                <a:ea typeface="Consolas"/>
                <a:cs typeface="Consolas"/>
                <a:sym typeface="Consolas"/>
              </a:rPr>
              <a:t>Racer</a:t>
            </a:r>
            <a:endParaRPr dirty="0"/>
          </a:p>
          <a:p>
            <a:pPr marL="463550" lvl="0" indent="-401638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" sz="222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 sz="2220" dirty="0"/>
              <a:t>’s </a:t>
            </a:r>
            <a:r>
              <a:rPr lang="en" sz="222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r>
              <a:rPr lang="en" sz="2220" dirty="0">
                <a:solidFill>
                  <a:srgbClr val="FF0000"/>
                </a:solidFill>
              </a:rPr>
              <a:t> </a:t>
            </a:r>
            <a:r>
              <a:rPr lang="en" sz="2220" dirty="0"/>
              <a:t>method gets used</a:t>
            </a:r>
            <a:endParaRPr dirty="0"/>
          </a:p>
          <a:p>
            <a:pPr marL="463550" lvl="0" indent="-401638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" sz="2220" dirty="0"/>
              <a:t>Why?</a:t>
            </a:r>
            <a:endParaRPr dirty="0"/>
          </a:p>
          <a:p>
            <a:pPr marL="866775" lvl="1" indent="-40957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50"/>
              <a:buChar char="o"/>
            </a:pPr>
            <a:r>
              <a:rPr lang="en" sz="185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 sz="1850" dirty="0">
                <a:solidFill>
                  <a:srgbClr val="FF40FF"/>
                </a:solidFill>
              </a:rPr>
              <a:t> </a:t>
            </a:r>
            <a:r>
              <a:rPr lang="en" sz="1850" dirty="0"/>
              <a:t>is the actual type</a:t>
            </a:r>
            <a:endParaRPr dirty="0"/>
          </a:p>
          <a:p>
            <a:pPr marL="1316038" lvl="2" indent="-401638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65"/>
              <a:buChar char="▪"/>
            </a:pPr>
            <a:r>
              <a:rPr lang="en" sz="1665" dirty="0"/>
              <a:t>compiler will execute methods defined in </a:t>
            </a:r>
            <a:r>
              <a:rPr lang="en" sz="1665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 sz="1665" dirty="0">
                <a:solidFill>
                  <a:srgbClr val="FF40FF"/>
                </a:solidFill>
              </a:rPr>
              <a:t> </a:t>
            </a:r>
            <a:r>
              <a:rPr lang="en" sz="1665" dirty="0"/>
              <a:t>class</a:t>
            </a:r>
            <a:endParaRPr dirty="0"/>
          </a:p>
          <a:p>
            <a:pPr marL="866775" lvl="1" indent="-40957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50"/>
              <a:buChar char="o"/>
            </a:pPr>
            <a:r>
              <a:rPr lang="en" sz="185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1850" dirty="0">
                <a:solidFill>
                  <a:srgbClr val="00B050"/>
                </a:solidFill>
              </a:rPr>
              <a:t> </a:t>
            </a:r>
            <a:r>
              <a:rPr lang="en" sz="1850" dirty="0"/>
              <a:t>is the declared type</a:t>
            </a:r>
            <a:endParaRPr dirty="0"/>
          </a:p>
          <a:p>
            <a:pPr marL="1316038" lvl="2" indent="-401638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65"/>
              <a:buChar char="▪"/>
            </a:pPr>
            <a:r>
              <a:rPr lang="en" sz="1665" dirty="0"/>
              <a:t>compiler limits methods that can be called to those declared in </a:t>
            </a:r>
            <a:r>
              <a:rPr lang="en" sz="1665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1665" dirty="0">
                <a:solidFill>
                  <a:srgbClr val="00B050"/>
                </a:solidFill>
              </a:rPr>
              <a:t> </a:t>
            </a:r>
            <a:r>
              <a:rPr lang="en" sz="1665" dirty="0"/>
              <a:t>interface</a:t>
            </a:r>
            <a:endParaRPr dirty="0"/>
          </a:p>
          <a:p>
            <a:pPr marL="463550" lvl="0" indent="-260668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</p:txBody>
      </p:sp>
      <p:sp>
        <p:nvSpPr>
          <p:cNvPr id="876" name="Google Shape;876;p60"/>
          <p:cNvSpPr txBox="1"/>
          <p:nvPr/>
        </p:nvSpPr>
        <p:spPr>
          <a:xfrm>
            <a:off x="161637" y="3758263"/>
            <a:ext cx="4776000" cy="135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4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 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 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//previous code elided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public void move() {</a:t>
            </a:r>
            <a:endParaRPr sz="14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this.pedal();</a:t>
            </a:r>
            <a:endParaRPr sz="14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60"/>
          <p:cNvSpPr txBox="1"/>
          <p:nvPr/>
        </p:nvSpPr>
        <p:spPr>
          <a:xfrm>
            <a:off x="139225" y="862835"/>
            <a:ext cx="4930316" cy="136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Race {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//previous code elided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startRace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.useTransportation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new Bike()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60"/>
          <p:cNvSpPr txBox="1"/>
          <p:nvPr/>
        </p:nvSpPr>
        <p:spPr>
          <a:xfrm>
            <a:off x="139225" y="2190040"/>
            <a:ext cx="4930316" cy="158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Racer {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//previous code elided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useTransportation(</a:t>
            </a: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endParaRPr sz="1400" b="0" i="0" u="none" strike="noStrike" cap="non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transportation) {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transportation.move();</a:t>
            </a:r>
            <a:endParaRPr sz="14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9" name="Google Shape;879;p60"/>
          <p:cNvCxnSpPr/>
          <p:nvPr/>
        </p:nvCxnSpPr>
        <p:spPr>
          <a:xfrm>
            <a:off x="161637" y="2228331"/>
            <a:ext cx="464792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0" name="Google Shape;880;p60"/>
          <p:cNvCxnSpPr/>
          <p:nvPr/>
        </p:nvCxnSpPr>
        <p:spPr>
          <a:xfrm>
            <a:off x="161637" y="3772311"/>
            <a:ext cx="464792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9BBA2F-5ABB-2B45-8B3C-3D395F7462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68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72" y="-121708"/>
            <a:ext cx="8229600" cy="857250"/>
          </a:xfrm>
        </p:spPr>
        <p:txBody>
          <a:bodyPr/>
          <a:lstStyle/>
          <a:p>
            <a:r>
              <a:rPr lang="en-US" dirty="0"/>
              <a:t>More Associations (1/5)</a:t>
            </a:r>
          </a:p>
        </p:txBody>
      </p:sp>
      <p:sp>
        <p:nvSpPr>
          <p:cNvPr id="5" name="Shape 907"/>
          <p:cNvSpPr txBox="1">
            <a:spLocks/>
          </p:cNvSpPr>
          <p:nvPr/>
        </p:nvSpPr>
        <p:spPr>
          <a:xfrm>
            <a:off x="310718" y="735542"/>
            <a:ext cx="4140982" cy="41362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355600">
              <a:lnSpc>
                <a:spcPct val="110000"/>
              </a:lnSpc>
              <a:spcAft>
                <a:spcPts val="1000"/>
              </a:spcAft>
              <a:buFont typeface="Arial"/>
              <a:buChar char="●"/>
            </a:pPr>
            <a:r>
              <a:rPr lang="en" sz="2200" dirty="0"/>
              <a:t>Now the </a:t>
            </a:r>
            <a:r>
              <a:rPr lang="en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CS15Professor </a:t>
            </a:r>
            <a:r>
              <a:rPr lang="en" sz="2200" dirty="0"/>
              <a:t>can call on the </a:t>
            </a:r>
            <a:r>
              <a:rPr lang="en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HeadTA</a:t>
            </a:r>
            <a:r>
              <a:rPr lang="en" sz="2200" dirty="0"/>
              <a:t>s but can the </a:t>
            </a:r>
            <a:r>
              <a:rPr lang="en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HeadTA</a:t>
            </a:r>
            <a:r>
              <a:rPr lang="en" sz="2200" dirty="0"/>
              <a:t>s call on the </a:t>
            </a:r>
            <a:r>
              <a:rPr lang="en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CS15Professor</a:t>
            </a:r>
            <a:r>
              <a:rPr lang="en" sz="2200" dirty="0"/>
              <a:t> too?</a:t>
            </a:r>
          </a:p>
          <a:p>
            <a:pPr marL="457200" indent="-355600">
              <a:lnSpc>
                <a:spcPct val="110000"/>
              </a:lnSpc>
              <a:spcAft>
                <a:spcPts val="1000"/>
              </a:spcAft>
              <a:buFont typeface="Arial"/>
              <a:buChar char="●"/>
            </a:pPr>
            <a:r>
              <a:rPr lang="e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NO:  Need to set up another association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457200" indent="-355600">
              <a:lnSpc>
                <a:spcPct val="110000"/>
              </a:lnSpc>
              <a:spcAft>
                <a:spcPts val="1000"/>
              </a:spcAft>
              <a:buFont typeface="Arial"/>
              <a:buChar char="●"/>
            </a:pPr>
            <a:r>
              <a:rPr lang="en" sz="2200" dirty="0"/>
              <a:t>Can we just do the same thing and pass </a:t>
            </a:r>
            <a:r>
              <a:rPr lang="en" sz="22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_</a:t>
            </a:r>
            <a:r>
              <a:rPr lang="en" sz="2200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andy</a:t>
            </a:r>
            <a:r>
              <a:rPr lang="en" sz="2200" dirty="0"/>
              <a:t> as a parameter into each </a:t>
            </a:r>
            <a:r>
              <a:rPr lang="en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HeadTA</a:t>
            </a:r>
            <a:r>
              <a:rPr lang="en" sz="2200" dirty="0" err="1"/>
              <a:t>s</a:t>
            </a:r>
            <a:r>
              <a:rPr lang="en" sz="2200" dirty="0"/>
              <a:t> constructor?</a:t>
            </a:r>
            <a:endParaRPr lang="en" sz="2200" dirty="0">
              <a:solidFill>
                <a:schemeClr val="tx1">
                  <a:lumMod val="95000"/>
                  <a:lumOff val="5000"/>
                </a:schemeClr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9" name="Shape 890">
            <a:extLst>
              <a:ext uri="{FF2B5EF4-FFF2-40B4-BE49-F238E27FC236}">
                <a16:creationId xmlns:a16="http://schemas.microsoft.com/office/drawing/2014/main" id="{04F826B8-007F-ED4C-B0E0-AF4591839051}"/>
              </a:ext>
            </a:extLst>
          </p:cNvPr>
          <p:cNvSpPr txBox="1">
            <a:spLocks/>
          </p:cNvSpPr>
          <p:nvPr/>
        </p:nvSpPr>
        <p:spPr>
          <a:xfrm>
            <a:off x="4695291" y="941977"/>
            <a:ext cx="4542899" cy="406262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Courier New" charset="0"/>
              <a:buChar char="o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3225"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class CS15App {</a:t>
            </a:r>
          </a:p>
          <a:p>
            <a:pPr defTabSz="403225">
              <a:buFont typeface="Arial"/>
              <a:buNone/>
            </a:pPr>
            <a:endParaRPr lang="en" sz="1400">
              <a:latin typeface="Consolas"/>
              <a:ea typeface="Consolas"/>
              <a:cs typeface="Consolas"/>
              <a:sym typeface="Consolas"/>
            </a:endParaRP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private CS15Professor _andy;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private HeadTA _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private HeadTA _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angel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defTabSz="403225"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private HeadTA _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noah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defTabSz="403225"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private HeadTA _taylor;</a:t>
            </a:r>
          </a:p>
          <a:p>
            <a:pPr defTabSz="403225"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private HeadTA _lucy;</a:t>
            </a:r>
            <a:endParaRPr lang="en" sz="1400">
              <a:latin typeface="Consolas"/>
              <a:ea typeface="Consolas"/>
              <a:cs typeface="Consolas"/>
              <a:sym typeface="Consolas"/>
            </a:endParaRPr>
          </a:p>
          <a:p>
            <a:pPr defTabSz="403225">
              <a:buFont typeface="Arial"/>
              <a:buNone/>
            </a:pPr>
            <a:endParaRPr lang="en" sz="1400">
              <a:latin typeface="Consolas"/>
              <a:ea typeface="Consolas"/>
              <a:cs typeface="Consolas"/>
              <a:sym typeface="Consolas"/>
            </a:endParaRPr>
          </a:p>
          <a:p>
            <a:pPr defTabSz="403225"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public CS15App() {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julie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= new HeadTA();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angel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= new HeadTA();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noah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= new HeadTA();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taylor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= new HeadTA();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lucy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= new HeadTA();</a:t>
            </a: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_andy = new CS15Professor(_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indent="457200" defTabSz="403225"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angel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_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noah, _taylor, 		 _lucy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defTabSz="403225"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defTabSz="403225"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C99BC89-9A65-B140-868C-80F6B34037A3}"/>
              </a:ext>
            </a:extLst>
          </p:cNvPr>
          <p:cNvSpPr/>
          <p:nvPr/>
        </p:nvSpPr>
        <p:spPr>
          <a:xfrm>
            <a:off x="8283732" y="1210531"/>
            <a:ext cx="395440" cy="32477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B2D7E-DE93-E346-98F2-9F08E53EF3AF}"/>
              </a:ext>
            </a:extLst>
          </p:cNvPr>
          <p:cNvSpPr txBox="1"/>
          <p:nvPr/>
        </p:nvSpPr>
        <p:spPr>
          <a:xfrm>
            <a:off x="8458737" y="1922516"/>
            <a:ext cx="815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from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84406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61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Method Resolution (3/4)</a:t>
            </a:r>
            <a:endParaRPr/>
          </a:p>
        </p:txBody>
      </p:sp>
      <p:sp>
        <p:nvSpPr>
          <p:cNvPr id="886" name="Google Shape;886;p61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129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What if </a:t>
            </a:r>
            <a:r>
              <a:rPr lang="en" dirty="0">
                <a:solidFill>
                  <a:srgbClr val="0432FF"/>
                </a:solidFill>
              </a:rPr>
              <a:t>_</a:t>
            </a:r>
            <a:r>
              <a:rPr lang="en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" dirty="0">
                <a:solidFill>
                  <a:srgbClr val="0432FF"/>
                </a:solidFill>
              </a:rPr>
              <a:t> </a:t>
            </a:r>
            <a:r>
              <a:rPr lang="en" dirty="0"/>
              <a:t>received an instance of </a:t>
            </a:r>
            <a:r>
              <a:rPr lang="en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dirty="0"/>
              <a:t>?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 dirty="0"/>
              <a:t>What </a:t>
            </a:r>
            <a:r>
              <a:rPr lang="en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/>
              <a:t>method would get called then?</a:t>
            </a:r>
            <a:endParaRPr dirty="0"/>
          </a:p>
          <a:p>
            <a:pPr marL="1316038" lvl="2" indent="-401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dirty="0"/>
              <a:t>’s!</a:t>
            </a:r>
            <a:endParaRPr dirty="0"/>
          </a:p>
          <a:p>
            <a:pPr marL="463550" lvl="0" indent="-2492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888" name="Google Shape;888;p61"/>
          <p:cNvSpPr txBox="1"/>
          <p:nvPr/>
        </p:nvSpPr>
        <p:spPr>
          <a:xfrm>
            <a:off x="1514859" y="2420471"/>
            <a:ext cx="6104340" cy="1855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Race {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//previous code elided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startRace() {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</a:t>
            </a:r>
            <a:r>
              <a:rPr lang="en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lucy.useTransportation(</a:t>
            </a:r>
            <a:r>
              <a:rPr lang="en" sz="18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new Car()</a:t>
            </a:r>
            <a:r>
              <a:rPr lang="en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164D2D-F11F-4C43-8A50-42290B02D6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69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2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Method Resolution (4/4)</a:t>
            </a:r>
            <a:endParaRPr/>
          </a:p>
        </p:txBody>
      </p:sp>
      <p:sp>
        <p:nvSpPr>
          <p:cNvPr id="894" name="Google Shape;894;p62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793987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/>
              <a:t>This method resolution is example of </a:t>
            </a:r>
            <a:r>
              <a:rPr lang="en" dirty="0">
                <a:solidFill>
                  <a:srgbClr val="FF0000"/>
                </a:solidFill>
              </a:rPr>
              <a:t>dynamic binding</a:t>
            </a:r>
            <a:r>
              <a:rPr lang="en" dirty="0"/>
              <a:t>, which is when actual method implementation used is not determined until runtime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 dirty="0"/>
              <a:t>contrast with </a:t>
            </a:r>
            <a:r>
              <a:rPr lang="en" dirty="0">
                <a:solidFill>
                  <a:srgbClr val="FF0000"/>
                </a:solidFill>
              </a:rPr>
              <a:t>static binding</a:t>
            </a:r>
            <a:r>
              <a:rPr lang="en" dirty="0"/>
              <a:t>, in which method gets resolved at compile time</a:t>
            </a:r>
            <a:endParaRPr dirty="0"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/>
              <a:t>method is bound dynamically – the compiler does not know which </a:t>
            </a:r>
            <a:r>
              <a:rPr lang="en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r>
              <a:rPr lang="en" dirty="0"/>
              <a:t> method to use until program runs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 dirty="0"/>
              <a:t>same “</a:t>
            </a:r>
            <a:r>
              <a:rPr lang="en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transport.move</a:t>
            </a:r>
            <a:r>
              <a:rPr lang="en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dirty="0"/>
              <a:t>” line of code could be executed indefinite number of times with different method resolution each time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FE7B3-7AB8-264A-8069-D57A0507B6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70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63"/>
          <p:cNvSpPr txBox="1">
            <a:spLocks noGrp="1"/>
          </p:cNvSpPr>
          <p:nvPr>
            <p:ph type="title"/>
          </p:nvPr>
        </p:nvSpPr>
        <p:spPr>
          <a:xfrm>
            <a:off x="238126" y="43004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" dirty="0" err="1"/>
              <a:t>TopHat</a:t>
            </a:r>
            <a:r>
              <a:rPr lang="en" dirty="0"/>
              <a:t> Question</a:t>
            </a:r>
            <a:endParaRPr dirty="0"/>
          </a:p>
        </p:txBody>
      </p:sp>
      <p:sp>
        <p:nvSpPr>
          <p:cNvPr id="901" name="Google Shape;901;p63"/>
          <p:cNvSpPr txBox="1">
            <a:spLocks noGrp="1"/>
          </p:cNvSpPr>
          <p:nvPr>
            <p:ph type="body" idx="1"/>
          </p:nvPr>
        </p:nvSpPr>
        <p:spPr>
          <a:xfrm>
            <a:off x="277813" y="688143"/>
            <a:ext cx="8577262" cy="158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1911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Given the following class: </a:t>
            </a:r>
            <a:endParaRPr/>
          </a:p>
        </p:txBody>
      </p:sp>
      <p:sp>
        <p:nvSpPr>
          <p:cNvPr id="902" name="Google Shape;902;p63"/>
          <p:cNvSpPr txBox="1"/>
          <p:nvPr/>
        </p:nvSpPr>
        <p:spPr>
          <a:xfrm>
            <a:off x="469071" y="1120914"/>
            <a:ext cx="7102476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Laptop implements </a:t>
            </a:r>
            <a:r>
              <a:rPr lang="en" sz="1400" b="0" i="0" u="none" strike="noStrike" cap="none" dirty="0">
                <a:solidFill>
                  <a:srgbClr val="00AD4E"/>
                </a:solidFill>
                <a:latin typeface="Consolas"/>
                <a:ea typeface="Consolas"/>
                <a:cs typeface="Consolas"/>
                <a:sym typeface="Consolas"/>
              </a:rPr>
              <a:t>Typeable, Clickable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 //two interfaces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public void type() {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// code elided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public void click() {</a:t>
            </a:r>
            <a:endParaRPr sz="1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 //code elided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63"/>
          <p:cNvSpPr txBox="1"/>
          <p:nvPr/>
        </p:nvSpPr>
        <p:spPr>
          <a:xfrm>
            <a:off x="277813" y="2830710"/>
            <a:ext cx="8577262" cy="104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1911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 Sans"/>
              <a:buNone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that </a:t>
            </a:r>
            <a:r>
              <a:rPr lang="en" sz="19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Typeable</a:t>
            </a:r>
            <a:r>
              <a:rPr lang="en" sz="1900" b="0" i="0" u="none" strike="noStrike" cap="none" dirty="0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declared the </a:t>
            </a:r>
            <a:r>
              <a:rPr lang="en" sz="19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type() </a:t>
            </a:r>
            <a:r>
              <a:rPr lang="en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and </a:t>
            </a:r>
            <a:r>
              <a:rPr lang="en" sz="19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Clickable </a:t>
            </a:r>
            <a:r>
              <a:rPr lang="en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declared the </a:t>
            </a:r>
            <a:r>
              <a:rPr lang="en" sz="19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click() </a:t>
            </a:r>
            <a:r>
              <a:rPr lang="en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method, which of the following calls is </a:t>
            </a:r>
            <a:r>
              <a:rPr lang="en" sz="19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valid</a:t>
            </a:r>
            <a:r>
              <a:rPr lang="en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911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 Sans"/>
              <a:buNone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63"/>
          <p:cNvSpPr txBox="1"/>
          <p:nvPr/>
        </p:nvSpPr>
        <p:spPr>
          <a:xfrm>
            <a:off x="876300" y="3427744"/>
            <a:ext cx="431681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Typeable macBook= new Typeable();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macBook.type();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63"/>
          <p:cNvSpPr/>
          <p:nvPr/>
        </p:nvSpPr>
        <p:spPr>
          <a:xfrm>
            <a:off x="752475" y="4248151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Clickable macBook = new Clickable();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macBook.type();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63"/>
          <p:cNvSpPr txBox="1"/>
          <p:nvPr/>
        </p:nvSpPr>
        <p:spPr>
          <a:xfrm>
            <a:off x="238125" y="4295776"/>
            <a:ext cx="8577469" cy="40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1911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63"/>
          <p:cNvSpPr txBox="1"/>
          <p:nvPr/>
        </p:nvSpPr>
        <p:spPr>
          <a:xfrm>
            <a:off x="4591504" y="3427744"/>
            <a:ext cx="4268626" cy="37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1911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63"/>
          <p:cNvSpPr txBox="1"/>
          <p:nvPr/>
        </p:nvSpPr>
        <p:spPr>
          <a:xfrm>
            <a:off x="5238750" y="3427744"/>
            <a:ext cx="431681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Typeable macBook= new Laptop(); 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macBook.click(); 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63"/>
          <p:cNvSpPr txBox="1"/>
          <p:nvPr/>
        </p:nvSpPr>
        <p:spPr>
          <a:xfrm>
            <a:off x="5188527" y="4271530"/>
            <a:ext cx="431681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Clickable macBook = new Laptop();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macBook.click();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63"/>
          <p:cNvSpPr txBox="1"/>
          <p:nvPr/>
        </p:nvSpPr>
        <p:spPr>
          <a:xfrm>
            <a:off x="4591050" y="4314826"/>
            <a:ext cx="4268626" cy="37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1911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110BA-B4E5-A345-9CE0-376EDA76B2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71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4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Arial"/>
              <a:buNone/>
            </a:pPr>
            <a:r>
              <a:rPr lang="en" sz="2916"/>
              <a:t>Why does calling methods on polymorphic objects work? (1/2)</a:t>
            </a:r>
            <a:endParaRPr sz="3240"/>
          </a:p>
        </p:txBody>
      </p:sp>
      <p:sp>
        <p:nvSpPr>
          <p:cNvPr id="916" name="Google Shape;916;p64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18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FF0000"/>
                </a:solidFill>
              </a:rPr>
              <a:t>Declared type </a:t>
            </a:r>
            <a:r>
              <a:rPr lang="en"/>
              <a:t>and </a:t>
            </a:r>
            <a:r>
              <a:rPr lang="en">
                <a:solidFill>
                  <a:srgbClr val="FF0000"/>
                </a:solidFill>
              </a:rPr>
              <a:t>actual type </a:t>
            </a:r>
            <a:r>
              <a:rPr lang="en"/>
              <a:t>work together</a:t>
            </a:r>
            <a:endParaRPr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>
                <a:solidFill>
                  <a:srgbClr val="FF0000"/>
                </a:solidFill>
              </a:rPr>
              <a:t>declared type </a:t>
            </a:r>
            <a:r>
              <a:rPr lang="en"/>
              <a:t>keeps things generic</a:t>
            </a:r>
            <a:endParaRPr/>
          </a:p>
          <a:p>
            <a:pPr marL="1316038" lvl="2" indent="-401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can reference a lot of objects using one generic type</a:t>
            </a:r>
            <a:endParaRPr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>
                <a:solidFill>
                  <a:srgbClr val="FF0000"/>
                </a:solidFill>
              </a:rPr>
              <a:t>actual type </a:t>
            </a:r>
            <a:r>
              <a:rPr lang="en"/>
              <a:t>ensures specificity</a:t>
            </a:r>
            <a:endParaRPr/>
          </a:p>
          <a:p>
            <a:pPr marL="1316038" lvl="2" indent="-401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when defining implementing class, methods can get implemented in any way</a:t>
            </a:r>
            <a:endParaRPr/>
          </a:p>
        </p:txBody>
      </p:sp>
      <p:sp>
        <p:nvSpPr>
          <p:cNvPr id="918" name="Google Shape;918;p64"/>
          <p:cNvSpPr txBox="1"/>
          <p:nvPr/>
        </p:nvSpPr>
        <p:spPr>
          <a:xfrm>
            <a:off x="5334064" y="2912847"/>
            <a:ext cx="14643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000"/>
              <a:buFont typeface="Consolas"/>
              <a:buNone/>
            </a:pPr>
            <a:r>
              <a:rPr lang="en" sz="20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64"/>
          <p:cNvSpPr txBox="1"/>
          <p:nvPr/>
        </p:nvSpPr>
        <p:spPr>
          <a:xfrm>
            <a:off x="2763156" y="3817447"/>
            <a:ext cx="10270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64"/>
          <p:cNvSpPr txBox="1"/>
          <p:nvPr/>
        </p:nvSpPr>
        <p:spPr>
          <a:xfrm>
            <a:off x="6672302" y="2998512"/>
            <a:ext cx="10270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1" name="Google Shape;921;p64" descr="qiBXxByd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0496" y="3372875"/>
            <a:ext cx="3499273" cy="1504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2" name="Google Shape;922;p64"/>
          <p:cNvGrpSpPr/>
          <p:nvPr/>
        </p:nvGrpSpPr>
        <p:grpSpPr>
          <a:xfrm>
            <a:off x="2027052" y="2990285"/>
            <a:ext cx="2499224" cy="851323"/>
            <a:chOff x="1247549" y="3183342"/>
            <a:chExt cx="2499224" cy="851323"/>
          </a:xfrm>
        </p:grpSpPr>
        <p:pic>
          <p:nvPicPr>
            <p:cNvPr id="923" name="Google Shape;923;p64" descr="DescriptionSpeech bubble.sv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47549" y="3183342"/>
              <a:ext cx="2499224" cy="851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4" name="Google Shape;924;p64"/>
            <p:cNvSpPr txBox="1"/>
            <p:nvPr/>
          </p:nvSpPr>
          <p:spPr>
            <a:xfrm>
              <a:off x="1576566" y="3192300"/>
              <a:ext cx="2025823" cy="572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This is my </a:t>
              </a:r>
              <a:r>
                <a:rPr lang="en" sz="1400" b="0" i="0" u="none" strike="noStrike" cap="none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Transporter </a:t>
              </a: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object!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25" name="Google Shape;925;p64"/>
          <p:cNvPicPr preferRelativeResize="0"/>
          <p:nvPr/>
        </p:nvPicPr>
        <p:blipFill rotWithShape="1">
          <a:blip r:embed="rId5">
            <a:alphaModFix/>
          </a:blip>
          <a:srcRect t="15847"/>
          <a:stretch/>
        </p:blipFill>
        <p:spPr>
          <a:xfrm>
            <a:off x="206760" y="3079873"/>
            <a:ext cx="1767427" cy="19870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14177E-7411-6E4B-8584-EAF03A64D4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72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5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Arial"/>
              <a:buNone/>
            </a:pPr>
            <a:r>
              <a:rPr lang="en" sz="2916"/>
              <a:t>Why does calling methods on polymorphic objects work? (2/2)</a:t>
            </a:r>
            <a:endParaRPr sz="3240"/>
          </a:p>
        </p:txBody>
      </p:sp>
      <p:sp>
        <p:nvSpPr>
          <p:cNvPr id="932" name="Google Shape;932;p65"/>
          <p:cNvSpPr txBox="1"/>
          <p:nvPr/>
        </p:nvSpPr>
        <p:spPr>
          <a:xfrm>
            <a:off x="5334064" y="2912847"/>
            <a:ext cx="14643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000"/>
              <a:buFont typeface="Consolas"/>
              <a:buNone/>
            </a:pPr>
            <a:r>
              <a:rPr lang="en" sz="20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endParaRPr sz="2000" b="0" i="0" u="none" strike="noStrike" cap="none">
              <a:solidFill>
                <a:srgbClr val="FF4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3" name="Google Shape;933;p65"/>
          <p:cNvSpPr txBox="1"/>
          <p:nvPr/>
        </p:nvSpPr>
        <p:spPr>
          <a:xfrm>
            <a:off x="2138083" y="3889736"/>
            <a:ext cx="10270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65"/>
          <p:cNvSpPr txBox="1"/>
          <p:nvPr/>
        </p:nvSpPr>
        <p:spPr>
          <a:xfrm>
            <a:off x="6672302" y="2998512"/>
            <a:ext cx="10270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5" name="Google Shape;935;p65"/>
          <p:cNvGrpSpPr/>
          <p:nvPr/>
        </p:nvGrpSpPr>
        <p:grpSpPr>
          <a:xfrm>
            <a:off x="1459199" y="3183342"/>
            <a:ext cx="2499225" cy="851323"/>
            <a:chOff x="1459199" y="3183342"/>
            <a:chExt cx="2499225" cy="851323"/>
          </a:xfrm>
        </p:grpSpPr>
        <p:pic>
          <p:nvPicPr>
            <p:cNvPr id="936" name="Google Shape;936;p65" descr="DescriptionSpeech bubble.sv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59199" y="3183342"/>
              <a:ext cx="2499225" cy="851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7" name="Google Shape;937;p65"/>
            <p:cNvSpPr txBox="1"/>
            <p:nvPr/>
          </p:nvSpPr>
          <p:spPr>
            <a:xfrm>
              <a:off x="1775756" y="3192300"/>
              <a:ext cx="1997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This is my </a:t>
              </a:r>
              <a:r>
                <a:rPr lang="en" sz="1400" b="0" i="0" u="none" strike="noStrike" cap="none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Transporter</a:t>
              </a: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object!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38" name="Google Shape;938;p65" descr="cartoon-bicycle-7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1094" y="3238858"/>
            <a:ext cx="2485688" cy="1739552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65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18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rgbClr val="FF0000"/>
                </a:solidFill>
              </a:rPr>
              <a:t>Declared type </a:t>
            </a:r>
            <a:r>
              <a:rPr lang="en" dirty="0"/>
              <a:t>and </a:t>
            </a:r>
            <a:r>
              <a:rPr lang="en" dirty="0">
                <a:solidFill>
                  <a:srgbClr val="FF0000"/>
                </a:solidFill>
              </a:rPr>
              <a:t>actual type </a:t>
            </a:r>
            <a:r>
              <a:rPr lang="en" dirty="0"/>
              <a:t>work together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 dirty="0">
                <a:solidFill>
                  <a:srgbClr val="FF0000"/>
                </a:solidFill>
              </a:rPr>
              <a:t>declared type </a:t>
            </a:r>
            <a:r>
              <a:rPr lang="en" dirty="0"/>
              <a:t>keeps things generic</a:t>
            </a:r>
            <a:endParaRPr dirty="0"/>
          </a:p>
          <a:p>
            <a:pPr marL="1316038" lvl="2" indent="-401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can reference a lot of objects using one generic type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 dirty="0">
                <a:solidFill>
                  <a:srgbClr val="FF0000"/>
                </a:solidFill>
              </a:rPr>
              <a:t>actual type </a:t>
            </a:r>
            <a:r>
              <a:rPr lang="en" dirty="0"/>
              <a:t>ensures specificity</a:t>
            </a:r>
            <a:endParaRPr dirty="0"/>
          </a:p>
          <a:p>
            <a:pPr marL="1316038" lvl="2" indent="-401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when defining implementing class, methods can get implemented in any way</a:t>
            </a:r>
            <a:endParaRPr dirty="0"/>
          </a:p>
        </p:txBody>
      </p:sp>
      <p:pic>
        <p:nvPicPr>
          <p:cNvPr id="940" name="Google Shape;940;p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9350" y="3012925"/>
            <a:ext cx="1384300" cy="20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0CD51-1DA7-AF4A-B7EF-BBD69C96C5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73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6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When to use polymorphism?</a:t>
            </a:r>
            <a:endParaRPr/>
          </a:p>
        </p:txBody>
      </p:sp>
      <p:sp>
        <p:nvSpPr>
          <p:cNvPr id="946" name="Google Shape;946;p66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700605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/>
              <a:t>Using only functionality declared in interface or specialized functionality from implementing class?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 dirty="0"/>
              <a:t>if only using functionality from the interface → polymorphism!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 dirty="0"/>
              <a:t>if need specialized methods from implementing class, don’t use polymorphism</a:t>
            </a:r>
            <a:endParaRPr dirty="0"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/>
              <a:t>If defining </a:t>
            </a:r>
            <a:r>
              <a:rPr lang="en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goOnScenicDrive</a:t>
            </a:r>
            <a:r>
              <a:rPr lang="en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 dirty="0"/>
              <a:t>want to put </a:t>
            </a:r>
            <a:r>
              <a:rPr lang="en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topDown</a:t>
            </a:r>
            <a:r>
              <a:rPr lang="en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dirty="0">
                <a:solidFill>
                  <a:srgbClr val="0432FF"/>
                </a:solidFill>
              </a:rPr>
              <a:t> </a:t>
            </a:r>
            <a:r>
              <a:rPr lang="en" dirty="0"/>
              <a:t>on </a:t>
            </a:r>
            <a:r>
              <a:rPr lang="en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Convertible</a:t>
            </a:r>
            <a:r>
              <a:rPr lang="en" dirty="0"/>
              <a:t>, but not every </a:t>
            </a:r>
            <a:r>
              <a:rPr lang="en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dirty="0"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n" dirty="0"/>
              <a:t>can put top down</a:t>
            </a:r>
            <a:endParaRPr dirty="0"/>
          </a:p>
          <a:p>
            <a:pPr marL="1316038" lvl="2" indent="-401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don’t use polymorphism, every </a:t>
            </a:r>
            <a:r>
              <a:rPr lang="en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dirty="0"/>
              <a:t> can’t </a:t>
            </a:r>
            <a:r>
              <a:rPr lang="en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goOnScenicDrive</a:t>
            </a:r>
            <a:r>
              <a:rPr lang="en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dirty="0">
                <a:solidFill>
                  <a:srgbClr val="0432FF"/>
                </a:solidFill>
              </a:rPr>
              <a:t> </a:t>
            </a:r>
            <a:r>
              <a:rPr lang="en" dirty="0"/>
              <a:t>i.e., can’t code generically 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D017C-0FA9-E849-9AA6-09B75B1B5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74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67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Why use interfaces?</a:t>
            </a:r>
            <a:endParaRPr/>
          </a:p>
        </p:txBody>
      </p:sp>
      <p:sp>
        <p:nvSpPr>
          <p:cNvPr id="953" name="Google Shape;953;p67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40163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/>
              <a:t>Contractual enforcement</a:t>
            </a:r>
            <a:endParaRPr dirty="0"/>
          </a:p>
          <a:p>
            <a:pPr marL="866775" lvl="1" indent="-409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 dirty="0"/>
              <a:t>will guarantee that class has certain capabilities</a:t>
            </a:r>
            <a:endParaRPr dirty="0"/>
          </a:p>
          <a:p>
            <a:pPr marL="1316038" lvl="2" indent="-401638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dirty="0"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n" dirty="0"/>
              <a:t>implements</a:t>
            </a:r>
            <a:r>
              <a:rPr lang="en" dirty="0">
                <a:solidFill>
                  <a:srgbClr val="00B050"/>
                </a:solidFill>
              </a:rPr>
              <a:t> </a:t>
            </a:r>
            <a:r>
              <a:rPr lang="en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dirty="0"/>
              <a:t>, therefore it must know how to </a:t>
            </a:r>
            <a:r>
              <a:rPr lang="en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endParaRPr dirty="0"/>
          </a:p>
          <a:p>
            <a:pPr marL="463550" lvl="0" indent="-40163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/>
              <a:t>Polymorphism</a:t>
            </a:r>
            <a:endParaRPr dirty="0"/>
          </a:p>
          <a:p>
            <a:pPr marL="866775" lvl="1" indent="-409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 dirty="0">
                <a:solidFill>
                  <a:srgbClr val="FF0000"/>
                </a:solidFill>
              </a:rPr>
              <a:t>can have implementation-agnostic classes and methods</a:t>
            </a:r>
            <a:endParaRPr dirty="0"/>
          </a:p>
          <a:p>
            <a:pPr marL="1316038" lvl="2" indent="-401638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know that these capability exists, don’t care how they’re implemented</a:t>
            </a:r>
            <a:endParaRPr dirty="0"/>
          </a:p>
          <a:p>
            <a:pPr marL="1316038" lvl="2" indent="-401638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allows for more generic programming</a:t>
            </a:r>
            <a:endParaRPr dirty="0"/>
          </a:p>
          <a:p>
            <a:pPr marL="1779588" lvl="3" indent="-407988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useTransportation</a:t>
            </a:r>
            <a:r>
              <a:rPr lang="en" dirty="0"/>
              <a:t> can take in any </a:t>
            </a:r>
            <a:r>
              <a:rPr lang="en" dirty="0">
                <a:solidFill>
                  <a:srgbClr val="00AD4E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dirty="0">
                <a:solidFill>
                  <a:srgbClr val="00AD4E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n" dirty="0"/>
              <a:t>object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1779588" lvl="3" indent="-407988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dirty="0"/>
              <a:t>can easily extend this program to use any form of transportation, with minimal changes to existing code</a:t>
            </a:r>
            <a:endParaRPr dirty="0"/>
          </a:p>
          <a:p>
            <a:pPr marL="1316038" lvl="2" indent="-401638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an extremely powerful tool for extensible programming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DFB9FC-FC0F-7146-8414-55E9781CBBBE}"/>
              </a:ext>
            </a:extLst>
          </p:cNvPr>
          <p:cNvSpPr/>
          <p:nvPr/>
        </p:nvSpPr>
        <p:spPr>
          <a:xfrm>
            <a:off x="8105239" y="4728962"/>
            <a:ext cx="750525" cy="27979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 algn="r"/>
            <a:fld id="{15945145-627E-0B4E-991F-CCF3309E43E2}" type="slidenum">
              <a:rPr lang="en-US" dirty="0"/>
              <a:t>75</a:t>
            </a:fld>
            <a:r>
              <a:rPr lang="en" dirty="0"/>
              <a:t> / 7</a:t>
            </a:r>
            <a:r>
              <a:rPr lang="en-US" dirty="0"/>
              <a:t>0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68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Why is this important?</a:t>
            </a:r>
            <a:endParaRPr/>
          </a:p>
        </p:txBody>
      </p:sp>
      <p:sp>
        <p:nvSpPr>
          <p:cNvPr id="960" name="Google Shape;960;p68"/>
          <p:cNvSpPr txBox="1">
            <a:spLocks noGrp="1"/>
          </p:cNvSpPr>
          <p:nvPr>
            <p:ph type="body" idx="1"/>
          </p:nvPr>
        </p:nvSpPr>
        <p:spPr>
          <a:xfrm>
            <a:off x="278295" y="1123122"/>
            <a:ext cx="8577469" cy="373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With 2 modes of transportation!</a:t>
            </a:r>
            <a:endParaRPr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Old Design:</a:t>
            </a:r>
            <a:endParaRPr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/>
              <a:t>need more classes → more specialized methods (</a:t>
            </a:r>
            <a:r>
              <a:rPr lang="en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useRollerblades()</a:t>
            </a:r>
            <a:r>
              <a:rPr lang="en">
                <a:solidFill>
                  <a:srgbClr val="0432FF"/>
                </a:solidFill>
              </a:rPr>
              <a:t>, </a:t>
            </a:r>
            <a:r>
              <a:rPr lang="en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useBike()</a:t>
            </a:r>
            <a:r>
              <a:rPr lang="en">
                <a:solidFill>
                  <a:srgbClr val="0432FF"/>
                </a:solidFill>
              </a:rPr>
              <a:t>, </a:t>
            </a:r>
            <a:r>
              <a:rPr lang="en"/>
              <a:t>etc)</a:t>
            </a:r>
            <a:endParaRPr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New Design:</a:t>
            </a:r>
            <a:endParaRPr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/>
              <a:t>as long as the new classes implement </a:t>
            </a:r>
            <a:r>
              <a:rPr lang="en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/>
              <a:t>, </a:t>
            </a:r>
            <a:r>
              <a:rPr lang="en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Racer</a:t>
            </a:r>
            <a:r>
              <a:rPr lang="en">
                <a:solidFill>
                  <a:srgbClr val="FF40FF"/>
                </a:solidFill>
              </a:rPr>
              <a:t> </a:t>
            </a:r>
            <a:r>
              <a:rPr lang="en"/>
              <a:t>doesn’t care what transportation it has been given</a:t>
            </a:r>
            <a:endParaRPr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>
                <a:solidFill>
                  <a:srgbClr val="FF0000"/>
                </a:solidFill>
              </a:rPr>
              <a:t>don’t need to change </a:t>
            </a:r>
            <a:r>
              <a:rPr lang="en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Racer</a:t>
            </a:r>
            <a:r>
              <a:rPr lang="en">
                <a:solidFill>
                  <a:srgbClr val="FF0000"/>
                </a:solidFill>
              </a:rPr>
              <a:t>!</a:t>
            </a:r>
            <a:endParaRPr/>
          </a:p>
          <a:p>
            <a:pPr marL="1316038" lvl="2" indent="-401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less work for you!</a:t>
            </a:r>
            <a:endParaRPr/>
          </a:p>
          <a:p>
            <a:pPr marL="1316038" lvl="2" indent="-401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just add more transportation classes that implement </a:t>
            </a:r>
            <a:r>
              <a:rPr lang="en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endParaRPr/>
          </a:p>
          <a:p>
            <a:pPr marL="1316038" lvl="2" indent="-401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“need to know” principle, aka “separation of concerns”</a:t>
            </a: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369A86-F4A3-6544-BC8D-B561672261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76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6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/>
              <a:t>What does our new design look like?</a:t>
            </a:r>
            <a:endParaRPr dirty="0"/>
          </a:p>
        </p:txBody>
      </p:sp>
      <p:sp>
        <p:nvSpPr>
          <p:cNvPr id="435" name="Google Shape;435;p16"/>
          <p:cNvSpPr txBox="1"/>
          <p:nvPr/>
        </p:nvSpPr>
        <p:spPr>
          <a:xfrm>
            <a:off x="1460078" y="1317920"/>
            <a:ext cx="1643743" cy="3077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6"/>
          <p:cNvSpPr txBox="1"/>
          <p:nvPr/>
        </p:nvSpPr>
        <p:spPr>
          <a:xfrm>
            <a:off x="1460078" y="2017588"/>
            <a:ext cx="1643743" cy="3077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6"/>
          <p:cNvSpPr txBox="1"/>
          <p:nvPr/>
        </p:nvSpPr>
        <p:spPr>
          <a:xfrm>
            <a:off x="616436" y="2858804"/>
            <a:ext cx="1404257" cy="3077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6"/>
          <p:cNvSpPr txBox="1"/>
          <p:nvPr/>
        </p:nvSpPr>
        <p:spPr>
          <a:xfrm>
            <a:off x="2488777" y="2858804"/>
            <a:ext cx="1426029" cy="3077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6"/>
          <p:cNvSpPr txBox="1"/>
          <p:nvPr/>
        </p:nvSpPr>
        <p:spPr>
          <a:xfrm>
            <a:off x="627321" y="3663854"/>
            <a:ext cx="1393372" cy="3077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6"/>
          <p:cNvSpPr txBox="1"/>
          <p:nvPr/>
        </p:nvSpPr>
        <p:spPr>
          <a:xfrm>
            <a:off x="2488778" y="3663854"/>
            <a:ext cx="1426028" cy="3077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Bike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1" name="Google Shape;441;p16"/>
          <p:cNvCxnSpPr>
            <a:stCxn id="436" idx="0"/>
          </p:cNvCxnSpPr>
          <p:nvPr/>
        </p:nvCxnSpPr>
        <p:spPr>
          <a:xfrm rot="10800000">
            <a:off x="2281950" y="1646488"/>
            <a:ext cx="0" cy="37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2" name="Google Shape;442;p16"/>
          <p:cNvCxnSpPr/>
          <p:nvPr/>
        </p:nvCxnSpPr>
        <p:spPr>
          <a:xfrm rot="10800000" flipH="1">
            <a:off x="1309320" y="2515204"/>
            <a:ext cx="783378" cy="34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3" name="Google Shape;443;p16"/>
          <p:cNvCxnSpPr>
            <a:stCxn id="438" idx="0"/>
          </p:cNvCxnSpPr>
          <p:nvPr/>
        </p:nvCxnSpPr>
        <p:spPr>
          <a:xfrm rot="10800000">
            <a:off x="2488691" y="2515004"/>
            <a:ext cx="713100" cy="34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4" name="Google Shape;444;p16"/>
          <p:cNvCxnSpPr>
            <a:stCxn id="439" idx="0"/>
            <a:endCxn id="437" idx="2"/>
          </p:cNvCxnSpPr>
          <p:nvPr/>
        </p:nvCxnSpPr>
        <p:spPr>
          <a:xfrm rot="10800000">
            <a:off x="1318607" y="3166454"/>
            <a:ext cx="5400" cy="49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5" name="Google Shape;445;p16"/>
          <p:cNvCxnSpPr>
            <a:stCxn id="440" idx="0"/>
          </p:cNvCxnSpPr>
          <p:nvPr/>
        </p:nvCxnSpPr>
        <p:spPr>
          <a:xfrm rot="10800000" flipH="1">
            <a:off x="3201792" y="3155054"/>
            <a:ext cx="3300" cy="50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6" name="Google Shape;446;p16"/>
          <p:cNvSpPr/>
          <p:nvPr/>
        </p:nvSpPr>
        <p:spPr>
          <a:xfrm>
            <a:off x="2180939" y="1635057"/>
            <a:ext cx="202019" cy="233916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6"/>
          <p:cNvSpPr/>
          <p:nvPr/>
        </p:nvSpPr>
        <p:spPr>
          <a:xfrm>
            <a:off x="1217554" y="3181301"/>
            <a:ext cx="202019" cy="233916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6"/>
          <p:cNvSpPr/>
          <p:nvPr/>
        </p:nvSpPr>
        <p:spPr>
          <a:xfrm>
            <a:off x="3103821" y="3181301"/>
            <a:ext cx="202019" cy="233916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6"/>
          <p:cNvSpPr/>
          <p:nvPr/>
        </p:nvSpPr>
        <p:spPr>
          <a:xfrm rot="2447263">
            <a:off x="2072904" y="2301704"/>
            <a:ext cx="203470" cy="255115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6"/>
          <p:cNvSpPr txBox="1"/>
          <p:nvPr/>
        </p:nvSpPr>
        <p:spPr>
          <a:xfrm>
            <a:off x="4193553" y="867315"/>
            <a:ext cx="4896209" cy="427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would this program run?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●"/>
            </a:pPr>
            <a:r>
              <a:rPr lang="en" sz="1600" b="0" i="0" u="none" strike="noStrike" cap="none" dirty="0">
                <a:solidFill>
                  <a:schemeClr val="dk1"/>
                </a:solidFill>
                <a:sym typeface="Arial"/>
              </a:rPr>
              <a:t>An instance of </a:t>
            </a:r>
            <a:r>
              <a:rPr lang="en" sz="16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600" b="0" i="0" u="none" strike="noStrike" cap="none" dirty="0">
                <a:solidFill>
                  <a:srgbClr val="000000"/>
                </a:solidFill>
                <a:sym typeface="Arial"/>
              </a:rPr>
              <a:t> gets initialized by </a:t>
            </a: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●"/>
            </a:pPr>
            <a:r>
              <a:rPr lang="en" sz="16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600" b="0" i="0" u="none" strike="noStrike" cap="none" dirty="0">
                <a:solidFill>
                  <a:schemeClr val="dk1"/>
                </a:solidFill>
                <a:sym typeface="Arial"/>
              </a:rPr>
              <a:t>’s constructor initializes an </a:t>
            </a:r>
            <a:r>
              <a:rPr lang="en" sz="1600" b="0" i="0" u="none" strike="noStrike" cap="none" dirty="0">
                <a:solidFill>
                  <a:srgbClr val="000000"/>
                </a:solidFill>
                <a:sym typeface="Arial"/>
              </a:rPr>
              <a:t>instance of </a:t>
            </a:r>
            <a:r>
              <a:rPr lang="en" sz="16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Race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●"/>
            </a:pPr>
            <a:r>
              <a:rPr lang="en" sz="16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Race</a:t>
            </a:r>
            <a:r>
              <a:rPr lang="en" sz="1600" b="0" i="0" u="none" strike="noStrike" cap="none" dirty="0">
                <a:solidFill>
                  <a:srgbClr val="000000"/>
                </a:solidFill>
                <a:sym typeface="Arial"/>
              </a:rPr>
              <a:t>’s constructor initializes </a:t>
            </a: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_angel</a:t>
            </a:r>
            <a:r>
              <a:rPr lang="en" sz="1600" b="0" i="0" u="none" strike="noStrike" cap="none" dirty="0">
                <a:solidFill>
                  <a:srgbClr val="000000"/>
                </a:solidFill>
                <a:sym typeface="Arial"/>
              </a:rPr>
              <a:t>, a </a:t>
            </a:r>
            <a:r>
              <a:rPr lang="en" sz="16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Racer</a:t>
            </a:r>
            <a:r>
              <a:rPr lang="en" sz="1600" b="0" i="0" u="none" strike="noStrike" cap="none" dirty="0">
                <a:solidFill>
                  <a:srgbClr val="000000"/>
                </a:solidFill>
                <a:sym typeface="Arial"/>
              </a:rPr>
              <a:t> and </a:t>
            </a:r>
            <a:r>
              <a:rPr lang="en" sz="1600" b="0" i="0" u="none" strike="noStrike" cap="none" dirty="0">
                <a:solidFill>
                  <a:srgbClr val="0432FF"/>
                </a:solidFill>
                <a:sym typeface="Arial"/>
              </a:rPr>
              <a:t>_</a:t>
            </a:r>
            <a:r>
              <a:rPr lang="en" sz="1600" b="0" i="0" u="none" strike="noStrike" cap="none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" sz="1600" b="0" i="0" u="none" strike="noStrike" cap="none" dirty="0">
                <a:solidFill>
                  <a:srgbClr val="000000"/>
                </a:solidFill>
                <a:sym typeface="Arial"/>
              </a:rPr>
              <a:t>, a </a:t>
            </a:r>
            <a:r>
              <a:rPr lang="en" sz="16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Racer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85750" lvl="0" indent="-285750">
              <a:buSzPts val="1120"/>
              <a:buFont typeface="Arial"/>
              <a:buChar char="●"/>
            </a:pPr>
            <a:r>
              <a:rPr lang="en" sz="16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calls </a:t>
            </a:r>
            <a:r>
              <a:rPr lang="en" sz="16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cs15Race.</a:t>
            </a: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startRace()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●"/>
            </a:pP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cs15Race</a:t>
            </a:r>
            <a:r>
              <a:rPr lang="en" sz="1600" b="0" i="0" u="none" strike="noStrike" cap="none" dirty="0">
                <a:solidFill>
                  <a:srgbClr val="000000"/>
                </a:solidFill>
                <a:sym typeface="Arial"/>
              </a:rPr>
              <a:t> calls:</a:t>
            </a:r>
          </a:p>
          <a:p>
            <a:pPr marL="750888" lvl="4" indent="-285750"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" sz="16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1600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angel.useTransportation</a:t>
            </a:r>
            <a:r>
              <a:rPr lang="en" sz="16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new Car()</a:t>
            </a:r>
            <a:r>
              <a:rPr lang="en" sz="16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/>
              <a:t>,</a:t>
            </a:r>
          </a:p>
          <a:p>
            <a:pPr marL="750888" lvl="4" indent="-285750"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1600" b="0" i="0" u="none" strike="noStrike" cap="none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lucy.useTransportation</a:t>
            </a: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new Bike()</a:t>
            </a:r>
            <a:r>
              <a:rPr lang="en" sz="16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b="0" i="0" u="none" strike="noStrike" cap="none" dirty="0">
              <a:solidFill>
                <a:srgbClr val="FF40FF"/>
              </a:solidFill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●"/>
            </a:pPr>
            <a:r>
              <a:rPr lang="en" sz="1600" b="0" i="0" u="none" strike="noStrike" cap="none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useTransportation</a:t>
            </a: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new Car()</a:t>
            </a:r>
            <a:r>
              <a:rPr lang="en" sz="16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 i="0" u="none" strike="noStrike" cap="none" dirty="0">
                <a:solidFill>
                  <a:schemeClr val="tx1"/>
                </a:solidFill>
                <a:latin typeface="+mn-lt"/>
                <a:ea typeface="Consolas"/>
                <a:cs typeface="Consolas"/>
                <a:sym typeface="Consolas"/>
              </a:rPr>
              <a:t>initializes a </a:t>
            </a:r>
            <a:r>
              <a:rPr lang="en" sz="16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 </a:t>
            </a:r>
            <a:r>
              <a:rPr lang="en" sz="1600" b="0" i="0" u="none" strike="noStrike" cap="none" dirty="0">
                <a:solidFill>
                  <a:schemeClr val="tx1"/>
                </a:solidFill>
                <a:latin typeface="+mn-lt"/>
                <a:ea typeface="Consolas"/>
                <a:cs typeface="Consolas"/>
                <a:sym typeface="Consolas"/>
              </a:rPr>
              <a:t>and calls </a:t>
            </a:r>
            <a:r>
              <a:rPr lang="en" sz="16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600" b="0" i="0" u="none" strike="noStrike" cap="none" dirty="0">
                <a:solidFill>
                  <a:schemeClr val="tx1"/>
                </a:solidFill>
                <a:latin typeface="+mn-lt"/>
                <a:ea typeface="Consolas"/>
                <a:cs typeface="Consolas"/>
                <a:sym typeface="Consolas"/>
              </a:rPr>
              <a:t>’s</a:t>
            </a: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move() </a:t>
            </a:r>
            <a:r>
              <a:rPr lang="en" sz="1600" b="0" i="0" u="none" strike="noStrike" cap="none" dirty="0">
                <a:solidFill>
                  <a:schemeClr val="tx1"/>
                </a:solidFill>
                <a:latin typeface="+mn-lt"/>
                <a:ea typeface="Consolas"/>
                <a:cs typeface="Consolas"/>
                <a:sym typeface="Consolas"/>
              </a:rPr>
              <a:t>method which calls </a:t>
            </a:r>
            <a:r>
              <a:rPr lang="en" sz="1600" b="0" i="0" u="none" strike="noStrike" cap="none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this.drive</a:t>
            </a:r>
            <a:r>
              <a:rPr lang="en" sz="1600" b="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85750" lvl="0" indent="-285750">
              <a:buClr>
                <a:schemeClr val="dk1"/>
              </a:buClr>
              <a:buSzPts val="1120"/>
              <a:buFont typeface="Arial"/>
              <a:buChar char="●"/>
            </a:pPr>
            <a:r>
              <a:rPr lang="en-US" sz="1600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useTransportation</a:t>
            </a:r>
            <a:r>
              <a:rPr lang="en-US" sz="16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new Bike()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onsolas"/>
                <a:cs typeface="Consolas"/>
                <a:sym typeface="Consolas"/>
              </a:rPr>
              <a:t>initializes a </a:t>
            </a:r>
            <a:r>
              <a:rPr lang="en-US" sz="16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onsolas"/>
                <a:cs typeface="Consolas"/>
                <a:sym typeface="Consolas"/>
              </a:rPr>
              <a:t>and</a:t>
            </a:r>
            <a:r>
              <a:rPr lang="en-US" sz="16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onsolas"/>
                <a:cs typeface="Consolas"/>
                <a:sym typeface="Consolas"/>
              </a:rPr>
              <a:t>calls</a:t>
            </a:r>
            <a:r>
              <a:rPr lang="en-US" sz="16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onsolas"/>
                <a:cs typeface="Consolas"/>
                <a:sym typeface="Consolas"/>
              </a:rPr>
              <a:t>’s</a:t>
            </a:r>
            <a:r>
              <a:rPr lang="en-US" sz="16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move()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onsolas"/>
                <a:cs typeface="Consolas"/>
                <a:sym typeface="Consolas"/>
              </a:rPr>
              <a:t>method which calls </a:t>
            </a:r>
            <a:r>
              <a:rPr lang="en-US" sz="1600" dirty="0" err="1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this.pedal</a:t>
            </a:r>
            <a:r>
              <a:rPr lang="en-US" sz="1600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en-US" sz="1600"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16"/>
          <p:cNvSpPr/>
          <p:nvPr/>
        </p:nvSpPr>
        <p:spPr>
          <a:xfrm rot="-8352737">
            <a:off x="2239538" y="2342899"/>
            <a:ext cx="301700" cy="180085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DC3E7-E51D-ED41-83D9-74CEDE8CBC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77</a:t>
            </a:fld>
            <a:r>
              <a:rPr lang="en"/>
              <a:t> / 81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053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9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3889763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The Program</a:t>
            </a:r>
            <a:endParaRPr/>
          </a:p>
        </p:txBody>
      </p:sp>
      <p:sp>
        <p:nvSpPr>
          <p:cNvPr id="968" name="Google Shape;968;p69"/>
          <p:cNvSpPr txBox="1"/>
          <p:nvPr/>
        </p:nvSpPr>
        <p:spPr>
          <a:xfrm>
            <a:off x="278295" y="2076607"/>
            <a:ext cx="4056000" cy="237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Race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private Racer _angel, _lucy;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Race(){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_angel = new Racer();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_lucy = new Racer();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startRace() {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_angel.useTransportation(</a:t>
            </a:r>
            <a:r>
              <a:rPr lang="en" sz="12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new Car()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_lucy.useTransportation(</a:t>
            </a:r>
            <a:r>
              <a:rPr lang="en" sz="1200" b="0" i="0" u="none" strike="noStrike" cap="none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new Bike()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69"/>
          <p:cNvSpPr txBox="1"/>
          <p:nvPr/>
        </p:nvSpPr>
        <p:spPr>
          <a:xfrm>
            <a:off x="278295" y="895547"/>
            <a:ext cx="3048253" cy="1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App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App()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Race r = new Race();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r.startRace();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69"/>
          <p:cNvSpPr txBox="1"/>
          <p:nvPr/>
        </p:nvSpPr>
        <p:spPr>
          <a:xfrm>
            <a:off x="4334296" y="176975"/>
            <a:ext cx="4984516" cy="1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Racer {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Racer() {}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void useTransportation(</a:t>
            </a:r>
            <a:r>
              <a:rPr lang="en" sz="12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transport){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transport.move();</a:t>
            </a:r>
            <a:endParaRPr sz="12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69"/>
          <p:cNvSpPr txBox="1"/>
          <p:nvPr/>
        </p:nvSpPr>
        <p:spPr>
          <a:xfrm>
            <a:off x="4334295" y="1542634"/>
            <a:ext cx="42060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 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 b="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 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</a:t>
            </a:r>
            <a:r>
              <a:rPr lang="en" sz="12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void drive() {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//code elided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FF0000"/>
              </a:buClr>
              <a:buSzPts val="1200"/>
            </a:pPr>
            <a:r>
              <a:rPr lang="en" sz="12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public void move() { </a:t>
            </a:r>
            <a:r>
              <a:rPr lang="en" sz="1200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//missing @Override</a:t>
            </a:r>
            <a:endParaRPr sz="12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nsolas"/>
              <a:buNone/>
            </a:pPr>
            <a:r>
              <a:rPr lang="en" sz="12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this.drive</a:t>
            </a:r>
            <a:r>
              <a:rPr lang="en" sz="12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nsolas"/>
              <a:buNone/>
            </a:pPr>
            <a:r>
              <a:rPr lang="en" sz="12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69"/>
          <p:cNvSpPr txBox="1"/>
          <p:nvPr/>
        </p:nvSpPr>
        <p:spPr>
          <a:xfrm>
            <a:off x="4334295" y="3266434"/>
            <a:ext cx="42060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 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 b="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Transporter 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</a:t>
            </a:r>
            <a:r>
              <a:rPr lang="en" sz="1200" b="0" i="0" u="none" strike="noStrike" cap="none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Bike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void pedal() {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//code elided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nsolas"/>
              <a:buNone/>
            </a:pPr>
            <a:r>
              <a:rPr lang="en" sz="12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public void move() { </a:t>
            </a:r>
            <a:r>
              <a:rPr lang="en" sz="1200" b="0" i="0" u="none" strike="noStrike" cap="none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//missing @Override</a:t>
            </a:r>
            <a:endParaRPr sz="1200" b="0" i="0" u="none" strike="noStrike" cap="none" dirty="0">
              <a:solidFill>
                <a:schemeClr val="bg1">
                  <a:lumMod val="6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nsolas"/>
              <a:buNone/>
            </a:pPr>
            <a:r>
              <a:rPr lang="en" sz="12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this.pedal</a:t>
            </a:r>
            <a:r>
              <a:rPr lang="en" sz="12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nsolas"/>
              <a:buNone/>
            </a:pPr>
            <a:r>
              <a:rPr lang="en" sz="12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69"/>
          <p:cNvSpPr txBox="1"/>
          <p:nvPr/>
        </p:nvSpPr>
        <p:spPr>
          <a:xfrm>
            <a:off x="318636" y="4394398"/>
            <a:ext cx="3151596" cy="694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Transporter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public void move();</a:t>
            </a:r>
            <a:endParaRPr sz="12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4" name="Google Shape;974;p69"/>
          <p:cNvCxnSpPr/>
          <p:nvPr/>
        </p:nvCxnSpPr>
        <p:spPr>
          <a:xfrm>
            <a:off x="256525" y="4413605"/>
            <a:ext cx="397764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" name="Google Shape;975;p69"/>
          <p:cNvCxnSpPr/>
          <p:nvPr/>
        </p:nvCxnSpPr>
        <p:spPr>
          <a:xfrm>
            <a:off x="278295" y="2132088"/>
            <a:ext cx="397764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" name="Google Shape;976;p69"/>
          <p:cNvCxnSpPr/>
          <p:nvPr/>
        </p:nvCxnSpPr>
        <p:spPr>
          <a:xfrm>
            <a:off x="4311743" y="274639"/>
            <a:ext cx="0" cy="457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" name="Google Shape;977;p69"/>
          <p:cNvCxnSpPr/>
          <p:nvPr/>
        </p:nvCxnSpPr>
        <p:spPr>
          <a:xfrm>
            <a:off x="4388083" y="1585241"/>
            <a:ext cx="365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" name="Google Shape;978;p69"/>
          <p:cNvCxnSpPr/>
          <p:nvPr/>
        </p:nvCxnSpPr>
        <p:spPr>
          <a:xfrm>
            <a:off x="4379118" y="3324394"/>
            <a:ext cx="365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8F5FE-FA1A-5A4C-B955-2F8EB6BA6F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78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07"/>
          <p:cNvSpPr txBox="1">
            <a:spLocks/>
          </p:cNvSpPr>
          <p:nvPr/>
        </p:nvSpPr>
        <p:spPr>
          <a:xfrm>
            <a:off x="0" y="639733"/>
            <a:ext cx="4909351" cy="45037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355600">
              <a:spcAft>
                <a:spcPts val="1000"/>
              </a:spcAft>
              <a:buFont typeface="Arial"/>
              <a:buChar char="●"/>
            </a:pPr>
            <a:r>
              <a:rPr lang="en" sz="2200" dirty="0">
                <a:ea typeface="Consolas"/>
              </a:rPr>
              <a:t>When we instantiate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lang="en" sz="2200" dirty="0"/>
              <a:t>,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angel</a:t>
            </a:r>
            <a:r>
              <a:rPr lang="en" sz="2200" dirty="0"/>
              <a:t>,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noah</a:t>
            </a:r>
            <a:r>
              <a:rPr lang="en" sz="2200" dirty="0">
                <a:ea typeface="Consolas"/>
              </a:rPr>
              <a:t>,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taylor</a:t>
            </a:r>
            <a:r>
              <a:rPr lang="en" sz="2200" dirty="0">
                <a:ea typeface="Consolas"/>
              </a:rPr>
              <a:t>, </a:t>
            </a:r>
            <a:r>
              <a:rPr lang="en" sz="2200" dirty="0"/>
              <a:t>and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" sz="2200" dirty="0">
                <a:ea typeface="Consolas"/>
              </a:rPr>
              <a:t>, we would like to use a modified </a:t>
            </a:r>
            <a:r>
              <a:rPr lang="en" sz="22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HeadTA</a:t>
            </a:r>
            <a:r>
              <a:rPr lang="en" sz="2200" dirty="0">
                <a:ea typeface="Consolas"/>
              </a:rPr>
              <a:t> constructor that takes an argument, </a:t>
            </a:r>
            <a:r>
              <a:rPr lang="en" sz="22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_andy</a:t>
            </a:r>
          </a:p>
          <a:p>
            <a:pPr marL="457200" indent="-355600">
              <a:spcAft>
                <a:spcPts val="1000"/>
              </a:spcAft>
              <a:buFont typeface="Arial"/>
              <a:buChar char="●"/>
            </a:pPr>
            <a:r>
              <a:rPr lang="e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But</a:t>
            </a:r>
            <a:r>
              <a:rPr lang="e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  <a:r>
              <a:rPr lang="en" sz="22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_andy </a:t>
            </a:r>
            <a:r>
              <a:rPr lang="e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hasn’t been instantiated yet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 (will get a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NullPointerException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r>
              <a:rPr lang="e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! And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we </a:t>
            </a:r>
            <a:r>
              <a:rPr lang="e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can’t initialize </a:t>
            </a:r>
            <a:r>
              <a:rPr lang="en" sz="22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_andy </a:t>
            </a:r>
            <a:r>
              <a:rPr lang="e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first because the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</a:t>
            </a:r>
            <a:r>
              <a:rPr lang="en" sz="2200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eadTA</a:t>
            </a:r>
            <a:r>
              <a:rPr lang="en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s</a:t>
            </a:r>
            <a:r>
              <a:rPr lang="en" sz="22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haven’t been created yet…</a:t>
            </a:r>
          </a:p>
          <a:p>
            <a:pPr marL="457200" indent="-355600">
              <a:spcAft>
                <a:spcPts val="1000"/>
              </a:spcAft>
              <a:buFont typeface="Arial"/>
              <a:buChar char="●"/>
            </a:pPr>
            <a:r>
              <a:rPr lang="e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How to break this deadlock?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D11F727-4470-624A-8A32-770EF7388639}"/>
              </a:ext>
            </a:extLst>
          </p:cNvPr>
          <p:cNvSpPr/>
          <p:nvPr/>
        </p:nvSpPr>
        <p:spPr>
          <a:xfrm>
            <a:off x="8283732" y="1210531"/>
            <a:ext cx="395440" cy="32477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FBEA1-6A82-F84D-9768-8C4141E5E290}"/>
              </a:ext>
            </a:extLst>
          </p:cNvPr>
          <p:cNvSpPr txBox="1"/>
          <p:nvPr/>
        </p:nvSpPr>
        <p:spPr>
          <a:xfrm>
            <a:off x="8458737" y="1922516"/>
            <a:ext cx="815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from previous slide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AC7EF6A-20AA-444E-ACD9-880DB48A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72" y="-121708"/>
            <a:ext cx="8229600" cy="857250"/>
          </a:xfrm>
        </p:spPr>
        <p:txBody>
          <a:bodyPr/>
          <a:lstStyle/>
          <a:p>
            <a:r>
              <a:rPr lang="en-US" dirty="0"/>
              <a:t>More Associations (2/5)</a:t>
            </a:r>
          </a:p>
        </p:txBody>
      </p:sp>
      <p:sp>
        <p:nvSpPr>
          <p:cNvPr id="9" name="Shape 890">
            <a:extLst>
              <a:ext uri="{FF2B5EF4-FFF2-40B4-BE49-F238E27FC236}">
                <a16:creationId xmlns:a16="http://schemas.microsoft.com/office/drawing/2014/main" id="{ACC97598-21A2-5542-B91D-5E1D1F1A84E8}"/>
              </a:ext>
            </a:extLst>
          </p:cNvPr>
          <p:cNvSpPr txBox="1">
            <a:spLocks/>
          </p:cNvSpPr>
          <p:nvPr/>
        </p:nvSpPr>
        <p:spPr>
          <a:xfrm>
            <a:off x="4695291" y="941977"/>
            <a:ext cx="4542899" cy="406262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Courier New" charset="0"/>
              <a:buChar char="o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3225"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class CS15App {</a:t>
            </a:r>
          </a:p>
          <a:p>
            <a:pPr defTabSz="403225">
              <a:buFont typeface="Arial"/>
              <a:buNone/>
            </a:pPr>
            <a:endParaRPr lang="en" sz="1400">
              <a:latin typeface="Consolas"/>
              <a:ea typeface="Consolas"/>
              <a:cs typeface="Consolas"/>
              <a:sym typeface="Consolas"/>
            </a:endParaRP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private CS15Professor _andy;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private HeadTA _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private HeadTA _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angel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defTabSz="403225"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private HeadTA _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noah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defTabSz="403225"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private HeadTA _taylor;</a:t>
            </a:r>
          </a:p>
          <a:p>
            <a:pPr defTabSz="403225"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private HeadTA _lucy;</a:t>
            </a:r>
            <a:endParaRPr lang="en" sz="1400">
              <a:latin typeface="Consolas"/>
              <a:ea typeface="Consolas"/>
              <a:cs typeface="Consolas"/>
              <a:sym typeface="Consolas"/>
            </a:endParaRPr>
          </a:p>
          <a:p>
            <a:pPr defTabSz="403225">
              <a:buFont typeface="Arial"/>
              <a:buNone/>
            </a:pPr>
            <a:endParaRPr lang="en" sz="1400">
              <a:latin typeface="Consolas"/>
              <a:ea typeface="Consolas"/>
              <a:cs typeface="Consolas"/>
              <a:sym typeface="Consolas"/>
            </a:endParaRPr>
          </a:p>
          <a:p>
            <a:pPr defTabSz="403225"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public CS15App() {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julie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= new HeadTA();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angel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= new HeadTA();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noah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= new HeadTA();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taylor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= new HeadTA();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lucy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= new HeadTA();</a:t>
            </a: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_andy = new CS15Professor(_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indent="457200" defTabSz="403225"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angel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_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noah, _taylor, 		 _lucy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defTabSz="403225"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defTabSz="403225"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4348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70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In Summary</a:t>
            </a:r>
            <a:endParaRPr/>
          </a:p>
        </p:txBody>
      </p:sp>
      <p:sp>
        <p:nvSpPr>
          <p:cNvPr id="984" name="Google Shape;984;p70"/>
          <p:cNvSpPr txBox="1">
            <a:spLocks noGrp="1"/>
          </p:cNvSpPr>
          <p:nvPr>
            <p:ph type="body" idx="1"/>
          </p:nvPr>
        </p:nvSpPr>
        <p:spPr>
          <a:xfrm>
            <a:off x="278295" y="1123123"/>
            <a:ext cx="8577469" cy="3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Interfaces are contracts, can’t be instantiated</a:t>
            </a:r>
            <a:endParaRPr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/>
              <a:t>force classes that implement them to define specified methods</a:t>
            </a:r>
            <a:endParaRPr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Polymorphism allows for generic code</a:t>
            </a:r>
            <a:endParaRPr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/>
              <a:t>treats multiple classes as their “generic type” while still allowing specific method implementations to be executed</a:t>
            </a:r>
            <a:endParaRPr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Polymorphism + Interfaces</a:t>
            </a:r>
            <a:endParaRPr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/>
              <a:t>generic coding </a:t>
            </a:r>
            <a:endParaRPr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/>
              <a:t>Why is it helpful?</a:t>
            </a:r>
            <a:endParaRPr/>
          </a:p>
          <a:p>
            <a:pPr marL="866775" lvl="1" indent="-409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</a:pPr>
            <a:r>
              <a:rPr lang="en"/>
              <a:t>want you to be the laziest (but cleanest) programmer you can be</a:t>
            </a: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790AFE-C441-F64C-9ECE-CE74CB3BDA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79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71"/>
          <p:cNvSpPr txBox="1">
            <a:spLocks noGrp="1"/>
          </p:cNvSpPr>
          <p:nvPr>
            <p:ph type="title"/>
          </p:nvPr>
        </p:nvSpPr>
        <p:spPr>
          <a:xfrm>
            <a:off x="278296" y="274639"/>
            <a:ext cx="8577468" cy="62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" name="Google Shape;984;p70">
            <a:extLst>
              <a:ext uri="{FF2B5EF4-FFF2-40B4-BE49-F238E27FC236}">
                <a16:creationId xmlns:a16="http://schemas.microsoft.com/office/drawing/2014/main" id="{37177905-598E-4040-875F-4BE8845571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8296" y="895546"/>
            <a:ext cx="8577469" cy="382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lvl="0" indent="-4016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 err="1"/>
              <a:t>AndyBot</a:t>
            </a:r>
            <a:r>
              <a:rPr lang="en-US" dirty="0"/>
              <a:t> due today at 11:59pm</a:t>
            </a:r>
            <a:endParaRPr dirty="0"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 err="1"/>
              <a:t>Litebrite</a:t>
            </a:r>
            <a:r>
              <a:rPr lang="en-US" dirty="0"/>
              <a:t> will be released on Saturday 9/21</a:t>
            </a:r>
            <a:endParaRPr dirty="0"/>
          </a:p>
          <a:p>
            <a:pPr marL="866775" lvl="1" indent="-4095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o"/>
            </a:pPr>
            <a:r>
              <a:rPr lang="en-US" sz="1800" dirty="0"/>
              <a:t>Early hand-in: 9/24</a:t>
            </a:r>
          </a:p>
          <a:p>
            <a:pPr marL="866775" lvl="1" indent="-4095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o"/>
            </a:pPr>
            <a:r>
              <a:rPr lang="en-US" sz="1800" dirty="0"/>
              <a:t>On-time hand-in: 9/26</a:t>
            </a:r>
          </a:p>
          <a:p>
            <a:pPr marL="866775" lvl="1" indent="-4095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o"/>
            </a:pPr>
            <a:r>
              <a:rPr lang="en-US" sz="1800" dirty="0"/>
              <a:t>Late hand-in: 9/28</a:t>
            </a:r>
            <a:endParaRPr sz="1800" dirty="0"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TA Hours schedule on the course website</a:t>
            </a:r>
          </a:p>
          <a:p>
            <a:pPr marL="866775" lvl="1" indent="-4095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o"/>
            </a:pPr>
            <a:r>
              <a:rPr lang="en-US" sz="1800" dirty="0"/>
              <a:t>go there for questions related to any code related issues</a:t>
            </a:r>
            <a:endParaRPr sz="1800" dirty="0"/>
          </a:p>
          <a:p>
            <a:pPr marL="463550" lvl="0" indent="-401638"/>
            <a:r>
              <a:rPr lang="en-US" dirty="0"/>
              <a:t>Conceptual Hours schedule on the course website</a:t>
            </a:r>
          </a:p>
          <a:p>
            <a:pPr marL="866775" lvl="1" indent="-409575">
              <a:spcBef>
                <a:spcPts val="0"/>
              </a:spcBef>
            </a:pPr>
            <a:r>
              <a:rPr lang="en-US" sz="1800" dirty="0"/>
              <a:t>go there for questions related to any lecture or general material</a:t>
            </a:r>
          </a:p>
          <a:p>
            <a:pPr marL="463550" lvl="0" indent="-401638"/>
            <a:r>
              <a:rPr lang="en-US" dirty="0"/>
              <a:t>Review the TA Hours missive for more information</a:t>
            </a:r>
            <a:endParaRPr lang="en-US" sz="1800" dirty="0"/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/>
              <a:t>Email section T</a:t>
            </a:r>
            <a:r>
              <a:rPr lang="en-US" dirty="0"/>
              <a:t>As before the first section of the week for swaps</a:t>
            </a:r>
          </a:p>
          <a:p>
            <a:pPr marL="463550" lvl="0" indent="-401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lang="en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3CA07-2309-C245-97C2-8741CE9E2F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80</a:t>
            </a:fld>
            <a:r>
              <a:rPr lang="en"/>
              <a:t> / 81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>
            <a:spLocks noGrp="1"/>
          </p:cNvSpPr>
          <p:nvPr>
            <p:ph type="title"/>
          </p:nvPr>
        </p:nvSpPr>
        <p:spPr>
          <a:xfrm>
            <a:off x="5522800" y="2230075"/>
            <a:ext cx="33321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3500">
                <a:solidFill>
                  <a:srgbClr val="FFFFFF"/>
                </a:solidFill>
              </a:rPr>
              <a:t>bit.ly/ri-strike</a:t>
            </a:r>
            <a:endParaRPr sz="3500" b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110" name="Google Shape;1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147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07"/>
          <p:cNvSpPr txBox="1">
            <a:spLocks/>
          </p:cNvSpPr>
          <p:nvPr/>
        </p:nvSpPr>
        <p:spPr>
          <a:xfrm>
            <a:off x="405684" y="1574337"/>
            <a:ext cx="4276441" cy="2344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355600">
              <a:spcAft>
                <a:spcPts val="1000"/>
              </a:spcAft>
              <a:buFont typeface="Arial"/>
              <a:buChar char="●"/>
            </a:pPr>
            <a:r>
              <a:rPr lang="en" sz="2200" dirty="0">
                <a:ea typeface="Consolas"/>
              </a:rPr>
              <a:t>Instantiate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lang="en" sz="2200" dirty="0"/>
              <a:t>,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angel</a:t>
            </a:r>
            <a:r>
              <a:rPr lang="en" sz="2200" dirty="0"/>
              <a:t>,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noah</a:t>
            </a:r>
            <a:r>
              <a:rPr lang="en" sz="2200" dirty="0">
                <a:ea typeface="Consolas"/>
              </a:rPr>
              <a:t>,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taylor</a:t>
            </a:r>
            <a:r>
              <a:rPr lang="en" sz="2200" dirty="0">
                <a:ea typeface="Consolas"/>
              </a:rPr>
              <a:t>, </a:t>
            </a:r>
            <a:r>
              <a:rPr lang="en" sz="2200" dirty="0"/>
              <a:t>and </a:t>
            </a:r>
            <a:r>
              <a:rPr lang="en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 b="1" dirty="0">
                <a:ea typeface="Consolas"/>
              </a:rPr>
              <a:t>before</a:t>
            </a:r>
            <a:r>
              <a:rPr lang="en" sz="2200" dirty="0">
                <a:ea typeface="Consolas"/>
              </a:rPr>
              <a:t> we instantiate </a:t>
            </a:r>
            <a:r>
              <a:rPr lang="en" sz="22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_andy</a:t>
            </a:r>
            <a:endParaRPr lang="en-US" sz="2200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  <a:p>
            <a:pPr marL="457200" indent="-355600">
              <a:spcAft>
                <a:spcPts val="1000"/>
              </a:spcAft>
              <a:buFont typeface="Arial"/>
              <a:buChar char="●"/>
            </a:pPr>
            <a:r>
              <a:rPr lang="en" sz="2200" dirty="0">
                <a:ea typeface="Consolas"/>
              </a:rPr>
              <a:t>Use a new method</a:t>
            </a:r>
            <a:r>
              <a:rPr lang="en-US" sz="2200" dirty="0">
                <a:ea typeface="Consolas"/>
              </a:rPr>
              <a:t> (</a:t>
            </a:r>
            <a:r>
              <a:rPr lang="en-US" sz="2200" dirty="0" err="1">
                <a:ea typeface="Consolas"/>
              </a:rPr>
              <a:t>mutator</a:t>
            </a:r>
            <a:r>
              <a:rPr lang="en-US" sz="2200" dirty="0">
                <a:ea typeface="Consolas"/>
              </a:rPr>
              <a:t>)</a:t>
            </a:r>
            <a:r>
              <a:rPr lang="en" sz="2200" dirty="0">
                <a:ea typeface="Consolas"/>
              </a:rPr>
              <a:t>, </a:t>
            </a:r>
            <a:r>
              <a:rPr lang="en" sz="2200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setProf</a:t>
            </a:r>
            <a:r>
              <a:rPr lang="en" sz="2200" dirty="0">
                <a:ea typeface="Consolas"/>
              </a:rPr>
              <a:t>, and pass</a:t>
            </a:r>
            <a:r>
              <a:rPr lang="en-US" sz="2200" dirty="0">
                <a:ea typeface="Consolas"/>
              </a:rPr>
              <a:t> </a:t>
            </a:r>
            <a:r>
              <a:rPr lang="en" sz="22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_</a:t>
            </a:r>
            <a:r>
              <a:rPr lang="en" sz="2200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andy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sz="2200" dirty="0">
                <a:ea typeface="Consolas"/>
              </a:rPr>
              <a:t>to</a:t>
            </a:r>
            <a:r>
              <a:rPr lang="en" sz="2200" dirty="0">
                <a:ea typeface="Consolas"/>
              </a:rPr>
              <a:t> each </a:t>
            </a:r>
            <a:r>
              <a:rPr lang="en" sz="2200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HeadTA</a:t>
            </a:r>
            <a:endParaRPr lang="en-US" sz="2200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</p:txBody>
      </p:sp>
      <p:sp>
        <p:nvSpPr>
          <p:cNvPr id="5" name="Shape 890">
            <a:extLst>
              <a:ext uri="{FF2B5EF4-FFF2-40B4-BE49-F238E27FC236}">
                <a16:creationId xmlns:a16="http://schemas.microsoft.com/office/drawing/2014/main" id="{5A0D785B-FEB4-3142-A65F-CBAC68DB7360}"/>
              </a:ext>
            </a:extLst>
          </p:cNvPr>
          <p:cNvSpPr txBox="1">
            <a:spLocks/>
          </p:cNvSpPr>
          <p:nvPr/>
        </p:nvSpPr>
        <p:spPr>
          <a:xfrm>
            <a:off x="5510772" y="661880"/>
            <a:ext cx="4542899" cy="450581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Courier New" charset="0"/>
              <a:buChar char="o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3225"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public class CS15App {</a:t>
            </a:r>
          </a:p>
          <a:p>
            <a:pPr defTabSz="403225">
              <a:buFont typeface="Arial"/>
              <a:buNone/>
            </a:pPr>
            <a:endParaRPr lang="en" sz="1200" dirty="0">
              <a:latin typeface="Consolas"/>
              <a:ea typeface="Consolas"/>
              <a:cs typeface="Consolas"/>
              <a:sym typeface="Consolas"/>
            </a:endParaRP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private CS15Professor _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andy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_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angel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defTabSz="403225"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noah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pPr defTabSz="403225"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taylor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defTabSz="403225"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" sz="1200" dirty="0">
              <a:latin typeface="Consolas"/>
              <a:ea typeface="Consolas"/>
              <a:cs typeface="Consolas"/>
              <a:sym typeface="Consolas"/>
            </a:endParaRPr>
          </a:p>
          <a:p>
            <a:pPr defTabSz="403225">
              <a:buFont typeface="Arial"/>
              <a:buNone/>
            </a:pPr>
            <a:endParaRPr lang="en" sz="1200" dirty="0">
              <a:latin typeface="Consolas"/>
              <a:ea typeface="Consolas"/>
              <a:cs typeface="Consolas"/>
              <a:sym typeface="Consolas"/>
            </a:endParaRPr>
          </a:p>
          <a:p>
            <a:pPr defTabSz="403225"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public CS15App() {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angel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noah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taylor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HeadTA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pPr defTabSz="403225">
              <a:buClr>
                <a:schemeClr val="dk1"/>
              </a:buClr>
              <a:buSzPct val="78571"/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andy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= new CS15Professor(_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indent="457200" defTabSz="403225"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angel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, 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noah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, 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taylor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, 		 _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914400" indent="457200" defTabSz="403225">
              <a:buFont typeface="Arial"/>
              <a:buNone/>
            </a:pPr>
            <a:endParaRPr lang="en" sz="1200" dirty="0"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x-none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x-none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12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julie</a:t>
            </a:r>
            <a:r>
              <a:rPr lang="x-none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.setProf(_andy);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x-none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2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angel</a:t>
            </a:r>
            <a:r>
              <a:rPr lang="x-none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.setProf(_andy);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x-none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2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noah</a:t>
            </a:r>
            <a:r>
              <a:rPr lang="x-none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.setProf(_andy);</a:t>
            </a: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x-none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2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taylor</a:t>
            </a:r>
            <a:r>
              <a:rPr lang="x-none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.setProf(_andy);</a:t>
            </a:r>
            <a:endParaRPr lang="en-US" sz="12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03225">
              <a:buClr>
                <a:schemeClr val="dk1"/>
              </a:buClr>
              <a:buSzPct val="78571"/>
              <a:buNone/>
            </a:pPr>
            <a:r>
              <a:rPr lang="en-US" sz="12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x-none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12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lucy</a:t>
            </a:r>
            <a:r>
              <a:rPr lang="x-none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.setProf(_andy);</a:t>
            </a:r>
            <a:endParaRPr lang="en" sz="1200" dirty="0">
              <a:latin typeface="Consolas"/>
              <a:ea typeface="Consolas"/>
              <a:cs typeface="Consolas"/>
              <a:sym typeface="Consolas"/>
            </a:endParaRPr>
          </a:p>
          <a:p>
            <a:pPr defTabSz="403225"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defTabSz="403225">
              <a:buFont typeface="Arial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4EDA9-4E3E-CF4C-AAB1-BEA9E457DF0B}"/>
              </a:ext>
            </a:extLst>
          </p:cNvPr>
          <p:cNvSpPr txBox="1"/>
          <p:nvPr/>
        </p:nvSpPr>
        <p:spPr>
          <a:xfrm>
            <a:off x="175098" y="26070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577775-4A67-614D-AA16-48EFB5A0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72" y="-121708"/>
            <a:ext cx="8229600" cy="857250"/>
          </a:xfrm>
        </p:spPr>
        <p:txBody>
          <a:bodyPr/>
          <a:lstStyle/>
          <a:p>
            <a:r>
              <a:rPr lang="en-US" dirty="0"/>
              <a:t>More Associations (3/5)</a:t>
            </a:r>
          </a:p>
        </p:txBody>
      </p:sp>
    </p:spTree>
    <p:extLst>
      <p:ext uri="{BB962C8B-B14F-4D97-AF65-F5344CB8AC3E}">
        <p14:creationId xmlns:p14="http://schemas.microsoft.com/office/powerpoint/2010/main" val="37288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o us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3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4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9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5651</Words>
  <Application>Microsoft Macintosh PowerPoint</Application>
  <PresentationFormat>On-screen Show (16:9)</PresentationFormat>
  <Paragraphs>1310</Paragraphs>
  <Slides>82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82</vt:i4>
      </vt:variant>
    </vt:vector>
  </HeadingPairs>
  <TitlesOfParts>
    <vt:vector size="101" baseType="lpstr">
      <vt:lpstr>Arial</vt:lpstr>
      <vt:lpstr>Asap</vt:lpstr>
      <vt:lpstr>Calibri</vt:lpstr>
      <vt:lpstr>Consolas</vt:lpstr>
      <vt:lpstr>Courier New</vt:lpstr>
      <vt:lpstr>Merriweather Sans</vt:lpstr>
      <vt:lpstr>Noto Sans Symbols</vt:lpstr>
      <vt:lpstr>Ropa Sans</vt:lpstr>
      <vt:lpstr>Source Code Pro</vt:lpstr>
      <vt:lpstr>Source Sans Pro Black</vt:lpstr>
      <vt:lpstr>System Font Regular</vt:lpstr>
      <vt:lpstr>to use</vt:lpstr>
      <vt:lpstr>13_Custom Design</vt:lpstr>
      <vt:lpstr>14_Custom Design</vt:lpstr>
      <vt:lpstr>1_Custom Design</vt:lpstr>
      <vt:lpstr>2_Custom Design</vt:lpstr>
      <vt:lpstr>4_Custom Design</vt:lpstr>
      <vt:lpstr>7_Custom Design</vt:lpstr>
      <vt:lpstr>9_Custom Design</vt:lpstr>
      <vt:lpstr>Another Example: Association (1/6)</vt:lpstr>
      <vt:lpstr>Another Example: Association (2/6)</vt:lpstr>
      <vt:lpstr>Another Example: Association (3/6)</vt:lpstr>
      <vt:lpstr>Another Example: Association (4/6)</vt:lpstr>
      <vt:lpstr>Another Example: Association (5/6)</vt:lpstr>
      <vt:lpstr>Another Example: Association (6/6)</vt:lpstr>
      <vt:lpstr>More Associations (1/5)</vt:lpstr>
      <vt:lpstr>More Associations (2/5)</vt:lpstr>
      <vt:lpstr>More Associations (3/5)</vt:lpstr>
      <vt:lpstr>More Associations (4/5)</vt:lpstr>
      <vt:lpstr>More Associations (5/5)</vt:lpstr>
      <vt:lpstr>Visualizing Containment and Association</vt:lpstr>
      <vt:lpstr>Summary</vt:lpstr>
      <vt:lpstr>Lecture 5</vt:lpstr>
      <vt:lpstr>Outline</vt:lpstr>
      <vt:lpstr>Recall: Declaring vs. Defining Methods</vt:lpstr>
      <vt:lpstr>Using What You Know</vt:lpstr>
      <vt:lpstr>Goal 1: Assign transportation to each racer</vt:lpstr>
      <vt:lpstr>Coding the project (1/4)</vt:lpstr>
      <vt:lpstr>Goal 1: Assign transportation to each racer</vt:lpstr>
      <vt:lpstr>Coding the project (2/4)</vt:lpstr>
      <vt:lpstr>Goal 2: Tell racers to start the race</vt:lpstr>
      <vt:lpstr>Coding the project (3/4)</vt:lpstr>
      <vt:lpstr>Coding the project (4/4)</vt:lpstr>
      <vt:lpstr>What does our design look like?</vt:lpstr>
      <vt:lpstr>PowerPoint Presentation</vt:lpstr>
      <vt:lpstr>Things to think about</vt:lpstr>
      <vt:lpstr>Solution 1: Create one Racer class with multiple useX methods!</vt:lpstr>
      <vt:lpstr>Solution 1 Drawbacks</vt:lpstr>
      <vt:lpstr>Is there another solution?</vt:lpstr>
      <vt:lpstr>Interfaces and Polymorphism</vt:lpstr>
      <vt:lpstr>Interfaces: Spot the Similarities</vt:lpstr>
      <vt:lpstr>Cars vs. Bikes</vt:lpstr>
      <vt:lpstr>Digging deeper into the similarities</vt:lpstr>
      <vt:lpstr>Can we model this in code?</vt:lpstr>
      <vt:lpstr>Introducing Interfaces</vt:lpstr>
      <vt:lpstr>Introducing Interfaces</vt:lpstr>
      <vt:lpstr>Models Similarities while Ensuring Consistency (1/2)</vt:lpstr>
      <vt:lpstr>Models Similarities While Ensuring Consistency (2/2)</vt:lpstr>
      <vt:lpstr>Declaring an Interface (1/4)</vt:lpstr>
      <vt:lpstr>Declaring an Interface (2/4)</vt:lpstr>
      <vt:lpstr>Declaring an Interface (3/4)</vt:lpstr>
      <vt:lpstr>Declaring an Interface (4/4)</vt:lpstr>
      <vt:lpstr>Implementing an Interface (1/6)</vt:lpstr>
      <vt:lpstr>Implementing an Interface (2/6)</vt:lpstr>
      <vt:lpstr>Implementing an Interface (3/6)</vt:lpstr>
      <vt:lpstr>Implementing an Interface (4/6)</vt:lpstr>
      <vt:lpstr>Implementing an Interface (5/6)</vt:lpstr>
      <vt:lpstr>Implementing an Interface (6/6)</vt:lpstr>
      <vt:lpstr>Modeling Similarities While Ensuring Consistency</vt:lpstr>
      <vt:lpstr>TopHat Question</vt:lpstr>
      <vt:lpstr>TopHat Question</vt:lpstr>
      <vt:lpstr>Back to the CIT Race</vt:lpstr>
      <vt:lpstr>Leveraging Interfaces</vt:lpstr>
      <vt:lpstr>Introducing Polymorphism</vt:lpstr>
      <vt:lpstr>What would this look like in code?</vt:lpstr>
      <vt:lpstr>Let’s break this down</vt:lpstr>
      <vt:lpstr>Actual vs. Declared Type (1/2)</vt:lpstr>
      <vt:lpstr>Actual vs. Declared Type (2/2)</vt:lpstr>
      <vt:lpstr>Determining the Declared Type</vt:lpstr>
      <vt:lpstr>Is this legal?</vt:lpstr>
      <vt:lpstr>Motivations for Polymorphism</vt:lpstr>
      <vt:lpstr>Polymorphism in Parameters</vt:lpstr>
      <vt:lpstr>Is this legal?</vt:lpstr>
      <vt:lpstr>Why move()? (1/2)</vt:lpstr>
      <vt:lpstr>Why move()? (2/2)</vt:lpstr>
      <vt:lpstr>Method Resolution: Which move() is executed?</vt:lpstr>
      <vt:lpstr>Method Resolution (1/4)</vt:lpstr>
      <vt:lpstr>Method Resolution (2/4)</vt:lpstr>
      <vt:lpstr>Method Resolution (3/4)</vt:lpstr>
      <vt:lpstr>Method Resolution (4/4)</vt:lpstr>
      <vt:lpstr>TopHat Question</vt:lpstr>
      <vt:lpstr>Why does calling methods on polymorphic objects work? (1/2)</vt:lpstr>
      <vt:lpstr>Why does calling methods on polymorphic objects work? (2/2)</vt:lpstr>
      <vt:lpstr>When to use polymorphism?</vt:lpstr>
      <vt:lpstr>Why use interfaces?</vt:lpstr>
      <vt:lpstr>Why is this important?</vt:lpstr>
      <vt:lpstr>What does our new design look like?</vt:lpstr>
      <vt:lpstr>The Program</vt:lpstr>
      <vt:lpstr>In Summary</vt:lpstr>
      <vt:lpstr>Announcements</vt:lpstr>
      <vt:lpstr>bit.ly/ri-strike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avd</dc:creator>
  <cp:lastModifiedBy>Angel Rodriguez</cp:lastModifiedBy>
  <cp:revision>148</cp:revision>
  <dcterms:modified xsi:type="dcterms:W3CDTF">2019-09-19T03:06:46Z</dcterms:modified>
</cp:coreProperties>
</file>