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5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8" r:id="rId14"/>
    <p:sldId id="266" r:id="rId15"/>
    <p:sldId id="270" r:id="rId16"/>
    <p:sldId id="283" r:id="rId17"/>
    <p:sldId id="279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kvBoYr5NbgYWrqXRz/cUWPV3y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on, Gil" initials="" lastIdx="6" clrIdx="0"/>
  <p:cmAuthor id="7" name="Angel Rodriguez" initials="AR" lastIdx="1" clrIdx="7"/>
  <p:cmAuthor id="1" name="van Dam, Andries" initials="" lastIdx="10" clrIdx="1"/>
  <p:cmAuthor id="2" name="Lily Steinman" initials="" lastIdx="2" clrIdx="2"/>
  <p:cmAuthor id="3" name="Angel Rodriguez" initials="" lastIdx="3" clrIdx="3"/>
  <p:cmAuthor id="4" name="Litian Yang" initials="LY" lastIdx="15" clrIdx="4"/>
  <p:cmAuthor id="5" name="Alon, Gil" initials="AG" lastIdx="1" clrIdx="5"/>
  <p:cmAuthor id="6" name="van Dam, Andries" initials="vDA" lastIdx="5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575"/>
  </p:normalViewPr>
  <p:slideViewPr>
    <p:cSldViewPr snapToGrid="0">
      <p:cViewPr varScale="1">
        <p:scale>
          <a:sx n="138" d="100"/>
          <a:sy n="138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9225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514351" y="5791200"/>
            <a:ext cx="4114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9225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514351" y="5791200"/>
            <a:ext cx="4114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782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9225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6:notes"/>
          <p:cNvSpPr txBox="1">
            <a:spLocks noGrp="1"/>
          </p:cNvSpPr>
          <p:nvPr>
            <p:ph type="body" idx="1"/>
          </p:nvPr>
        </p:nvSpPr>
        <p:spPr>
          <a:xfrm>
            <a:off x="514351" y="5791200"/>
            <a:ext cx="4114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53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7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8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6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5D82991-0F22-A848-8BF6-1EEB63098D6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B9E-5EDC-8E4E-B5AF-35955034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/>
          <p:nvPr/>
        </p:nvSpPr>
        <p:spPr>
          <a:xfrm>
            <a:off x="8539085" y="4835723"/>
            <a:ext cx="6631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/22</a:t>
            </a:r>
          </a:p>
        </p:txBody>
      </p:sp>
      <p:sp>
        <p:nvSpPr>
          <p:cNvPr id="9" name="Google Shape;9;p24"/>
          <p:cNvSpPr txBox="1"/>
          <p:nvPr/>
        </p:nvSpPr>
        <p:spPr>
          <a:xfrm>
            <a:off x="3985016" y="4974223"/>
            <a:ext cx="1173965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-US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van Dam © 2019 09/05/19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1B9E-5EDC-8E4E-B5AF-35955034B4E4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sp>
        <p:nvSpPr>
          <p:cNvPr id="7" name="Google Shape;9;p24"/>
          <p:cNvSpPr txBox="1"/>
          <p:nvPr userDrawn="1"/>
        </p:nvSpPr>
        <p:spPr>
          <a:xfrm>
            <a:off x="3985016" y="4974223"/>
            <a:ext cx="1173965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Andries</a:t>
            </a:r>
            <a:r>
              <a:rPr lang="en-US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van Dam © 2019 09/05/19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degrees/undergrad/whatcours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IqNtQgzQxSytrtsBU1FaKlSMKtmW1axFsNbEod6SjByRWEg/viewfor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courses/cs01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osaic.plus.brown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WiSE@brown.edu" TargetMode="External"/><Relationship Id="rId4" Type="http://schemas.openxmlformats.org/officeDocument/2006/relationships/hyperlink" Target="mailto:wics@lists.cs.brown.ed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2326200" y="205975"/>
            <a:ext cx="4491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Welcome To CS15!</a:t>
            </a:r>
            <a:endParaRPr dirty="0"/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5275" y="1063374"/>
            <a:ext cx="5093455" cy="37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Course Mechanics (3/4)	</a:t>
            </a:r>
            <a:endParaRPr dirty="0"/>
          </a:p>
        </p:txBody>
      </p:sp>
      <p:sp>
        <p:nvSpPr>
          <p:cNvPr id="88" name="Google Shape;88;p9"/>
          <p:cNvSpPr txBox="1"/>
          <p:nvPr/>
        </p:nvSpPr>
        <p:spPr>
          <a:xfrm>
            <a:off x="457200" y="2752256"/>
            <a:ext cx="9013370" cy="233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 Hours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TAs and 5 Head TAs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180+ TA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hours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personalized help per week!!!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in any other course!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struggles sooner or later, including the TAs – part of the learning process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strongly encourage you all to go to hours and get to know the TAs -                           it is integral to the course (and NOT a sign of weakness!)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457200" y="1063378"/>
            <a:ext cx="9013370" cy="188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to success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500" dirty="0">
                <a:solidFill>
                  <a:schemeClr val="dk1"/>
                </a:solidFill>
              </a:rPr>
              <a:t>increase in program size and complexity throughout the semester</a:t>
            </a:r>
          </a:p>
          <a:p>
            <a:pPr marL="914400" lvl="1" indent="-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500" dirty="0">
                <a:solidFill>
                  <a:schemeClr val="dk1"/>
                </a:solidFill>
              </a:rPr>
              <a:t>you can’t procrastinate and then cram, unlike in some other courses</a:t>
            </a:r>
            <a:endParaRPr lang="en-US" sz="15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</a:ext>
              </a:extLst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start </a:t>
            </a:r>
            <a:r>
              <a:rPr lang="en-US" sz="15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early, start today, start yesterday!!!</a:t>
            </a:r>
            <a:endParaRPr sz="15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-3429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courses don’t teach you to tackle programs of this complexity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Course Mechanics (4/4)</a:t>
            </a:r>
            <a:endParaRPr dirty="0"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457200" y="1063228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/>
              <a:buChar char="•"/>
            </a:pPr>
            <a:r>
              <a:rPr lang="en-US" sz="2400" dirty="0"/>
              <a:t>CS15 thrives on your feedback</a:t>
            </a:r>
            <a:endParaRPr sz="2400" dirty="0"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/>
              <a:buChar char="•"/>
            </a:pPr>
            <a:r>
              <a:rPr lang="en-US" sz="2400" dirty="0"/>
              <a:t>Questions </a:t>
            </a:r>
            <a:r>
              <a:rPr lang="en-US" sz="2400" i="1" dirty="0">
                <a:solidFill>
                  <a:srgbClr val="FF0000"/>
                </a:solidFill>
              </a:rPr>
              <a:t>highly</a:t>
            </a:r>
            <a:r>
              <a:rPr lang="en-US" sz="2400" dirty="0"/>
              <a:t> encouraged during lecture! And we will add </a:t>
            </a:r>
            <a:r>
              <a:rPr lang="en-US" sz="2400" dirty="0" err="1"/>
              <a:t>TopHat</a:t>
            </a:r>
            <a:r>
              <a:rPr lang="en-US" sz="2400" dirty="0"/>
              <a:t> questions next week…</a:t>
            </a:r>
            <a:endParaRPr sz="2400" dirty="0"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/>
              <a:buChar char="•"/>
            </a:pPr>
            <a:r>
              <a:rPr lang="en-US" sz="2400" dirty="0"/>
              <a:t>We provide a lot of written material; YOU are responsible for digesting all of it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body" idx="1"/>
          </p:nvPr>
        </p:nvSpPr>
        <p:spPr>
          <a:xfrm>
            <a:off x="457200" y="998425"/>
            <a:ext cx="8143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/>
              <a:buChar char="•"/>
            </a:pPr>
            <a:r>
              <a:rPr lang="en-US" sz="2400" dirty="0"/>
              <a:t>Scheduled Conceptual Hours </a:t>
            </a:r>
            <a:endParaRPr sz="2400" dirty="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resource for students to talk about course material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work on mini assignments for section 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hopefully gives you the tools to solve your own bug!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1" dirty="0">
              <a:solidFill>
                <a:srgbClr val="000000"/>
              </a:solidFill>
            </a:endParaRP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br>
              <a:rPr lang="en-US" dirty="0"/>
            </a:br>
            <a:r>
              <a:rPr lang="en-US" dirty="0"/>
              <a:t>Major Changes This Year (1/2)</a:t>
            </a:r>
            <a:endParaRPr dirty="0"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4200" y="2571750"/>
            <a:ext cx="2922442" cy="19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2737350" y="4530775"/>
            <a:ext cx="36693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next on TA hour lines &gt; Pretzel Day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br>
              <a:rPr lang="en-US" dirty="0"/>
            </a:br>
            <a:r>
              <a:rPr lang="en-US" dirty="0"/>
              <a:t>Major Changes This Year (2/2)</a:t>
            </a:r>
            <a:endParaRPr dirty="0"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4572000" y="1188958"/>
            <a:ext cx="4206239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/>
              <a:buChar char="•"/>
            </a:pPr>
            <a:r>
              <a:rPr lang="en-US" sz="2400" dirty="0"/>
              <a:t>Weekly Diagnostics </a:t>
            </a:r>
            <a:endParaRPr lang="en-US" sz="20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self-diagnostics at the end of every week 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make sure students comprehend the material seen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go over answers at Conceptual Hours </a:t>
            </a:r>
            <a:endParaRPr sz="1800" dirty="0">
              <a:solidFill>
                <a:srgbClr val="000000"/>
              </a:solidFill>
            </a:endParaRPr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/>
              <a:t> </a:t>
            </a:r>
            <a:endParaRPr dirty="0"/>
          </a:p>
          <a:p>
            <a: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dirty="0"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dirty="0"/>
          </a:p>
        </p:txBody>
      </p:sp>
      <p:pic>
        <p:nvPicPr>
          <p:cNvPr id="102" name="Google Shape;102;p11"/>
          <p:cNvPicPr preferRelativeResize="0"/>
          <p:nvPr/>
        </p:nvPicPr>
        <p:blipFill rotWithShape="1">
          <a:blip r:embed="rId3">
            <a:alphaModFix/>
          </a:blip>
          <a:srcRect t="10514"/>
          <a:stretch/>
        </p:blipFill>
        <p:spPr>
          <a:xfrm>
            <a:off x="278700" y="1491700"/>
            <a:ext cx="4293300" cy="2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233680" y="769840"/>
            <a:ext cx="8229600" cy="4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/>
              <a:t>For Concentrators &amp; Non-concentrators: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CS17 (fall semester) – John Hughes</a:t>
            </a:r>
            <a:endParaRPr sz="20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also, no prior experience required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multiple programming paradigms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multiple </a:t>
            </a:r>
            <a:r>
              <a:rPr lang="en-US" sz="1800"/>
              <a:t>programming languages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dirty="0"/>
              <a:t>Racket, </a:t>
            </a:r>
            <a:r>
              <a:rPr lang="en-US" sz="1600" dirty="0" err="1"/>
              <a:t>ReasonML</a:t>
            </a:r>
            <a:r>
              <a:rPr lang="en-US" sz="1600" dirty="0"/>
              <a:t> in CS17; then Java, Scala in CS18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mastery, not mystery → no magic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dirty="0"/>
              <a:t>focus on problem-solving skills/strategies</a:t>
            </a:r>
            <a:endParaRPr sz="1800" dirty="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600" dirty="0"/>
              <a:t>emphasis on </a:t>
            </a:r>
            <a:r>
              <a:rPr lang="en-US" sz="1600" i="1" dirty="0"/>
              <a:t>abstraction</a:t>
            </a:r>
            <a:r>
              <a:rPr lang="en-US" sz="1600" dirty="0"/>
              <a:t> and </a:t>
            </a:r>
            <a:r>
              <a:rPr lang="en-US" sz="1600" i="1" dirty="0"/>
              <a:t>scale</a:t>
            </a:r>
            <a:endParaRPr sz="1800" i="1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integrate programming with analysis of algorithms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multiple application areas (AI, databases, etc.)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pair programming for labs and projects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lang="en-US" sz="1800" dirty="0"/>
              <a:t>for more information on other CS courses: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http://cs.brown.edu/degrees/undergrad/whatcourse/</a:t>
            </a:r>
            <a:endParaRPr sz="1800" dirty="0"/>
          </a:p>
          <a:p>
            <a:pPr marL="5715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2164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Alternatives to CS15 (1/3)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233680" y="769840"/>
            <a:ext cx="8229600" cy="423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indent="-381000">
              <a:spcBef>
                <a:spcPts val="800"/>
              </a:spcBef>
              <a:buSzPts val="2000"/>
              <a:buFont typeface="Arial"/>
              <a:buChar char="●"/>
            </a:pPr>
            <a:r>
              <a:rPr lang="en-US" sz="2000" dirty="0"/>
              <a:t>Both will adequately prepare you for upper-level courses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No prior experience needed for either, similar work loads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Different material covered</a:t>
            </a:r>
          </a:p>
          <a:p>
            <a:pPr lvl="1" indent="-342900">
              <a:buSzPts val="1800"/>
              <a:buFont typeface="Courier New"/>
              <a:buChar char="o"/>
            </a:pPr>
            <a:r>
              <a:rPr lang="en-US" sz="1800" dirty="0"/>
              <a:t>CS15 - Object-Oriented Programming, CS17 – Functional Programming</a:t>
            </a:r>
          </a:p>
          <a:p>
            <a:pPr lvl="1" indent="-342900">
              <a:buSzPts val="1800"/>
              <a:buFont typeface="Courier New"/>
              <a:buChar char="o"/>
            </a:pPr>
            <a:r>
              <a:rPr lang="en-US" sz="1800" dirty="0"/>
              <a:t>CS15 is more practice-oriented, CS17 is more foundations-oriented</a:t>
            </a:r>
            <a:endParaRPr lang="en-US" dirty="0"/>
          </a:p>
          <a:p>
            <a:pPr lvl="1" indent="-342900">
              <a:buSzPts val="1800"/>
              <a:buFont typeface="Courier New"/>
              <a:buChar char="o"/>
            </a:pPr>
            <a:r>
              <a:rPr lang="en-US" sz="1800" dirty="0"/>
              <a:t>CS15 celebrates magic, while CS17 emphasizes no magic</a:t>
            </a:r>
            <a:endParaRPr lang="en-US" dirty="0"/>
          </a:p>
          <a:p>
            <a:pPr lvl="2" indent="-317500">
              <a:buSzPts val="1600"/>
              <a:buFont typeface="Noto Sans Symbols"/>
              <a:buChar char="▪"/>
            </a:pPr>
            <a:r>
              <a:rPr lang="en-US" sz="1600" dirty="0"/>
              <a:t>CS15 has </a:t>
            </a:r>
            <a:r>
              <a:rPr lang="en-US" sz="1600" dirty="0">
                <a:solidFill>
                  <a:srgbClr val="FF0000"/>
                </a:solidFill>
              </a:rPr>
              <a:t>little</a:t>
            </a:r>
            <a:r>
              <a:rPr lang="en-US" sz="1600" dirty="0"/>
              <a:t> reliance on TA support code, but uses JavaFX extensively</a:t>
            </a:r>
            <a:endParaRPr lang="en-US" sz="2000" dirty="0"/>
          </a:p>
          <a:p>
            <a:pPr marL="45720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200" dirty="0"/>
              <a:t>CS15 allows collaboration on:</a:t>
            </a:r>
          </a:p>
          <a:p>
            <a:pPr lvl="1" indent="-381000">
              <a:buSzPts val="2000"/>
              <a:buFont typeface="Courier New" panose="02070309020205020404" pitchFamily="49" charset="0"/>
              <a:buChar char="o"/>
            </a:pPr>
            <a:r>
              <a:rPr lang="en-US" sz="1800" dirty="0"/>
              <a:t>mini-assignments, sections, labs</a:t>
            </a:r>
            <a:endParaRPr lang="en-US" sz="1400" dirty="0"/>
          </a:p>
          <a:p>
            <a:pPr marL="45720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No pair programming on projects</a:t>
            </a:r>
          </a:p>
          <a:p>
            <a:pPr lvl="1" indent="-381000">
              <a:buSzPts val="2000"/>
              <a:buFont typeface="Courier New" panose="02070309020205020404" pitchFamily="49" charset="0"/>
              <a:buChar char="o"/>
            </a:pPr>
            <a:r>
              <a:rPr lang="en-US" sz="1800" dirty="0"/>
              <a:t>but </a:t>
            </a:r>
            <a:r>
              <a:rPr lang="en-US" sz="1800" dirty="0">
                <a:solidFill>
                  <a:srgbClr val="FF0000"/>
                </a:solidFill>
              </a:rPr>
              <a:t>no</a:t>
            </a:r>
            <a:r>
              <a:rPr lang="en-US" sz="1800" dirty="0"/>
              <a:t> tests</a:t>
            </a:r>
          </a:p>
          <a:p>
            <a:pPr indent="-381000">
              <a:spcBef>
                <a:spcPts val="800"/>
              </a:spcBef>
              <a:buSzPts val="2000"/>
              <a:buFont typeface="Arial"/>
              <a:buChar char="●"/>
            </a:pPr>
            <a:r>
              <a:rPr lang="en-US" sz="2000" dirty="0"/>
              <a:t>CS15: games and skits</a:t>
            </a:r>
          </a:p>
          <a:p>
            <a:pPr indent="-381000">
              <a:spcBef>
                <a:spcPts val="800"/>
              </a:spcBef>
              <a:buSzPts val="2000"/>
              <a:buFont typeface="Arial"/>
              <a:buChar char="●"/>
            </a:pPr>
            <a:r>
              <a:rPr lang="en-US" sz="2000" dirty="0"/>
              <a:t>Pick based on your taste and what works for you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2164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Summary of CS15/17 Choice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5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212035" y="857400"/>
            <a:ext cx="8931965" cy="4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/>
              <a:t>For Concentrators &amp; Non-concentrators: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CS0111 (Fall + Spring) – Doug Woos</a:t>
            </a:r>
            <a:endParaRPr sz="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no prior experience required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dirty="0"/>
              <a:t>the first in a new introductory computing sequence that spreads the foundational concepts over three courses rather than two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600" i="1" dirty="0"/>
              <a:t>“allow more time to combine CS with other studies &amp; mastering the fundamentals”</a:t>
            </a:r>
            <a:endParaRPr sz="1600" i="1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dirty="0"/>
              <a:t>functional programming and imperative programming</a:t>
            </a:r>
            <a:endParaRPr dirty="0"/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600" dirty="0"/>
              <a:t>learn </a:t>
            </a:r>
            <a:r>
              <a:rPr lang="en-US" sz="1600" dirty="0" err="1"/>
              <a:t>Pyret</a:t>
            </a:r>
            <a:r>
              <a:rPr lang="en-US" sz="1600" dirty="0"/>
              <a:t> and Python</a:t>
            </a:r>
            <a:endParaRPr sz="16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integrates programming with data science and discussion of use of digital information</a:t>
            </a:r>
            <a:endParaRPr sz="18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/>
              <a:t>less intensive workload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rgbClr val="FF0000"/>
                </a:solidFill>
              </a:rPr>
              <a:t>capped at 60 Students, only sequence that is currently capped</a:t>
            </a:r>
            <a:endParaRPr dirty="0"/>
          </a:p>
          <a:p>
            <a:pPr lvl="1" indent="-342900">
              <a:lnSpc>
                <a:spcPct val="90000"/>
              </a:lnSpc>
              <a:buSzPts val="1800"/>
              <a:buFont typeface="Courier New"/>
              <a:buChar char="o"/>
            </a:pPr>
            <a:r>
              <a:rPr lang="en-US" sz="1800" dirty="0">
                <a:solidFill>
                  <a:schemeClr val="dk1"/>
                </a:solidFill>
              </a:rPr>
              <a:t>fill out this form to be added to waitlist: </a:t>
            </a:r>
            <a:r>
              <a:rPr lang="en-US" sz="1800" dirty="0">
                <a:hlinkClick r:id="rId3"/>
              </a:rPr>
              <a:t>https://docs.google.com/forms/d/e/1FAIpQLScIqNtQgzQxSytrtsBU1FaKlSMKtmW1axFsNbEod6SjByRWEg/viewform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Alternatives to CS15 (2/3)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6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132521" y="1063378"/>
            <a:ext cx="9011479" cy="377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dirty="0"/>
              <a:t>For Non-concentrators:</a:t>
            </a:r>
            <a:endParaRPr dirty="0"/>
          </a:p>
          <a:p>
            <a:pPr lvl="0" indent="-342900">
              <a:spcBef>
                <a:spcPts val="480"/>
              </a:spcBef>
              <a:buSzPts val="1600"/>
              <a:buFont typeface="Arial"/>
              <a:buChar char="●"/>
            </a:pPr>
            <a:r>
              <a:rPr lang="en-US" sz="1600" dirty="0"/>
              <a:t>CS10: Data Fluency for All (Fall) - Amy Greenwald</a:t>
            </a:r>
          </a:p>
          <a:p>
            <a:pPr lvl="1" indent="-342900">
              <a:spcBef>
                <a:spcPts val="480"/>
              </a:spcBef>
              <a:buSzPts val="1400"/>
              <a:buFont typeface="Courier New"/>
              <a:buChar char="o"/>
            </a:pPr>
            <a:r>
              <a:rPr lang="en-US" sz="1400" dirty="0"/>
              <a:t>introduce data literacy, basics of statistics, machine learning, data communication</a:t>
            </a:r>
          </a:p>
          <a:p>
            <a:pPr lvl="1" indent="-342900">
              <a:spcBef>
                <a:spcPts val="480"/>
              </a:spcBef>
              <a:buSzPts val="1400"/>
              <a:buFont typeface="Courier New"/>
              <a:buChar char="o"/>
            </a:pPr>
            <a:r>
              <a:rPr lang="en-US" sz="1400" dirty="0"/>
              <a:t>hands on experience using statistical tools such as 'R' to analyze real world data sets, and '</a:t>
            </a:r>
            <a:r>
              <a:rPr lang="en-US" sz="1400" dirty="0" err="1"/>
              <a:t>ggplot</a:t>
            </a:r>
            <a:r>
              <a:rPr lang="en-US" sz="1400" dirty="0"/>
              <a:t>' to visualize them.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/>
              <a:t>CS20: The Digital World (Fall) - Donald Stanford</a:t>
            </a:r>
            <a:endParaRPr sz="1600" dirty="0"/>
          </a:p>
          <a:p>
            <a:pPr marL="91440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dirty="0"/>
              <a:t>introduction to computing; little emphasis on programming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dirty="0"/>
              <a:t>discusses computing topics such as artificial intelligence, IT security, and digital media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dirty="0"/>
              <a:t>a small introduction to HTML, Photoshop, Access, and Python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/>
              <a:t>CS60: Practical System Skills(Fall) </a:t>
            </a:r>
            <a:r>
              <a:rPr lang="mr-IN" sz="1600" dirty="0"/>
              <a:t>–</a:t>
            </a:r>
            <a:r>
              <a:rPr lang="en-US" sz="1600" dirty="0"/>
              <a:t> Leonhard </a:t>
            </a:r>
            <a:r>
              <a:rPr lang="en-US" sz="1600" dirty="0" err="1"/>
              <a:t>Spiegelberg</a:t>
            </a:r>
            <a:endParaRPr dirty="0"/>
          </a:p>
          <a:p>
            <a:pPr lvl="1" indent="-342900">
              <a:spcBef>
                <a:spcPts val="480"/>
              </a:spcBef>
              <a:buSzPts val="1400"/>
              <a:buFont typeface="Courier New"/>
              <a:buChar char="o"/>
            </a:pPr>
            <a:r>
              <a:rPr lang="en-US" sz="1400" dirty="0"/>
              <a:t>introduction to develop hands-on-computing necessary skills to work in a UNIX-like operating system</a:t>
            </a:r>
          </a:p>
          <a:p>
            <a:pPr lvl="1" indent="-342900">
              <a:spcBef>
                <a:spcPts val="480"/>
              </a:spcBef>
              <a:buSzPts val="1400"/>
              <a:buFont typeface="Courier New"/>
              <a:buChar char="o"/>
            </a:pPr>
            <a:r>
              <a:rPr lang="en-US" sz="1400" dirty="0"/>
              <a:t>operating the shell, file system, bash scripting, SSH, version control via </a:t>
            </a:r>
            <a:r>
              <a:rPr lang="en-US" sz="1400" dirty="0" err="1"/>
              <a:t>git</a:t>
            </a:r>
            <a:r>
              <a:rPr lang="en-US" sz="1400" dirty="0"/>
              <a:t>, user and file permissions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dirty="0"/>
              <a:t>locally develop, deploy, and publish a website</a:t>
            </a:r>
            <a:endParaRPr sz="1400"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Alternatives to CS15 and CS17/19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/>
              <a:t>Collaboration (1/5)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dirty="0"/>
              <a:t>Brown’s Academic Code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i="1" dirty="0"/>
              <a:t>“Academic achievement is evaluated on the basis of work that a </a:t>
            </a:r>
            <a:r>
              <a:rPr lang="en-US" sz="1800" i="1" dirty="0">
                <a:solidFill>
                  <a:srgbClr val="FF0000"/>
                </a:solidFill>
              </a:rPr>
              <a:t>student produces independently</a:t>
            </a:r>
            <a:r>
              <a:rPr lang="en-US" sz="1800" i="1" dirty="0"/>
              <a:t>. A student who obtains credit for work, words, or ideas that are not the products of his or her own effort is </a:t>
            </a:r>
            <a:r>
              <a:rPr lang="en-US" sz="1800" i="1" dirty="0">
                <a:solidFill>
                  <a:srgbClr val="FF0000"/>
                </a:solidFill>
              </a:rPr>
              <a:t>dishonest and in violation </a:t>
            </a:r>
            <a:r>
              <a:rPr lang="en-US" sz="1800" i="1" dirty="0"/>
              <a:t>of Brown’s Academic Code. Such dishonesty undermines the integrity of academic standards of the University. Infringement of the Academic Code entails penalties ranging from reprimand to </a:t>
            </a:r>
            <a:r>
              <a:rPr lang="en-US" sz="1800" i="1" dirty="0">
                <a:solidFill>
                  <a:srgbClr val="FF0000"/>
                </a:solidFill>
              </a:rPr>
              <a:t>suspension, dismissal, or expulsion </a:t>
            </a:r>
            <a:r>
              <a:rPr lang="en-US" sz="1800" i="1" dirty="0"/>
              <a:t>from the University.”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Collaboration (2/5)</a:t>
            </a:r>
            <a:endParaRPr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269366" y="1058532"/>
            <a:ext cx="8773034" cy="408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dirty="0"/>
              <a:t>CS15 Collaboration Guidelines</a:t>
            </a:r>
            <a:endParaRPr dirty="0"/>
          </a:p>
          <a:p>
            <a:pPr lvl="1" indent="-342900">
              <a:lnSpc>
                <a:spcPct val="140000"/>
              </a:lnSpc>
              <a:buSzPts val="1900"/>
              <a:buFont typeface="Courier New"/>
              <a:buChar char="o"/>
            </a:pPr>
            <a:r>
              <a:rPr lang="en-US" sz="1900" dirty="0"/>
              <a:t>Lectures</a:t>
            </a:r>
            <a:endParaRPr lang="en-US" dirty="0"/>
          </a:p>
          <a:p>
            <a:pPr lvl="2" indent="-342900">
              <a:lnSpc>
                <a:spcPct val="140000"/>
              </a:lnSpc>
              <a:buSzPts val="1900"/>
              <a:buFont typeface="Noto Sans Symbols"/>
              <a:buChar char="▪"/>
            </a:pPr>
            <a:r>
              <a:rPr lang="en-US" sz="1900" b="1" dirty="0">
                <a:solidFill>
                  <a:srgbClr val="FF0000"/>
                </a:solidFill>
              </a:rPr>
              <a:t>always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allowed to review and discuss with your peers!</a:t>
            </a: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o"/>
            </a:pPr>
            <a:r>
              <a:rPr lang="en-US" sz="1900" dirty="0"/>
              <a:t>Mini-assignments</a:t>
            </a:r>
            <a:endParaRPr sz="1900" dirty="0"/>
          </a:p>
          <a:p>
            <a:pPr marL="1371600" lvl="2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US" sz="1900" dirty="0"/>
              <a:t>collaboration and discussion are </a:t>
            </a:r>
            <a:r>
              <a:rPr lang="en-US" sz="1900" dirty="0">
                <a:solidFill>
                  <a:srgbClr val="FF0000"/>
                </a:solidFill>
              </a:rPr>
              <a:t>allowed and encouraged</a:t>
            </a:r>
            <a:endParaRPr sz="1900" dirty="0">
              <a:solidFill>
                <a:srgbClr val="FF0000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dirty="0"/>
              <a:t>Lab Section</a:t>
            </a:r>
            <a:endParaRPr sz="1900" dirty="0"/>
          </a:p>
          <a:p>
            <a:pPr marL="1371600" lvl="2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1900" dirty="0"/>
              <a:t>collaboration and discussion are </a:t>
            </a:r>
            <a:r>
              <a:rPr lang="en-US" sz="1900" dirty="0">
                <a:solidFill>
                  <a:srgbClr val="FF0000"/>
                </a:solidFill>
              </a:rPr>
              <a:t>allowed and encouraged</a:t>
            </a:r>
            <a:endParaRPr sz="1900" dirty="0">
              <a:solidFill>
                <a:srgbClr val="FF0000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dirty="0"/>
              <a:t>Programming Assignments</a:t>
            </a:r>
            <a:endParaRPr dirty="0"/>
          </a:p>
          <a:p>
            <a:pPr marL="1371600" lvl="2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1900" dirty="0"/>
              <a:t>discussion allowed </a:t>
            </a:r>
            <a:r>
              <a:rPr lang="en-US" sz="1900" dirty="0">
                <a:solidFill>
                  <a:srgbClr val="FF0000"/>
                </a:solidFill>
              </a:rPr>
              <a:t>only in Design Section and Conceptual Hours</a:t>
            </a:r>
            <a:r>
              <a:rPr lang="en-US" sz="1900" dirty="0"/>
              <a:t>!</a:t>
            </a:r>
            <a:endParaRPr dirty="0"/>
          </a:p>
          <a:p>
            <a:pPr marL="1028700" lvl="2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sz="1900" b="1" dirty="0"/>
          </a:p>
          <a:p>
            <a:pPr marL="914400" lvl="1" indent="-2222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endParaRPr sz="1900"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Welcome to CS 15 in Salomon 101!</a:t>
            </a:r>
            <a:endParaRPr dirty="0"/>
          </a:p>
        </p:txBody>
      </p:sp>
      <p:sp>
        <p:nvSpPr>
          <p:cNvPr id="36" name="Google Shape;36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dirty="0"/>
              <a:t>We encourage you to download the PowerPoint slide deck before lecture and bring your laptop – lets you see clearly and annotate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http://cs.brown.edu/courses/cs015/</a:t>
            </a:r>
            <a:r>
              <a:rPr lang="en-US" sz="2000" dirty="0"/>
              <a:t> </a:t>
            </a:r>
            <a:endParaRPr sz="2000" dirty="0"/>
          </a:p>
          <a:p>
            <a:pPr marL="457200" lvl="0" indent="-419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dirty="0"/>
              <a:t>We record and give you web access to every lecture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2000" dirty="0"/>
              <a:t>for review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2000" dirty="0"/>
              <a:t>in case you have to miss a lecture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2000" dirty="0"/>
              <a:t>PowerPoint slides come with </a:t>
            </a:r>
            <a:endParaRPr sz="2000" dirty="0"/>
          </a:p>
          <a:p>
            <a:pPr marL="533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 dirty="0"/>
              <a:t>	associated recording</a:t>
            </a:r>
            <a:endParaRPr dirty="0"/>
          </a:p>
          <a:p>
            <a:pPr marL="381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/>
          </a:p>
        </p:txBody>
      </p:sp>
      <p:pic>
        <p:nvPicPr>
          <p:cNvPr id="37" name="Google Shape;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6057" y="3289621"/>
            <a:ext cx="3152001" cy="1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457200" y="100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/>
              <a:t>Collaboration (3/5)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76201" y="851799"/>
            <a:ext cx="8882742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dirty="0"/>
              <a:t>MOSS (Measure of Software Similarity)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 dirty="0"/>
              <a:t>Stanford-hosted AI software used to detect plagiarism - it signals undue similarity and we hand-check the code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 dirty="0"/>
              <a:t>used across industries in multi-million dollar lawsuits to protect intellectual property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 dirty="0"/>
              <a:t>every year, MOSS finds multiple collaboration violations (we check multiple years!)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 dirty="0"/>
              <a:t>last year, 14 cases with 2 or more students each</a:t>
            </a:r>
            <a:endParaRPr sz="1600"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 dirty="0"/>
              <a:t>punishments typically directed NC, parental notification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dirty="0"/>
              <a:t>MOSS is </a:t>
            </a:r>
            <a:r>
              <a:rPr lang="en-US" sz="1600" i="1" dirty="0">
                <a:solidFill>
                  <a:srgbClr val="FF0000"/>
                </a:solidFill>
              </a:rPr>
              <a:t>very good</a:t>
            </a:r>
            <a:r>
              <a:rPr lang="en-US" sz="1600" dirty="0"/>
              <a:t> at what it does - don’t even think of trying to outwit it! (which is more work than doing the assignment!)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 dirty="0"/>
              <a:t>we also check the web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dirty="0"/>
          </a:p>
        </p:txBody>
      </p:sp>
      <p:sp>
        <p:nvSpPr>
          <p:cNvPr id="167" name="Google Shape;167;p21"/>
          <p:cNvSpPr txBox="1"/>
          <p:nvPr/>
        </p:nvSpPr>
        <p:spPr>
          <a:xfrm>
            <a:off x="161925" y="3995057"/>
            <a:ext cx="8467726" cy="9688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2"/>
              <a:buFont typeface="Arial"/>
              <a:buNone/>
            </a:pPr>
            <a:r>
              <a:rPr lang="en-US" sz="1425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ever in doubt about what is allowed, ask a TA!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2"/>
              <a:buFont typeface="Arial"/>
              <a:buNone/>
            </a:pPr>
            <a:r>
              <a:rPr lang="en-US" sz="1425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Better to NC an assignment or even the course than being accused (and likely convicted)!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2"/>
              <a:buFont typeface="Arial"/>
              <a:buNone/>
            </a:pPr>
            <a:r>
              <a:rPr lang="en-US" sz="1425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 we have a Regret Policy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5"/>
              <a:buFont typeface="Arial"/>
              <a:buNone/>
            </a:pPr>
            <a:endParaRPr sz="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2916" y="1215442"/>
            <a:ext cx="3002626" cy="1604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/>
              <a:t>Collaboration (4/5)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13405" y="1054183"/>
            <a:ext cx="8523766" cy="109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dirty="0"/>
              <a:t>The issue of collaboration in intro courses has been in the news in past years:</a:t>
            </a:r>
            <a:endParaRPr dirty="0"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690" y="2672288"/>
            <a:ext cx="5523470" cy="1032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405" y="1522944"/>
            <a:ext cx="4598459" cy="111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5200" y="2661765"/>
            <a:ext cx="1689574" cy="92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2"/>
          <p:cNvCxnSpPr/>
          <p:nvPr/>
        </p:nvCxnSpPr>
        <p:spPr>
          <a:xfrm>
            <a:off x="413405" y="1462848"/>
            <a:ext cx="8400395" cy="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2"/>
          <p:cNvCxnSpPr/>
          <p:nvPr/>
        </p:nvCxnSpPr>
        <p:spPr>
          <a:xfrm>
            <a:off x="452548" y="2646507"/>
            <a:ext cx="8400395" cy="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475090" y="3730851"/>
            <a:ext cx="8400395" cy="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1" name="Google Shape;18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875" y="4043162"/>
            <a:ext cx="3827300" cy="64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2"/>
          <p:cNvGrpSpPr/>
          <p:nvPr/>
        </p:nvGrpSpPr>
        <p:grpSpPr>
          <a:xfrm>
            <a:off x="452548" y="3894045"/>
            <a:ext cx="4696475" cy="921150"/>
            <a:chOff x="203800" y="3976775"/>
            <a:chExt cx="4696475" cy="921150"/>
          </a:xfrm>
        </p:grpSpPr>
        <p:pic>
          <p:nvPicPr>
            <p:cNvPr id="183" name="Google Shape;183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03800" y="3976775"/>
              <a:ext cx="4696475" cy="553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86450" y="4533850"/>
              <a:ext cx="3640750" cy="364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457200" y="12450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Collaboration (5/5)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457200" y="991378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600" dirty="0"/>
              <a:t>Collaboration is </a:t>
            </a:r>
            <a:r>
              <a:rPr lang="en-US" sz="2600" b="1" dirty="0"/>
              <a:t>not </a:t>
            </a:r>
            <a:r>
              <a:rPr lang="en-US" sz="2600" dirty="0"/>
              <a:t>worth the risk</a:t>
            </a:r>
            <a:endParaRPr sz="2600" dirty="0"/>
          </a:p>
          <a:p>
            <a: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600" dirty="0"/>
              <a:t>start early and get help when you need it! Lots of resources available to help you succeed in this course</a:t>
            </a:r>
            <a:endParaRPr sz="1600" dirty="0"/>
          </a:p>
          <a:p>
            <a:pPr marL="4572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780" y="2141946"/>
            <a:ext cx="4968439" cy="279474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3166502" y="2210558"/>
            <a:ext cx="2810994" cy="2660204"/>
          </a:xfrm>
          <a:prstGeom prst="noSmoking">
            <a:avLst>
              <a:gd name="adj" fmla="val 1281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dirty="0"/>
              <a:t>Our Hardware	</a:t>
            </a:r>
            <a:endParaRPr dirty="0"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457200" y="955215"/>
            <a:ext cx="6063269" cy="20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●"/>
            </a:pPr>
            <a:r>
              <a:rPr lang="en-US" sz="2220" dirty="0"/>
              <a:t>The </a:t>
            </a:r>
            <a:r>
              <a:rPr lang="en-US" sz="2220" dirty="0" err="1"/>
              <a:t>Sunlab</a:t>
            </a:r>
            <a:r>
              <a:rPr lang="en-US" sz="2220" dirty="0"/>
              <a:t>: 80 PCs running Debian Linux</a:t>
            </a:r>
            <a:endParaRPr dirty="0"/>
          </a:p>
        </p:txBody>
      </p:sp>
      <p:sp>
        <p:nvSpPr>
          <p:cNvPr id="44" name="Google Shape;44;p3"/>
          <p:cNvSpPr txBox="1"/>
          <p:nvPr/>
        </p:nvSpPr>
        <p:spPr>
          <a:xfrm>
            <a:off x="457200" y="168955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Servers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terabytes of disk space for your programs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458400" y="2624622"/>
            <a:ext cx="82284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work from your dorm room on your own computer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will be a Working From Home session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slides from session will be posted online!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3" descr="http://cs.brown.edu/courses/csci1290/2011/results/proj6/aabouche/results/sunlab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469" y="857383"/>
            <a:ext cx="2427589" cy="18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103" y="168162"/>
            <a:ext cx="2512068" cy="14152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457200" y="16816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CS15 is All That</a:t>
            </a: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06825" y="919299"/>
            <a:ext cx="8839200" cy="3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Teaches Object-Oriented Programming (OOP)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-US" sz="1700" dirty="0"/>
              <a:t>most common current programming methodology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-US" sz="1700" dirty="0"/>
              <a:t>Brown was earliest to switch to Java for intro courses more than a decade ago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-US" sz="1700" dirty="0"/>
              <a:t>still a dominant web programming language (e.g., Google’s Android)</a:t>
            </a:r>
            <a:endParaRPr sz="17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Teaches fundamental </a:t>
            </a:r>
            <a:r>
              <a:rPr lang="en-US" sz="2000" i="1" dirty="0">
                <a:solidFill>
                  <a:srgbClr val="FF0000"/>
                </a:solidFill>
              </a:rPr>
              <a:t>problem solving skills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useful in all disciplines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Provides introduction to computer science concepts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Is </a:t>
            </a:r>
            <a:r>
              <a:rPr lang="en-US" sz="2000" b="1" dirty="0"/>
              <a:t>intense,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FF0000"/>
                </a:solidFill>
              </a:rPr>
              <a:t>fun</a:t>
            </a:r>
            <a:r>
              <a:rPr lang="en-US" sz="2000" b="1" dirty="0"/>
              <a:t>, </a:t>
            </a:r>
            <a:r>
              <a:rPr lang="en-US" sz="2000" dirty="0"/>
              <a:t>especially with interactive graphics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/>
              <a:t>Uses games as a domain, but teaches skills applicable across domains</a:t>
            </a:r>
            <a:endParaRPr sz="2000" dirty="0"/>
          </a:p>
          <a:p>
            <a:pPr marL="91440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dirty="0"/>
              <a:t>not a game design course (we have those too, 2D and 3D game engine design)</a:t>
            </a:r>
            <a:endParaRPr sz="800"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Who is CS15 For? </a:t>
            </a:r>
            <a:endParaRPr dirty="0"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/>
              <a:t>Students with varying levels of programming experience, including </a:t>
            </a:r>
            <a:r>
              <a:rPr lang="en-US" sz="2000" i="1" dirty="0">
                <a:solidFill>
                  <a:srgbClr val="FF0000"/>
                </a:solidFill>
              </a:rPr>
              <a:t>NONE!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</a:rPr>
              <a:t>however, CS15 still requires a </a:t>
            </a:r>
            <a:r>
              <a:rPr lang="en-US" sz="1800" dirty="0">
                <a:solidFill>
                  <a:srgbClr val="FF0000"/>
                </a:solidFill>
              </a:rPr>
              <a:t>serious</a:t>
            </a:r>
            <a:r>
              <a:rPr lang="en-US" sz="1800" dirty="0">
                <a:solidFill>
                  <a:srgbClr val="000000"/>
                </a:solidFill>
              </a:rPr>
              <a:t> commitment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 i="1" dirty="0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Most students have </a:t>
            </a:r>
            <a:r>
              <a:rPr lang="en-US" sz="2000" dirty="0">
                <a:solidFill>
                  <a:srgbClr val="FF0000"/>
                </a:solidFill>
              </a:rPr>
              <a:t>little or no </a:t>
            </a:r>
            <a:r>
              <a:rPr lang="en-US" sz="2000" dirty="0">
                <a:solidFill>
                  <a:schemeClr val="dk1"/>
                </a:solidFill>
              </a:rPr>
              <a:t>programming experience, including the TAs and HTAs when they took the course!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Prospective CS concentrators, who will go on to CS16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This is </a:t>
            </a:r>
            <a:r>
              <a:rPr lang="en-US" sz="2000" b="1" u="sng" dirty="0">
                <a:solidFill>
                  <a:schemeClr val="dk1"/>
                </a:solidFill>
              </a:rPr>
              <a:t>not a weeding-out course</a:t>
            </a:r>
            <a:r>
              <a:rPr lang="en-US" sz="2000" dirty="0"/>
              <a:t>, but is still very difficult </a:t>
            </a:r>
            <a:endParaRPr sz="2000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 dirty="0"/>
              <a:t>don’t worry!! We expect lots of confusion in the beginning. All 50 TAs are here to help you!</a:t>
            </a:r>
            <a:endParaRPr sz="2000" dirty="0"/>
          </a:p>
          <a:p>
            <a:pPr marL="4572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u="sng" dirty="0">
              <a:solidFill>
                <a:schemeClr val="dk1"/>
              </a:solidFill>
            </a:endParaRPr>
          </a:p>
          <a:p>
            <a:pPr marL="4572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Diversity &amp; Inclusion in CS15</a:t>
            </a:r>
            <a:endParaRPr dirty="0"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457200" y="99441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/>
              <a:t>CS15 welcomes all, helps you succeed, and aims to build </a:t>
            </a:r>
            <a:r>
              <a:rPr lang="en-US" sz="1600" dirty="0">
                <a:solidFill>
                  <a:srgbClr val="FF0000"/>
                </a:solidFill>
              </a:rPr>
              <a:t>community</a:t>
            </a:r>
            <a:r>
              <a:rPr lang="en-US" sz="1600" dirty="0"/>
              <a:t>. These additional groups are also here for you: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6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/>
              <a:t>Mosaic+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mosaic.plus.brown@gmail.com</a:t>
            </a:r>
            <a:endParaRPr sz="1600" dirty="0"/>
          </a:p>
          <a:p>
            <a:pPr marL="91440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i="1" dirty="0"/>
              <a:t>“created to foster Community, inspire Innovation, and provide opportunity to underrepresented minority students.”</a:t>
            </a:r>
            <a:endParaRPr sz="1400" dirty="0"/>
          </a:p>
          <a:p>
            <a: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/>
              <a:t>Women In Computer Science (</a:t>
            </a:r>
            <a:r>
              <a:rPr lang="en-US" sz="1600" dirty="0" err="1"/>
              <a:t>WiCS</a:t>
            </a:r>
            <a:r>
              <a:rPr lang="en-US" sz="1600" dirty="0"/>
              <a:t>) </a:t>
            </a:r>
            <a:r>
              <a:rPr lang="en-US" sz="1600" u="sng" dirty="0">
                <a:solidFill>
                  <a:schemeClr val="hlink"/>
                </a:solidFill>
                <a:hlinkClick r:id="rId4"/>
              </a:rPr>
              <a:t>wics@lists.cs.brown.edu</a:t>
            </a:r>
            <a:endParaRPr sz="1600" dirty="0"/>
          </a:p>
          <a:p>
            <a:pPr marL="91440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i="1" dirty="0"/>
              <a:t>“formed by female undergraduate students at Brown in the late 1980s, The goal of </a:t>
            </a:r>
            <a:r>
              <a:rPr lang="en-US" sz="1400" i="1" dirty="0" err="1"/>
              <a:t>WiCS</a:t>
            </a:r>
            <a:r>
              <a:rPr lang="en-US" sz="1400" i="1" dirty="0"/>
              <a:t> is to increase the participation of women in the field of Computer Science.”</a:t>
            </a:r>
            <a:endParaRPr sz="1400" i="1" dirty="0"/>
          </a:p>
          <a:p>
            <a: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/>
              <a:t>Women in Science &amp; Engineering (</a:t>
            </a:r>
            <a:r>
              <a:rPr lang="en-US" sz="1600" dirty="0" err="1"/>
              <a:t>WiSE</a:t>
            </a:r>
            <a:r>
              <a:rPr lang="en-US" sz="1600" dirty="0"/>
              <a:t>) </a:t>
            </a:r>
            <a:r>
              <a:rPr lang="en-US" sz="1600" u="sng" dirty="0">
                <a:solidFill>
                  <a:schemeClr val="hlink"/>
                </a:solidFill>
                <a:hlinkClick r:id="rId5"/>
              </a:rPr>
              <a:t>WiSE@brown.edu</a:t>
            </a:r>
            <a:endParaRPr sz="1600" dirty="0"/>
          </a:p>
          <a:p>
            <a:pPr marL="91440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i="1" dirty="0">
                <a:solidFill>
                  <a:schemeClr val="dk1"/>
                </a:solidFill>
              </a:rPr>
              <a:t>“to encourage women who study in all science and engineering fields, by building a community of like-minded scholars that provides peer support on their journey to becoming successful scientists at Brown and beyond.”</a:t>
            </a:r>
            <a:endParaRPr sz="1400" dirty="0"/>
          </a:p>
          <a:p>
            <a: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 dirty="0"/>
              <a:t>Our own CS15 mentorship program!</a:t>
            </a:r>
            <a:endParaRPr sz="1600" dirty="0"/>
          </a:p>
          <a:p>
            <a:pPr marL="91440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1400" dirty="0">
                <a:solidFill>
                  <a:schemeClr val="dk1"/>
                </a:solidFill>
              </a:rPr>
              <a:t>more on this later</a:t>
            </a:r>
            <a:endParaRPr sz="1400" dirty="0"/>
          </a:p>
          <a:p>
            <a:pPr marL="914400" lvl="1" indent="-241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Courier New"/>
              <a:buNone/>
            </a:pPr>
            <a:endParaRPr sz="16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457200" y="1254443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r>
              <a:rPr lang="en-US" sz="2265" dirty="0"/>
              <a:t>Supports interactive OOP</a:t>
            </a:r>
          </a:p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endParaRPr sz="1710" dirty="0"/>
          </a:p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r>
              <a:rPr lang="en-US" sz="2265" dirty="0"/>
              <a:t>Syntax similar to C++ but simpler, cleaner, and more beginner-friendly</a:t>
            </a:r>
            <a:endParaRPr sz="2265" dirty="0"/>
          </a:p>
          <a:p>
            <a:pPr marL="476250" indent="-285750">
              <a:lnSpc>
                <a:spcPct val="90000"/>
              </a:lnSpc>
              <a:buSzPct val="150000"/>
              <a:buFont typeface="Arial" charset="0"/>
              <a:buChar char="•"/>
            </a:pPr>
            <a:endParaRPr sz="1710" dirty="0"/>
          </a:p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r>
              <a:rPr lang="en-US" sz="2265" dirty="0"/>
              <a:t>Allows platform-independence: write once, run everywhere (in principle)</a:t>
            </a:r>
            <a:endParaRPr sz="2265" dirty="0"/>
          </a:p>
          <a:p>
            <a:pPr marL="476250" indent="-285750">
              <a:lnSpc>
                <a:spcPct val="90000"/>
              </a:lnSpc>
              <a:buSzPct val="150000"/>
              <a:buFont typeface="Arial" charset="0"/>
              <a:buChar char="•"/>
            </a:pPr>
            <a:endParaRPr sz="1710" dirty="0"/>
          </a:p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r>
              <a:rPr lang="en-US" sz="2265" dirty="0"/>
              <a:t>One of the most prevalent languages in industry today, e.g., Android, web servers (others include C, C++, C#, Python, Ruby, etc.)</a:t>
            </a:r>
            <a:endParaRPr sz="2265" dirty="0"/>
          </a:p>
          <a:p>
            <a:pPr marL="476250" indent="-285750">
              <a:lnSpc>
                <a:spcPct val="90000"/>
              </a:lnSpc>
              <a:buSzPct val="150000"/>
              <a:buFont typeface="Arial" charset="0"/>
              <a:buChar char="•"/>
            </a:pPr>
            <a:endParaRPr sz="1710" dirty="0"/>
          </a:p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r>
              <a:rPr lang="en-US" sz="2265" dirty="0"/>
              <a:t>Note: </a:t>
            </a:r>
            <a:r>
              <a:rPr lang="en-US" sz="2265" i="1" dirty="0">
                <a:solidFill>
                  <a:srgbClr val="FF0000"/>
                </a:solidFill>
              </a:rPr>
              <a:t>not </a:t>
            </a:r>
            <a:r>
              <a:rPr lang="en-US" sz="2265" dirty="0"/>
              <a:t>the same as JavaScript, a less purely object-oriented language used commonly in web applications</a:t>
            </a:r>
            <a:endParaRPr dirty="0"/>
          </a:p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endParaRPr sz="2265" dirty="0"/>
          </a:p>
          <a:p>
            <a:pPr indent="-342900">
              <a:lnSpc>
                <a:spcPct val="90000"/>
              </a:lnSpc>
              <a:buSzPct val="150000"/>
              <a:buFont typeface="Arial" charset="0"/>
              <a:buChar char="•"/>
            </a:pPr>
            <a:r>
              <a:rPr lang="en-US" sz="2265" dirty="0"/>
              <a:t>OOP is one of several programming paradigms – CS17 uses </a:t>
            </a:r>
            <a:r>
              <a:rPr lang="en-US" sz="2265" dirty="0" err="1"/>
              <a:t>ReasonML</a:t>
            </a:r>
            <a:r>
              <a:rPr lang="en-US" sz="2265" dirty="0"/>
              <a:t> and </a:t>
            </a:r>
            <a:r>
              <a:rPr lang="en-US" sz="2265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Racket</a:t>
            </a:r>
            <a:r>
              <a:rPr lang="en-US" sz="2265" dirty="0"/>
              <a:t> for “functional programming”</a:t>
            </a:r>
            <a:endParaRPr sz="2820"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Why Java</a:t>
            </a:r>
            <a:endParaRPr dirty="0"/>
          </a:p>
        </p:txBody>
      </p:sp>
      <p:pic>
        <p:nvPicPr>
          <p:cNvPr id="72" name="Google Shape;72;p7" descr="Java logo 225x300 Anyone For A Cup Of Java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738" y="74428"/>
            <a:ext cx="1073149" cy="127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 descr="http://upload.wikimedia.org/wikipedia/commons/4/41/Duke_Wav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7544" y="12"/>
            <a:ext cx="833171" cy="15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457200" y="975408"/>
            <a:ext cx="8229600" cy="408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i="1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quizzes or exams!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dirty="0"/>
              <a:t>no exam time pressure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-US" sz="1700" dirty="0"/>
              <a:t>no “grading on a curve”:  you do the work, you get the grade you deserve!  Thus A is by far the most common grade</a:t>
            </a: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Course Mechanics (1/4)	</a:t>
            </a:r>
            <a:endParaRPr dirty="0"/>
          </a:p>
        </p:txBody>
      </p:sp>
      <p:sp>
        <p:nvSpPr>
          <p:cNvPr id="80" name="Google Shape;80;p8"/>
          <p:cNvSpPr txBox="1"/>
          <p:nvPr/>
        </p:nvSpPr>
        <p:spPr>
          <a:xfrm>
            <a:off x="457200" y="2151746"/>
            <a:ext cx="8530046" cy="238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5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●"/>
            </a:pPr>
            <a:r>
              <a:rPr lang="en-US" sz="2405" dirty="0">
                <a:solidFill>
                  <a:schemeClr val="dk1"/>
                </a:solidFill>
              </a:rPr>
              <a:t>9</a:t>
            </a:r>
            <a:r>
              <a:rPr lang="en-US" sz="240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Assignments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dirty="0">
                <a:solidFill>
                  <a:schemeClr val="dk1"/>
                </a:solidFill>
              </a:rPr>
              <a:t>8</a:t>
            </a:r>
            <a:r>
              <a:rPr lang="en-US" sz="16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programming assignments, some of which have a design component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brief homework to Tetris and beyond!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from a selection of final projects, or create your own “</a:t>
            </a:r>
            <a:r>
              <a:rPr lang="en-US" sz="16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indy</a:t>
            </a:r>
            <a:r>
              <a:rPr lang="en-US" sz="16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programs must meet a baseline level of functionality to receive credit, lots of room for “bells and whistles” for fun and extra credit</a:t>
            </a:r>
            <a:endParaRPr sz="1665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programs must be handed in with baseline functionality by end-of-semester!</a:t>
            </a:r>
            <a:endParaRPr sz="1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3717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None/>
            </a:pPr>
            <a:endParaRPr sz="1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457200" y="975408"/>
            <a:ext cx="8229600" cy="180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Assignments are graded on a hand-in schedule</a:t>
            </a:r>
            <a:endParaRPr dirty="0">
              <a:solidFill>
                <a:schemeClr val="tx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dirty="0"/>
              <a:t>most assignments have early, on-time, and late hand-in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-US" sz="1700" dirty="0"/>
              <a:t>early hand-in: 2% increase to your grade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-US" sz="1700" dirty="0"/>
              <a:t>late hand-in: 8% decrease from your grade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o"/>
            </a:pPr>
            <a:r>
              <a:rPr lang="en-US" sz="1700" dirty="0"/>
              <a:t>all assignments must be handed in before the end of the course</a:t>
            </a:r>
          </a:p>
          <a:p>
            <a:pPr indent="-342900">
              <a:spcBef>
                <a:spcPts val="480"/>
              </a:spcBef>
              <a:buSzPts val="1700"/>
              <a:buFont typeface="Courier New"/>
              <a:buChar char="o"/>
            </a:pPr>
            <a:endParaRPr lang="en-US" sz="2300" dirty="0"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 dirty="0"/>
              <a:t>Course Mechanics (2/4)	</a:t>
            </a:r>
            <a:endParaRPr dirty="0"/>
          </a:p>
        </p:txBody>
      </p:sp>
      <p:sp>
        <p:nvSpPr>
          <p:cNvPr id="80" name="Google Shape;80;p8"/>
          <p:cNvSpPr txBox="1"/>
          <p:nvPr/>
        </p:nvSpPr>
        <p:spPr>
          <a:xfrm>
            <a:off x="457199" y="2565268"/>
            <a:ext cx="8379823" cy="126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76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5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●"/>
            </a:pPr>
            <a:r>
              <a:rPr lang="en-US" sz="2405" dirty="0" err="1">
                <a:solidFill>
                  <a:schemeClr val="dk1"/>
                </a:solidFill>
              </a:rPr>
              <a:t>TopHat</a:t>
            </a:r>
            <a:r>
              <a:rPr lang="en-US" sz="2405" dirty="0">
                <a:solidFill>
                  <a:schemeClr val="dk1"/>
                </a:solidFill>
              </a:rPr>
              <a:t> “clicker” questions during lecture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dirty="0">
                <a:solidFill>
                  <a:schemeClr val="dk1"/>
                </a:solidFill>
              </a:rPr>
              <a:t>interactive question platform to improve engagement and comprehension</a:t>
            </a:r>
          </a:p>
          <a:p>
            <a:pPr marL="914400" marR="0" lvl="1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dirty="0">
                <a:solidFill>
                  <a:schemeClr val="dk1"/>
                </a:solidFill>
              </a:rPr>
              <a:t>accounts for 5% of your final grade</a:t>
            </a: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endParaRPr lang="en-US" sz="1665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3717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None/>
            </a:pPr>
            <a:endParaRPr sz="1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0;p8"/>
          <p:cNvSpPr txBox="1"/>
          <p:nvPr/>
        </p:nvSpPr>
        <p:spPr>
          <a:xfrm>
            <a:off x="457199" y="3480552"/>
            <a:ext cx="8379823" cy="142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5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●"/>
            </a:pPr>
            <a:r>
              <a:rPr lang="en-US" sz="2405" dirty="0">
                <a:solidFill>
                  <a:schemeClr val="dk1"/>
                </a:solidFill>
              </a:rPr>
              <a:t>Weekly discussion/lab sections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dirty="0">
                <a:solidFill>
                  <a:schemeClr val="dk1"/>
                </a:solidFill>
              </a:rPr>
              <a:t>graded on mini-assignments and participation</a:t>
            </a:r>
            <a:endParaRPr lang="en-US" sz="1665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Char char="o"/>
            </a:pPr>
            <a:r>
              <a:rPr lang="en-US" sz="1665" dirty="0">
                <a:solidFill>
                  <a:schemeClr val="dk1"/>
                </a:solidFill>
              </a:rPr>
              <a:t>a</a:t>
            </a:r>
            <a:r>
              <a:rPr lang="en-US" sz="16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ccounts fo</a:t>
            </a:r>
            <a:r>
              <a:rPr lang="en-US" sz="1665" dirty="0">
                <a:solidFill>
                  <a:schemeClr val="dk1"/>
                </a:solidFill>
              </a:rPr>
              <a:t>r 12% of your final grade</a:t>
            </a:r>
            <a:endParaRPr sz="1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6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1523</Words>
  <Application>Microsoft Macintosh PowerPoint</Application>
  <PresentationFormat>On-screen Show (16:9)</PresentationFormat>
  <Paragraphs>207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Noto Sans Symbols</vt:lpstr>
      <vt:lpstr>simple-light</vt:lpstr>
      <vt:lpstr>Custom Design</vt:lpstr>
      <vt:lpstr>Welcome To CS15!</vt:lpstr>
      <vt:lpstr>Welcome to CS 15 in Salomon 101!</vt:lpstr>
      <vt:lpstr>Our Hardware </vt:lpstr>
      <vt:lpstr>CS15 is All That</vt:lpstr>
      <vt:lpstr>Who is CS15 For? </vt:lpstr>
      <vt:lpstr>Diversity &amp; Inclusion in CS15</vt:lpstr>
      <vt:lpstr>Why Java</vt:lpstr>
      <vt:lpstr>Course Mechanics (1/4) </vt:lpstr>
      <vt:lpstr>Course Mechanics (2/4) </vt:lpstr>
      <vt:lpstr>Course Mechanics (3/4) </vt:lpstr>
      <vt:lpstr>Course Mechanics (4/4)</vt:lpstr>
      <vt:lpstr> Major Changes This Year (1/2)</vt:lpstr>
      <vt:lpstr> Major Changes This Year (2/2)</vt:lpstr>
      <vt:lpstr>Alternatives to CS15 (1/3)</vt:lpstr>
      <vt:lpstr>Summary of CS15/17 Choice</vt:lpstr>
      <vt:lpstr>Alternatives to CS15 (2/3)</vt:lpstr>
      <vt:lpstr>Alternatives to CS15 and CS17/19 </vt:lpstr>
      <vt:lpstr>Collaboration (1/5)</vt:lpstr>
      <vt:lpstr>Collaboration (2/5)</vt:lpstr>
      <vt:lpstr>Collaboration (3/5)</vt:lpstr>
      <vt:lpstr>Collaboration (4/5)</vt:lpstr>
      <vt:lpstr>Collaboration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CS15!</dc:title>
  <dc:creator>avd</dc:creator>
  <cp:lastModifiedBy>Angel Rodriguez</cp:lastModifiedBy>
  <cp:revision>69</cp:revision>
  <dcterms:modified xsi:type="dcterms:W3CDTF">2019-09-05T17:52:25Z</dcterms:modified>
</cp:coreProperties>
</file>