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67" d="100"/>
          <a:sy n="67" d="100"/>
        </p:scale>
        <p:origin x="5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901F8-B743-4E31-9A7D-D5779D818476}" type="doc">
      <dgm:prSet loTypeId="urn:microsoft.com/office/officeart/2005/8/layout/pyramid3" loCatId="pyramid" qsTypeId="urn:microsoft.com/office/officeart/2005/8/quickstyle/simple1" qsCatId="simple" csTypeId="urn:microsoft.com/office/officeart/2005/8/colors/accent1_2" csCatId="accent1" phldr="1"/>
      <dgm:spPr/>
    </dgm:pt>
    <dgm:pt modelId="{D6AFB893-B19A-49E7-B6B3-B0C2E6B152C7}">
      <dgm:prSet phldrT="[Text]" custT="1"/>
      <dgm:spPr>
        <a:solidFill>
          <a:schemeClr val="accent5">
            <a:lumMod val="60000"/>
            <a:lumOff val="40000"/>
          </a:schemeClr>
        </a:solidFill>
        <a:ln w="19050">
          <a:solidFill>
            <a:srgbClr val="0070C0"/>
          </a:solidFill>
        </a:ln>
      </dgm:spPr>
      <dgm:t>
        <a:bodyPr/>
        <a:lstStyle/>
        <a:p>
          <a:r>
            <a:rPr lang="en-CA" sz="2800" dirty="0">
              <a:latin typeface="Agency FB" panose="020B0503020202020204" pitchFamily="34" charset="0"/>
            </a:rPr>
            <a:t>How do we make money?</a:t>
          </a:r>
          <a:endParaRPr lang="en-CA" sz="3000" dirty="0">
            <a:latin typeface="Agency FB" panose="020B0503020202020204" pitchFamily="34" charset="0"/>
          </a:endParaRPr>
        </a:p>
      </dgm:t>
    </dgm:pt>
    <dgm:pt modelId="{E39C5184-E1A5-45D6-BC7A-E6649AF6940F}" type="parTrans" cxnId="{9E6AF595-77D6-4DE3-B32D-E590ED0F8817}">
      <dgm:prSet/>
      <dgm:spPr/>
      <dgm:t>
        <a:bodyPr/>
        <a:lstStyle/>
        <a:p>
          <a:endParaRPr lang="en-CA"/>
        </a:p>
      </dgm:t>
    </dgm:pt>
    <dgm:pt modelId="{1438A70B-169A-4BDB-9477-C6CE19C5B70C}" type="sibTrans" cxnId="{9E6AF595-77D6-4DE3-B32D-E590ED0F8817}">
      <dgm:prSet/>
      <dgm:spPr/>
      <dgm:t>
        <a:bodyPr/>
        <a:lstStyle/>
        <a:p>
          <a:endParaRPr lang="en-CA"/>
        </a:p>
      </dgm:t>
    </dgm:pt>
    <dgm:pt modelId="{5B17CE3D-315E-44D2-BD1C-6EC879D39821}">
      <dgm:prSet phldrT="[Text]" custT="1"/>
      <dgm:spPr>
        <a:solidFill>
          <a:schemeClr val="accent5">
            <a:lumMod val="60000"/>
            <a:lumOff val="40000"/>
          </a:schemeClr>
        </a:solidFill>
        <a:ln w="19050">
          <a:solidFill>
            <a:srgbClr val="0070C0"/>
          </a:solidFill>
        </a:ln>
      </dgm:spPr>
      <dgm:t>
        <a:bodyPr/>
        <a:lstStyle/>
        <a:p>
          <a:r>
            <a:rPr lang="en-CA" sz="2800" dirty="0">
              <a:latin typeface="Agency FB" panose="020B0503020202020204" pitchFamily="34" charset="0"/>
            </a:rPr>
            <a:t>How do we make money in the stock market?</a:t>
          </a:r>
        </a:p>
      </dgm:t>
    </dgm:pt>
    <dgm:pt modelId="{51E34149-083A-4F13-AC15-18CEC4FAA6B3}" type="parTrans" cxnId="{14A7EF5C-4D24-4643-8FC9-F96C65034A6A}">
      <dgm:prSet/>
      <dgm:spPr/>
      <dgm:t>
        <a:bodyPr/>
        <a:lstStyle/>
        <a:p>
          <a:endParaRPr lang="en-CA"/>
        </a:p>
      </dgm:t>
    </dgm:pt>
    <dgm:pt modelId="{3DF484D3-4467-4078-A66E-11C2041A655A}" type="sibTrans" cxnId="{14A7EF5C-4D24-4643-8FC9-F96C65034A6A}">
      <dgm:prSet/>
      <dgm:spPr/>
      <dgm:t>
        <a:bodyPr/>
        <a:lstStyle/>
        <a:p>
          <a:endParaRPr lang="en-CA"/>
        </a:p>
      </dgm:t>
    </dgm:pt>
    <dgm:pt modelId="{27358ADA-3698-4937-AB95-D6EC9684E177}">
      <dgm:prSet phldrT="[Text]" custT="1"/>
      <dgm:spPr>
        <a:solidFill>
          <a:schemeClr val="accent5">
            <a:lumMod val="60000"/>
            <a:lumOff val="40000"/>
          </a:schemeClr>
        </a:solidFill>
        <a:ln w="19050">
          <a:solidFill>
            <a:srgbClr val="0070C0"/>
          </a:solidFill>
        </a:ln>
      </dgm:spPr>
      <dgm:t>
        <a:bodyPr/>
        <a:lstStyle/>
        <a:p>
          <a:r>
            <a:rPr lang="en-CA" sz="2800" dirty="0">
              <a:latin typeface="Agency FB" panose="020B0503020202020204" pitchFamily="34" charset="0"/>
            </a:rPr>
            <a:t>What financial factors affect market value?</a:t>
          </a:r>
        </a:p>
      </dgm:t>
    </dgm:pt>
    <dgm:pt modelId="{34212F22-DA09-4A50-A376-E5B163F6F500}" type="parTrans" cxnId="{8E570FFE-6D6E-49DB-8AB5-219C3315C335}">
      <dgm:prSet/>
      <dgm:spPr/>
      <dgm:t>
        <a:bodyPr/>
        <a:lstStyle/>
        <a:p>
          <a:endParaRPr lang="en-CA"/>
        </a:p>
      </dgm:t>
    </dgm:pt>
    <dgm:pt modelId="{08DAE6AB-7E7E-454B-9689-EBEC5DC3CBE4}" type="sibTrans" cxnId="{8E570FFE-6D6E-49DB-8AB5-219C3315C335}">
      <dgm:prSet/>
      <dgm:spPr/>
      <dgm:t>
        <a:bodyPr/>
        <a:lstStyle/>
        <a:p>
          <a:endParaRPr lang="en-CA"/>
        </a:p>
      </dgm:t>
    </dgm:pt>
    <dgm:pt modelId="{D6AD9C9F-5042-47D6-BBA6-B5A561718A25}">
      <dgm:prSet phldrT="[Text]"/>
      <dgm:spPr>
        <a:solidFill>
          <a:schemeClr val="accent4">
            <a:lumMod val="60000"/>
            <a:lumOff val="40000"/>
          </a:schemeClr>
        </a:solidFill>
        <a:ln w="19050">
          <a:solidFill>
            <a:srgbClr val="FF0000"/>
          </a:solidFill>
        </a:ln>
      </dgm:spPr>
      <dgm:t>
        <a:bodyPr/>
        <a:lstStyle/>
        <a:p>
          <a:endParaRPr lang="en-CA" dirty="0">
            <a:latin typeface="Agency FB" panose="020B0503020202020204" pitchFamily="34" charset="0"/>
          </a:endParaRPr>
        </a:p>
      </dgm:t>
    </dgm:pt>
    <dgm:pt modelId="{E183F3A8-BBDE-45D2-A174-F599761BAE15}" type="sibTrans" cxnId="{803E42A1-F373-4596-BE68-FF659CEAF29A}">
      <dgm:prSet/>
      <dgm:spPr/>
      <dgm:t>
        <a:bodyPr/>
        <a:lstStyle/>
        <a:p>
          <a:endParaRPr lang="en-CA"/>
        </a:p>
      </dgm:t>
    </dgm:pt>
    <dgm:pt modelId="{004C6899-4AB4-46A4-B8FA-24B726021879}" type="parTrans" cxnId="{803E42A1-F373-4596-BE68-FF659CEAF29A}">
      <dgm:prSet/>
      <dgm:spPr/>
      <dgm:t>
        <a:bodyPr/>
        <a:lstStyle/>
        <a:p>
          <a:endParaRPr lang="en-CA"/>
        </a:p>
      </dgm:t>
    </dgm:pt>
    <dgm:pt modelId="{023F3DF5-4C90-40B7-8BFC-5F4E85CDB0A8}" type="pres">
      <dgm:prSet presAssocID="{0F3901F8-B743-4E31-9A7D-D5779D818476}" presName="Name0" presStyleCnt="0">
        <dgm:presLayoutVars>
          <dgm:dir/>
          <dgm:animLvl val="lvl"/>
          <dgm:resizeHandles val="exact"/>
        </dgm:presLayoutVars>
      </dgm:prSet>
      <dgm:spPr/>
    </dgm:pt>
    <dgm:pt modelId="{C31444E0-7ECD-48B9-957F-9CC07B16881F}" type="pres">
      <dgm:prSet presAssocID="{D6AFB893-B19A-49E7-B6B3-B0C2E6B152C7}" presName="Name8" presStyleCnt="0"/>
      <dgm:spPr/>
    </dgm:pt>
    <dgm:pt modelId="{5A15EDF7-71EC-489D-BA34-AAA4913B89D6}" type="pres">
      <dgm:prSet presAssocID="{D6AFB893-B19A-49E7-B6B3-B0C2E6B152C7}" presName="level" presStyleLbl="node1" presStyleIdx="0" presStyleCnt="4" custScaleY="56877" custLinFactNeighborY="-12803">
        <dgm:presLayoutVars>
          <dgm:chMax val="1"/>
          <dgm:bulletEnabled val="1"/>
        </dgm:presLayoutVars>
      </dgm:prSet>
      <dgm:spPr/>
    </dgm:pt>
    <dgm:pt modelId="{902249A8-BFDB-4FAE-9707-BC580F9799AE}" type="pres">
      <dgm:prSet presAssocID="{D6AFB893-B19A-49E7-B6B3-B0C2E6B152C7}" presName="levelTx" presStyleLbl="revTx" presStyleIdx="0" presStyleCnt="0">
        <dgm:presLayoutVars>
          <dgm:chMax val="1"/>
          <dgm:bulletEnabled val="1"/>
        </dgm:presLayoutVars>
      </dgm:prSet>
      <dgm:spPr/>
    </dgm:pt>
    <dgm:pt modelId="{EE84F9ED-CB5C-45F7-BFCF-FB0049247021}" type="pres">
      <dgm:prSet presAssocID="{5B17CE3D-315E-44D2-BD1C-6EC879D39821}" presName="Name8" presStyleCnt="0"/>
      <dgm:spPr/>
    </dgm:pt>
    <dgm:pt modelId="{2DB526BA-D047-410E-BFA0-3B8010BB817A}" type="pres">
      <dgm:prSet presAssocID="{5B17CE3D-315E-44D2-BD1C-6EC879D39821}" presName="level" presStyleLbl="node1" presStyleIdx="1" presStyleCnt="4" custScaleY="52245">
        <dgm:presLayoutVars>
          <dgm:chMax val="1"/>
          <dgm:bulletEnabled val="1"/>
        </dgm:presLayoutVars>
      </dgm:prSet>
      <dgm:spPr/>
    </dgm:pt>
    <dgm:pt modelId="{BDFBF9F2-FBB6-44E8-A6B5-50ECB2C19DFA}" type="pres">
      <dgm:prSet presAssocID="{5B17CE3D-315E-44D2-BD1C-6EC879D39821}" presName="levelTx" presStyleLbl="revTx" presStyleIdx="0" presStyleCnt="0">
        <dgm:presLayoutVars>
          <dgm:chMax val="1"/>
          <dgm:bulletEnabled val="1"/>
        </dgm:presLayoutVars>
      </dgm:prSet>
      <dgm:spPr/>
    </dgm:pt>
    <dgm:pt modelId="{94AA4FBC-3491-4D96-AC5C-02AA3F58C112}" type="pres">
      <dgm:prSet presAssocID="{27358ADA-3698-4937-AB95-D6EC9684E177}" presName="Name8" presStyleCnt="0"/>
      <dgm:spPr/>
    </dgm:pt>
    <dgm:pt modelId="{F77714F7-E538-47A2-96DE-72123073F01D}" type="pres">
      <dgm:prSet presAssocID="{27358ADA-3698-4937-AB95-D6EC9684E177}" presName="level" presStyleLbl="node1" presStyleIdx="2" presStyleCnt="4" custScaleY="71675">
        <dgm:presLayoutVars>
          <dgm:chMax val="1"/>
          <dgm:bulletEnabled val="1"/>
        </dgm:presLayoutVars>
      </dgm:prSet>
      <dgm:spPr/>
    </dgm:pt>
    <dgm:pt modelId="{35A0ABC7-2833-404B-9D30-3159ED2FF9D7}" type="pres">
      <dgm:prSet presAssocID="{27358ADA-3698-4937-AB95-D6EC9684E177}" presName="levelTx" presStyleLbl="revTx" presStyleIdx="0" presStyleCnt="0">
        <dgm:presLayoutVars>
          <dgm:chMax val="1"/>
          <dgm:bulletEnabled val="1"/>
        </dgm:presLayoutVars>
      </dgm:prSet>
      <dgm:spPr/>
    </dgm:pt>
    <dgm:pt modelId="{C4F73309-9304-4C45-BD59-DDF3F821F3FA}" type="pres">
      <dgm:prSet presAssocID="{D6AD9C9F-5042-47D6-BBA6-B5A561718A25}" presName="Name8" presStyleCnt="0"/>
      <dgm:spPr/>
    </dgm:pt>
    <dgm:pt modelId="{5D8E22C6-0322-451C-8DFC-5F03E0A2743C}" type="pres">
      <dgm:prSet presAssocID="{D6AD9C9F-5042-47D6-BBA6-B5A561718A25}" presName="level" presStyleLbl="node1" presStyleIdx="3" presStyleCnt="4" custScaleX="100034">
        <dgm:presLayoutVars>
          <dgm:chMax val="1"/>
          <dgm:bulletEnabled val="1"/>
        </dgm:presLayoutVars>
      </dgm:prSet>
      <dgm:spPr/>
    </dgm:pt>
    <dgm:pt modelId="{22B187D2-5E99-48C8-A10E-C828E0A8637E}" type="pres">
      <dgm:prSet presAssocID="{D6AD9C9F-5042-47D6-BBA6-B5A561718A25}" presName="levelTx" presStyleLbl="revTx" presStyleIdx="0" presStyleCnt="0">
        <dgm:presLayoutVars>
          <dgm:chMax val="1"/>
          <dgm:bulletEnabled val="1"/>
        </dgm:presLayoutVars>
      </dgm:prSet>
      <dgm:spPr/>
    </dgm:pt>
  </dgm:ptLst>
  <dgm:cxnLst>
    <dgm:cxn modelId="{F9B4942C-202D-4D53-9216-F81ADE439888}" type="presOf" srcId="{D6AD9C9F-5042-47D6-BBA6-B5A561718A25}" destId="{22B187D2-5E99-48C8-A10E-C828E0A8637E}" srcOrd="1" destOrd="0" presId="urn:microsoft.com/office/officeart/2005/8/layout/pyramid3"/>
    <dgm:cxn modelId="{14A7EF5C-4D24-4643-8FC9-F96C65034A6A}" srcId="{0F3901F8-B743-4E31-9A7D-D5779D818476}" destId="{5B17CE3D-315E-44D2-BD1C-6EC879D39821}" srcOrd="1" destOrd="0" parTransId="{51E34149-083A-4F13-AC15-18CEC4FAA6B3}" sibTransId="{3DF484D3-4467-4078-A66E-11C2041A655A}"/>
    <dgm:cxn modelId="{F6C63460-5CBB-430F-B1C6-70C10D7CFDBE}" type="presOf" srcId="{D6AFB893-B19A-49E7-B6B3-B0C2E6B152C7}" destId="{5A15EDF7-71EC-489D-BA34-AAA4913B89D6}" srcOrd="0" destOrd="0" presId="urn:microsoft.com/office/officeart/2005/8/layout/pyramid3"/>
    <dgm:cxn modelId="{79321272-D828-4E09-AB25-DED82966133C}" type="presOf" srcId="{27358ADA-3698-4937-AB95-D6EC9684E177}" destId="{F77714F7-E538-47A2-96DE-72123073F01D}" srcOrd="0" destOrd="0" presId="urn:microsoft.com/office/officeart/2005/8/layout/pyramid3"/>
    <dgm:cxn modelId="{9E6AF595-77D6-4DE3-B32D-E590ED0F8817}" srcId="{0F3901F8-B743-4E31-9A7D-D5779D818476}" destId="{D6AFB893-B19A-49E7-B6B3-B0C2E6B152C7}" srcOrd="0" destOrd="0" parTransId="{E39C5184-E1A5-45D6-BC7A-E6649AF6940F}" sibTransId="{1438A70B-169A-4BDB-9477-C6CE19C5B70C}"/>
    <dgm:cxn modelId="{9500C19F-A734-44E8-8094-5FC48F62D018}" type="presOf" srcId="{5B17CE3D-315E-44D2-BD1C-6EC879D39821}" destId="{BDFBF9F2-FBB6-44E8-A6B5-50ECB2C19DFA}" srcOrd="1" destOrd="0" presId="urn:microsoft.com/office/officeart/2005/8/layout/pyramid3"/>
    <dgm:cxn modelId="{803E42A1-F373-4596-BE68-FF659CEAF29A}" srcId="{0F3901F8-B743-4E31-9A7D-D5779D818476}" destId="{D6AD9C9F-5042-47D6-BBA6-B5A561718A25}" srcOrd="3" destOrd="0" parTransId="{004C6899-4AB4-46A4-B8FA-24B726021879}" sibTransId="{E183F3A8-BBDE-45D2-A174-F599761BAE15}"/>
    <dgm:cxn modelId="{317188A9-2D27-401A-A7DF-0DD5D6300A05}" type="presOf" srcId="{5B17CE3D-315E-44D2-BD1C-6EC879D39821}" destId="{2DB526BA-D047-410E-BFA0-3B8010BB817A}" srcOrd="0" destOrd="0" presId="urn:microsoft.com/office/officeart/2005/8/layout/pyramid3"/>
    <dgm:cxn modelId="{F0DBA5AB-3450-4AC1-997D-BF18B6BBFACC}" type="presOf" srcId="{D6AFB893-B19A-49E7-B6B3-B0C2E6B152C7}" destId="{902249A8-BFDB-4FAE-9707-BC580F9799AE}" srcOrd="1" destOrd="0" presId="urn:microsoft.com/office/officeart/2005/8/layout/pyramid3"/>
    <dgm:cxn modelId="{92FC1FB0-5C54-4225-87A0-69E78AC12928}" type="presOf" srcId="{27358ADA-3698-4937-AB95-D6EC9684E177}" destId="{35A0ABC7-2833-404B-9D30-3159ED2FF9D7}" srcOrd="1" destOrd="0" presId="urn:microsoft.com/office/officeart/2005/8/layout/pyramid3"/>
    <dgm:cxn modelId="{46A3AFB3-B32E-49CF-A6DA-5B235E131B74}" type="presOf" srcId="{D6AD9C9F-5042-47D6-BBA6-B5A561718A25}" destId="{5D8E22C6-0322-451C-8DFC-5F03E0A2743C}" srcOrd="0" destOrd="0" presId="urn:microsoft.com/office/officeart/2005/8/layout/pyramid3"/>
    <dgm:cxn modelId="{0E664CD3-2439-418D-BE1F-0CFDEDE93CFA}" type="presOf" srcId="{0F3901F8-B743-4E31-9A7D-D5779D818476}" destId="{023F3DF5-4C90-40B7-8BFC-5F4E85CDB0A8}" srcOrd="0" destOrd="0" presId="urn:microsoft.com/office/officeart/2005/8/layout/pyramid3"/>
    <dgm:cxn modelId="{8E570FFE-6D6E-49DB-8AB5-219C3315C335}" srcId="{0F3901F8-B743-4E31-9A7D-D5779D818476}" destId="{27358ADA-3698-4937-AB95-D6EC9684E177}" srcOrd="2" destOrd="0" parTransId="{34212F22-DA09-4A50-A376-E5B163F6F500}" sibTransId="{08DAE6AB-7E7E-454B-9689-EBEC5DC3CBE4}"/>
    <dgm:cxn modelId="{AAEE2001-E410-4AAC-AC20-AEC166B39F8B}" type="presParOf" srcId="{023F3DF5-4C90-40B7-8BFC-5F4E85CDB0A8}" destId="{C31444E0-7ECD-48B9-957F-9CC07B16881F}" srcOrd="0" destOrd="0" presId="urn:microsoft.com/office/officeart/2005/8/layout/pyramid3"/>
    <dgm:cxn modelId="{9F4C7D39-1627-4CC2-87D4-FC8B64B8B827}" type="presParOf" srcId="{C31444E0-7ECD-48B9-957F-9CC07B16881F}" destId="{5A15EDF7-71EC-489D-BA34-AAA4913B89D6}" srcOrd="0" destOrd="0" presId="urn:microsoft.com/office/officeart/2005/8/layout/pyramid3"/>
    <dgm:cxn modelId="{904B4905-5F6B-49A7-8EFF-EA700621056A}" type="presParOf" srcId="{C31444E0-7ECD-48B9-957F-9CC07B16881F}" destId="{902249A8-BFDB-4FAE-9707-BC580F9799AE}" srcOrd="1" destOrd="0" presId="urn:microsoft.com/office/officeart/2005/8/layout/pyramid3"/>
    <dgm:cxn modelId="{0A8A55FB-8B00-432F-AE2D-D4E09A2E4D71}" type="presParOf" srcId="{023F3DF5-4C90-40B7-8BFC-5F4E85CDB0A8}" destId="{EE84F9ED-CB5C-45F7-BFCF-FB0049247021}" srcOrd="1" destOrd="0" presId="urn:microsoft.com/office/officeart/2005/8/layout/pyramid3"/>
    <dgm:cxn modelId="{DE3463A8-A34B-43B4-AB23-97A7E5C07111}" type="presParOf" srcId="{EE84F9ED-CB5C-45F7-BFCF-FB0049247021}" destId="{2DB526BA-D047-410E-BFA0-3B8010BB817A}" srcOrd="0" destOrd="0" presId="urn:microsoft.com/office/officeart/2005/8/layout/pyramid3"/>
    <dgm:cxn modelId="{4B2E29E9-79E2-44A2-B418-6963D70044C9}" type="presParOf" srcId="{EE84F9ED-CB5C-45F7-BFCF-FB0049247021}" destId="{BDFBF9F2-FBB6-44E8-A6B5-50ECB2C19DFA}" srcOrd="1" destOrd="0" presId="urn:microsoft.com/office/officeart/2005/8/layout/pyramid3"/>
    <dgm:cxn modelId="{4955C4E2-875F-403C-9D59-62DBD333DE92}" type="presParOf" srcId="{023F3DF5-4C90-40B7-8BFC-5F4E85CDB0A8}" destId="{94AA4FBC-3491-4D96-AC5C-02AA3F58C112}" srcOrd="2" destOrd="0" presId="urn:microsoft.com/office/officeart/2005/8/layout/pyramid3"/>
    <dgm:cxn modelId="{7428F9F4-CD2E-4CC8-AA09-303DC57F1F9D}" type="presParOf" srcId="{94AA4FBC-3491-4D96-AC5C-02AA3F58C112}" destId="{F77714F7-E538-47A2-96DE-72123073F01D}" srcOrd="0" destOrd="0" presId="urn:microsoft.com/office/officeart/2005/8/layout/pyramid3"/>
    <dgm:cxn modelId="{106CEA14-DA94-4B0D-90BF-925B179FBCD2}" type="presParOf" srcId="{94AA4FBC-3491-4D96-AC5C-02AA3F58C112}" destId="{35A0ABC7-2833-404B-9D30-3159ED2FF9D7}" srcOrd="1" destOrd="0" presId="urn:microsoft.com/office/officeart/2005/8/layout/pyramid3"/>
    <dgm:cxn modelId="{82DB4956-C6A5-400C-8BFE-BD824D225323}" type="presParOf" srcId="{023F3DF5-4C90-40B7-8BFC-5F4E85CDB0A8}" destId="{C4F73309-9304-4C45-BD59-DDF3F821F3FA}" srcOrd="3" destOrd="0" presId="urn:microsoft.com/office/officeart/2005/8/layout/pyramid3"/>
    <dgm:cxn modelId="{B5EF9AD1-8B69-4017-AC35-01A5E50B1F4D}" type="presParOf" srcId="{C4F73309-9304-4C45-BD59-DDF3F821F3FA}" destId="{5D8E22C6-0322-451C-8DFC-5F03E0A2743C}" srcOrd="0" destOrd="0" presId="urn:microsoft.com/office/officeart/2005/8/layout/pyramid3"/>
    <dgm:cxn modelId="{7FEB9DAA-9054-4FF5-B142-E152C0838142}" type="presParOf" srcId="{C4F73309-9304-4C45-BD59-DDF3F821F3FA}" destId="{22B187D2-5E99-48C8-A10E-C828E0A8637E}"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5EDF7-71EC-489D-BA34-AAA4913B89D6}">
      <dsp:nvSpPr>
        <dsp:cNvPr id="0" name=""/>
        <dsp:cNvSpPr/>
      </dsp:nvSpPr>
      <dsp:spPr>
        <a:xfrm rot="10800000">
          <a:off x="0" y="0"/>
          <a:ext cx="8128000" cy="973245"/>
        </a:xfrm>
        <a:prstGeom prst="trapezoid">
          <a:avLst>
            <a:gd name="adj" fmla="val 84581"/>
          </a:avLst>
        </a:prstGeom>
        <a:solidFill>
          <a:schemeClr val="accent5">
            <a:lumMod val="60000"/>
            <a:lumOff val="4000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CA" sz="2800" kern="1200" dirty="0">
              <a:latin typeface="Agency FB" panose="020B0503020202020204" pitchFamily="34" charset="0"/>
            </a:rPr>
            <a:t>How do we make money?</a:t>
          </a:r>
          <a:endParaRPr lang="en-CA" sz="3000" kern="1200" dirty="0">
            <a:latin typeface="Agency FB" panose="020B0503020202020204" pitchFamily="34" charset="0"/>
          </a:endParaRPr>
        </a:p>
      </dsp:txBody>
      <dsp:txXfrm rot="-10800000">
        <a:off x="1422399" y="0"/>
        <a:ext cx="5283200" cy="973245"/>
      </dsp:txXfrm>
    </dsp:sp>
    <dsp:sp modelId="{2DB526BA-D047-410E-BFA0-3B8010BB817A}">
      <dsp:nvSpPr>
        <dsp:cNvPr id="0" name=""/>
        <dsp:cNvSpPr/>
      </dsp:nvSpPr>
      <dsp:spPr>
        <a:xfrm rot="10800000">
          <a:off x="823185" y="973245"/>
          <a:ext cx="6481628" cy="893985"/>
        </a:xfrm>
        <a:prstGeom prst="trapezoid">
          <a:avLst>
            <a:gd name="adj" fmla="val 84581"/>
          </a:avLst>
        </a:prstGeom>
        <a:solidFill>
          <a:schemeClr val="accent5">
            <a:lumMod val="60000"/>
            <a:lumOff val="4000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CA" sz="2800" kern="1200" dirty="0">
              <a:latin typeface="Agency FB" panose="020B0503020202020204" pitchFamily="34" charset="0"/>
            </a:rPr>
            <a:t>How do we make money in the stock market?</a:t>
          </a:r>
        </a:p>
      </dsp:txBody>
      <dsp:txXfrm rot="-10800000">
        <a:off x="1957470" y="973245"/>
        <a:ext cx="4213058" cy="893985"/>
      </dsp:txXfrm>
    </dsp:sp>
    <dsp:sp modelId="{F77714F7-E538-47A2-96DE-72123073F01D}">
      <dsp:nvSpPr>
        <dsp:cNvPr id="0" name=""/>
        <dsp:cNvSpPr/>
      </dsp:nvSpPr>
      <dsp:spPr>
        <a:xfrm rot="10800000">
          <a:off x="1579332" y="1867231"/>
          <a:ext cx="4969335" cy="1226460"/>
        </a:xfrm>
        <a:prstGeom prst="trapezoid">
          <a:avLst>
            <a:gd name="adj" fmla="val 84581"/>
          </a:avLst>
        </a:prstGeom>
        <a:solidFill>
          <a:schemeClr val="accent5">
            <a:lumMod val="60000"/>
            <a:lumOff val="4000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CA" sz="2800" kern="1200" dirty="0">
              <a:latin typeface="Agency FB" panose="020B0503020202020204" pitchFamily="34" charset="0"/>
            </a:rPr>
            <a:t>What financial factors affect market value?</a:t>
          </a:r>
        </a:p>
      </dsp:txBody>
      <dsp:txXfrm rot="-10800000">
        <a:off x="2448966" y="1867231"/>
        <a:ext cx="3230067" cy="1226460"/>
      </dsp:txXfrm>
    </dsp:sp>
    <dsp:sp modelId="{5D8E22C6-0322-451C-8DFC-5F03E0A2743C}">
      <dsp:nvSpPr>
        <dsp:cNvPr id="0" name=""/>
        <dsp:cNvSpPr/>
      </dsp:nvSpPr>
      <dsp:spPr>
        <a:xfrm rot="10800000">
          <a:off x="2616199" y="3093692"/>
          <a:ext cx="2895601" cy="1711141"/>
        </a:xfrm>
        <a:prstGeom prst="trapezoid">
          <a:avLst>
            <a:gd name="adj" fmla="val 84581"/>
          </a:avLst>
        </a:prstGeom>
        <a:solidFill>
          <a:schemeClr val="accent4">
            <a:lumMod val="60000"/>
            <a:lumOff val="40000"/>
          </a:schemeClr>
        </a:solidFill>
        <a:ln w="190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CA" sz="6500" kern="1200" dirty="0">
            <a:latin typeface="Agency FB" panose="020B0503020202020204" pitchFamily="34" charset="0"/>
          </a:endParaRPr>
        </a:p>
      </dsp:txBody>
      <dsp:txXfrm rot="-10800000">
        <a:off x="2616199" y="3093692"/>
        <a:ext cx="2895601" cy="1711141"/>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41F4-432C-4591-A2AE-5C466E43EC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8AD81B9-833E-487D-92CD-F1066AEF24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8701F2F-E2A9-4407-88F0-31B8DD63966D}"/>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166E0429-770C-495F-87CB-27771143FB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94AFB4-5658-4520-B47F-B813B946B655}"/>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125754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4F6A-0403-46CC-984A-B917E800608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76813F0-225F-4E3F-95EE-FE8B995270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4D95160-4232-44CC-B20B-76E4A5BC65B0}"/>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18020D86-5E55-45B2-9D23-CB8B71FC7E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5789491-BE99-420D-80CD-357A674CF3EE}"/>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188566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A4A2CE-BDA0-4907-9A2A-C336E27090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D6090BD-4D0D-4399-8F4A-DFA4199448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EA627E4-EC68-4DB6-83DD-F327C7C93F65}"/>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30644081-47DA-4198-99C5-5D09E56597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4411A4-B0E7-4285-9238-36BC25170AAF}"/>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24611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0D14-8353-4F60-8D6D-23041D3A207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4F95C5D-4E74-46E6-B62F-987AA2F573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878C47E-B685-4DED-807F-68C9172E5F59}"/>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C84450E3-0CC0-4098-8D99-AA3F187682D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A48215F-5F53-41CE-9A60-1B7EF145F6BE}"/>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292632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5E672-E379-4849-833A-0D0B21B8F4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3B23BDC-9147-487F-8DF9-CC8258E8A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4B3D5A-A96D-4082-ACCD-E14E3B6E87EB}"/>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78102DD8-54FA-4A02-98D1-757AF90ECF0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BBF60C-4A8C-4C26-9F01-8B062F71B006}"/>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45297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3333-9B18-49E0-AF13-847BAFE386B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04F643C-52C4-4EF6-915F-8B47F37D4E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85C2F53-267F-4B66-AE6A-3CFBFB25A4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C3B5185-1025-4A82-865B-357768DEA98B}"/>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6" name="Footer Placeholder 5">
            <a:extLst>
              <a:ext uri="{FF2B5EF4-FFF2-40B4-BE49-F238E27FC236}">
                <a16:creationId xmlns:a16="http://schemas.microsoft.com/office/drawing/2014/main" id="{20928A3F-F060-495D-AF79-8924FD36AD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2E62EDB-4D56-4B3A-A307-F9738F1EC15C}"/>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369100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76986-F649-4934-BE15-FF2713D8B20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E99FDE0-3886-4E12-8A2C-4911DBF7B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84DECB-2A12-4569-842F-FCD9DCA575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C68AC1E-9B6F-4B13-BBB3-80E081080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0CA78E-A49C-4F9C-AC7E-089C408190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71B1281-5592-4C4F-AF4B-A1CBF95C52F8}"/>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8" name="Footer Placeholder 7">
            <a:extLst>
              <a:ext uri="{FF2B5EF4-FFF2-40B4-BE49-F238E27FC236}">
                <a16:creationId xmlns:a16="http://schemas.microsoft.com/office/drawing/2014/main" id="{6E436FB4-66DA-4250-BEEF-F681D2962BF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BFCDB45-F6C4-4232-AFF5-6DEAFC385B6F}"/>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61909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563A-A6C9-4AD9-BD97-EEC02983D0C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211FF08-744D-4F6B-B103-935DC083FB1F}"/>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4" name="Footer Placeholder 3">
            <a:extLst>
              <a:ext uri="{FF2B5EF4-FFF2-40B4-BE49-F238E27FC236}">
                <a16:creationId xmlns:a16="http://schemas.microsoft.com/office/drawing/2014/main" id="{112033A9-3620-4D02-B260-800BB6DAA74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6414FAA-E90A-485E-8CFB-CDCDBECD98B9}"/>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359393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947C09-55FF-46A5-9303-62D78CF8470C}"/>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3" name="Footer Placeholder 2">
            <a:extLst>
              <a:ext uri="{FF2B5EF4-FFF2-40B4-BE49-F238E27FC236}">
                <a16:creationId xmlns:a16="http://schemas.microsoft.com/office/drawing/2014/main" id="{35F4445D-93B8-49B1-B5F8-EAE6C38FC81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56C72A7-361C-4826-B01B-676BCA2D2FC5}"/>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201034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ACA1-9A06-476B-9EC9-730CE6082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AD6269C-2666-435D-A9A2-B33221E60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BAEEA68-D534-4620-A6F6-09A9F7BA3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CB465E-C14C-4CD1-ABB8-B8698555F589}"/>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6" name="Footer Placeholder 5">
            <a:extLst>
              <a:ext uri="{FF2B5EF4-FFF2-40B4-BE49-F238E27FC236}">
                <a16:creationId xmlns:a16="http://schemas.microsoft.com/office/drawing/2014/main" id="{B04A6080-75F0-4983-863C-A6020E8172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5292740-06B3-4B5D-9968-AA21CD7FF09D}"/>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335571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A28-A530-4EBC-A48B-3F45B83B5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DE78330-2B65-4E88-8E4A-E19B96DD20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4D832F4-21B4-49D5-8529-0FE0CDD7C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07F19-9105-4616-8EBB-FC556CFE07F2}"/>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6" name="Footer Placeholder 5">
            <a:extLst>
              <a:ext uri="{FF2B5EF4-FFF2-40B4-BE49-F238E27FC236}">
                <a16:creationId xmlns:a16="http://schemas.microsoft.com/office/drawing/2014/main" id="{D92D1B3C-6E5A-47BE-B167-F2AA0566346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704CFE4-F85C-44F1-AE45-B27DA240AF86}"/>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53246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E5F5C4-134A-4489-889A-650CC466C0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AECFD6B-D639-4B03-97EF-4AAB28A940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EE353B1-5936-4CE9-8E8F-A07669D4B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EF221724-9D8E-42C2-AA59-FB410CE771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294F4FC-1539-452C-B663-5BB13EBD7E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5DC42-4D8B-4A7B-A838-055C418DD354}" type="slidenum">
              <a:rPr lang="en-CA" smtClean="0"/>
              <a:t>‹#›</a:t>
            </a:fld>
            <a:endParaRPr lang="en-CA"/>
          </a:p>
        </p:txBody>
      </p:sp>
    </p:spTree>
    <p:extLst>
      <p:ext uri="{BB962C8B-B14F-4D97-AF65-F5344CB8AC3E}">
        <p14:creationId xmlns:p14="http://schemas.microsoft.com/office/powerpoint/2010/main" val="1421744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stock market">
            <a:extLst>
              <a:ext uri="{FF2B5EF4-FFF2-40B4-BE49-F238E27FC236}">
                <a16:creationId xmlns:a16="http://schemas.microsoft.com/office/drawing/2014/main" id="{DC4970F5-5F92-473C-A1AF-C4F516B34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AB035E-C72C-45D5-93ED-6D372428EE71}"/>
              </a:ext>
            </a:extLst>
          </p:cNvPr>
          <p:cNvSpPr txBox="1"/>
          <p:nvPr/>
        </p:nvSpPr>
        <p:spPr>
          <a:xfrm>
            <a:off x="6096000" y="123825"/>
            <a:ext cx="5991225" cy="584775"/>
          </a:xfrm>
          <a:prstGeom prst="rect">
            <a:avLst/>
          </a:prstGeom>
          <a:noFill/>
        </p:spPr>
        <p:txBody>
          <a:bodyPr wrap="square" rtlCol="0">
            <a:spAutoFit/>
          </a:bodyPr>
          <a:lstStyle/>
          <a:p>
            <a:r>
              <a:rPr lang="en-CA" sz="3200" dirty="0">
                <a:solidFill>
                  <a:schemeClr val="accent5">
                    <a:lumMod val="60000"/>
                    <a:lumOff val="40000"/>
                  </a:schemeClr>
                </a:solidFill>
                <a:latin typeface="Agency FB" panose="020B0503020202020204" pitchFamily="34" charset="0"/>
              </a:rPr>
              <a:t>How do we make money in the stock market?</a:t>
            </a:r>
            <a:endParaRPr lang="en-CA" sz="2000" dirty="0">
              <a:solidFill>
                <a:schemeClr val="accent5">
                  <a:lumMod val="60000"/>
                  <a:lumOff val="40000"/>
                </a:schemeClr>
              </a:solidFill>
              <a:latin typeface="Agency FB" panose="020B0503020202020204" pitchFamily="34" charset="0"/>
            </a:endParaRPr>
          </a:p>
        </p:txBody>
      </p:sp>
      <p:cxnSp>
        <p:nvCxnSpPr>
          <p:cNvPr id="7" name="Straight Connector 6">
            <a:extLst>
              <a:ext uri="{FF2B5EF4-FFF2-40B4-BE49-F238E27FC236}">
                <a16:creationId xmlns:a16="http://schemas.microsoft.com/office/drawing/2014/main" id="{04029F54-3FDE-40A7-96D5-CF15A6967030}"/>
              </a:ext>
            </a:extLst>
          </p:cNvPr>
          <p:cNvCxnSpPr>
            <a:cxnSpLocks/>
          </p:cNvCxnSpPr>
          <p:nvPr/>
        </p:nvCxnSpPr>
        <p:spPr>
          <a:xfrm>
            <a:off x="6172200" y="744557"/>
            <a:ext cx="5753100" cy="0"/>
          </a:xfrm>
          <a:prstGeom prst="line">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24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7890-5BD9-47E9-88AA-9CA28A356A96}"/>
              </a:ext>
            </a:extLst>
          </p:cNvPr>
          <p:cNvSpPr>
            <a:spLocks noGrp="1"/>
          </p:cNvSpPr>
          <p:nvPr>
            <p:ph type="title"/>
          </p:nvPr>
        </p:nvSpPr>
        <p:spPr/>
        <p:txBody>
          <a:bodyPr/>
          <a:lstStyle/>
          <a:p>
            <a:r>
              <a:rPr lang="en-US" dirty="0"/>
              <a:t>Market Sector - Key Findings</a:t>
            </a:r>
            <a:endParaRPr lang="en-CA" dirty="0"/>
          </a:p>
        </p:txBody>
      </p:sp>
      <p:sp>
        <p:nvSpPr>
          <p:cNvPr id="3" name="Content Placeholder 2">
            <a:extLst>
              <a:ext uri="{FF2B5EF4-FFF2-40B4-BE49-F238E27FC236}">
                <a16:creationId xmlns:a16="http://schemas.microsoft.com/office/drawing/2014/main" id="{4385BF05-AC51-4AF2-8C11-45D05A553CB1}"/>
              </a:ext>
            </a:extLst>
          </p:cNvPr>
          <p:cNvSpPr>
            <a:spLocks noGrp="1"/>
          </p:cNvSpPr>
          <p:nvPr>
            <p:ph idx="1"/>
          </p:nvPr>
        </p:nvSpPr>
        <p:spPr/>
        <p:txBody>
          <a:bodyPr>
            <a:normAutofit/>
          </a:bodyPr>
          <a:lstStyle/>
          <a:p>
            <a:r>
              <a:rPr lang="en-CA" dirty="0"/>
              <a:t>Energy (0.36) and Material (0.36) Sector correlation are higher as sales growth are driven by their respective commodity prices (Oil and Gold), which are traded daily in markets and which Financial Market Participants can value before financial results are reported.</a:t>
            </a:r>
          </a:p>
          <a:p>
            <a:r>
              <a:rPr lang="en-CA" dirty="0"/>
              <a:t>The Real Estate Sector has the lowest correlation (0.14) as Real Estate is valued by market participants by NAV (Net Asset Value Per Share) due to share dilution </a:t>
            </a:r>
          </a:p>
          <a:p>
            <a:r>
              <a:rPr lang="en-CA" dirty="0"/>
              <a:t>The Utilities Sector also has a lower correlation (0.23) as sales are fixed due to the regulated nature of the business sector.  </a:t>
            </a:r>
          </a:p>
          <a:p>
            <a:endParaRPr lang="en-CA" dirty="0"/>
          </a:p>
          <a:p>
            <a:endParaRPr lang="en-CA" dirty="0"/>
          </a:p>
          <a:p>
            <a:endParaRPr lang="en-CA" dirty="0"/>
          </a:p>
        </p:txBody>
      </p:sp>
    </p:spTree>
    <p:extLst>
      <p:ext uri="{BB962C8B-B14F-4D97-AF65-F5344CB8AC3E}">
        <p14:creationId xmlns:p14="http://schemas.microsoft.com/office/powerpoint/2010/main" val="415052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0E5C-C6E9-4F11-8589-58E8038EAF8D}"/>
              </a:ext>
            </a:extLst>
          </p:cNvPr>
          <p:cNvSpPr>
            <a:spLocks noGrp="1"/>
          </p:cNvSpPr>
          <p:nvPr>
            <p:ph type="title"/>
          </p:nvPr>
        </p:nvSpPr>
        <p:spPr/>
        <p:txBody>
          <a:bodyPr/>
          <a:lstStyle/>
          <a:p>
            <a:r>
              <a:rPr lang="en-US" dirty="0"/>
              <a:t>Limitations &amp; Biases</a:t>
            </a:r>
            <a:endParaRPr lang="en-CA" dirty="0"/>
          </a:p>
        </p:txBody>
      </p:sp>
      <p:sp>
        <p:nvSpPr>
          <p:cNvPr id="3" name="Content Placeholder 2">
            <a:extLst>
              <a:ext uri="{FF2B5EF4-FFF2-40B4-BE49-F238E27FC236}">
                <a16:creationId xmlns:a16="http://schemas.microsoft.com/office/drawing/2014/main" id="{20517F38-14FD-42F0-A501-EA5F18E92E4F}"/>
              </a:ext>
            </a:extLst>
          </p:cNvPr>
          <p:cNvSpPr>
            <a:spLocks noGrp="1"/>
          </p:cNvSpPr>
          <p:nvPr>
            <p:ph idx="1"/>
          </p:nvPr>
        </p:nvSpPr>
        <p:spPr>
          <a:xfrm>
            <a:off x="838200" y="1391478"/>
            <a:ext cx="10515600" cy="4785485"/>
          </a:xfrm>
        </p:spPr>
        <p:txBody>
          <a:bodyPr>
            <a:normAutofit/>
          </a:bodyPr>
          <a:lstStyle/>
          <a:p>
            <a:r>
              <a:rPr lang="en-CA" dirty="0"/>
              <a:t>Stock markets opening in various time zones causes results from end of day in one market to influence decisions made in another market</a:t>
            </a:r>
          </a:p>
          <a:p>
            <a:r>
              <a:rPr lang="en-CA" dirty="0"/>
              <a:t>Fiscal year-end is not consistent across all organizations, and Financial reports are not all released at the same approximate time</a:t>
            </a:r>
          </a:p>
          <a:p>
            <a:r>
              <a:rPr lang="en-CA" dirty="0"/>
              <a:t>We only took stocks traded by one financial institution, so our sample data was slightly biased towards what that particular company trades</a:t>
            </a:r>
          </a:p>
          <a:p>
            <a:r>
              <a:rPr lang="en-CA" dirty="0"/>
              <a:t>We removed companies with incomplete data (not all quarters were available)</a:t>
            </a:r>
          </a:p>
          <a:p>
            <a:r>
              <a:rPr lang="en-CA" dirty="0"/>
              <a:t>We removed companies which reported their Financial in a different month than the Fiscal quarter</a:t>
            </a:r>
          </a:p>
          <a:p>
            <a:endParaRPr lang="en-CA" dirty="0"/>
          </a:p>
          <a:p>
            <a:endParaRPr lang="en-CA" dirty="0"/>
          </a:p>
        </p:txBody>
      </p:sp>
    </p:spTree>
    <p:extLst>
      <p:ext uri="{BB962C8B-B14F-4D97-AF65-F5344CB8AC3E}">
        <p14:creationId xmlns:p14="http://schemas.microsoft.com/office/powerpoint/2010/main" val="14889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group argument">
            <a:extLst>
              <a:ext uri="{FF2B5EF4-FFF2-40B4-BE49-F238E27FC236}">
                <a16:creationId xmlns:a16="http://schemas.microsoft.com/office/drawing/2014/main" id="{E177AD0C-CD6E-408E-99BF-FAD5C3FB5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36594040-55F2-4555-A961-9609AFFD7C79}"/>
              </a:ext>
            </a:extLst>
          </p:cNvPr>
          <p:cNvGraphicFramePr/>
          <p:nvPr>
            <p:extLst>
              <p:ext uri="{D42A27DB-BD31-4B8C-83A1-F6EECF244321}">
                <p14:modId xmlns:p14="http://schemas.microsoft.com/office/powerpoint/2010/main" val="29704984"/>
              </p:ext>
            </p:extLst>
          </p:nvPr>
        </p:nvGraphicFramePr>
        <p:xfrm>
          <a:off x="2032000" y="262467"/>
          <a:ext cx="8128000" cy="4804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6E8BF107-65DF-46F9-B219-9BC7748F46C6}"/>
              </a:ext>
            </a:extLst>
          </p:cNvPr>
          <p:cNvSpPr txBox="1"/>
          <p:nvPr/>
        </p:nvSpPr>
        <p:spPr>
          <a:xfrm>
            <a:off x="4148137" y="5314950"/>
            <a:ext cx="3895725" cy="954107"/>
          </a:xfrm>
          <a:prstGeom prst="rect">
            <a:avLst/>
          </a:prstGeom>
          <a:solidFill>
            <a:schemeClr val="accent4">
              <a:lumMod val="60000"/>
              <a:lumOff val="40000"/>
            </a:schemeClr>
          </a:solidFill>
          <a:ln w="19050">
            <a:solidFill>
              <a:srgbClr val="FF0000"/>
            </a:solidFill>
          </a:ln>
        </p:spPr>
        <p:txBody>
          <a:bodyPr wrap="square" rtlCol="0">
            <a:spAutoFit/>
          </a:bodyPr>
          <a:lstStyle/>
          <a:p>
            <a:r>
              <a:rPr lang="en-CA" sz="2800" dirty="0">
                <a:latin typeface="Agency FB" panose="020B0503020202020204" pitchFamily="34" charset="0"/>
              </a:rPr>
              <a:t>Is sales growth a good predictor for market value appreciation?</a:t>
            </a:r>
          </a:p>
        </p:txBody>
      </p:sp>
      <p:sp>
        <p:nvSpPr>
          <p:cNvPr id="6" name="TextBox 5">
            <a:extLst>
              <a:ext uri="{FF2B5EF4-FFF2-40B4-BE49-F238E27FC236}">
                <a16:creationId xmlns:a16="http://schemas.microsoft.com/office/drawing/2014/main" id="{4A5255D1-98C1-42B3-A440-6C0B59A4C60B}"/>
              </a:ext>
            </a:extLst>
          </p:cNvPr>
          <p:cNvSpPr txBox="1"/>
          <p:nvPr/>
        </p:nvSpPr>
        <p:spPr>
          <a:xfrm>
            <a:off x="123825" y="262467"/>
            <a:ext cx="1695450" cy="523220"/>
          </a:xfrm>
          <a:prstGeom prst="rect">
            <a:avLst/>
          </a:prstGeom>
          <a:noFill/>
        </p:spPr>
        <p:txBody>
          <a:bodyPr wrap="square" rtlCol="0">
            <a:spAutoFit/>
          </a:bodyPr>
          <a:lstStyle/>
          <a:p>
            <a:r>
              <a:rPr lang="en-CA" sz="2800" dirty="0">
                <a:latin typeface="Agency FB" panose="020B0503020202020204" pitchFamily="34" charset="0"/>
              </a:rPr>
              <a:t>The Question</a:t>
            </a:r>
            <a:endParaRPr lang="en-CA" dirty="0">
              <a:latin typeface="Agency FB" panose="020B0503020202020204" pitchFamily="34" charset="0"/>
            </a:endParaRPr>
          </a:p>
        </p:txBody>
      </p:sp>
    </p:spTree>
    <p:extLst>
      <p:ext uri="{BB962C8B-B14F-4D97-AF65-F5344CB8AC3E}">
        <p14:creationId xmlns:p14="http://schemas.microsoft.com/office/powerpoint/2010/main" val="245563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Image result for stock market">
            <a:extLst>
              <a:ext uri="{FF2B5EF4-FFF2-40B4-BE49-F238E27FC236}">
                <a16:creationId xmlns:a16="http://schemas.microsoft.com/office/drawing/2014/main" id="{58393939-6207-49F0-81CB-960A7B619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A200A7-AD3B-4EF4-AC81-FC2F64545985}"/>
              </a:ext>
            </a:extLst>
          </p:cNvPr>
          <p:cNvSpPr txBox="1"/>
          <p:nvPr/>
        </p:nvSpPr>
        <p:spPr>
          <a:xfrm>
            <a:off x="314325" y="219075"/>
            <a:ext cx="3657600" cy="584775"/>
          </a:xfrm>
          <a:prstGeom prst="rect">
            <a:avLst/>
          </a:prstGeom>
          <a:noFill/>
        </p:spPr>
        <p:txBody>
          <a:bodyPr wrap="square" rtlCol="0">
            <a:spAutoFit/>
          </a:bodyPr>
          <a:lstStyle/>
          <a:p>
            <a:r>
              <a:rPr lang="en-CA" sz="3200" dirty="0">
                <a:solidFill>
                  <a:schemeClr val="bg1"/>
                </a:solidFill>
                <a:latin typeface="Agency FB" panose="020B0503020202020204" pitchFamily="34" charset="0"/>
              </a:rPr>
              <a:t>Our Findings</a:t>
            </a:r>
            <a:endParaRPr lang="en-CA" dirty="0">
              <a:solidFill>
                <a:schemeClr val="bg1"/>
              </a:solidFill>
              <a:latin typeface="Agency FB" panose="020B0503020202020204" pitchFamily="34" charset="0"/>
            </a:endParaRPr>
          </a:p>
        </p:txBody>
      </p:sp>
      <p:pic>
        <p:nvPicPr>
          <p:cNvPr id="7" name="Picture 6">
            <a:extLst>
              <a:ext uri="{FF2B5EF4-FFF2-40B4-BE49-F238E27FC236}">
                <a16:creationId xmlns:a16="http://schemas.microsoft.com/office/drawing/2014/main" id="{46FA643A-D683-4656-8CAB-A4B59609A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6" y="1578040"/>
            <a:ext cx="11868148" cy="3701919"/>
          </a:xfrm>
          <a:prstGeom prst="rect">
            <a:avLst/>
          </a:prstGeom>
        </p:spPr>
      </p:pic>
      <p:sp>
        <p:nvSpPr>
          <p:cNvPr id="5" name="TextBox 4">
            <a:extLst>
              <a:ext uri="{FF2B5EF4-FFF2-40B4-BE49-F238E27FC236}">
                <a16:creationId xmlns:a16="http://schemas.microsoft.com/office/drawing/2014/main" id="{D3E59AB7-EBF0-476A-8781-F1B332E5C34F}"/>
              </a:ext>
            </a:extLst>
          </p:cNvPr>
          <p:cNvSpPr txBox="1"/>
          <p:nvPr/>
        </p:nvSpPr>
        <p:spPr>
          <a:xfrm>
            <a:off x="314324" y="5514981"/>
            <a:ext cx="9001953" cy="369332"/>
          </a:xfrm>
          <a:prstGeom prst="rect">
            <a:avLst/>
          </a:prstGeom>
          <a:noFill/>
        </p:spPr>
        <p:txBody>
          <a:bodyPr wrap="square" rtlCol="0">
            <a:spAutoFit/>
          </a:bodyPr>
          <a:lstStyle/>
          <a:p>
            <a:r>
              <a:rPr lang="en-US" b="1" dirty="0">
                <a:solidFill>
                  <a:schemeClr val="bg1"/>
                </a:solidFill>
              </a:rPr>
              <a:t>Figure 1 – Quarterly Sales Growth %) vs. Quarterly Market Value Growth (%)</a:t>
            </a:r>
            <a:endParaRPr lang="en-CA" b="1" dirty="0">
              <a:solidFill>
                <a:schemeClr val="bg1"/>
              </a:solidFill>
            </a:endParaRPr>
          </a:p>
        </p:txBody>
      </p:sp>
    </p:spTree>
    <p:extLst>
      <p:ext uri="{BB962C8B-B14F-4D97-AF65-F5344CB8AC3E}">
        <p14:creationId xmlns:p14="http://schemas.microsoft.com/office/powerpoint/2010/main" val="275236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stock market">
            <a:extLst>
              <a:ext uri="{FF2B5EF4-FFF2-40B4-BE49-F238E27FC236}">
                <a16:creationId xmlns:a16="http://schemas.microsoft.com/office/drawing/2014/main" id="{7AC812BA-AA6E-46BE-B45A-2FB6962FC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196A25B-E05D-47BD-9B68-5DD398B4BF9F}"/>
              </a:ext>
            </a:extLst>
          </p:cNvPr>
          <p:cNvSpPr txBox="1"/>
          <p:nvPr/>
        </p:nvSpPr>
        <p:spPr>
          <a:xfrm>
            <a:off x="314324" y="219075"/>
            <a:ext cx="4426351" cy="584775"/>
          </a:xfrm>
          <a:prstGeom prst="rect">
            <a:avLst/>
          </a:prstGeom>
          <a:noFill/>
        </p:spPr>
        <p:txBody>
          <a:bodyPr wrap="square" rtlCol="0">
            <a:spAutoFit/>
          </a:bodyPr>
          <a:lstStyle/>
          <a:p>
            <a:r>
              <a:rPr lang="en-CA" sz="3200" dirty="0">
                <a:solidFill>
                  <a:schemeClr val="bg1"/>
                </a:solidFill>
                <a:latin typeface="Agency FB" panose="020B0503020202020204" pitchFamily="34" charset="0"/>
              </a:rPr>
              <a:t>Our Findings (Sector Specific)</a:t>
            </a:r>
            <a:endParaRPr lang="en-CA" dirty="0">
              <a:solidFill>
                <a:schemeClr val="bg1"/>
              </a:solidFill>
              <a:latin typeface="Agency FB" panose="020B0503020202020204" pitchFamily="34" charset="0"/>
            </a:endParaRPr>
          </a:p>
        </p:txBody>
      </p:sp>
      <p:pic>
        <p:nvPicPr>
          <p:cNvPr id="2" name="Picture 1">
            <a:extLst>
              <a:ext uri="{FF2B5EF4-FFF2-40B4-BE49-F238E27FC236}">
                <a16:creationId xmlns:a16="http://schemas.microsoft.com/office/drawing/2014/main" id="{56FBFF01-1E47-4556-8069-D819F8511D69}"/>
              </a:ext>
            </a:extLst>
          </p:cNvPr>
          <p:cNvPicPr>
            <a:picLocks noChangeAspect="1"/>
          </p:cNvPicPr>
          <p:nvPr/>
        </p:nvPicPr>
        <p:blipFill>
          <a:blip r:embed="rId3"/>
          <a:stretch>
            <a:fillRect/>
          </a:stretch>
        </p:blipFill>
        <p:spPr>
          <a:xfrm>
            <a:off x="324980" y="1363426"/>
            <a:ext cx="2748469" cy="1602242"/>
          </a:xfrm>
          <a:prstGeom prst="rect">
            <a:avLst/>
          </a:prstGeom>
        </p:spPr>
      </p:pic>
      <p:pic>
        <p:nvPicPr>
          <p:cNvPr id="4" name="Picture 3">
            <a:extLst>
              <a:ext uri="{FF2B5EF4-FFF2-40B4-BE49-F238E27FC236}">
                <a16:creationId xmlns:a16="http://schemas.microsoft.com/office/drawing/2014/main" id="{9475D9BE-9C5B-4DE3-AAC0-CD2762DEBD6A}"/>
              </a:ext>
            </a:extLst>
          </p:cNvPr>
          <p:cNvPicPr>
            <a:picLocks noChangeAspect="1"/>
          </p:cNvPicPr>
          <p:nvPr/>
        </p:nvPicPr>
        <p:blipFill>
          <a:blip r:embed="rId4"/>
          <a:stretch>
            <a:fillRect/>
          </a:stretch>
        </p:blipFill>
        <p:spPr>
          <a:xfrm>
            <a:off x="3164053" y="1369595"/>
            <a:ext cx="2759127" cy="1590919"/>
          </a:xfrm>
          <a:prstGeom prst="rect">
            <a:avLst/>
          </a:prstGeom>
        </p:spPr>
      </p:pic>
      <p:pic>
        <p:nvPicPr>
          <p:cNvPr id="7" name="Picture 6">
            <a:extLst>
              <a:ext uri="{FF2B5EF4-FFF2-40B4-BE49-F238E27FC236}">
                <a16:creationId xmlns:a16="http://schemas.microsoft.com/office/drawing/2014/main" id="{DAE2CD4C-888B-4E41-BB93-CCAECFDAB7ED}"/>
              </a:ext>
            </a:extLst>
          </p:cNvPr>
          <p:cNvPicPr>
            <a:picLocks noChangeAspect="1"/>
          </p:cNvPicPr>
          <p:nvPr/>
        </p:nvPicPr>
        <p:blipFill>
          <a:blip r:embed="rId5"/>
          <a:stretch>
            <a:fillRect/>
          </a:stretch>
        </p:blipFill>
        <p:spPr>
          <a:xfrm>
            <a:off x="6024441" y="1369595"/>
            <a:ext cx="2737814" cy="1590919"/>
          </a:xfrm>
          <a:prstGeom prst="rect">
            <a:avLst/>
          </a:prstGeom>
        </p:spPr>
      </p:pic>
      <p:pic>
        <p:nvPicPr>
          <p:cNvPr id="9" name="Picture 8">
            <a:extLst>
              <a:ext uri="{FF2B5EF4-FFF2-40B4-BE49-F238E27FC236}">
                <a16:creationId xmlns:a16="http://schemas.microsoft.com/office/drawing/2014/main" id="{7E3591F0-9745-47B2-9738-D5A7791BF1AB}"/>
              </a:ext>
            </a:extLst>
          </p:cNvPr>
          <p:cNvPicPr>
            <a:picLocks noChangeAspect="1"/>
          </p:cNvPicPr>
          <p:nvPr/>
        </p:nvPicPr>
        <p:blipFill>
          <a:blip r:embed="rId6"/>
          <a:stretch>
            <a:fillRect/>
          </a:stretch>
        </p:blipFill>
        <p:spPr>
          <a:xfrm>
            <a:off x="8878074" y="1363426"/>
            <a:ext cx="2755225" cy="1590919"/>
          </a:xfrm>
          <a:prstGeom prst="rect">
            <a:avLst/>
          </a:prstGeom>
        </p:spPr>
      </p:pic>
      <p:pic>
        <p:nvPicPr>
          <p:cNvPr id="11" name="Picture 10">
            <a:extLst>
              <a:ext uri="{FF2B5EF4-FFF2-40B4-BE49-F238E27FC236}">
                <a16:creationId xmlns:a16="http://schemas.microsoft.com/office/drawing/2014/main" id="{4DE8672F-1458-4536-B628-DB4C2E69F105}"/>
              </a:ext>
            </a:extLst>
          </p:cNvPr>
          <p:cNvPicPr>
            <a:picLocks noChangeAspect="1"/>
          </p:cNvPicPr>
          <p:nvPr/>
        </p:nvPicPr>
        <p:blipFill>
          <a:blip r:embed="rId7"/>
          <a:stretch>
            <a:fillRect/>
          </a:stretch>
        </p:blipFill>
        <p:spPr>
          <a:xfrm>
            <a:off x="330369" y="3017635"/>
            <a:ext cx="2737812" cy="1602242"/>
          </a:xfrm>
          <a:prstGeom prst="rect">
            <a:avLst/>
          </a:prstGeom>
        </p:spPr>
      </p:pic>
      <p:pic>
        <p:nvPicPr>
          <p:cNvPr id="13" name="Picture 12">
            <a:extLst>
              <a:ext uri="{FF2B5EF4-FFF2-40B4-BE49-F238E27FC236}">
                <a16:creationId xmlns:a16="http://schemas.microsoft.com/office/drawing/2014/main" id="{328430CC-824C-4A6B-BDF4-5379AF531467}"/>
              </a:ext>
            </a:extLst>
          </p:cNvPr>
          <p:cNvPicPr>
            <a:picLocks noChangeAspect="1"/>
          </p:cNvPicPr>
          <p:nvPr/>
        </p:nvPicPr>
        <p:blipFill>
          <a:blip r:embed="rId8"/>
          <a:stretch>
            <a:fillRect/>
          </a:stretch>
        </p:blipFill>
        <p:spPr>
          <a:xfrm>
            <a:off x="3158785" y="3011973"/>
            <a:ext cx="2764395" cy="1602242"/>
          </a:xfrm>
          <a:prstGeom prst="rect">
            <a:avLst/>
          </a:prstGeom>
        </p:spPr>
      </p:pic>
      <p:pic>
        <p:nvPicPr>
          <p:cNvPr id="15" name="Picture 14">
            <a:extLst>
              <a:ext uri="{FF2B5EF4-FFF2-40B4-BE49-F238E27FC236}">
                <a16:creationId xmlns:a16="http://schemas.microsoft.com/office/drawing/2014/main" id="{46283493-3D9E-4A35-A7A5-1340F12D5292}"/>
              </a:ext>
            </a:extLst>
          </p:cNvPr>
          <p:cNvPicPr>
            <a:picLocks noChangeAspect="1"/>
          </p:cNvPicPr>
          <p:nvPr/>
        </p:nvPicPr>
        <p:blipFill>
          <a:blip r:embed="rId9"/>
          <a:stretch>
            <a:fillRect/>
          </a:stretch>
        </p:blipFill>
        <p:spPr>
          <a:xfrm>
            <a:off x="6031720" y="3015706"/>
            <a:ext cx="2746459" cy="1590919"/>
          </a:xfrm>
          <a:prstGeom prst="rect">
            <a:avLst/>
          </a:prstGeom>
        </p:spPr>
      </p:pic>
      <p:pic>
        <p:nvPicPr>
          <p:cNvPr id="17" name="Picture 16">
            <a:extLst>
              <a:ext uri="{FF2B5EF4-FFF2-40B4-BE49-F238E27FC236}">
                <a16:creationId xmlns:a16="http://schemas.microsoft.com/office/drawing/2014/main" id="{41AA8FC8-F58C-4D7E-BF16-5365E17C06D3}"/>
              </a:ext>
            </a:extLst>
          </p:cNvPr>
          <p:cNvPicPr>
            <a:picLocks noChangeAspect="1"/>
          </p:cNvPicPr>
          <p:nvPr/>
        </p:nvPicPr>
        <p:blipFill>
          <a:blip r:embed="rId10"/>
          <a:stretch>
            <a:fillRect/>
          </a:stretch>
        </p:blipFill>
        <p:spPr>
          <a:xfrm>
            <a:off x="8886719" y="3015706"/>
            <a:ext cx="2755225" cy="1590919"/>
          </a:xfrm>
          <a:prstGeom prst="rect">
            <a:avLst/>
          </a:prstGeom>
        </p:spPr>
      </p:pic>
      <p:pic>
        <p:nvPicPr>
          <p:cNvPr id="19" name="Picture 18">
            <a:extLst>
              <a:ext uri="{FF2B5EF4-FFF2-40B4-BE49-F238E27FC236}">
                <a16:creationId xmlns:a16="http://schemas.microsoft.com/office/drawing/2014/main" id="{0FD2B435-3A78-432D-832D-08057F233AA9}"/>
              </a:ext>
            </a:extLst>
          </p:cNvPr>
          <p:cNvPicPr>
            <a:picLocks noChangeAspect="1"/>
          </p:cNvPicPr>
          <p:nvPr/>
        </p:nvPicPr>
        <p:blipFill>
          <a:blip r:embed="rId11"/>
          <a:stretch>
            <a:fillRect/>
          </a:stretch>
        </p:blipFill>
        <p:spPr>
          <a:xfrm>
            <a:off x="324980" y="4671844"/>
            <a:ext cx="2737812" cy="1602242"/>
          </a:xfrm>
          <a:prstGeom prst="rect">
            <a:avLst/>
          </a:prstGeom>
        </p:spPr>
      </p:pic>
      <p:pic>
        <p:nvPicPr>
          <p:cNvPr id="21" name="Picture 20">
            <a:extLst>
              <a:ext uri="{FF2B5EF4-FFF2-40B4-BE49-F238E27FC236}">
                <a16:creationId xmlns:a16="http://schemas.microsoft.com/office/drawing/2014/main" id="{59F7C465-EFE6-4690-94FA-39CF798B7A99}"/>
              </a:ext>
            </a:extLst>
          </p:cNvPr>
          <p:cNvPicPr>
            <a:picLocks noChangeAspect="1"/>
          </p:cNvPicPr>
          <p:nvPr/>
        </p:nvPicPr>
        <p:blipFill>
          <a:blip r:embed="rId12"/>
          <a:stretch>
            <a:fillRect/>
          </a:stretch>
        </p:blipFill>
        <p:spPr>
          <a:xfrm>
            <a:off x="3158785" y="4677492"/>
            <a:ext cx="2759127" cy="1585257"/>
          </a:xfrm>
          <a:prstGeom prst="rect">
            <a:avLst/>
          </a:prstGeom>
        </p:spPr>
      </p:pic>
      <p:pic>
        <p:nvPicPr>
          <p:cNvPr id="23" name="Picture 22">
            <a:extLst>
              <a:ext uri="{FF2B5EF4-FFF2-40B4-BE49-F238E27FC236}">
                <a16:creationId xmlns:a16="http://schemas.microsoft.com/office/drawing/2014/main" id="{145986B1-5C11-4E55-9C7E-BE1EFB8A5278}"/>
              </a:ext>
            </a:extLst>
          </p:cNvPr>
          <p:cNvPicPr>
            <a:picLocks noChangeAspect="1"/>
          </p:cNvPicPr>
          <p:nvPr/>
        </p:nvPicPr>
        <p:blipFill>
          <a:blip r:embed="rId13"/>
          <a:stretch>
            <a:fillRect/>
          </a:stretch>
        </p:blipFill>
        <p:spPr>
          <a:xfrm>
            <a:off x="6031720" y="4668999"/>
            <a:ext cx="2746459" cy="1602242"/>
          </a:xfrm>
          <a:prstGeom prst="rect">
            <a:avLst/>
          </a:prstGeom>
        </p:spPr>
      </p:pic>
      <p:sp>
        <p:nvSpPr>
          <p:cNvPr id="16" name="TextBox 15">
            <a:extLst>
              <a:ext uri="{FF2B5EF4-FFF2-40B4-BE49-F238E27FC236}">
                <a16:creationId xmlns:a16="http://schemas.microsoft.com/office/drawing/2014/main" id="{87A6A981-1F06-428A-8A90-97C506E4F207}"/>
              </a:ext>
            </a:extLst>
          </p:cNvPr>
          <p:cNvSpPr txBox="1"/>
          <p:nvPr/>
        </p:nvSpPr>
        <p:spPr>
          <a:xfrm>
            <a:off x="239698" y="6369444"/>
            <a:ext cx="11130667" cy="369332"/>
          </a:xfrm>
          <a:prstGeom prst="rect">
            <a:avLst/>
          </a:prstGeom>
          <a:noFill/>
        </p:spPr>
        <p:txBody>
          <a:bodyPr wrap="square" rtlCol="0">
            <a:spAutoFit/>
          </a:bodyPr>
          <a:lstStyle/>
          <a:p>
            <a:r>
              <a:rPr lang="en-US" b="1" dirty="0">
                <a:solidFill>
                  <a:schemeClr val="bg1"/>
                </a:solidFill>
              </a:rPr>
              <a:t>Figure 2 – Quarterly Sales Growth %) vs. Quarterly Market Value Growth (%) for each Market Sector</a:t>
            </a:r>
            <a:endParaRPr lang="en-CA" b="1" dirty="0">
              <a:solidFill>
                <a:schemeClr val="bg1"/>
              </a:solidFill>
            </a:endParaRPr>
          </a:p>
        </p:txBody>
      </p:sp>
    </p:spTree>
    <p:extLst>
      <p:ext uri="{BB962C8B-B14F-4D97-AF65-F5344CB8AC3E}">
        <p14:creationId xmlns:p14="http://schemas.microsoft.com/office/powerpoint/2010/main" val="54378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Image result for stock market">
            <a:extLst>
              <a:ext uri="{FF2B5EF4-FFF2-40B4-BE49-F238E27FC236}">
                <a16:creationId xmlns:a16="http://schemas.microsoft.com/office/drawing/2014/main" id="{F16A6DE8-BD64-4857-863F-484BA46E6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D8E630C-BEDA-4CC3-845A-F8FED55B5A96}"/>
              </a:ext>
            </a:extLst>
          </p:cNvPr>
          <p:cNvSpPr txBox="1"/>
          <p:nvPr/>
        </p:nvSpPr>
        <p:spPr>
          <a:xfrm>
            <a:off x="314325" y="219075"/>
            <a:ext cx="3657600" cy="584775"/>
          </a:xfrm>
          <a:prstGeom prst="rect">
            <a:avLst/>
          </a:prstGeom>
          <a:noFill/>
        </p:spPr>
        <p:txBody>
          <a:bodyPr wrap="square" rtlCol="0">
            <a:spAutoFit/>
          </a:bodyPr>
          <a:lstStyle/>
          <a:p>
            <a:r>
              <a:rPr lang="en-CA" sz="3200" dirty="0">
                <a:solidFill>
                  <a:schemeClr val="bg1"/>
                </a:solidFill>
                <a:latin typeface="Agency FB" panose="020B0503020202020204" pitchFamily="34" charset="0"/>
              </a:rPr>
              <a:t>Incomplete Story</a:t>
            </a:r>
            <a:endParaRPr lang="en-CA" dirty="0">
              <a:solidFill>
                <a:schemeClr val="bg1"/>
              </a:solidFill>
              <a:latin typeface="Agency FB" panose="020B0503020202020204" pitchFamily="34" charset="0"/>
            </a:endParaRPr>
          </a:p>
        </p:txBody>
      </p:sp>
      <p:sp>
        <p:nvSpPr>
          <p:cNvPr id="7" name="TextBox 6">
            <a:extLst>
              <a:ext uri="{FF2B5EF4-FFF2-40B4-BE49-F238E27FC236}">
                <a16:creationId xmlns:a16="http://schemas.microsoft.com/office/drawing/2014/main" id="{A8734A5E-17F9-41E5-8128-B418A975585A}"/>
              </a:ext>
            </a:extLst>
          </p:cNvPr>
          <p:cNvSpPr txBox="1"/>
          <p:nvPr/>
        </p:nvSpPr>
        <p:spPr>
          <a:xfrm>
            <a:off x="212863" y="1171574"/>
            <a:ext cx="10322615" cy="3477875"/>
          </a:xfrm>
          <a:prstGeom prst="rect">
            <a:avLst/>
          </a:prstGeom>
          <a:noFill/>
        </p:spPr>
        <p:txBody>
          <a:bodyPr wrap="square" rtlCol="0">
            <a:spAutoFit/>
          </a:bodyPr>
          <a:lstStyle/>
          <a:p>
            <a:r>
              <a:rPr lang="en-CA" sz="2000" dirty="0">
                <a:solidFill>
                  <a:schemeClr val="bg1"/>
                </a:solidFill>
                <a:latin typeface="Agency FB" panose="020B0503020202020204" pitchFamily="34" charset="0"/>
              </a:rPr>
              <a:t>Effect of other untested factors</a:t>
            </a:r>
          </a:p>
          <a:p>
            <a:pPr lvl="1"/>
            <a:r>
              <a:rPr lang="en-CA" sz="2000" dirty="0">
                <a:solidFill>
                  <a:schemeClr val="bg1"/>
                </a:solidFill>
                <a:latin typeface="Agency FB" panose="020B0503020202020204" pitchFamily="34" charset="0"/>
              </a:rPr>
              <a:t>Mergers &amp; Acquisitions</a:t>
            </a:r>
          </a:p>
          <a:p>
            <a:pPr lvl="1"/>
            <a:r>
              <a:rPr lang="en-CA" sz="2000" dirty="0">
                <a:solidFill>
                  <a:schemeClr val="bg1"/>
                </a:solidFill>
                <a:latin typeface="Agency FB" panose="020B0503020202020204" pitchFamily="34" charset="0"/>
              </a:rPr>
              <a:t>Political Events</a:t>
            </a:r>
          </a:p>
          <a:p>
            <a:pPr lvl="1"/>
            <a:r>
              <a:rPr lang="en-CA" sz="2000" dirty="0">
                <a:solidFill>
                  <a:schemeClr val="bg1"/>
                </a:solidFill>
                <a:latin typeface="Agency FB" panose="020B0503020202020204" pitchFamily="34" charset="0"/>
              </a:rPr>
              <a:t>Natural Disasters and Epidemics</a:t>
            </a:r>
          </a:p>
          <a:p>
            <a:pPr lvl="1"/>
            <a:endParaRPr lang="en-CA" sz="2000" dirty="0">
              <a:solidFill>
                <a:schemeClr val="bg1"/>
              </a:solidFill>
              <a:latin typeface="Agency FB" panose="020B0503020202020204" pitchFamily="34" charset="0"/>
            </a:endParaRPr>
          </a:p>
          <a:p>
            <a:endParaRPr lang="en-CA" sz="2000" dirty="0">
              <a:solidFill>
                <a:schemeClr val="bg1"/>
              </a:solidFill>
              <a:latin typeface="Agency FB" panose="020B0503020202020204" pitchFamily="34" charset="0"/>
            </a:endParaRPr>
          </a:p>
          <a:p>
            <a:r>
              <a:rPr lang="en-CA" sz="2000" dirty="0">
                <a:solidFill>
                  <a:schemeClr val="bg1"/>
                </a:solidFill>
                <a:latin typeface="Agency FB" panose="020B0503020202020204" pitchFamily="34" charset="0"/>
              </a:rPr>
              <a:t>Correlation vs causation</a:t>
            </a:r>
          </a:p>
          <a:p>
            <a:r>
              <a:rPr lang="en-CA" sz="2000" dirty="0">
                <a:solidFill>
                  <a:schemeClr val="bg1"/>
                </a:solidFill>
                <a:latin typeface="Agency FB" panose="020B0503020202020204" pitchFamily="34" charset="0"/>
              </a:rPr>
              <a:t>	</a:t>
            </a:r>
          </a:p>
          <a:p>
            <a:endParaRPr lang="en-CA" sz="2000" dirty="0">
              <a:solidFill>
                <a:schemeClr val="bg1"/>
              </a:solidFill>
              <a:latin typeface="Agency FB" panose="020B0503020202020204" pitchFamily="34" charset="0"/>
            </a:endParaRPr>
          </a:p>
          <a:p>
            <a:r>
              <a:rPr lang="en-CA" sz="2000" dirty="0">
                <a:solidFill>
                  <a:schemeClr val="bg1"/>
                </a:solidFill>
                <a:latin typeface="Agency FB" panose="020B0503020202020204" pitchFamily="34" charset="0"/>
              </a:rPr>
              <a:t>Practicality</a:t>
            </a:r>
          </a:p>
          <a:p>
            <a:endParaRPr lang="en-CA" sz="2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49637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tock market">
            <a:extLst>
              <a:ext uri="{FF2B5EF4-FFF2-40B4-BE49-F238E27FC236}">
                <a16:creationId xmlns:a16="http://schemas.microsoft.com/office/drawing/2014/main" id="{A6A5B794-B037-467B-91AD-6796D6FFA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87BBA1-C7E5-42C2-9CB8-00BF9DE96482}"/>
              </a:ext>
            </a:extLst>
          </p:cNvPr>
          <p:cNvSpPr txBox="1"/>
          <p:nvPr/>
        </p:nvSpPr>
        <p:spPr>
          <a:xfrm>
            <a:off x="314325" y="219075"/>
            <a:ext cx="3657600" cy="584775"/>
          </a:xfrm>
          <a:prstGeom prst="rect">
            <a:avLst/>
          </a:prstGeom>
          <a:noFill/>
        </p:spPr>
        <p:txBody>
          <a:bodyPr wrap="square" rtlCol="0">
            <a:spAutoFit/>
          </a:bodyPr>
          <a:lstStyle/>
          <a:p>
            <a:r>
              <a:rPr lang="en-CA" sz="3200" dirty="0">
                <a:solidFill>
                  <a:schemeClr val="bg1"/>
                </a:solidFill>
                <a:latin typeface="Agency FB" panose="020B0503020202020204" pitchFamily="34" charset="0"/>
              </a:rPr>
              <a:t>Appendix</a:t>
            </a:r>
            <a:endParaRPr lang="en-CA"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02154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C834-0270-4661-873D-1F1E516A47A2}"/>
              </a:ext>
            </a:extLst>
          </p:cNvPr>
          <p:cNvSpPr>
            <a:spLocks noGrp="1"/>
          </p:cNvSpPr>
          <p:nvPr>
            <p:ph type="title"/>
          </p:nvPr>
        </p:nvSpPr>
        <p:spPr>
          <a:xfrm>
            <a:off x="838200" y="365126"/>
            <a:ext cx="10515600" cy="920336"/>
          </a:xfrm>
        </p:spPr>
        <p:txBody>
          <a:bodyPr/>
          <a:lstStyle/>
          <a:p>
            <a:r>
              <a:rPr lang="en-US" dirty="0"/>
              <a:t>Data Collection and Processing</a:t>
            </a:r>
            <a:endParaRPr lang="en-CA" dirty="0"/>
          </a:p>
        </p:txBody>
      </p:sp>
      <p:sp>
        <p:nvSpPr>
          <p:cNvPr id="3" name="Content Placeholder 2">
            <a:extLst>
              <a:ext uri="{FF2B5EF4-FFF2-40B4-BE49-F238E27FC236}">
                <a16:creationId xmlns:a16="http://schemas.microsoft.com/office/drawing/2014/main" id="{3B43D2E0-0789-48A5-BBD8-A581C59753AE}"/>
              </a:ext>
            </a:extLst>
          </p:cNvPr>
          <p:cNvSpPr>
            <a:spLocks noGrp="1"/>
          </p:cNvSpPr>
          <p:nvPr>
            <p:ph idx="1"/>
          </p:nvPr>
        </p:nvSpPr>
        <p:spPr/>
        <p:txBody>
          <a:bodyPr>
            <a:normAutofit fontScale="92500" lnSpcReduction="20000"/>
          </a:bodyPr>
          <a:lstStyle/>
          <a:p>
            <a:r>
              <a:rPr lang="en-US" dirty="0"/>
              <a:t>Data used for this analysis consisted:</a:t>
            </a:r>
          </a:p>
          <a:p>
            <a:pPr lvl="1"/>
            <a:r>
              <a:rPr lang="en-US" dirty="0"/>
              <a:t>A csv file of stock code, company name, quarterly sales, and quarterly market value from March 2007 to September 2018</a:t>
            </a:r>
          </a:p>
          <a:p>
            <a:pPr lvl="1"/>
            <a:r>
              <a:rPr lang="en-US" dirty="0"/>
              <a:t>A csv file of stock code, company name, and stock sector/industry</a:t>
            </a:r>
          </a:p>
          <a:p>
            <a:r>
              <a:rPr lang="en-US" dirty="0"/>
              <a:t>The two files were joined and rows with null or empty values for any of the financial data points were removed</a:t>
            </a:r>
          </a:p>
          <a:p>
            <a:r>
              <a:rPr lang="en-US" dirty="0"/>
              <a:t>Company sales growth (%) quarter-over-quarter, and year-over-year were calculated and added as columns to the source file</a:t>
            </a:r>
          </a:p>
          <a:p>
            <a:r>
              <a:rPr lang="en-US" dirty="0"/>
              <a:t>Company market value growth (%) quarter-over-quarter and year-over-year were calculated and added as columns to the source file</a:t>
            </a:r>
          </a:p>
          <a:p>
            <a:r>
              <a:rPr lang="en-US" dirty="0"/>
              <a:t>A scatter plot was created to show whether there is any correlation between the growth of company sales to their growth of market value. See Figure 1.</a:t>
            </a:r>
          </a:p>
          <a:p>
            <a:endParaRPr lang="en-CA" dirty="0"/>
          </a:p>
        </p:txBody>
      </p:sp>
    </p:spTree>
    <p:extLst>
      <p:ext uri="{BB962C8B-B14F-4D97-AF65-F5344CB8AC3E}">
        <p14:creationId xmlns:p14="http://schemas.microsoft.com/office/powerpoint/2010/main" val="131798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8F58-4742-427A-BF9B-343E5B6D0743}"/>
              </a:ext>
            </a:extLst>
          </p:cNvPr>
          <p:cNvSpPr>
            <a:spLocks noGrp="1"/>
          </p:cNvSpPr>
          <p:nvPr>
            <p:ph type="title"/>
          </p:nvPr>
        </p:nvSpPr>
        <p:spPr/>
        <p:txBody>
          <a:bodyPr/>
          <a:lstStyle/>
          <a:p>
            <a:r>
              <a:rPr lang="en-US" dirty="0"/>
              <a:t>Analysis</a:t>
            </a:r>
            <a:endParaRPr lang="en-CA" dirty="0"/>
          </a:p>
        </p:txBody>
      </p:sp>
      <p:sp>
        <p:nvSpPr>
          <p:cNvPr id="3" name="Content Placeholder 2">
            <a:extLst>
              <a:ext uri="{FF2B5EF4-FFF2-40B4-BE49-F238E27FC236}">
                <a16:creationId xmlns:a16="http://schemas.microsoft.com/office/drawing/2014/main" id="{CD706CF2-AD08-4E33-919E-438078E89917}"/>
              </a:ext>
            </a:extLst>
          </p:cNvPr>
          <p:cNvSpPr>
            <a:spLocks noGrp="1"/>
          </p:cNvSpPr>
          <p:nvPr>
            <p:ph idx="1"/>
          </p:nvPr>
        </p:nvSpPr>
        <p:spPr/>
        <p:txBody>
          <a:bodyPr/>
          <a:lstStyle/>
          <a:p>
            <a:r>
              <a:rPr lang="en-US" dirty="0"/>
              <a:t>We observed an overall correlation of 0.28, which shows a positive correlation between the two variables.  </a:t>
            </a:r>
            <a:r>
              <a:rPr lang="en-CA" dirty="0"/>
              <a:t>Positive correlation indicates that sales growth is a good starting point to determine stock market value growth</a:t>
            </a:r>
          </a:p>
          <a:p>
            <a:pPr lvl="1"/>
            <a:r>
              <a:rPr lang="en-CA" dirty="0"/>
              <a:t>Every company has a common goal of attempting to Sell a product/service with more volume and price </a:t>
            </a:r>
          </a:p>
          <a:p>
            <a:pPr lvl="1"/>
            <a:r>
              <a:rPr lang="en-CA" dirty="0"/>
              <a:t>A company similar to an organism is quite complex and many other variables may impact the stock market value </a:t>
            </a:r>
          </a:p>
          <a:p>
            <a:pPr lvl="1"/>
            <a:r>
              <a:rPr lang="en-CA" dirty="0"/>
              <a:t>The recent time period shows how the market value is changing very rapidly with market participants estimating what the future financial results will be</a:t>
            </a:r>
          </a:p>
          <a:p>
            <a:endParaRPr lang="en-US" dirty="0"/>
          </a:p>
          <a:p>
            <a:endParaRPr lang="en-CA" dirty="0"/>
          </a:p>
        </p:txBody>
      </p:sp>
    </p:spTree>
    <p:extLst>
      <p:ext uri="{BB962C8B-B14F-4D97-AF65-F5344CB8AC3E}">
        <p14:creationId xmlns:p14="http://schemas.microsoft.com/office/powerpoint/2010/main" val="218986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265C-2A37-4A59-84FA-DBF8756CBD93}"/>
              </a:ext>
            </a:extLst>
          </p:cNvPr>
          <p:cNvSpPr>
            <a:spLocks noGrp="1"/>
          </p:cNvSpPr>
          <p:nvPr>
            <p:ph type="title"/>
          </p:nvPr>
        </p:nvSpPr>
        <p:spPr/>
        <p:txBody>
          <a:bodyPr/>
          <a:lstStyle/>
          <a:p>
            <a:r>
              <a:rPr lang="en-US" dirty="0"/>
              <a:t>Analysis by Market Sector</a:t>
            </a:r>
            <a:endParaRPr lang="en-CA" dirty="0"/>
          </a:p>
        </p:txBody>
      </p:sp>
      <p:sp>
        <p:nvSpPr>
          <p:cNvPr id="3" name="Content Placeholder 2">
            <a:extLst>
              <a:ext uri="{FF2B5EF4-FFF2-40B4-BE49-F238E27FC236}">
                <a16:creationId xmlns:a16="http://schemas.microsoft.com/office/drawing/2014/main" id="{A03AAC99-47D2-41EC-BB92-D335AA61EB2C}"/>
              </a:ext>
            </a:extLst>
          </p:cNvPr>
          <p:cNvSpPr>
            <a:spLocks noGrp="1"/>
          </p:cNvSpPr>
          <p:nvPr>
            <p:ph idx="1"/>
          </p:nvPr>
        </p:nvSpPr>
        <p:spPr/>
        <p:txBody>
          <a:bodyPr/>
          <a:lstStyle/>
          <a:p>
            <a:r>
              <a:rPr lang="en-US" dirty="0"/>
              <a:t>For this analysis, the same two variables were calculated for each of the 11 market sectors (Global Industry Classification Standard) in the dataset</a:t>
            </a:r>
          </a:p>
          <a:p>
            <a:r>
              <a:rPr lang="en-CA" dirty="0"/>
              <a:t>Scatterplots were created including the linear regression model. See Figure 2.</a:t>
            </a:r>
          </a:p>
          <a:p>
            <a:endParaRPr lang="en-CA" dirty="0"/>
          </a:p>
          <a:p>
            <a:pPr marL="0" indent="0">
              <a:buNone/>
            </a:pPr>
            <a:endParaRPr lang="en-CA" dirty="0"/>
          </a:p>
        </p:txBody>
      </p:sp>
    </p:spTree>
    <p:extLst>
      <p:ext uri="{BB962C8B-B14F-4D97-AF65-F5344CB8AC3E}">
        <p14:creationId xmlns:p14="http://schemas.microsoft.com/office/powerpoint/2010/main" val="2579587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591</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Agency FB</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Data Collection and Processing</vt:lpstr>
      <vt:lpstr>Analysis</vt:lpstr>
      <vt:lpstr>Analysis by Market Sector</vt:lpstr>
      <vt:lpstr>Market Sector - Key Findings</vt:lpstr>
      <vt:lpstr>Limitations &amp; Biases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Marvin Halili</dc:creator>
  <cp:lastModifiedBy>sharon liu</cp:lastModifiedBy>
  <cp:revision>35</cp:revision>
  <dcterms:created xsi:type="dcterms:W3CDTF">2020-03-17T21:36:27Z</dcterms:created>
  <dcterms:modified xsi:type="dcterms:W3CDTF">2020-03-18T22:24:02Z</dcterms:modified>
</cp:coreProperties>
</file>