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59" r:id="rId4"/>
    <p:sldId id="260" r:id="rId5"/>
    <p:sldId id="261" r:id="rId6"/>
    <p:sldId id="262" r:id="rId7"/>
    <p:sldId id="268" r:id="rId8"/>
    <p:sldId id="271" r:id="rId9"/>
    <p:sldId id="263" r:id="rId10"/>
    <p:sldId id="267" r:id="rId11"/>
    <p:sldId id="264" r:id="rId12"/>
    <p:sldId id="269" r:id="rId13"/>
    <p:sldId id="265" r:id="rId14"/>
    <p:sldId id="270"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B82DCA-6720-4D7D-957D-05A44CC26A80}" v="4" dt="2023-10-08T18:01:39.502"/>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p:cViewPr varScale="1">
        <p:scale>
          <a:sx n="82" d="100"/>
          <a:sy n="82" d="100"/>
        </p:scale>
        <p:origin x="720" y="101"/>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1" csCatId="accent1" phldr="1"/>
      <dgm:spPr/>
      <dgm:t>
        <a:bodyPr/>
        <a:lstStyle/>
        <a:p>
          <a:endParaRPr lang="en-US"/>
        </a:p>
      </dgm:t>
    </dgm:pt>
    <dgm:pt modelId="{11888A7B-1E89-45E6-84F4-EF92B26189CD}">
      <dgm:prSet phldrT="[Text]"/>
      <dgm:spPr/>
      <dgm:t>
        <a:bodyPr/>
        <a:lstStyle/>
        <a:p>
          <a:r>
            <a:rPr lang="en-US" dirty="0"/>
            <a:t>Step 1 Extract the Data</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r>
            <a:rPr lang="en-US" dirty="0"/>
            <a:t>Step 2 Flask</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r>
            <a:rPr lang="en-US" dirty="0"/>
            <a:t>Step 3 JavaScript</a:t>
          </a:r>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640CA9BD-09C1-4472-8DAC-0F150EC5E678}">
      <dgm:prSet phldrT="[Text]"/>
      <dgm:spPr/>
      <dgm:t>
        <a:bodyPr/>
        <a:lstStyle/>
        <a:p>
          <a:r>
            <a:rPr lang="en-US" dirty="0"/>
            <a:t>Step 4 Finished Product</a:t>
          </a:r>
        </a:p>
      </dgm:t>
    </dgm:pt>
    <dgm:pt modelId="{90609DF7-843B-4BEF-A3B5-89270E6B0951}" type="parTrans" cxnId="{957C551D-31A8-4286-A3AE-C5928DB663CE}">
      <dgm:prSet/>
      <dgm:spPr/>
      <dgm:t>
        <a:bodyPr/>
        <a:lstStyle/>
        <a:p>
          <a:endParaRPr lang="en-US"/>
        </a:p>
      </dgm:t>
    </dgm:pt>
    <dgm:pt modelId="{67B503AA-82FD-4AA4-8357-3D8B59D6160B}" type="sibTrans" cxnId="{957C551D-31A8-4286-A3AE-C5928DB663CE}">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C1682CE3-81F4-4BEA-B13D-10C7017D8387}" type="pres">
      <dgm:prSet presAssocID="{640CA9BD-09C1-4472-8DAC-0F150EC5E678}" presName="boxAndChildren" presStyleCnt="0"/>
      <dgm:spPr/>
    </dgm:pt>
    <dgm:pt modelId="{325B9957-E809-4285-A870-20AA1AEAA8D7}" type="pres">
      <dgm:prSet presAssocID="{640CA9BD-09C1-4472-8DAC-0F150EC5E678}" presName="parentTextBox" presStyleLbl="node1" presStyleIdx="0" presStyleCnt="4"/>
      <dgm:spPr/>
    </dgm:pt>
    <dgm:pt modelId="{2AB5853F-AA77-4431-82DF-105CEB2E1424}" type="pres">
      <dgm:prSet presAssocID="{665399A3-A410-4656-8F7E-3FAB641DE891}" presName="sp" presStyleCnt="0"/>
      <dgm:spPr/>
    </dgm:pt>
    <dgm:pt modelId="{EC667030-4855-4843-9717-7DF08446AEB5}" type="pres">
      <dgm:prSet presAssocID="{356F6FEF-38C8-437A-8562-86A5ED3F5885}" presName="arrowAndChildren" presStyleCnt="0"/>
      <dgm:spPr/>
    </dgm:pt>
    <dgm:pt modelId="{C830B7C4-5210-41AC-A88B-BECF7607C1E5}" type="pres">
      <dgm:prSet presAssocID="{356F6FEF-38C8-437A-8562-86A5ED3F5885}" presName="parentTextArrow" presStyleLbl="node1" presStyleIdx="1" presStyleCnt="4"/>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2" presStyleCnt="4"/>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3" presStyleCnt="4"/>
      <dgm:spPr/>
    </dgm:pt>
  </dgm:ptLst>
  <dgm:cxnLst>
    <dgm:cxn modelId="{79EE9E02-BFF5-41D3-86F8-33470970BFCE}" type="presOf" srcId="{2EFB202A-8611-4DDC-831D-D12EB67B6CF7}" destId="{812F39FC-2D1E-4DD1-A1A6-C7F9287A4AAB}" srcOrd="0" destOrd="0" presId="urn:microsoft.com/office/officeart/2005/8/layout/process4"/>
    <dgm:cxn modelId="{957C551D-31A8-4286-A3AE-C5928DB663CE}" srcId="{2EFB202A-8611-4DDC-831D-D12EB67B6CF7}" destId="{640CA9BD-09C1-4472-8DAC-0F150EC5E678}" srcOrd="3" destOrd="0" parTransId="{90609DF7-843B-4BEF-A3B5-89270E6B0951}" sibTransId="{67B503AA-82FD-4AA4-8357-3D8B59D6160B}"/>
    <dgm:cxn modelId="{B2E3875C-D3F8-41A4-A6EA-DD49F61576A0}" type="presOf" srcId="{11888A7B-1E89-45E6-84F4-EF92B26189CD}" destId="{32FA43B7-34B4-4881-9A79-E3EDEC9D4CBF}" srcOrd="0" destOrd="0" presId="urn:microsoft.com/office/officeart/2005/8/layout/process4"/>
    <dgm:cxn modelId="{AAE8F060-3E29-4C68-9A74-089916E04D67}" type="presOf" srcId="{356F6FEF-38C8-437A-8562-86A5ED3F5885}" destId="{C830B7C4-5210-41AC-A88B-BECF7607C1E5}"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4D111F6B-0B5C-40A7-BA86-973E36B2D8F2}" type="presOf" srcId="{712EDDD5-F1C9-457B-A81D-F94868058B44}" destId="{D5473CBC-EEC3-408A-B4A6-07882F253A8B}" srcOrd="0" destOrd="0" presId="urn:microsoft.com/office/officeart/2005/8/layout/process4"/>
    <dgm:cxn modelId="{67067571-6170-41AF-87A3-FB3B609D9CEA}" type="presOf" srcId="{640CA9BD-09C1-4472-8DAC-0F150EC5E678}" destId="{325B9957-E809-4285-A870-20AA1AEAA8D7}" srcOrd="0" destOrd="0" presId="urn:microsoft.com/office/officeart/2005/8/layout/process4"/>
    <dgm:cxn modelId="{5376348D-4465-4E2E-9DB8-EA1F5276717B}" srcId="{2EFB202A-8611-4DDC-831D-D12EB67B6CF7}" destId="{11888A7B-1E89-45E6-84F4-EF92B26189CD}" srcOrd="0" destOrd="0" parTransId="{6043087E-917B-44BC-97F8-41385FD50DC3}" sibTransId="{438F37F5-E676-4BB5-A241-95D895E1B43F}"/>
    <dgm:cxn modelId="{8247D1A2-555D-4B39-B44D-5F2B5AE64242}" srcId="{2EFB202A-8611-4DDC-831D-D12EB67B6CF7}" destId="{356F6FEF-38C8-437A-8562-86A5ED3F5885}" srcOrd="2" destOrd="0" parTransId="{BD9B34C9-939F-47F5-A040-1B30C9EEA310}" sibTransId="{665399A3-A410-4656-8F7E-3FAB641DE891}"/>
    <dgm:cxn modelId="{5678914C-8F14-4F79-9116-C33CBC8B70E7}" type="presParOf" srcId="{812F39FC-2D1E-4DD1-A1A6-C7F9287A4AAB}" destId="{C1682CE3-81F4-4BEA-B13D-10C7017D8387}" srcOrd="0" destOrd="0" presId="urn:microsoft.com/office/officeart/2005/8/layout/process4"/>
    <dgm:cxn modelId="{B75DEEE2-790E-400B-832F-7C2526EFEEFC}" type="presParOf" srcId="{C1682CE3-81F4-4BEA-B13D-10C7017D8387}" destId="{325B9957-E809-4285-A870-20AA1AEAA8D7}" srcOrd="0" destOrd="0" presId="urn:microsoft.com/office/officeart/2005/8/layout/process4"/>
    <dgm:cxn modelId="{6FA0FB88-FED5-4DA9-8FB7-49F6DEA20B1D}" type="presParOf" srcId="{812F39FC-2D1E-4DD1-A1A6-C7F9287A4AAB}" destId="{2AB5853F-AA77-4431-82DF-105CEB2E1424}" srcOrd="1" destOrd="0" presId="urn:microsoft.com/office/officeart/2005/8/layout/process4"/>
    <dgm:cxn modelId="{52F7A226-0BC5-4418-B1BB-E2FD5547F031}" type="presParOf" srcId="{812F39FC-2D1E-4DD1-A1A6-C7F9287A4AAB}" destId="{EC667030-4855-4843-9717-7DF08446AEB5}" srcOrd="2" destOrd="0" presId="urn:microsoft.com/office/officeart/2005/8/layout/process4"/>
    <dgm:cxn modelId="{B3DA9F18-ADDC-4C31-BFC3-7AFA3D398C18}" type="presParOf" srcId="{EC667030-4855-4843-9717-7DF08446AEB5}" destId="{C830B7C4-5210-41AC-A88B-BECF7607C1E5}" srcOrd="0" destOrd="0" presId="urn:microsoft.com/office/officeart/2005/8/layout/process4"/>
    <dgm:cxn modelId="{6D5A561E-9AED-4BD0-B61C-B210C294197C}" type="presParOf" srcId="{812F39FC-2D1E-4DD1-A1A6-C7F9287A4AAB}" destId="{7FB80134-CA62-4591-A6BE-C119FEAC14B6}" srcOrd="3" destOrd="0" presId="urn:microsoft.com/office/officeart/2005/8/layout/process4"/>
    <dgm:cxn modelId="{8AA3D574-35B2-4F26-9753-43647056D5BB}" type="presParOf" srcId="{812F39FC-2D1E-4DD1-A1A6-C7F9287A4AAB}" destId="{C4866045-B43B-429F-851C-E58098BA6DB8}" srcOrd="4"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5" destOrd="0" presId="urn:microsoft.com/office/officeart/2005/8/layout/process4"/>
    <dgm:cxn modelId="{D11F7181-D05C-4ACC-A34B-6E9511FBE167}" type="presParOf" srcId="{812F39FC-2D1E-4DD1-A1A6-C7F9287A4AAB}" destId="{1C274FFF-1754-4900-887F-DFF5156E0B8D}" srcOrd="6"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B9957-E809-4285-A870-20AA1AEAA8D7}">
      <dsp:nvSpPr>
        <dsp:cNvPr id="0" name=""/>
        <dsp:cNvSpPr/>
      </dsp:nvSpPr>
      <dsp:spPr>
        <a:xfrm>
          <a:off x="0" y="3569039"/>
          <a:ext cx="5029199" cy="78081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4 Finished Product</a:t>
          </a:r>
        </a:p>
      </dsp:txBody>
      <dsp:txXfrm>
        <a:off x="0" y="3569039"/>
        <a:ext cx="5029199" cy="780818"/>
      </dsp:txXfrm>
    </dsp:sp>
    <dsp:sp modelId="{C830B7C4-5210-41AC-A88B-BECF7607C1E5}">
      <dsp:nvSpPr>
        <dsp:cNvPr id="0" name=""/>
        <dsp:cNvSpPr/>
      </dsp:nvSpPr>
      <dsp:spPr>
        <a:xfrm rot="10800000">
          <a:off x="0" y="2379853"/>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3 JavaScript</a:t>
          </a:r>
        </a:p>
      </dsp:txBody>
      <dsp:txXfrm rot="10800000">
        <a:off x="0" y="2379853"/>
        <a:ext cx="5029199" cy="780308"/>
      </dsp:txXfrm>
    </dsp:sp>
    <dsp:sp modelId="{D5473CBC-EEC3-408A-B4A6-07882F253A8B}">
      <dsp:nvSpPr>
        <dsp:cNvPr id="0" name=""/>
        <dsp:cNvSpPr/>
      </dsp:nvSpPr>
      <dsp:spPr>
        <a:xfrm rot="10800000">
          <a:off x="0" y="1190666"/>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2 Flask</a:t>
          </a:r>
        </a:p>
      </dsp:txBody>
      <dsp:txXfrm rot="10800000">
        <a:off x="0" y="1190666"/>
        <a:ext cx="5029199" cy="780308"/>
      </dsp:txXfrm>
    </dsp:sp>
    <dsp:sp modelId="{32FA43B7-34B4-4881-9A79-E3EDEC9D4CBF}">
      <dsp:nvSpPr>
        <dsp:cNvPr id="0" name=""/>
        <dsp:cNvSpPr/>
      </dsp:nvSpPr>
      <dsp:spPr>
        <a:xfrm rot="10800000">
          <a:off x="0" y="1479"/>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1 Extract the Data</a:t>
          </a:r>
        </a:p>
      </dsp:txBody>
      <dsp:txXfrm rot="10800000">
        <a:off x="0" y="1479"/>
        <a:ext cx="5029199" cy="7803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10/8/2023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10/8/2023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10/8/2023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10/8/2023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10/8/2023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10/8/2023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10/8/2023</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10/8/2023</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10/8/2023</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10/8/2023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10/8/2023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10/8/2023</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Yelp, For Travel Help! </a:t>
            </a:r>
          </a:p>
        </p:txBody>
      </p:sp>
      <p:sp>
        <p:nvSpPr>
          <p:cNvPr id="3" name="Subtitle 2"/>
          <p:cNvSpPr>
            <a:spLocks noGrp="1"/>
          </p:cNvSpPr>
          <p:nvPr>
            <p:ph type="subTitle" idx="1"/>
          </p:nvPr>
        </p:nvSpPr>
        <p:spPr/>
        <p:txBody>
          <a:bodyPr/>
          <a:lstStyle/>
          <a:p>
            <a:r>
              <a:rPr lang="en-US" dirty="0"/>
              <a:t>A Flask/JavaScript Travel Guide</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Html/JS</a:t>
            </a:r>
          </a:p>
        </p:txBody>
      </p:sp>
      <p:sp>
        <p:nvSpPr>
          <p:cNvPr id="3" name="Text Placeholder 2"/>
          <p:cNvSpPr>
            <a:spLocks noGrp="1"/>
          </p:cNvSpPr>
          <p:nvPr>
            <p:ph type="body" idx="1"/>
          </p:nvPr>
        </p:nvSpPr>
        <p:spPr/>
        <p:txBody>
          <a:bodyPr/>
          <a:lstStyle/>
          <a:p>
            <a:r>
              <a:rPr lang="en-US" dirty="0"/>
              <a:t>Like peanut butter and jelly….or chocolate….or....</a:t>
            </a:r>
          </a:p>
        </p:txBody>
      </p:sp>
    </p:spTree>
    <p:extLst>
      <p:ext uri="{BB962C8B-B14F-4D97-AF65-F5344CB8AC3E}">
        <p14:creationId xmlns:p14="http://schemas.microsoft.com/office/powerpoint/2010/main" val="140724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2AC6DD3-9DCE-1338-27A6-83CDA8706469}"/>
              </a:ext>
            </a:extLst>
          </p:cNvPr>
          <p:cNvSpPr/>
          <p:nvPr/>
        </p:nvSpPr>
        <p:spPr>
          <a:xfrm>
            <a:off x="381000" y="381000"/>
            <a:ext cx="7315200" cy="5791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F7DE22-D74B-A6D5-E142-43A78059FBF0}"/>
              </a:ext>
            </a:extLst>
          </p:cNvPr>
          <p:cNvSpPr>
            <a:spLocks noGrp="1"/>
          </p:cNvSpPr>
          <p:nvPr>
            <p:ph type="title"/>
          </p:nvPr>
        </p:nvSpPr>
        <p:spPr>
          <a:xfrm>
            <a:off x="7924800" y="838200"/>
            <a:ext cx="3429000" cy="609600"/>
          </a:xfrm>
        </p:spPr>
        <p:txBody>
          <a:bodyPr/>
          <a:lstStyle/>
          <a:p>
            <a:r>
              <a:rPr lang="en-US" dirty="0"/>
              <a:t>HTML, CSS, JS</a:t>
            </a:r>
          </a:p>
        </p:txBody>
      </p:sp>
      <p:sp>
        <p:nvSpPr>
          <p:cNvPr id="3" name="Content Placeholder 2">
            <a:extLst>
              <a:ext uri="{FF2B5EF4-FFF2-40B4-BE49-F238E27FC236}">
                <a16:creationId xmlns:a16="http://schemas.microsoft.com/office/drawing/2014/main" id="{58DD2207-1A9E-CD3E-3CFE-457A129427E4}"/>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AD4FB6AD-FEFE-4C66-E36D-C5D67670F48A}"/>
              </a:ext>
            </a:extLst>
          </p:cNvPr>
          <p:cNvSpPr>
            <a:spLocks noGrp="1"/>
          </p:cNvSpPr>
          <p:nvPr>
            <p:ph type="body" sz="half" idx="2"/>
          </p:nvPr>
        </p:nvSpPr>
        <p:spPr>
          <a:xfrm>
            <a:off x="7924800" y="1905000"/>
            <a:ext cx="3429000" cy="3429000"/>
          </a:xfrm>
        </p:spPr>
        <p:txBody>
          <a:bodyPr>
            <a:normAutofit/>
          </a:bodyPr>
          <a:lstStyle/>
          <a:p>
            <a:r>
              <a:rPr lang="en-US" dirty="0"/>
              <a:t>We utilized several files to create our web visualizations. (counter-clockwise, from top-left)</a:t>
            </a:r>
          </a:p>
          <a:p>
            <a:r>
              <a:rPr lang="en-US" dirty="0"/>
              <a:t>1. An index.html file, as our core web document and source location</a:t>
            </a:r>
          </a:p>
          <a:p>
            <a:r>
              <a:rPr lang="en-US" dirty="0"/>
              <a:t>2. A CSS file for formatting </a:t>
            </a:r>
          </a:p>
          <a:p>
            <a:r>
              <a:rPr lang="en-US" dirty="0"/>
              <a:t>3. An HTML map file for populating our window map.</a:t>
            </a:r>
          </a:p>
          <a:p>
            <a:r>
              <a:rPr lang="en-US" dirty="0"/>
              <a:t>4. A JavaScript script file to allow user control of the visualizations and data.</a:t>
            </a:r>
          </a:p>
        </p:txBody>
      </p:sp>
      <p:pic>
        <p:nvPicPr>
          <p:cNvPr id="6" name="Picture 5">
            <a:extLst>
              <a:ext uri="{FF2B5EF4-FFF2-40B4-BE49-F238E27FC236}">
                <a16:creationId xmlns:a16="http://schemas.microsoft.com/office/drawing/2014/main" id="{8C4031F9-CDE5-2130-C53F-F1C06F5268A4}"/>
              </a:ext>
            </a:extLst>
          </p:cNvPr>
          <p:cNvPicPr>
            <a:picLocks noChangeAspect="1"/>
          </p:cNvPicPr>
          <p:nvPr/>
        </p:nvPicPr>
        <p:blipFill>
          <a:blip r:embed="rId2"/>
          <a:stretch>
            <a:fillRect/>
          </a:stretch>
        </p:blipFill>
        <p:spPr>
          <a:xfrm>
            <a:off x="702108" y="838201"/>
            <a:ext cx="3091752" cy="2205506"/>
          </a:xfrm>
          <a:prstGeom prst="rect">
            <a:avLst/>
          </a:prstGeom>
        </p:spPr>
      </p:pic>
      <p:pic>
        <p:nvPicPr>
          <p:cNvPr id="8" name="Picture 7">
            <a:extLst>
              <a:ext uri="{FF2B5EF4-FFF2-40B4-BE49-F238E27FC236}">
                <a16:creationId xmlns:a16="http://schemas.microsoft.com/office/drawing/2014/main" id="{7A0EAE92-298C-FD9E-471B-B039082DF861}"/>
              </a:ext>
            </a:extLst>
          </p:cNvPr>
          <p:cNvPicPr>
            <a:picLocks noChangeAspect="1"/>
          </p:cNvPicPr>
          <p:nvPr/>
        </p:nvPicPr>
        <p:blipFill>
          <a:blip r:embed="rId3"/>
          <a:stretch>
            <a:fillRect/>
          </a:stretch>
        </p:blipFill>
        <p:spPr>
          <a:xfrm>
            <a:off x="615629" y="3215362"/>
            <a:ext cx="3200400" cy="2516151"/>
          </a:xfrm>
          <a:prstGeom prst="rect">
            <a:avLst/>
          </a:prstGeom>
        </p:spPr>
      </p:pic>
      <p:pic>
        <p:nvPicPr>
          <p:cNvPr id="10" name="Picture 9">
            <a:extLst>
              <a:ext uri="{FF2B5EF4-FFF2-40B4-BE49-F238E27FC236}">
                <a16:creationId xmlns:a16="http://schemas.microsoft.com/office/drawing/2014/main" id="{BB9EC2E2-0FD9-6AC2-F05D-3118BD743DCA}"/>
              </a:ext>
            </a:extLst>
          </p:cNvPr>
          <p:cNvPicPr>
            <a:picLocks noChangeAspect="1"/>
          </p:cNvPicPr>
          <p:nvPr/>
        </p:nvPicPr>
        <p:blipFill>
          <a:blip r:embed="rId4"/>
          <a:stretch>
            <a:fillRect/>
          </a:stretch>
        </p:blipFill>
        <p:spPr>
          <a:xfrm>
            <a:off x="4038600" y="3135980"/>
            <a:ext cx="3422971" cy="2539917"/>
          </a:xfrm>
          <a:prstGeom prst="rect">
            <a:avLst/>
          </a:prstGeom>
        </p:spPr>
      </p:pic>
      <p:pic>
        <p:nvPicPr>
          <p:cNvPr id="12" name="Picture 11">
            <a:extLst>
              <a:ext uri="{FF2B5EF4-FFF2-40B4-BE49-F238E27FC236}">
                <a16:creationId xmlns:a16="http://schemas.microsoft.com/office/drawing/2014/main" id="{D4EA0708-4299-C7AF-96F4-3C5AD8A322B2}"/>
              </a:ext>
            </a:extLst>
          </p:cNvPr>
          <p:cNvPicPr>
            <a:picLocks noChangeAspect="1"/>
          </p:cNvPicPr>
          <p:nvPr/>
        </p:nvPicPr>
        <p:blipFill>
          <a:blip r:embed="rId5"/>
          <a:stretch>
            <a:fillRect/>
          </a:stretch>
        </p:blipFill>
        <p:spPr>
          <a:xfrm>
            <a:off x="4038600" y="838200"/>
            <a:ext cx="3326967" cy="2205507"/>
          </a:xfrm>
          <a:prstGeom prst="rect">
            <a:avLst/>
          </a:prstGeom>
        </p:spPr>
      </p:pic>
    </p:spTree>
    <p:extLst>
      <p:ext uri="{BB962C8B-B14F-4D97-AF65-F5344CB8AC3E}">
        <p14:creationId xmlns:p14="http://schemas.microsoft.com/office/powerpoint/2010/main" val="412943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Leaflet</a:t>
            </a:r>
          </a:p>
        </p:txBody>
      </p:sp>
      <p:sp>
        <p:nvSpPr>
          <p:cNvPr id="3" name="Text Placeholder 2"/>
          <p:cNvSpPr>
            <a:spLocks noGrp="1"/>
          </p:cNvSpPr>
          <p:nvPr>
            <p:ph type="body" idx="1"/>
          </p:nvPr>
        </p:nvSpPr>
        <p:spPr/>
        <p:txBody>
          <a:bodyPr/>
          <a:lstStyle/>
          <a:p>
            <a:r>
              <a:rPr lang="en-US" dirty="0"/>
              <a:t>You like maps? We put maps IN your maps!</a:t>
            </a:r>
          </a:p>
        </p:txBody>
      </p:sp>
    </p:spTree>
    <p:extLst>
      <p:ext uri="{BB962C8B-B14F-4D97-AF65-F5344CB8AC3E}">
        <p14:creationId xmlns:p14="http://schemas.microsoft.com/office/powerpoint/2010/main" val="3863911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Leaflet</a:t>
            </a:r>
          </a:p>
        </p:txBody>
      </p:sp>
      <p:pic>
        <p:nvPicPr>
          <p:cNvPr id="6" name="Content Placeholder 5" descr="Leaflet logo. ">
            <a:extLst>
              <a:ext uri="{FF2B5EF4-FFF2-40B4-BE49-F238E27FC236}">
                <a16:creationId xmlns:a16="http://schemas.microsoft.com/office/drawing/2014/main" id="{6E284BD8-63F6-5858-53B7-7B64A861A2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066800"/>
            <a:ext cx="6400800" cy="4800600"/>
          </a:xfrm>
        </p:spPr>
      </p:pic>
      <p:sp>
        <p:nvSpPr>
          <p:cNvPr id="4" name="Text Placeholder 3"/>
          <p:cNvSpPr>
            <a:spLocks noGrp="1"/>
          </p:cNvSpPr>
          <p:nvPr>
            <p:ph type="body" sz="half" idx="2"/>
          </p:nvPr>
        </p:nvSpPr>
        <p:spPr/>
        <p:txBody>
          <a:bodyPr/>
          <a:lstStyle/>
          <a:p>
            <a:r>
              <a:rPr lang="en-US" dirty="0"/>
              <a:t>Leaflet gave us the power to create markers for our desired locations and bind pop-up messages to each marker, based on user-directed data.</a:t>
            </a:r>
          </a:p>
        </p:txBody>
      </p:sp>
      <p:sp>
        <p:nvSpPr>
          <p:cNvPr id="7" name="TextBox 6">
            <a:extLst>
              <a:ext uri="{FF2B5EF4-FFF2-40B4-BE49-F238E27FC236}">
                <a16:creationId xmlns:a16="http://schemas.microsoft.com/office/drawing/2014/main" id="{18DAC283-9830-161C-007F-77EA3DA8A3A8}"/>
              </a:ext>
            </a:extLst>
          </p:cNvPr>
          <p:cNvSpPr txBox="1"/>
          <p:nvPr/>
        </p:nvSpPr>
        <p:spPr>
          <a:xfrm>
            <a:off x="1524000" y="2743200"/>
            <a:ext cx="5105400" cy="646331"/>
          </a:xfrm>
          <a:prstGeom prst="rect">
            <a:avLst/>
          </a:prstGeom>
          <a:noFill/>
        </p:spPr>
        <p:txBody>
          <a:bodyPr wrap="square" rtlCol="0">
            <a:spAutoFit/>
          </a:bodyPr>
          <a:lstStyle/>
          <a:p>
            <a:r>
              <a:rPr lang="en-US" dirty="0"/>
              <a:t>Hopefully will be putting the map we make here. It will be </a:t>
            </a:r>
            <a:r>
              <a:rPr lang="en-US"/>
              <a:t>super rad.</a:t>
            </a:r>
          </a:p>
        </p:txBody>
      </p:sp>
    </p:spTree>
    <p:extLst>
      <p:ext uri="{BB962C8B-B14F-4D97-AF65-F5344CB8AC3E}">
        <p14:creationId xmlns:p14="http://schemas.microsoft.com/office/powerpoint/2010/main" val="182743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Finished Project</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6088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7CA5-8EFF-0E33-5E08-237218DF1590}"/>
              </a:ext>
            </a:extLst>
          </p:cNvPr>
          <p:cNvSpPr>
            <a:spLocks noGrp="1"/>
          </p:cNvSpPr>
          <p:nvPr>
            <p:ph type="title"/>
          </p:nvPr>
        </p:nvSpPr>
        <p:spPr/>
        <p:txBody>
          <a:bodyPr/>
          <a:lstStyle/>
          <a:p>
            <a:r>
              <a:rPr lang="en-US" dirty="0"/>
              <a:t>Let’s take a look at the finished project!</a:t>
            </a:r>
          </a:p>
        </p:txBody>
      </p:sp>
      <p:sp>
        <p:nvSpPr>
          <p:cNvPr id="3" name="Content Placeholder 2">
            <a:extLst>
              <a:ext uri="{FF2B5EF4-FFF2-40B4-BE49-F238E27FC236}">
                <a16:creationId xmlns:a16="http://schemas.microsoft.com/office/drawing/2014/main" id="{D3013508-3112-FF85-31C3-8750CA30B52C}"/>
              </a:ext>
            </a:extLst>
          </p:cNvPr>
          <p:cNvSpPr>
            <a:spLocks noGrp="1"/>
          </p:cNvSpPr>
          <p:nvPr>
            <p:ph idx="1"/>
          </p:nvPr>
        </p:nvSpPr>
        <p:spPr/>
        <p:txBody>
          <a:bodyPr/>
          <a:lstStyle/>
          <a:p>
            <a:r>
              <a:rPr lang="en-US" dirty="0"/>
              <a:t>This is where I will put some dope ass screengrabs or a gif of a screen recording.</a:t>
            </a:r>
            <a:br>
              <a:rPr lang="en-US" dirty="0"/>
            </a:br>
            <a:br>
              <a:rPr lang="en-US" dirty="0"/>
            </a:br>
            <a:r>
              <a:rPr lang="en-US" dirty="0"/>
              <a:t>It will be sick.</a:t>
            </a:r>
          </a:p>
        </p:txBody>
      </p:sp>
    </p:spTree>
    <p:extLst>
      <p:ext uri="{BB962C8B-B14F-4D97-AF65-F5344CB8AC3E}">
        <p14:creationId xmlns:p14="http://schemas.microsoft.com/office/powerpoint/2010/main" val="2811200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Project</a:t>
            </a:r>
          </a:p>
        </p:txBody>
      </p:sp>
      <p:sp>
        <p:nvSpPr>
          <p:cNvPr id="3" name="Content Placeholder 2"/>
          <p:cNvSpPr>
            <a:spLocks noGrp="1"/>
          </p:cNvSpPr>
          <p:nvPr>
            <p:ph idx="1"/>
          </p:nvPr>
        </p:nvSpPr>
        <p:spPr/>
        <p:txBody>
          <a:bodyPr/>
          <a:lstStyle/>
          <a:p>
            <a:pPr algn="l"/>
            <a:r>
              <a:rPr lang="en-US" b="0" i="0" dirty="0">
                <a:solidFill>
                  <a:srgbClr val="D1D2D3"/>
                </a:solidFill>
                <a:effectLst/>
              </a:rPr>
              <a:t>When planning your next trip, it’s easy to know where you want to go! The hardest part is knowing that all your necessities are covered when you get there. With this in mind (and </a:t>
            </a:r>
            <a:r>
              <a:rPr lang="en-US" dirty="0">
                <a:solidFill>
                  <a:srgbClr val="D1D2D3"/>
                </a:solidFill>
              </a:rPr>
              <a:t>a very helpful API from Yelp), w</a:t>
            </a:r>
            <a:r>
              <a:rPr lang="en-US" b="0" i="0" dirty="0">
                <a:solidFill>
                  <a:srgbClr val="D1D2D3"/>
                </a:solidFill>
                <a:effectLst/>
              </a:rPr>
              <a:t>e made a travel guide to assist in your decisions on hotels and restaurants. The map and graph visualizations are customizable and easy for users of any skill level.</a:t>
            </a:r>
            <a:br>
              <a:rPr lang="en-US" b="0" i="0" dirty="0">
                <a:solidFill>
                  <a:srgbClr val="D1D2D3"/>
                </a:solidFill>
                <a:effectLst/>
                <a:latin typeface="Slack-Lato"/>
              </a:rPr>
            </a:br>
            <a:endParaRPr lang="en-US" b="0" i="0" dirty="0">
              <a:solidFill>
                <a:srgbClr val="D1D2D3"/>
              </a:solidFill>
              <a:effectLst/>
              <a:latin typeface="Slack-Lato"/>
            </a:endParaRPr>
          </a:p>
          <a:p>
            <a:pPr marL="0" indent="0" algn="l">
              <a:buNone/>
            </a:pPr>
            <a:endParaRPr lang="en-US" b="0" i="0" dirty="0">
              <a:solidFill>
                <a:srgbClr val="D1D2D3"/>
              </a:solidFill>
              <a:effectLst/>
              <a:latin typeface="Slack-Lato"/>
            </a:endParaRPr>
          </a:p>
          <a:p>
            <a:pPr algn="l">
              <a:buFont typeface="Arial" panose="020B0604020202020204" pitchFamily="34" charset="0"/>
              <a:buChar char="•"/>
            </a:pPr>
            <a:r>
              <a:rPr lang="en-US" b="0" i="0" dirty="0">
                <a:solidFill>
                  <a:srgbClr val="D1D2D3"/>
                </a:solidFill>
                <a:effectLst/>
              </a:rPr>
              <a:t>The maps and graphs show the top-rated hotels and restaurants for the areas you plan to visit</a:t>
            </a:r>
          </a:p>
          <a:p>
            <a:pPr algn="l">
              <a:buFont typeface="Arial" panose="020B0604020202020204" pitchFamily="34" charset="0"/>
              <a:buChar char="•"/>
            </a:pPr>
            <a:r>
              <a:rPr lang="en-US" b="0" i="0" dirty="0">
                <a:solidFill>
                  <a:srgbClr val="D1D2D3"/>
                </a:solidFill>
                <a:effectLst/>
              </a:rPr>
              <a:t>You can easily filter down to the category and city you’re looking for.</a:t>
            </a:r>
          </a:p>
          <a:p>
            <a:pPr algn="l">
              <a:buFont typeface="Arial" panose="020B0604020202020204" pitchFamily="34" charset="0"/>
              <a:buChar char="•"/>
            </a:pPr>
            <a:r>
              <a:rPr lang="en-US" b="0" i="0" dirty="0">
                <a:solidFill>
                  <a:srgbClr val="D1D2D3"/>
                </a:solidFill>
                <a:effectLst/>
              </a:rPr>
              <a:t>See the locations of each marker on the maps so you know exactly where you’ll be!</a:t>
            </a:r>
          </a:p>
        </p:txBody>
      </p:sp>
      <p:sp>
        <p:nvSpPr>
          <p:cNvPr id="5" name="TextBox 4">
            <a:extLst>
              <a:ext uri="{FF2B5EF4-FFF2-40B4-BE49-F238E27FC236}">
                <a16:creationId xmlns:a16="http://schemas.microsoft.com/office/drawing/2014/main" id="{037F6037-B4E3-B02A-C3A7-D40B7610C19C}"/>
              </a:ext>
            </a:extLst>
          </p:cNvPr>
          <p:cNvSpPr txBox="1"/>
          <p:nvPr/>
        </p:nvSpPr>
        <p:spPr>
          <a:xfrm>
            <a:off x="863082" y="3429000"/>
            <a:ext cx="6097554" cy="615553"/>
          </a:xfrm>
          <a:prstGeom prst="rect">
            <a:avLst/>
          </a:prstGeom>
          <a:noFill/>
        </p:spPr>
        <p:txBody>
          <a:bodyPr wrap="square">
            <a:spAutoFit/>
          </a:bodyPr>
          <a:lstStyle/>
          <a:p>
            <a:r>
              <a:rPr lang="en-US" sz="3400" dirty="0">
                <a:latin typeface="+mj-lt"/>
              </a:rPr>
              <a:t>Features</a:t>
            </a:r>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Yelp API Data</a:t>
            </a:r>
          </a:p>
        </p:txBody>
      </p:sp>
      <p:sp>
        <p:nvSpPr>
          <p:cNvPr id="3" name="Content Placeholder 2"/>
          <p:cNvSpPr>
            <a:spLocks noGrp="1"/>
          </p:cNvSpPr>
          <p:nvPr>
            <p:ph sz="half" idx="1"/>
          </p:nvPr>
        </p:nvSpPr>
        <p:spPr/>
        <p:txBody>
          <a:bodyPr/>
          <a:lstStyle/>
          <a:p>
            <a:r>
              <a:rPr lang="en-US" dirty="0"/>
              <a:t>We selected the 10 most populous cities in the United States and used the Yelp API to gather data about them.</a:t>
            </a:r>
          </a:p>
          <a:p>
            <a:r>
              <a:rPr lang="en-US" dirty="0"/>
              <a:t>The data consisted of information you would have in mind when traveling to a new place: Hotels, Restaurants, and so on.</a:t>
            </a:r>
          </a:p>
          <a:p>
            <a:r>
              <a:rPr lang="en-US" dirty="0"/>
              <a:t>We then used the most common aspect of Yelp, consumer reviews/ratings, to make comparisons between the cities.</a:t>
            </a:r>
          </a:p>
        </p:txBody>
      </p:sp>
      <p:graphicFrame>
        <p:nvGraphicFramePr>
          <p:cNvPr id="5" name="Content Placeholder 3"/>
          <p:cNvGraphicFramePr>
            <a:graphicFrameLocks noGrp="1"/>
          </p:cNvGraphicFramePr>
          <p:nvPr>
            <p:ph sz="half" idx="2"/>
            <p:extLst>
              <p:ext uri="{D42A27DB-BD31-4B8C-83A1-F6EECF244321}">
                <p14:modId xmlns:p14="http://schemas.microsoft.com/office/powerpoint/2010/main" val="2788853156"/>
              </p:ext>
            </p:extLst>
          </p:nvPr>
        </p:nvGraphicFramePr>
        <p:xfrm>
          <a:off x="6324600" y="1825623"/>
          <a:ext cx="5029200" cy="1716882"/>
        </p:xfrm>
        <a:graphic>
          <a:graphicData uri="http://schemas.openxmlformats.org/drawingml/2006/table">
            <a:tbl>
              <a:tblPr firstRow="1" bandRow="1">
                <a:tableStyleId>{3B4B98B0-60AC-42C2-AFA5-B58CD77FA1E5}</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572294">
                <a:tc>
                  <a:txBody>
                    <a:bodyPr/>
                    <a:lstStyle/>
                    <a:p>
                      <a:pPr algn="ctr"/>
                      <a:r>
                        <a:rPr lang="en-US" dirty="0"/>
                        <a:t>Categories</a:t>
                      </a:r>
                    </a:p>
                  </a:txBody>
                  <a:tcPr anchor="ctr"/>
                </a:tc>
                <a:tc>
                  <a:txBody>
                    <a:bodyPr/>
                    <a:lstStyle/>
                    <a:p>
                      <a:pPr algn="ctr"/>
                      <a:r>
                        <a:rPr lang="en-US" dirty="0"/>
                        <a:t>Austin</a:t>
                      </a:r>
                    </a:p>
                  </a:txBody>
                  <a:tcPr anchor="ctr"/>
                </a:tc>
                <a:tc>
                  <a:txBody>
                    <a:bodyPr/>
                    <a:lstStyle/>
                    <a:p>
                      <a:pPr algn="ctr"/>
                      <a:r>
                        <a:rPr lang="en-US" dirty="0"/>
                        <a:t>New York</a:t>
                      </a:r>
                    </a:p>
                  </a:txBody>
                  <a:tcPr anchor="ctr"/>
                </a:tc>
                <a:extLst>
                  <a:ext uri="{0D108BD9-81ED-4DB2-BD59-A6C34878D82A}">
                    <a16:rowId xmlns:a16="http://schemas.microsoft.com/office/drawing/2014/main" val="10000"/>
                  </a:ext>
                </a:extLst>
              </a:tr>
              <a:tr h="572294">
                <a:tc>
                  <a:txBody>
                    <a:bodyPr/>
                    <a:lstStyle/>
                    <a:p>
                      <a:pPr algn="ctr"/>
                      <a:r>
                        <a:rPr lang="en-US" dirty="0"/>
                        <a:t>Hotels </a:t>
                      </a:r>
                    </a:p>
                  </a:txBody>
                  <a:tcPr anchor="ctr"/>
                </a:tc>
                <a:tc>
                  <a:txBody>
                    <a:bodyPr/>
                    <a:lstStyle/>
                    <a:p>
                      <a:pPr algn="ctr"/>
                      <a:r>
                        <a:rPr lang="en-US" dirty="0"/>
                        <a:t>3.2</a:t>
                      </a:r>
                    </a:p>
                  </a:txBody>
                  <a:tcPr anchor="ctr"/>
                </a:tc>
                <a:tc>
                  <a:txBody>
                    <a:bodyPr/>
                    <a:lstStyle/>
                    <a:p>
                      <a:pPr algn="ctr"/>
                      <a:r>
                        <a:rPr lang="en-US" dirty="0"/>
                        <a:t>2.6</a:t>
                      </a:r>
                    </a:p>
                  </a:txBody>
                  <a:tcPr anchor="ctr"/>
                </a:tc>
                <a:extLst>
                  <a:ext uri="{0D108BD9-81ED-4DB2-BD59-A6C34878D82A}">
                    <a16:rowId xmlns:a16="http://schemas.microsoft.com/office/drawing/2014/main" val="10001"/>
                  </a:ext>
                </a:extLst>
              </a:tr>
              <a:tr h="572294">
                <a:tc>
                  <a:txBody>
                    <a:bodyPr/>
                    <a:lstStyle/>
                    <a:p>
                      <a:pPr algn="ctr"/>
                      <a:r>
                        <a:rPr lang="en-US" dirty="0"/>
                        <a:t>Restaurants </a:t>
                      </a:r>
                    </a:p>
                  </a:txBody>
                  <a:tcPr anchor="ctr"/>
                </a:tc>
                <a:tc>
                  <a:txBody>
                    <a:bodyPr/>
                    <a:lstStyle/>
                    <a:p>
                      <a:pPr algn="ctr"/>
                      <a:r>
                        <a:rPr lang="en-US" dirty="0"/>
                        <a:t>3.8</a:t>
                      </a:r>
                    </a:p>
                  </a:txBody>
                  <a:tcPr anchor="ctr"/>
                </a:tc>
                <a:tc>
                  <a:txBody>
                    <a:bodyPr/>
                    <a:lstStyle/>
                    <a:p>
                      <a:pPr algn="ctr"/>
                      <a:r>
                        <a:rPr lang="en-US" dirty="0"/>
                        <a:t>4.3</a:t>
                      </a:r>
                    </a:p>
                  </a:txBody>
                  <a:tcPr anchor="ctr"/>
                </a:tc>
                <a:extLst>
                  <a:ext uri="{0D108BD9-81ED-4DB2-BD59-A6C34878D82A}">
                    <a16:rowId xmlns:a16="http://schemas.microsoft.com/office/drawing/2014/main" val="10002"/>
                  </a:ext>
                </a:extLst>
              </a:tr>
            </a:tbl>
          </a:graphicData>
        </a:graphic>
      </p:graphicFrame>
      <p:sp>
        <p:nvSpPr>
          <p:cNvPr id="4" name="TextBox 3">
            <a:extLst>
              <a:ext uri="{FF2B5EF4-FFF2-40B4-BE49-F238E27FC236}">
                <a16:creationId xmlns:a16="http://schemas.microsoft.com/office/drawing/2014/main" id="{2DCC61A2-5A79-FABB-178F-1135E82828FF}"/>
              </a:ext>
            </a:extLst>
          </p:cNvPr>
          <p:cNvSpPr txBox="1"/>
          <p:nvPr/>
        </p:nvSpPr>
        <p:spPr>
          <a:xfrm>
            <a:off x="6705600" y="1298655"/>
            <a:ext cx="4267200" cy="369332"/>
          </a:xfrm>
          <a:prstGeom prst="rect">
            <a:avLst/>
          </a:prstGeom>
          <a:noFill/>
        </p:spPr>
        <p:txBody>
          <a:bodyPr wrap="square" rtlCol="0">
            <a:spAutoFit/>
          </a:bodyPr>
          <a:lstStyle/>
          <a:p>
            <a:r>
              <a:rPr lang="en-US" b="1" dirty="0"/>
              <a:t>Average Ratings (by Consumer)*</a:t>
            </a:r>
          </a:p>
        </p:txBody>
      </p:sp>
      <p:sp>
        <p:nvSpPr>
          <p:cNvPr id="6" name="TextBox 5">
            <a:extLst>
              <a:ext uri="{FF2B5EF4-FFF2-40B4-BE49-F238E27FC236}">
                <a16:creationId xmlns:a16="http://schemas.microsoft.com/office/drawing/2014/main" id="{391280F7-9C54-0E6C-58C9-D0B22A1A775A}"/>
              </a:ext>
            </a:extLst>
          </p:cNvPr>
          <p:cNvSpPr txBox="1"/>
          <p:nvPr/>
        </p:nvSpPr>
        <p:spPr>
          <a:xfrm>
            <a:off x="9144000" y="5835878"/>
            <a:ext cx="4953000" cy="215444"/>
          </a:xfrm>
          <a:prstGeom prst="rect">
            <a:avLst/>
          </a:prstGeom>
          <a:noFill/>
        </p:spPr>
        <p:txBody>
          <a:bodyPr wrap="square" rtlCol="0">
            <a:spAutoFit/>
          </a:bodyPr>
          <a:lstStyle/>
          <a:p>
            <a:r>
              <a:rPr lang="en-US" sz="800" dirty="0"/>
              <a:t>*this is sample data. Made up. Fake. All lies.</a:t>
            </a:r>
          </a:p>
        </p:txBody>
      </p:sp>
      <p:pic>
        <p:nvPicPr>
          <p:cNvPr id="8" name="Graphic 7">
            <a:extLst>
              <a:ext uri="{FF2B5EF4-FFF2-40B4-BE49-F238E27FC236}">
                <a16:creationId xmlns:a16="http://schemas.microsoft.com/office/drawing/2014/main" id="{E02CC2BE-CE91-1EF4-03FA-B1A23E0A42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39000" y="3820846"/>
            <a:ext cx="4838700" cy="1028700"/>
          </a:xfrm>
          <a:prstGeom prst="rect">
            <a:avLst/>
          </a:prstGeom>
        </p:spPr>
      </p:pic>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Long and Winding Road (How it was made)</a:t>
            </a:r>
          </a:p>
        </p:txBody>
      </p:sp>
      <p:sp>
        <p:nvSpPr>
          <p:cNvPr id="5" name="Content Placeholder 3"/>
          <p:cNvSpPr>
            <a:spLocks noGrp="1"/>
          </p:cNvSpPr>
          <p:nvPr>
            <p:ph sz="half" idx="1"/>
          </p:nvPr>
        </p:nvSpPr>
        <p:spPr/>
        <p:txBody>
          <a:bodyPr>
            <a:normAutofit fontScale="92500" lnSpcReduction="10000"/>
          </a:bodyPr>
          <a:lstStyle/>
          <a:p>
            <a:r>
              <a:rPr lang="en-US" dirty="0"/>
              <a:t>Using Python/JSON, we made API calls to Yelp and made data files that we could examine for key phrases, structure, etc. </a:t>
            </a:r>
          </a:p>
          <a:p>
            <a:r>
              <a:rPr lang="en-US" dirty="0"/>
              <a:t>Once the data was secured/analyzed, we began building a Flask app to be the backend of our application. This would handle the requests made in the front end by the user.</a:t>
            </a:r>
          </a:p>
          <a:p>
            <a:r>
              <a:rPr lang="en-US" dirty="0"/>
              <a:t>We built our frontend, user-facing website with HTML, CSS, JS, and Leaflet for a dynamic user interface.</a:t>
            </a:r>
          </a:p>
          <a:p>
            <a:r>
              <a:rPr lang="en-US" dirty="0"/>
              <a:t>Finally, we set up the dropdown menu selection for the user, the bar charts, and the marker/popups for the selected cities.</a:t>
            </a:r>
          </a:p>
        </p:txBody>
      </p:sp>
      <p:graphicFrame>
        <p:nvGraphicFramePr>
          <p:cNvPr id="6" name="Content Placeholder 2" descr="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152962071"/>
              </p:ext>
            </p:extLst>
          </p:nvPr>
        </p:nvGraphicFramePr>
        <p:xfrm>
          <a:off x="6324600" y="1825625"/>
          <a:ext cx="50292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Yelp API</a:t>
            </a:r>
          </a:p>
        </p:txBody>
      </p:sp>
      <p:sp>
        <p:nvSpPr>
          <p:cNvPr id="3" name="Text Placeholder 2"/>
          <p:cNvSpPr>
            <a:spLocks noGrp="1"/>
          </p:cNvSpPr>
          <p:nvPr>
            <p:ph type="body" idx="1"/>
          </p:nvPr>
        </p:nvSpPr>
        <p:spPr/>
        <p:txBody>
          <a:bodyPr/>
          <a:lstStyle/>
          <a:p>
            <a:r>
              <a:rPr lang="en-US" dirty="0"/>
              <a:t>Convenient &amp; free!</a:t>
            </a:r>
          </a:p>
        </p:txBody>
      </p:sp>
    </p:spTree>
    <p:extLst>
      <p:ext uri="{BB962C8B-B14F-4D97-AF65-F5344CB8AC3E}">
        <p14:creationId xmlns:p14="http://schemas.microsoft.com/office/powerpoint/2010/main" val="178379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Yelp Fusion API Features</a:t>
            </a:r>
          </a:p>
        </p:txBody>
      </p:sp>
      <p:sp>
        <p:nvSpPr>
          <p:cNvPr id="4" name="Content Placeholder 3"/>
          <p:cNvSpPr>
            <a:spLocks noGrp="1"/>
          </p:cNvSpPr>
          <p:nvPr>
            <p:ph sz="half" idx="2"/>
          </p:nvPr>
        </p:nvSpPr>
        <p:spPr>
          <a:xfrm>
            <a:off x="0" y="2167035"/>
            <a:ext cx="4191000" cy="3090765"/>
          </a:xfrm>
        </p:spPr>
        <p:txBody>
          <a:bodyPr>
            <a:normAutofit fontScale="85000" lnSpcReduction="20000"/>
          </a:bodyPr>
          <a:lstStyle/>
          <a:p>
            <a:r>
              <a:rPr lang="en-US" sz="2400" dirty="0"/>
              <a:t>Sample code for a quick start</a:t>
            </a:r>
          </a:p>
          <a:p>
            <a:endParaRPr lang="en-US" sz="2400" dirty="0"/>
          </a:p>
          <a:p>
            <a:r>
              <a:rPr lang="en-US" sz="2400" dirty="0"/>
              <a:t>API request history</a:t>
            </a:r>
          </a:p>
          <a:p>
            <a:endParaRPr lang="en-US" sz="2400" dirty="0"/>
          </a:p>
          <a:p>
            <a:r>
              <a:rPr lang="en-US" sz="2400" dirty="0"/>
              <a:t>Legend for error responses</a:t>
            </a:r>
          </a:p>
          <a:p>
            <a:endParaRPr lang="en-US" sz="2400" dirty="0"/>
          </a:p>
          <a:p>
            <a:r>
              <a:rPr lang="en-US" sz="2400" dirty="0"/>
              <a:t>Access to millions of data points</a:t>
            </a:r>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normAutofit fontScale="85000" lnSpcReduction="20000"/>
          </a:bodyPr>
          <a:lstStyle/>
          <a:p>
            <a:endParaRPr lang="en-US"/>
          </a:p>
        </p:txBody>
      </p:sp>
      <p:pic>
        <p:nvPicPr>
          <p:cNvPr id="8" name="Picture 7">
            <a:extLst>
              <a:ext uri="{FF2B5EF4-FFF2-40B4-BE49-F238E27FC236}">
                <a16:creationId xmlns:a16="http://schemas.microsoft.com/office/drawing/2014/main" id="{C440E7C0-E374-8FC2-72AF-E889B2DFEF23}"/>
              </a:ext>
            </a:extLst>
          </p:cNvPr>
          <p:cNvPicPr>
            <a:picLocks noChangeAspect="1"/>
          </p:cNvPicPr>
          <p:nvPr/>
        </p:nvPicPr>
        <p:blipFill>
          <a:blip r:embed="rId2"/>
          <a:stretch>
            <a:fillRect/>
          </a:stretch>
        </p:blipFill>
        <p:spPr>
          <a:xfrm>
            <a:off x="4419600" y="1842796"/>
            <a:ext cx="7278301" cy="4488457"/>
          </a:xfrm>
          <a:prstGeom prst="rect">
            <a:avLst/>
          </a:prstGeom>
        </p:spPr>
      </p:pic>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Flask</a:t>
            </a:r>
          </a:p>
        </p:txBody>
      </p:sp>
      <p:sp>
        <p:nvSpPr>
          <p:cNvPr id="3" name="Text Placeholder 2"/>
          <p:cNvSpPr>
            <a:spLocks noGrp="1"/>
          </p:cNvSpPr>
          <p:nvPr>
            <p:ph type="body" idx="1"/>
          </p:nvPr>
        </p:nvSpPr>
        <p:spPr/>
        <p:txBody>
          <a:bodyPr/>
          <a:lstStyle/>
          <a:p>
            <a:r>
              <a:rPr lang="en-US" dirty="0"/>
              <a:t>Totally functional and easy-to-use</a:t>
            </a:r>
          </a:p>
        </p:txBody>
      </p:sp>
    </p:spTree>
    <p:extLst>
      <p:ext uri="{BB962C8B-B14F-4D97-AF65-F5344CB8AC3E}">
        <p14:creationId xmlns:p14="http://schemas.microsoft.com/office/powerpoint/2010/main" val="2038093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1212024"/>
            <a:ext cx="3429000" cy="627062"/>
          </a:xfrm>
        </p:spPr>
        <p:txBody>
          <a:bodyPr/>
          <a:lstStyle/>
          <a:p>
            <a:r>
              <a:rPr lang="en-US" b="1" dirty="0"/>
              <a:t>Flask…</a:t>
            </a:r>
          </a:p>
        </p:txBody>
      </p:sp>
      <p:sp>
        <p:nvSpPr>
          <p:cNvPr id="4" name="Text Placeholder 3"/>
          <p:cNvSpPr>
            <a:spLocks noGrp="1"/>
          </p:cNvSpPr>
          <p:nvPr>
            <p:ph type="body" sz="half" idx="2"/>
          </p:nvPr>
        </p:nvSpPr>
        <p:spPr/>
        <p:txBody>
          <a:bodyPr/>
          <a:lstStyle/>
          <a:p>
            <a:endParaRPr lang="en-US" dirty="0"/>
          </a:p>
        </p:txBody>
      </p:sp>
      <p:pic>
        <p:nvPicPr>
          <p:cNvPr id="5" name="jim-carrey">
            <a:hlinkClick r:id="" action="ppaction://media"/>
            <a:extLst>
              <a:ext uri="{FF2B5EF4-FFF2-40B4-BE49-F238E27FC236}">
                <a16:creationId xmlns:a16="http://schemas.microsoft.com/office/drawing/2014/main" id="{F2544FD6-02F6-1CEA-4415-0E4B6181EEEC}"/>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819400" y="2209800"/>
            <a:ext cx="6934820" cy="3878262"/>
          </a:xfrm>
          <a:prstGeom prst="rect">
            <a:avLst/>
          </a:prstGeom>
        </p:spPr>
      </p:pic>
    </p:spTree>
    <p:extLst>
      <p:ext uri="{BB962C8B-B14F-4D97-AF65-F5344CB8AC3E}">
        <p14:creationId xmlns:p14="http://schemas.microsoft.com/office/powerpoint/2010/main" val="372948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04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EEE7DD6-EB47-00BA-E135-1A8FDECC681F}"/>
              </a:ext>
            </a:extLst>
          </p:cNvPr>
          <p:cNvPicPr>
            <a:picLocks noChangeAspect="1"/>
          </p:cNvPicPr>
          <p:nvPr/>
        </p:nvPicPr>
        <p:blipFill>
          <a:blip r:embed="rId2"/>
          <a:stretch>
            <a:fillRect/>
          </a:stretch>
        </p:blipFill>
        <p:spPr>
          <a:xfrm>
            <a:off x="2438400" y="685800"/>
            <a:ext cx="6248400" cy="5356334"/>
          </a:xfrm>
          <a:prstGeom prst="rect">
            <a:avLst/>
          </a:prstGeom>
          <a:effectLst>
            <a:softEdge rad="88900"/>
          </a:effectLst>
        </p:spPr>
      </p:pic>
      <p:sp>
        <p:nvSpPr>
          <p:cNvPr id="2" name="Title 1"/>
          <p:cNvSpPr>
            <a:spLocks noGrp="1"/>
          </p:cNvSpPr>
          <p:nvPr>
            <p:ph type="title"/>
          </p:nvPr>
        </p:nvSpPr>
        <p:spPr>
          <a:xfrm>
            <a:off x="838200" y="365126"/>
            <a:ext cx="10515600" cy="1145224"/>
          </a:xfrm>
        </p:spPr>
        <p:txBody>
          <a:bodyPr anchor="b">
            <a:normAutofit/>
          </a:bodyPr>
          <a:lstStyle/>
          <a:p>
            <a:r>
              <a:rPr lang="en-US" dirty="0"/>
              <a:t>Flask</a:t>
            </a:r>
          </a:p>
        </p:txBody>
      </p:sp>
      <p:sp>
        <p:nvSpPr>
          <p:cNvPr id="9" name="Content Placeholder 3">
            <a:extLst>
              <a:ext uri="{FF2B5EF4-FFF2-40B4-BE49-F238E27FC236}">
                <a16:creationId xmlns:a16="http://schemas.microsoft.com/office/drawing/2014/main" id="{758428B9-2839-5EE1-B05A-D685236437B9}"/>
              </a:ext>
            </a:extLst>
          </p:cNvPr>
          <p:cNvSpPr>
            <a:spLocks noGrp="1"/>
          </p:cNvSpPr>
          <p:nvPr>
            <p:ph sz="half" idx="2"/>
          </p:nvPr>
        </p:nvSpPr>
        <p:spPr>
          <a:xfrm>
            <a:off x="7010400" y="4267200"/>
            <a:ext cx="5029200" cy="2136775"/>
          </a:xfr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p:spPr>
        <p:txBody>
          <a:bodyPr>
            <a:normAutofit/>
          </a:bodyPr>
          <a:lstStyle/>
          <a:p>
            <a:pPr marL="0" indent="0">
              <a:buNone/>
            </a:pPr>
            <a:r>
              <a:rPr lang="en-US" sz="1800" dirty="0">
                <a:solidFill>
                  <a:schemeClr val="bg2"/>
                </a:solidFill>
              </a:rPr>
              <a:t>Our backend and workhorse for our project </a:t>
            </a:r>
            <a:r>
              <a:rPr lang="en-US" sz="1800" dirty="0">
                <a:solidFill>
                  <a:schemeClr val="bg2"/>
                </a:solidFill>
                <a:effectLst>
                  <a:outerShdw blurRad="50800" dist="38100" dir="2700000" algn="tl" rotWithShape="0">
                    <a:prstClr val="black">
                      <a:alpha val="40000"/>
                    </a:prstClr>
                  </a:outerShdw>
                </a:effectLst>
              </a:rPr>
              <a:t>was</a:t>
            </a:r>
            <a:r>
              <a:rPr lang="en-US" sz="1800" dirty="0">
                <a:solidFill>
                  <a:schemeClr val="bg2"/>
                </a:solidFill>
              </a:rPr>
              <a:t> Flask.</a:t>
            </a:r>
          </a:p>
          <a:p>
            <a:pPr marL="0" indent="0">
              <a:buNone/>
            </a:pPr>
            <a:endParaRPr lang="en-US" sz="1800" dirty="0">
              <a:solidFill>
                <a:schemeClr val="bg2"/>
              </a:solidFill>
            </a:endParaRPr>
          </a:p>
          <a:p>
            <a:pPr marL="0" indent="0">
              <a:buNone/>
            </a:pPr>
            <a:r>
              <a:rPr lang="en-US" sz="1800" dirty="0">
                <a:solidFill>
                  <a:schemeClr val="bg2"/>
                </a:solidFill>
              </a:rPr>
              <a:t>Flask made requests from our API and grabbed the data for our JavaScript to use and make our displays.</a:t>
            </a:r>
          </a:p>
          <a:p>
            <a:pPr marL="0" indent="0">
              <a:buNone/>
            </a:pPr>
            <a:endParaRPr lang="en-US" sz="1800" dirty="0">
              <a:solidFill>
                <a:schemeClr val="bg2"/>
              </a:solidFill>
            </a:endParaRPr>
          </a:p>
          <a:p>
            <a:pPr marL="0" indent="0">
              <a:buNone/>
            </a:pPr>
            <a:endParaRPr lang="en-US" sz="1800" dirty="0">
              <a:solidFill>
                <a:schemeClr val="bg2"/>
              </a:solidFill>
            </a:endParaRPr>
          </a:p>
        </p:txBody>
      </p:sp>
    </p:spTree>
    <p:extLst>
      <p:ext uri="{BB962C8B-B14F-4D97-AF65-F5344CB8AC3E}">
        <p14:creationId xmlns:p14="http://schemas.microsoft.com/office/powerpoint/2010/main" val="34405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office city sketch presentation background (widescreen)</Template>
  <TotalTime>151</TotalTime>
  <Words>627</Words>
  <Application>Microsoft Office PowerPoint</Application>
  <PresentationFormat>Widescreen</PresentationFormat>
  <Paragraphs>67</Paragraphs>
  <Slides>15</Slides>
  <Notes>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Schoolbook</vt:lpstr>
      <vt:lpstr>Slack-Lato</vt:lpstr>
      <vt:lpstr>CITY SKETCH 16X9</vt:lpstr>
      <vt:lpstr>Yelp, For Travel Help! </vt:lpstr>
      <vt:lpstr>Purpose of Project</vt:lpstr>
      <vt:lpstr>Sample Yelp API Data</vt:lpstr>
      <vt:lpstr>The Long and Winding Road (How it was made)</vt:lpstr>
      <vt:lpstr>Yelp API</vt:lpstr>
      <vt:lpstr>Yelp Fusion API Features</vt:lpstr>
      <vt:lpstr>Flask</vt:lpstr>
      <vt:lpstr>Flask…</vt:lpstr>
      <vt:lpstr>Flask</vt:lpstr>
      <vt:lpstr>Html/JS</vt:lpstr>
      <vt:lpstr>HTML, CSS, JS</vt:lpstr>
      <vt:lpstr>Leaflet</vt:lpstr>
      <vt:lpstr>Leaflet</vt:lpstr>
      <vt:lpstr>The Finished Project</vt:lpstr>
      <vt:lpstr>Let’s take a look at the finished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Yelp, For Travel Help!</dc:title>
  <dc:creator>Jeremy Magee</dc:creator>
  <cp:lastModifiedBy>Jeremy Magee</cp:lastModifiedBy>
  <cp:revision>2</cp:revision>
  <dcterms:created xsi:type="dcterms:W3CDTF">2023-10-05T00:59:42Z</dcterms:created>
  <dcterms:modified xsi:type="dcterms:W3CDTF">2023-10-08T18:02:27Z</dcterms:modified>
</cp:coreProperties>
</file>