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1"/>
  </p:normalViewPr>
  <p:slideViewPr>
    <p:cSldViewPr snapToGrid="0">
      <p:cViewPr varScale="1">
        <p:scale>
          <a:sx n="135" d="100"/>
          <a:sy n="135" d="100"/>
        </p:scale>
        <p:origin x="9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20a4041099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20a404109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0a4041099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20a404109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205187de7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205187de7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20a404109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20a404109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20a404109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20a404109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20a4041099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20a404109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20a4041099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20a404109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20a404109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20a404109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05187de7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05187de7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0a404109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0a404109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20a404109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20a404109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20a404109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0a404109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20a404109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20a404109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20a404109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20a404109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20a404109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20a404109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20a404109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20a404109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Project for King County WA</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Hannah Doyal</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3: Higher view score is correlated with higher square footage.</a:t>
            </a:r>
            <a:endParaRPr sz="1800" b="0">
              <a:solidFill>
                <a:schemeClr val="dk1"/>
              </a:solidFill>
              <a:latin typeface="Lato"/>
              <a:ea typeface="Lato"/>
              <a:cs typeface="Lato"/>
              <a:sym typeface="Lato"/>
            </a:endParaRPr>
          </a:p>
        </p:txBody>
      </p:sp>
      <p:sp>
        <p:nvSpPr>
          <p:cNvPr id="131" name="Google Shape;131;p22"/>
          <p:cNvSpPr txBox="1"/>
          <p:nvPr/>
        </p:nvSpPr>
        <p:spPr>
          <a:xfrm>
            <a:off x="137525" y="882950"/>
            <a:ext cx="8668500" cy="195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2: Determine if the distributions are significantly different from one another (statistically)</a:t>
            </a:r>
            <a:endParaRPr sz="1700">
              <a:solidFill>
                <a:schemeClr val="dk2"/>
              </a:solidFill>
              <a:latin typeface="Lato"/>
              <a:ea typeface="Lato"/>
              <a:cs typeface="Lato"/>
              <a:sym typeface="Lato"/>
            </a:endParaRPr>
          </a:p>
          <a:p>
            <a:pPr marL="457200" lvl="0" indent="-336550" algn="l" rtl="0">
              <a:spcBef>
                <a:spcPts val="1600"/>
              </a:spcBef>
              <a:spcAft>
                <a:spcPts val="0"/>
              </a:spcAft>
              <a:buClr>
                <a:srgbClr val="666666"/>
              </a:buClr>
              <a:buSzPts val="1700"/>
              <a:buFont typeface="Lato"/>
              <a:buChar char="●"/>
            </a:pPr>
            <a:r>
              <a:rPr lang="en" sz="1700" i="1">
                <a:solidFill>
                  <a:srgbClr val="666666"/>
                </a:solidFill>
                <a:latin typeface="Lato"/>
                <a:ea typeface="Lato"/>
                <a:cs typeface="Lato"/>
                <a:sym typeface="Lato"/>
              </a:rPr>
              <a:t>Here I use what’s known as a Kruskal-Wallis H test. This compares the medians and the distributions of the groups.</a:t>
            </a:r>
            <a:endParaRPr sz="1700" i="1">
              <a:solidFill>
                <a:srgbClr val="666666"/>
              </a:solidFill>
              <a:latin typeface="Lato"/>
              <a:ea typeface="Lato"/>
              <a:cs typeface="Lato"/>
              <a:sym typeface="Lato"/>
            </a:endParaRPr>
          </a:p>
          <a:p>
            <a:pPr marL="457200" lvl="0" indent="-336550" algn="l" rtl="0">
              <a:spcBef>
                <a:spcPts val="0"/>
              </a:spcBef>
              <a:spcAft>
                <a:spcPts val="0"/>
              </a:spcAft>
              <a:buClr>
                <a:srgbClr val="666666"/>
              </a:buClr>
              <a:buSzPts val="1700"/>
              <a:buFont typeface="Lato"/>
              <a:buChar char="●"/>
            </a:pPr>
            <a:r>
              <a:rPr lang="en" sz="1700" i="1">
                <a:solidFill>
                  <a:srgbClr val="666666"/>
                </a:solidFill>
                <a:latin typeface="Lato"/>
                <a:ea typeface="Lato"/>
                <a:cs typeface="Lato"/>
                <a:sym typeface="Lato"/>
              </a:rPr>
              <a:t>The result of this test indicates that there is a strong correlation between higher view score and higher amount of square footage. This is visually confirmed below:</a:t>
            </a:r>
            <a:endParaRPr sz="1700" i="1">
              <a:solidFill>
                <a:schemeClr val="dk2"/>
              </a:solidFill>
              <a:latin typeface="Lato"/>
              <a:ea typeface="Lato"/>
              <a:cs typeface="Lato"/>
              <a:sym typeface="Lato"/>
            </a:endParaRPr>
          </a:p>
        </p:txBody>
      </p:sp>
      <p:pic>
        <p:nvPicPr>
          <p:cNvPr id="132" name="Google Shape;132;p22"/>
          <p:cNvPicPr preferRelativeResize="0"/>
          <p:nvPr/>
        </p:nvPicPr>
        <p:blipFill>
          <a:blip r:embed="rId3">
            <a:alphaModFix/>
          </a:blip>
          <a:stretch>
            <a:fillRect/>
          </a:stretch>
        </p:blipFill>
        <p:spPr>
          <a:xfrm>
            <a:off x="2966025" y="2842850"/>
            <a:ext cx="2819425" cy="221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idx="4294967295"/>
          </p:nvPr>
        </p:nvSpPr>
        <p:spPr>
          <a:xfrm>
            <a:off x="996450" y="1738200"/>
            <a:ext cx="6736500" cy="1213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800">
                <a:solidFill>
                  <a:schemeClr val="dk1"/>
                </a:solidFill>
                <a:latin typeface="Lato"/>
                <a:ea typeface="Lato"/>
                <a:cs typeface="Lato"/>
                <a:sym typeface="Lato"/>
              </a:rPr>
              <a:t>Hypothesis 3 Conclusion: </a:t>
            </a:r>
            <a:r>
              <a:rPr lang="en" sz="1800" b="0">
                <a:solidFill>
                  <a:schemeClr val="dk1"/>
                </a:solidFill>
                <a:latin typeface="Lato"/>
                <a:ea typeface="Lato"/>
                <a:cs typeface="Lato"/>
                <a:sym typeface="Lato"/>
              </a:rPr>
              <a:t>This hypothesis was proven correct since there is a strong correlation between higher view score and higher square footage.</a:t>
            </a:r>
            <a:endParaRPr sz="1800" b="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idx="4294967295"/>
          </p:nvPr>
        </p:nvSpPr>
        <p:spPr>
          <a:xfrm>
            <a:off x="535775" y="289025"/>
            <a:ext cx="719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Client Requirements</a:t>
            </a:r>
            <a:endParaRPr sz="2400"/>
          </a:p>
        </p:txBody>
      </p:sp>
      <p:sp>
        <p:nvSpPr>
          <p:cNvPr id="143" name="Google Shape;143;p24"/>
          <p:cNvSpPr txBox="1">
            <a:spLocks noGrp="1"/>
          </p:cNvSpPr>
          <p:nvPr>
            <p:ph type="title" idx="4294967295"/>
          </p:nvPr>
        </p:nvSpPr>
        <p:spPr>
          <a:xfrm>
            <a:off x="535775" y="1057025"/>
            <a:ext cx="8362800" cy="3980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0">
                <a:latin typeface="Lato"/>
                <a:ea typeface="Lato"/>
                <a:cs typeface="Lato"/>
                <a:sym typeface="Lato"/>
              </a:rPr>
              <a:t>My Client: Nicole Johnson</a:t>
            </a:r>
            <a:endParaRPr sz="1800" b="0">
              <a:latin typeface="Lato"/>
              <a:ea typeface="Lato"/>
              <a:cs typeface="Lato"/>
              <a:sym typeface="Lato"/>
            </a:endParaRPr>
          </a:p>
          <a:p>
            <a:pPr marL="457200" lvl="0" indent="-342900" algn="l" rtl="0">
              <a:lnSpc>
                <a:spcPct val="100000"/>
              </a:lnSpc>
              <a:spcBef>
                <a:spcPts val="1600"/>
              </a:spcBef>
              <a:spcAft>
                <a:spcPts val="0"/>
              </a:spcAft>
              <a:buClr>
                <a:schemeClr val="dk1"/>
              </a:buClr>
              <a:buSzPts val="1800"/>
              <a:buFont typeface="Lato"/>
              <a:buChar char="●"/>
            </a:pPr>
            <a:r>
              <a:rPr lang="en" sz="1800" b="0" i="1">
                <a:solidFill>
                  <a:schemeClr val="dk1"/>
                </a:solidFill>
                <a:latin typeface="Lato"/>
                <a:ea typeface="Lato"/>
                <a:cs typeface="Lato"/>
                <a:sym typeface="Lato"/>
              </a:rPr>
              <a:t>Requirements: She wants a lively, central neighborhood, middle price range, and to buy within a year</a:t>
            </a:r>
            <a:endParaRPr sz="1800" b="0" i="1">
              <a:solidFill>
                <a:schemeClr val="dk1"/>
              </a:solidFill>
              <a:latin typeface="Lato"/>
              <a:ea typeface="Lato"/>
              <a:cs typeface="Lato"/>
              <a:sym typeface="Lato"/>
            </a:endParaRPr>
          </a:p>
          <a:p>
            <a:pPr marL="0" lvl="0" indent="0" algn="l" rtl="0">
              <a:spcBef>
                <a:spcPts val="1600"/>
              </a:spcBef>
              <a:spcAft>
                <a:spcPts val="0"/>
              </a:spcAft>
              <a:buNone/>
            </a:pPr>
            <a:r>
              <a:rPr lang="en" sz="1800">
                <a:latin typeface="Lato"/>
                <a:ea typeface="Lato"/>
                <a:cs typeface="Lato"/>
                <a:sym typeface="Lato"/>
              </a:rPr>
              <a:t>Recommendation 1:  Buy a house during the second half of the year.</a:t>
            </a:r>
            <a:endParaRPr sz="1800">
              <a:latin typeface="Lato"/>
              <a:ea typeface="Lato"/>
              <a:cs typeface="Lato"/>
              <a:sym typeface="Lato"/>
            </a:endParaRPr>
          </a:p>
          <a:p>
            <a:pPr marL="0" lvl="0" indent="0" algn="l" rtl="0">
              <a:spcBef>
                <a:spcPts val="1600"/>
              </a:spcBef>
              <a:spcAft>
                <a:spcPts val="0"/>
              </a:spcAft>
              <a:buNone/>
            </a:pPr>
            <a:r>
              <a:rPr lang="en" sz="1800">
                <a:latin typeface="Lato"/>
                <a:ea typeface="Lato"/>
                <a:cs typeface="Lato"/>
                <a:sym typeface="Lato"/>
              </a:rPr>
              <a:t>Recommendation 2: Don’t buy a house with less than 3 bedrooms.</a:t>
            </a:r>
            <a:endParaRPr sz="1800">
              <a:latin typeface="Lato"/>
              <a:ea typeface="Lato"/>
              <a:cs typeface="Lato"/>
              <a:sym typeface="Lato"/>
            </a:endParaRPr>
          </a:p>
          <a:p>
            <a:pPr marL="0" lvl="0" indent="0" algn="l" rtl="0">
              <a:spcBef>
                <a:spcPts val="1600"/>
              </a:spcBef>
              <a:spcAft>
                <a:spcPts val="1600"/>
              </a:spcAft>
              <a:buNone/>
            </a:pPr>
            <a:r>
              <a:rPr lang="en" sz="1800">
                <a:latin typeface="Lato"/>
                <a:ea typeface="Lato"/>
                <a:cs typeface="Lato"/>
                <a:sym typeface="Lato"/>
              </a:rPr>
              <a:t>Recommendation 3: Look for a home in the $513,000 - $539,000 price range.</a:t>
            </a:r>
            <a:endParaRPr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p:nvPr/>
        </p:nvSpPr>
        <p:spPr>
          <a:xfrm>
            <a:off x="177025" y="2510150"/>
            <a:ext cx="8668500" cy="143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Next: </a:t>
            </a:r>
            <a:r>
              <a:rPr lang="en" sz="1700" dirty="0">
                <a:solidFill>
                  <a:schemeClr val="dk2"/>
                </a:solidFill>
                <a:latin typeface="Lato"/>
                <a:ea typeface="Lato"/>
                <a:cs typeface="Lato"/>
                <a:sym typeface="Lato"/>
              </a:rPr>
              <a:t>Look at summary statistics for relevant columns in this new data frame</a:t>
            </a:r>
            <a:endParaRPr sz="1700" dirty="0">
              <a:solidFill>
                <a:schemeClr val="dk2"/>
              </a:solidFill>
              <a:latin typeface="Lato"/>
              <a:ea typeface="Lato"/>
              <a:cs typeface="Lato"/>
              <a:sym typeface="Lato"/>
            </a:endParaRPr>
          </a:p>
          <a:p>
            <a:pPr marL="457200" lvl="0" indent="-336550" algn="l" rtl="0">
              <a:spcBef>
                <a:spcPts val="160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can be used to manage expectations for the client. </a:t>
            </a:r>
            <a:endParaRPr sz="1700" i="1" dirty="0">
              <a:solidFill>
                <a:srgbClr val="666666"/>
              </a:solidFill>
              <a:latin typeface="Lato"/>
              <a:ea typeface="Lato"/>
              <a:cs typeface="Lato"/>
              <a:sym typeface="Lato"/>
            </a:endParaRPr>
          </a:p>
          <a:p>
            <a:pPr marL="457200" lvl="0" indent="-336550" algn="l" rtl="0">
              <a:spcBef>
                <a:spcPts val="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is determined by finding the median price of homes in Seattle and then making a data frame which only contains homes within 10% of that median price. </a:t>
            </a:r>
            <a:endParaRPr sz="1700" i="1" dirty="0">
              <a:solidFill>
                <a:schemeClr val="dk2"/>
              </a:solidFill>
              <a:latin typeface="Lato"/>
              <a:ea typeface="Lato"/>
              <a:cs typeface="Lato"/>
              <a:sym typeface="Lato"/>
            </a:endParaRPr>
          </a:p>
        </p:txBody>
      </p:sp>
      <p:sp>
        <p:nvSpPr>
          <p:cNvPr id="149" name="Google Shape;149;p25"/>
          <p:cNvSpPr txBox="1"/>
          <p:nvPr/>
        </p:nvSpPr>
        <p:spPr>
          <a:xfrm>
            <a:off x="237750" y="1035350"/>
            <a:ext cx="8668500" cy="143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dk2"/>
                </a:solidFill>
                <a:latin typeface="Lato"/>
                <a:ea typeface="Lato"/>
                <a:cs typeface="Lato"/>
                <a:sym typeface="Lato"/>
              </a:rPr>
              <a:t>First: Create a data frame which only contains mid-priced homes within Seattle </a:t>
            </a:r>
            <a:endParaRPr sz="1700" dirty="0">
              <a:solidFill>
                <a:schemeClr val="dk2"/>
              </a:solidFill>
              <a:latin typeface="Lato"/>
              <a:ea typeface="Lato"/>
              <a:cs typeface="Lato"/>
              <a:sym typeface="Lato"/>
            </a:endParaRPr>
          </a:p>
          <a:p>
            <a:pPr marL="457200" lvl="0" indent="-336550" algn="l" rtl="0">
              <a:spcBef>
                <a:spcPts val="160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can be used to manage expectations for the client. </a:t>
            </a:r>
            <a:endParaRPr sz="1700" i="1" dirty="0">
              <a:solidFill>
                <a:srgbClr val="666666"/>
              </a:solidFill>
              <a:latin typeface="Lato"/>
              <a:ea typeface="Lato"/>
              <a:cs typeface="Lato"/>
              <a:sym typeface="Lato"/>
            </a:endParaRPr>
          </a:p>
          <a:p>
            <a:pPr marL="457200" lvl="0" indent="-336550" algn="l" rtl="0">
              <a:spcBef>
                <a:spcPts val="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is determined by finding the median price of homes in Seattle and then making a data frame which only contains homes within 10% of that median price. </a:t>
            </a:r>
            <a:endParaRPr sz="1700" i="1" dirty="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idx="4294967295"/>
          </p:nvPr>
        </p:nvSpPr>
        <p:spPr>
          <a:xfrm>
            <a:off x="947075" y="109250"/>
            <a:ext cx="73407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solidFill>
                  <a:schemeClr val="dk1"/>
                </a:solidFill>
                <a:latin typeface="Lato"/>
                <a:ea typeface="Lato"/>
                <a:cs typeface="Lato"/>
                <a:sym typeface="Lato"/>
              </a:rPr>
              <a:t>Recommendation 1:  Buy a house during the second half of the year.</a:t>
            </a:r>
            <a:endParaRPr sz="1800">
              <a:solidFill>
                <a:schemeClr val="dk1"/>
              </a:solidFill>
              <a:latin typeface="Lato"/>
              <a:ea typeface="Lato"/>
              <a:cs typeface="Lato"/>
              <a:sym typeface="Lato"/>
            </a:endParaRPr>
          </a:p>
          <a:p>
            <a:pPr marL="0" lvl="0" indent="0" algn="l" rtl="0">
              <a:spcBef>
                <a:spcPts val="1600"/>
              </a:spcBef>
              <a:spcAft>
                <a:spcPts val="0"/>
              </a:spcAft>
              <a:buClr>
                <a:schemeClr val="dk2"/>
              </a:buClr>
              <a:buSzPts val="1100"/>
              <a:buFont typeface="Arial"/>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55" name="Google Shape;155;p26"/>
          <p:cNvSpPr txBox="1"/>
          <p:nvPr/>
        </p:nvSpPr>
        <p:spPr>
          <a:xfrm>
            <a:off x="137525" y="882950"/>
            <a:ext cx="8668500" cy="414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Step 1:</a:t>
            </a:r>
            <a:r>
              <a:rPr lang="en" sz="1700">
                <a:solidFill>
                  <a:schemeClr val="dk2"/>
                </a:solidFill>
                <a:latin typeface="Lato"/>
                <a:ea typeface="Lato"/>
                <a:cs typeface="Lato"/>
                <a:sym typeface="Lato"/>
              </a:rPr>
              <a:t> Make a data frame for each quarter of the year based on the available dates 	</a:t>
            </a:r>
            <a:endParaRPr sz="1700">
              <a:solidFill>
                <a:schemeClr val="dk2"/>
              </a:solidFill>
              <a:latin typeface="Lato"/>
              <a:ea typeface="Lato"/>
              <a:cs typeface="Lato"/>
              <a:sym typeface="Lato"/>
            </a:endParaRPr>
          </a:p>
          <a:p>
            <a:pPr marL="457200" lvl="0" indent="-336550" algn="l" rtl="0">
              <a:spcBef>
                <a:spcPts val="1600"/>
              </a:spcBef>
              <a:spcAft>
                <a:spcPts val="0"/>
              </a:spcAft>
              <a:buClr>
                <a:schemeClr val="dk2"/>
              </a:buClr>
              <a:buSzPts val="1700"/>
              <a:buFont typeface="Lato"/>
              <a:buChar char="●"/>
            </a:pPr>
            <a:r>
              <a:rPr lang="en" sz="1700" i="1">
                <a:solidFill>
                  <a:schemeClr val="dk2"/>
                </a:solidFill>
                <a:latin typeface="Lato"/>
                <a:ea typeface="Lato"/>
                <a:cs typeface="Lato"/>
                <a:sym typeface="Lato"/>
              </a:rPr>
              <a:t>(the earliest date among the mid price range houses in Seattle is May 2, 2014 and the latest date is May 24, 2015)</a:t>
            </a:r>
            <a:endParaRPr sz="1700" i="1">
              <a:solidFill>
                <a:schemeClr val="dk2"/>
              </a:solidFill>
              <a:latin typeface="Lato"/>
              <a:ea typeface="Lato"/>
              <a:cs typeface="Lato"/>
              <a:sym typeface="Lato"/>
            </a:endParaRPr>
          </a:p>
          <a:p>
            <a:pPr marL="0" lvl="0" indent="0" algn="l" rtl="0">
              <a:spcBef>
                <a:spcPts val="1600"/>
              </a:spcBef>
              <a:spcAft>
                <a:spcPts val="0"/>
              </a:spcAft>
              <a:buNone/>
            </a:pPr>
            <a:r>
              <a:rPr lang="en" sz="1700" b="1">
                <a:solidFill>
                  <a:schemeClr val="dk2"/>
                </a:solidFill>
                <a:latin typeface="Lato"/>
                <a:ea typeface="Lato"/>
                <a:cs typeface="Lato"/>
                <a:sym typeface="Lato"/>
              </a:rPr>
              <a:t>Step 2:</a:t>
            </a:r>
            <a:r>
              <a:rPr lang="en" sz="1700">
                <a:solidFill>
                  <a:schemeClr val="dk2"/>
                </a:solidFill>
                <a:latin typeface="Lato"/>
                <a:ea typeface="Lato"/>
                <a:cs typeface="Lato"/>
                <a:sym typeface="Lato"/>
              </a:rPr>
              <a:t> Run summary statistics for price per square foot and distance from city center for each quarter</a:t>
            </a:r>
            <a:endParaRPr sz="1700">
              <a:solidFill>
                <a:schemeClr val="dk2"/>
              </a:solidFill>
              <a:latin typeface="Lato"/>
              <a:ea typeface="Lato"/>
              <a:cs typeface="Lato"/>
              <a:sym typeface="Lato"/>
            </a:endParaRPr>
          </a:p>
          <a:p>
            <a:pPr marL="457200" lvl="0" indent="-336550" algn="l" rtl="0">
              <a:spcBef>
                <a:spcPts val="1600"/>
              </a:spcBef>
              <a:spcAft>
                <a:spcPts val="0"/>
              </a:spcAft>
              <a:buClr>
                <a:schemeClr val="dk2"/>
              </a:buClr>
              <a:buSzPts val="1700"/>
              <a:buFont typeface="Lato"/>
              <a:buChar char="●"/>
            </a:pPr>
            <a:r>
              <a:rPr lang="en" sz="1700" i="1">
                <a:solidFill>
                  <a:schemeClr val="dk2"/>
                </a:solidFill>
                <a:latin typeface="Lato"/>
                <a:ea typeface="Lato"/>
                <a:cs typeface="Lato"/>
                <a:sym typeface="Lato"/>
              </a:rPr>
              <a:t>Results: </a:t>
            </a:r>
            <a:endParaRPr sz="1700" i="1">
              <a:solidFill>
                <a:schemeClr val="dk2"/>
              </a:solidFill>
              <a:latin typeface="Lato"/>
              <a:ea typeface="Lato"/>
              <a:cs typeface="Lato"/>
              <a:sym typeface="Lato"/>
            </a:endParaRPr>
          </a:p>
          <a:p>
            <a:pPr marL="914400" lvl="1" indent="-336550" algn="l" rtl="0">
              <a:spcBef>
                <a:spcPts val="0"/>
              </a:spcBef>
              <a:spcAft>
                <a:spcPts val="0"/>
              </a:spcAft>
              <a:buClr>
                <a:schemeClr val="dk2"/>
              </a:buClr>
              <a:buSzPts val="1700"/>
              <a:buFont typeface="Lato"/>
              <a:buChar char="○"/>
            </a:pPr>
            <a:r>
              <a:rPr lang="en" sz="1700" i="1">
                <a:solidFill>
                  <a:schemeClr val="dk2"/>
                </a:solidFill>
                <a:latin typeface="Lato"/>
                <a:ea typeface="Lato"/>
                <a:cs typeface="Lato"/>
                <a:sym typeface="Lato"/>
              </a:rPr>
              <a:t>Q3 has both a mean and median below the other quartiles when it comes to distance from the city center. </a:t>
            </a:r>
            <a:endParaRPr sz="1700" i="1">
              <a:solidFill>
                <a:schemeClr val="dk2"/>
              </a:solidFill>
              <a:latin typeface="Lato"/>
              <a:ea typeface="Lato"/>
              <a:cs typeface="Lato"/>
              <a:sym typeface="Lato"/>
            </a:endParaRPr>
          </a:p>
          <a:p>
            <a:pPr marL="914400" lvl="1" indent="-336550" algn="l" rtl="0">
              <a:spcBef>
                <a:spcPts val="0"/>
              </a:spcBef>
              <a:spcAft>
                <a:spcPts val="0"/>
              </a:spcAft>
              <a:buClr>
                <a:schemeClr val="dk2"/>
              </a:buClr>
              <a:buSzPts val="1700"/>
              <a:buFont typeface="Lato"/>
              <a:buChar char="○"/>
            </a:pPr>
            <a:r>
              <a:rPr lang="en" sz="1700" i="1">
                <a:solidFill>
                  <a:schemeClr val="dk2"/>
                </a:solidFill>
                <a:latin typeface="Lato"/>
                <a:ea typeface="Lato"/>
                <a:cs typeface="Lato"/>
                <a:sym typeface="Lato"/>
              </a:rPr>
              <a:t>Q4 is then the next lowest in distance from the city center and has the combined benefit that its price per square foot is less than all other quartiles (in both median and mean), so my client is more likely to get a better value if purchasing then.</a:t>
            </a:r>
            <a:endParaRPr sz="1700" i="1">
              <a:solidFill>
                <a:schemeClr val="dk2"/>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idx="4294967295"/>
          </p:nvPr>
        </p:nvSpPr>
        <p:spPr>
          <a:xfrm>
            <a:off x="947075" y="109250"/>
            <a:ext cx="76584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Lato"/>
                <a:ea typeface="Lato"/>
                <a:cs typeface="Lato"/>
                <a:sym typeface="Lato"/>
              </a:rPr>
              <a:t>Recommendation 1:  Buy a house during the second half of the year.</a:t>
            </a: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61" name="Google Shape;161;p27"/>
          <p:cNvSpPr txBox="1"/>
          <p:nvPr/>
        </p:nvSpPr>
        <p:spPr>
          <a:xfrm>
            <a:off x="137525" y="882950"/>
            <a:ext cx="8668500" cy="91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Step 3:</a:t>
            </a:r>
            <a:r>
              <a:rPr lang="en" sz="1700">
                <a:solidFill>
                  <a:schemeClr val="dk2"/>
                </a:solidFill>
                <a:latin typeface="Lato"/>
                <a:ea typeface="Lato"/>
                <a:cs typeface="Lato"/>
                <a:sym typeface="Lato"/>
              </a:rPr>
              <a:t> Confirm this recommendation visually</a:t>
            </a:r>
            <a:endParaRPr sz="1700" i="1">
              <a:solidFill>
                <a:schemeClr val="dk2"/>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62" name="Google Shape;162;p27"/>
          <p:cNvPicPr preferRelativeResize="0"/>
          <p:nvPr/>
        </p:nvPicPr>
        <p:blipFill>
          <a:blip r:embed="rId3">
            <a:alphaModFix/>
          </a:blip>
          <a:stretch>
            <a:fillRect/>
          </a:stretch>
        </p:blipFill>
        <p:spPr>
          <a:xfrm>
            <a:off x="2126900" y="1349450"/>
            <a:ext cx="4556700" cy="3794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idx="4294967295"/>
          </p:nvPr>
        </p:nvSpPr>
        <p:spPr>
          <a:xfrm>
            <a:off x="947075" y="109250"/>
            <a:ext cx="76146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Lato"/>
                <a:ea typeface="Lato"/>
                <a:cs typeface="Lato"/>
                <a:sym typeface="Lato"/>
              </a:rPr>
              <a:t>Recommendation 2:  Don’t buy a house with less than 3 bedrooms.</a:t>
            </a: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68" name="Google Shape;168;p28"/>
          <p:cNvSpPr txBox="1"/>
          <p:nvPr/>
        </p:nvSpPr>
        <p:spPr>
          <a:xfrm>
            <a:off x="137525" y="882950"/>
            <a:ext cx="8668500" cy="143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Justification 1: </a:t>
            </a:r>
            <a:r>
              <a:rPr lang="en" sz="1700">
                <a:solidFill>
                  <a:schemeClr val="dk2"/>
                </a:solidFill>
                <a:latin typeface="Lato"/>
                <a:ea typeface="Lato"/>
                <a:cs typeface="Lato"/>
                <a:sym typeface="Lato"/>
              </a:rPr>
              <a:t>The percentage of homes in this price range with less than 3 bedrooms is quite low (28%). This means that she should expect to be able to buy a home with at least 3 bedrooms.</a:t>
            </a:r>
            <a:endParaRPr sz="1700">
              <a:solidFill>
                <a:schemeClr val="dk2"/>
              </a:solidFill>
              <a:latin typeface="Lato"/>
              <a:ea typeface="Lato"/>
              <a:cs typeface="Lato"/>
              <a:sym typeface="Lato"/>
            </a:endParaRPr>
          </a:p>
          <a:p>
            <a:pPr marL="0" lvl="0" indent="0" algn="l" rtl="0">
              <a:spcBef>
                <a:spcPts val="1600"/>
              </a:spcBef>
              <a:spcAft>
                <a:spcPts val="1600"/>
              </a:spcAft>
              <a:buNone/>
            </a:pPr>
            <a:r>
              <a:rPr lang="en" sz="1700" b="1">
                <a:solidFill>
                  <a:schemeClr val="dk2"/>
                </a:solidFill>
                <a:latin typeface="Lato"/>
                <a:ea typeface="Lato"/>
                <a:cs typeface="Lato"/>
                <a:sym typeface="Lato"/>
              </a:rPr>
              <a:t>Justification 2: </a:t>
            </a:r>
            <a:r>
              <a:rPr lang="en" sz="1700">
                <a:solidFill>
                  <a:schemeClr val="dk2"/>
                </a:solidFill>
                <a:latin typeface="Lato"/>
                <a:ea typeface="Lato"/>
                <a:cs typeface="Lato"/>
                <a:sym typeface="Lato"/>
              </a:rPr>
              <a:t>Visual justification via the histogram</a:t>
            </a:r>
            <a:endParaRPr sz="1700" i="1">
              <a:solidFill>
                <a:schemeClr val="dk2"/>
              </a:solidFill>
              <a:latin typeface="Lato"/>
              <a:ea typeface="Lato"/>
              <a:cs typeface="Lato"/>
              <a:sym typeface="Lato"/>
            </a:endParaRPr>
          </a:p>
        </p:txBody>
      </p:sp>
      <p:pic>
        <p:nvPicPr>
          <p:cNvPr id="169" name="Google Shape;169;p28"/>
          <p:cNvPicPr preferRelativeResize="0"/>
          <p:nvPr/>
        </p:nvPicPr>
        <p:blipFill>
          <a:blip r:embed="rId3">
            <a:alphaModFix/>
          </a:blip>
          <a:stretch>
            <a:fillRect/>
          </a:stretch>
        </p:blipFill>
        <p:spPr>
          <a:xfrm>
            <a:off x="2686575" y="2244400"/>
            <a:ext cx="3661125" cy="276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idx="4294967295"/>
          </p:nvPr>
        </p:nvSpPr>
        <p:spPr>
          <a:xfrm>
            <a:off x="481725" y="109250"/>
            <a:ext cx="80799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Lato"/>
                <a:ea typeface="Lato"/>
                <a:cs typeface="Lato"/>
                <a:sym typeface="Lato"/>
              </a:rPr>
              <a:t>Recommendation 3:  Look for a home in the $513,000 - $539,000 price range.</a:t>
            </a: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75" name="Google Shape;175;p29"/>
          <p:cNvSpPr txBox="1"/>
          <p:nvPr/>
        </p:nvSpPr>
        <p:spPr>
          <a:xfrm>
            <a:off x="137525" y="882950"/>
            <a:ext cx="8668500" cy="362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Step 1: </a:t>
            </a:r>
            <a:r>
              <a:rPr lang="en" sz="1700">
                <a:solidFill>
                  <a:schemeClr val="dk2"/>
                </a:solidFill>
                <a:latin typeface="Lato"/>
                <a:ea typeface="Lato"/>
                <a:cs typeface="Lato"/>
                <a:sym typeface="Lato"/>
              </a:rPr>
              <a:t>Divide homes into two groups - homes below the 75th percentile and homes above.</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a:solidFill>
                  <a:schemeClr val="dk2"/>
                </a:solidFill>
                <a:latin typeface="Lato"/>
                <a:ea typeface="Lato"/>
                <a:cs typeface="Lato"/>
                <a:sym typeface="Lato"/>
              </a:rPr>
              <a:t> </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b="1">
                <a:solidFill>
                  <a:schemeClr val="dk2"/>
                </a:solidFill>
                <a:latin typeface="Lato"/>
                <a:ea typeface="Lato"/>
                <a:cs typeface="Lato"/>
                <a:sym typeface="Lato"/>
              </a:rPr>
              <a:t>Step 2:</a:t>
            </a:r>
            <a:r>
              <a:rPr lang="en" sz="1700">
                <a:solidFill>
                  <a:schemeClr val="dk2"/>
                </a:solidFill>
                <a:latin typeface="Lato"/>
                <a:ea typeface="Lato"/>
                <a:cs typeface="Lato"/>
                <a:sym typeface="Lato"/>
              </a:rPr>
              <a:t> Compare the distributions of the distance from the city center among both groups and use a statistical test to determine if the difference is statistically significant.</a:t>
            </a:r>
            <a:endParaRPr sz="1700" i="1">
              <a:solidFill>
                <a:schemeClr val="dk2"/>
              </a:solidFill>
              <a:latin typeface="Lato"/>
              <a:ea typeface="Lato"/>
              <a:cs typeface="Lato"/>
              <a:sym typeface="Lato"/>
            </a:endParaRPr>
          </a:p>
          <a:p>
            <a:pPr marL="457200" lvl="0" indent="-336550" algn="l" rtl="0">
              <a:spcBef>
                <a:spcPts val="1600"/>
              </a:spcBef>
              <a:spcAft>
                <a:spcPts val="0"/>
              </a:spcAft>
              <a:buClr>
                <a:schemeClr val="dk2"/>
              </a:buClr>
              <a:buSzPts val="1700"/>
              <a:buFont typeface="Lato"/>
              <a:buChar char="●"/>
            </a:pPr>
            <a:r>
              <a:rPr lang="en" sz="1700" b="1" i="1">
                <a:solidFill>
                  <a:schemeClr val="dk2"/>
                </a:solidFill>
                <a:latin typeface="Lato"/>
                <a:ea typeface="Lato"/>
                <a:cs typeface="Lato"/>
                <a:sym typeface="Lato"/>
              </a:rPr>
              <a:t>Results:</a:t>
            </a:r>
            <a:r>
              <a:rPr lang="en" sz="1700" b="1">
                <a:solidFill>
                  <a:schemeClr val="dk2"/>
                </a:solidFill>
                <a:latin typeface="Lato"/>
                <a:ea typeface="Lato"/>
                <a:cs typeface="Lato"/>
                <a:sym typeface="Lato"/>
              </a:rPr>
              <a:t>  </a:t>
            </a:r>
            <a:r>
              <a:rPr lang="en" sz="1700">
                <a:solidFill>
                  <a:schemeClr val="dk2"/>
                </a:solidFill>
                <a:latin typeface="Lato"/>
                <a:ea typeface="Lato"/>
                <a:cs typeface="Lato"/>
                <a:sym typeface="Lato"/>
              </a:rPr>
              <a:t>There IS a significant correlation between being in the upper quartile and being closer to the city center.</a:t>
            </a:r>
            <a:endParaRPr sz="1700">
              <a:solidFill>
                <a:schemeClr val="dk2"/>
              </a:solidFill>
              <a:latin typeface="Lato"/>
              <a:ea typeface="Lato"/>
              <a:cs typeface="Lato"/>
              <a:sym typeface="Lato"/>
            </a:endParaRPr>
          </a:p>
          <a:p>
            <a:pPr marL="457200" lvl="0" indent="-336550" algn="l" rtl="0">
              <a:spcBef>
                <a:spcPts val="0"/>
              </a:spcBef>
              <a:spcAft>
                <a:spcPts val="0"/>
              </a:spcAft>
              <a:buClr>
                <a:schemeClr val="dk2"/>
              </a:buClr>
              <a:buSzPts val="1700"/>
              <a:buFont typeface="Lato"/>
              <a:buChar char="●"/>
            </a:pPr>
            <a:r>
              <a:rPr lang="en" sz="1700">
                <a:solidFill>
                  <a:schemeClr val="dk2"/>
                </a:solidFill>
                <a:latin typeface="Lato"/>
                <a:ea typeface="Lato"/>
                <a:cs typeface="Lato"/>
                <a:sym typeface="Lato"/>
              </a:rPr>
              <a:t>Because my client cares a lot about being somewhere lively and this range of prices is still in the “middle range,” this price range is a sweet spot where she is more likely to be close to the city center</a:t>
            </a:r>
            <a:endParaRPr sz="1700">
              <a:solidFill>
                <a:schemeClr val="dk2"/>
              </a:solidFill>
              <a:latin typeface="Lato"/>
              <a:ea typeface="Lato"/>
              <a:cs typeface="Lato"/>
              <a:sym typeface="Lato"/>
            </a:endParaRPr>
          </a:p>
          <a:p>
            <a:pPr marL="0" lvl="0" indent="0" algn="l" rtl="0">
              <a:spcBef>
                <a:spcPts val="1600"/>
              </a:spcBef>
              <a:spcAft>
                <a:spcPts val="1600"/>
              </a:spcAft>
              <a:buNone/>
            </a:pPr>
            <a:endParaRPr sz="17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160675"/>
            <a:ext cx="719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Questions and Hypotheses</a:t>
            </a:r>
            <a:endParaRPr sz="2400"/>
          </a:p>
        </p:txBody>
      </p:sp>
      <p:sp>
        <p:nvSpPr>
          <p:cNvPr id="79" name="Google Shape;79;p14"/>
          <p:cNvSpPr txBox="1">
            <a:spLocks noGrp="1"/>
          </p:cNvSpPr>
          <p:nvPr>
            <p:ph type="title" idx="4294967295"/>
          </p:nvPr>
        </p:nvSpPr>
        <p:spPr>
          <a:xfrm>
            <a:off x="535775" y="792900"/>
            <a:ext cx="6736500" cy="355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50" b="0" dirty="0">
                <a:latin typeface="Lato"/>
                <a:ea typeface="Lato"/>
                <a:cs typeface="Lato"/>
                <a:sym typeface="Lato"/>
              </a:rPr>
              <a:t>Question 1: Do the houses in Seattle have worse condition on average?</a:t>
            </a:r>
            <a:endParaRPr sz="1750" b="0" dirty="0">
              <a:latin typeface="Lato"/>
              <a:ea typeface="Lato"/>
              <a:cs typeface="Lato"/>
              <a:sym typeface="Lato"/>
            </a:endParaRPr>
          </a:p>
          <a:p>
            <a:pPr marL="457200" lvl="0" indent="-342900" algn="l" rtl="0">
              <a:lnSpc>
                <a:spcPct val="100000"/>
              </a:lnSpc>
              <a:spcBef>
                <a:spcPts val="1600"/>
              </a:spcBef>
              <a:spcAft>
                <a:spcPts val="0"/>
              </a:spcAft>
              <a:buClr>
                <a:schemeClr val="dk1"/>
              </a:buClr>
              <a:buSzPts val="1800"/>
              <a:buFont typeface="Lato"/>
              <a:buChar char="●"/>
            </a:pPr>
            <a:r>
              <a:rPr lang="en" sz="1750" b="0" i="1" dirty="0">
                <a:solidFill>
                  <a:schemeClr val="dk1"/>
                </a:solidFill>
                <a:latin typeface="Lato"/>
                <a:ea typeface="Lato"/>
                <a:cs typeface="Lato"/>
                <a:sym typeface="Lato"/>
              </a:rPr>
              <a:t>Corresponding hypothesis: If a house is in Seattle, it is more likely to have a worse condition.</a:t>
            </a:r>
            <a:endParaRPr sz="1750" b="0" i="1" dirty="0">
              <a:solidFill>
                <a:schemeClr val="dk1"/>
              </a:solidFill>
              <a:latin typeface="Lato"/>
              <a:ea typeface="Lato"/>
              <a:cs typeface="Lato"/>
              <a:sym typeface="Lato"/>
            </a:endParaRPr>
          </a:p>
          <a:p>
            <a:pPr marL="0" lvl="0" indent="0" algn="l" rtl="0">
              <a:lnSpc>
                <a:spcPct val="100000"/>
              </a:lnSpc>
              <a:spcBef>
                <a:spcPts val="1600"/>
              </a:spcBef>
              <a:spcAft>
                <a:spcPts val="0"/>
              </a:spcAft>
              <a:buNone/>
            </a:pPr>
            <a:r>
              <a:rPr lang="en" sz="1750" b="0" dirty="0">
                <a:latin typeface="Lato"/>
                <a:ea typeface="Lato"/>
                <a:cs typeface="Lato"/>
                <a:sym typeface="Lato"/>
              </a:rPr>
              <a:t>Question 2: Do the houses in Seattle cost more on average?</a:t>
            </a:r>
            <a:endParaRPr sz="1750" b="0" dirty="0">
              <a:latin typeface="Lato"/>
              <a:ea typeface="Lato"/>
              <a:cs typeface="Lato"/>
              <a:sym typeface="Lato"/>
            </a:endParaRPr>
          </a:p>
          <a:p>
            <a:pPr marL="457200" lvl="0" indent="-342900" algn="l" rtl="0">
              <a:spcBef>
                <a:spcPts val="1600"/>
              </a:spcBef>
              <a:spcAft>
                <a:spcPts val="0"/>
              </a:spcAft>
              <a:buClr>
                <a:schemeClr val="dk1"/>
              </a:buClr>
              <a:buSzPts val="1800"/>
              <a:buFont typeface="Lato"/>
              <a:buChar char="●"/>
            </a:pPr>
            <a:r>
              <a:rPr lang="en" sz="1750" b="0" i="1" dirty="0">
                <a:solidFill>
                  <a:schemeClr val="dk1"/>
                </a:solidFill>
                <a:latin typeface="Lato"/>
                <a:ea typeface="Lato"/>
                <a:cs typeface="Lato"/>
                <a:sym typeface="Lato"/>
              </a:rPr>
              <a:t>Corresponding hypothesis: If a house is in Seattle, it is likely to cost more per square foot than an average house in King County.</a:t>
            </a:r>
            <a:endParaRPr sz="1750" b="0" i="1" dirty="0">
              <a:solidFill>
                <a:schemeClr val="dk1"/>
              </a:solidFill>
              <a:latin typeface="Lato"/>
              <a:ea typeface="Lato"/>
              <a:cs typeface="Lato"/>
              <a:sym typeface="Lato"/>
            </a:endParaRPr>
          </a:p>
          <a:p>
            <a:pPr marL="0" lvl="0" indent="0" algn="l" rtl="0">
              <a:lnSpc>
                <a:spcPct val="100000"/>
              </a:lnSpc>
              <a:spcBef>
                <a:spcPts val="1600"/>
              </a:spcBef>
              <a:spcAft>
                <a:spcPts val="0"/>
              </a:spcAft>
              <a:buNone/>
            </a:pPr>
            <a:r>
              <a:rPr lang="en" sz="1750" b="0" dirty="0">
                <a:latin typeface="Lato"/>
                <a:ea typeface="Lato"/>
                <a:cs typeface="Lato"/>
                <a:sym typeface="Lato"/>
              </a:rPr>
              <a:t>Question 3: Is having a view correlated with greater square footage?</a:t>
            </a:r>
            <a:endParaRPr sz="1750" b="0" dirty="0">
              <a:latin typeface="Lato"/>
              <a:ea typeface="Lato"/>
              <a:cs typeface="Lato"/>
              <a:sym typeface="Lato"/>
            </a:endParaRPr>
          </a:p>
          <a:p>
            <a:pPr marL="457200" lvl="0" indent="-342900" algn="l" rtl="0">
              <a:spcBef>
                <a:spcPts val="1600"/>
              </a:spcBef>
              <a:spcAft>
                <a:spcPts val="0"/>
              </a:spcAft>
              <a:buClr>
                <a:schemeClr val="dk1"/>
              </a:buClr>
              <a:buSzPts val="1800"/>
              <a:buFont typeface="Lato"/>
              <a:buChar char="●"/>
            </a:pPr>
            <a:r>
              <a:rPr lang="en" sz="1750" b="0" i="1" dirty="0">
                <a:solidFill>
                  <a:schemeClr val="dk1"/>
                </a:solidFill>
                <a:latin typeface="Lato"/>
                <a:ea typeface="Lato"/>
                <a:cs typeface="Lato"/>
                <a:sym typeface="Lato"/>
              </a:rPr>
              <a:t>Corresponding hypothesis: Higher view score is correlated with higher square footage.</a:t>
            </a:r>
            <a:endParaRPr sz="1750" b="0" i="1" dirty="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1: If a house is in Seattle, it is more likely to have a worse condition.</a:t>
            </a:r>
            <a:endParaRPr sz="1800" b="0">
              <a:solidFill>
                <a:schemeClr val="dk1"/>
              </a:solidFill>
              <a:latin typeface="Lato"/>
              <a:ea typeface="Lato"/>
              <a:cs typeface="Lato"/>
              <a:sym typeface="Lato"/>
            </a:endParaRPr>
          </a:p>
        </p:txBody>
      </p:sp>
      <p:sp>
        <p:nvSpPr>
          <p:cNvPr id="85" name="Google Shape;85;p15"/>
          <p:cNvSpPr txBox="1"/>
          <p:nvPr/>
        </p:nvSpPr>
        <p:spPr>
          <a:xfrm>
            <a:off x="127650" y="1070525"/>
            <a:ext cx="3000000" cy="425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1: Compare the distributions of distance from the city center for each condition scores</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666666"/>
                </a:solidFill>
                <a:latin typeface="Lato"/>
                <a:ea typeface="Lato"/>
                <a:cs typeface="Lato"/>
                <a:sym typeface="Lato"/>
              </a:rPr>
              <a:t>Visually this indicates that there is not really a correlation between condition and distance. They all have roughly the same min and median. Conditions 2, 3, and 4 have a slight skew towards further distance, but this is not significant.</a:t>
            </a:r>
            <a:endParaRPr sz="1700" i="1">
              <a:solidFill>
                <a:srgbClr val="666666"/>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86" name="Google Shape;86;p15"/>
          <p:cNvPicPr preferRelativeResize="0"/>
          <p:nvPr/>
        </p:nvPicPr>
        <p:blipFill>
          <a:blip r:embed="rId3">
            <a:alphaModFix/>
          </a:blip>
          <a:stretch>
            <a:fillRect/>
          </a:stretch>
        </p:blipFill>
        <p:spPr>
          <a:xfrm>
            <a:off x="3280050" y="853475"/>
            <a:ext cx="4744824" cy="384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1: If a house is in Seattle, it is more likely to have a worse condition.</a:t>
            </a:r>
            <a:endParaRPr sz="1800" b="0">
              <a:solidFill>
                <a:schemeClr val="dk1"/>
              </a:solidFill>
              <a:latin typeface="Lato"/>
              <a:ea typeface="Lato"/>
              <a:cs typeface="Lato"/>
              <a:sym typeface="Lato"/>
            </a:endParaRPr>
          </a:p>
        </p:txBody>
      </p:sp>
      <p:sp>
        <p:nvSpPr>
          <p:cNvPr id="92" name="Google Shape;92;p16"/>
          <p:cNvSpPr txBox="1"/>
          <p:nvPr/>
        </p:nvSpPr>
        <p:spPr>
          <a:xfrm>
            <a:off x="127650" y="1070525"/>
            <a:ext cx="3000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2: Verify results by computing the correlation and plotting a regression line based on the median for each condition score</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666666"/>
                </a:solidFill>
                <a:latin typeface="Lato"/>
                <a:ea typeface="Lato"/>
                <a:cs typeface="Lato"/>
                <a:sym typeface="Lato"/>
              </a:rPr>
              <a:t>Correlation:  - .072</a:t>
            </a:r>
            <a:endParaRPr sz="1700" i="1">
              <a:solidFill>
                <a:srgbClr val="666666"/>
              </a:solidFill>
              <a:latin typeface="Lato"/>
              <a:ea typeface="Lato"/>
              <a:cs typeface="Lato"/>
              <a:sym typeface="Lato"/>
            </a:endParaRPr>
          </a:p>
          <a:p>
            <a:pPr marL="0" lvl="0" indent="0" algn="l" rtl="0">
              <a:spcBef>
                <a:spcPts val="1600"/>
              </a:spcBef>
              <a:spcAft>
                <a:spcPts val="0"/>
              </a:spcAft>
              <a:buNone/>
            </a:pPr>
            <a:r>
              <a:rPr lang="en" sz="1700" i="1">
                <a:solidFill>
                  <a:srgbClr val="666666"/>
                </a:solidFill>
                <a:latin typeface="Lato"/>
                <a:ea typeface="Lato"/>
                <a:cs typeface="Lato"/>
                <a:sym typeface="Lato"/>
              </a:rPr>
              <a:t>This regression line is almost horizontal, indicating that there is not really a correlation.</a:t>
            </a:r>
            <a:endParaRPr sz="1700" i="1">
              <a:solidFill>
                <a:srgbClr val="666666"/>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93" name="Google Shape;93;p16"/>
          <p:cNvPicPr preferRelativeResize="0"/>
          <p:nvPr/>
        </p:nvPicPr>
        <p:blipFill>
          <a:blip r:embed="rId3">
            <a:alphaModFix/>
          </a:blip>
          <a:stretch>
            <a:fillRect/>
          </a:stretch>
        </p:blipFill>
        <p:spPr>
          <a:xfrm>
            <a:off x="3280050" y="892975"/>
            <a:ext cx="4753267" cy="384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idx="4294967295"/>
          </p:nvPr>
        </p:nvSpPr>
        <p:spPr>
          <a:xfrm>
            <a:off x="996450" y="1738200"/>
            <a:ext cx="6736500" cy="1213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800">
                <a:solidFill>
                  <a:schemeClr val="dk1"/>
                </a:solidFill>
                <a:latin typeface="Lato"/>
                <a:ea typeface="Lato"/>
                <a:cs typeface="Lato"/>
                <a:sym typeface="Lato"/>
              </a:rPr>
              <a:t>Hypothesis 1 Conclusion: </a:t>
            </a:r>
            <a:r>
              <a:rPr lang="en" sz="1800" b="0">
                <a:solidFill>
                  <a:schemeClr val="dk1"/>
                </a:solidFill>
                <a:latin typeface="Lato"/>
                <a:ea typeface="Lato"/>
                <a:cs typeface="Lato"/>
                <a:sym typeface="Lato"/>
              </a:rPr>
              <a:t>This hypothesis was proven incorrect, as there does not seem to be a correlation between the condition of a house and the distance from the city center.</a:t>
            </a:r>
            <a:endParaRPr sz="1800" b="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Lato"/>
                <a:ea typeface="Lato"/>
                <a:cs typeface="Lato"/>
                <a:sym typeface="Lato"/>
              </a:rPr>
              <a:t>Hypothesis 2: If a house is in Seattle, it is likely to cost more per square foot than an average house in King County.</a:t>
            </a: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04" name="Google Shape;104;p18"/>
          <p:cNvSpPr txBox="1"/>
          <p:nvPr/>
        </p:nvSpPr>
        <p:spPr>
          <a:xfrm>
            <a:off x="127650" y="1070525"/>
            <a:ext cx="3000000" cy="388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1: Compare the price per square foot for homes in all of King County as compared with homes only in Seattle</a:t>
            </a:r>
            <a:endParaRPr sz="1700">
              <a:solidFill>
                <a:schemeClr val="dk2"/>
              </a:solidFill>
              <a:latin typeface="Lato"/>
              <a:ea typeface="Lato"/>
              <a:cs typeface="Lato"/>
              <a:sym typeface="Lato"/>
            </a:endParaRPr>
          </a:p>
          <a:p>
            <a:pPr marL="0" lvl="0" indent="0" algn="l" rtl="0">
              <a:spcBef>
                <a:spcPts val="1600"/>
              </a:spcBef>
              <a:spcAft>
                <a:spcPts val="0"/>
              </a:spcAft>
              <a:buNone/>
            </a:pPr>
            <a:endParaRPr sz="1700">
              <a:solidFill>
                <a:schemeClr val="dk2"/>
              </a:solidFill>
              <a:latin typeface="Lato"/>
              <a:ea typeface="Lato"/>
              <a:cs typeface="Lato"/>
              <a:sym typeface="Lato"/>
            </a:endParaRPr>
          </a:p>
          <a:p>
            <a:pPr marL="0" lvl="0" indent="0" algn="l" rtl="0">
              <a:spcBef>
                <a:spcPts val="1600"/>
              </a:spcBef>
              <a:spcAft>
                <a:spcPts val="0"/>
              </a:spcAft>
              <a:buNone/>
            </a:pP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434343"/>
                </a:solidFill>
                <a:latin typeface="Lato"/>
                <a:ea typeface="Lato"/>
                <a:cs typeface="Lato"/>
                <a:sym typeface="Lato"/>
              </a:rPr>
              <a:t>The mean and median of houses in Seattle cost more than the overall values for all of King County.</a:t>
            </a:r>
            <a:endParaRPr sz="1700" i="1">
              <a:solidFill>
                <a:srgbClr val="434343"/>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05" name="Google Shape;105;p18"/>
          <p:cNvPicPr preferRelativeResize="0"/>
          <p:nvPr/>
        </p:nvPicPr>
        <p:blipFill>
          <a:blip r:embed="rId3">
            <a:alphaModFix/>
          </a:blip>
          <a:stretch>
            <a:fillRect/>
          </a:stretch>
        </p:blipFill>
        <p:spPr>
          <a:xfrm>
            <a:off x="3396100" y="913225"/>
            <a:ext cx="2556925" cy="2012900"/>
          </a:xfrm>
          <a:prstGeom prst="rect">
            <a:avLst/>
          </a:prstGeom>
          <a:noFill/>
          <a:ln>
            <a:noFill/>
          </a:ln>
        </p:spPr>
      </p:pic>
      <p:pic>
        <p:nvPicPr>
          <p:cNvPr id="106" name="Google Shape;106;p18"/>
          <p:cNvPicPr preferRelativeResize="0"/>
          <p:nvPr/>
        </p:nvPicPr>
        <p:blipFill>
          <a:blip r:embed="rId4">
            <a:alphaModFix/>
          </a:blip>
          <a:stretch>
            <a:fillRect/>
          </a:stretch>
        </p:blipFill>
        <p:spPr>
          <a:xfrm>
            <a:off x="6221486" y="913225"/>
            <a:ext cx="2800589" cy="201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idx="4294967295"/>
          </p:nvPr>
        </p:nvSpPr>
        <p:spPr>
          <a:xfrm>
            <a:off x="937200" y="5990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Lato"/>
                <a:ea typeface="Lato"/>
                <a:cs typeface="Lato"/>
                <a:sym typeface="Lato"/>
              </a:rPr>
              <a:t>Hypothesis 2: If a house is in Seattle, it is likely to cost more per square foot than an average house in King County.</a:t>
            </a: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12" name="Google Shape;112;p19"/>
          <p:cNvSpPr txBox="1"/>
          <p:nvPr/>
        </p:nvSpPr>
        <p:spPr>
          <a:xfrm>
            <a:off x="538825" y="3744700"/>
            <a:ext cx="7813200" cy="190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2: Use a visual aid to confirm this comparison</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434343"/>
                </a:solidFill>
                <a:latin typeface="Lato"/>
                <a:ea typeface="Lato"/>
                <a:cs typeface="Lato"/>
                <a:sym typeface="Lato"/>
              </a:rPr>
              <a:t>We can visually verify that the distribution for King County is more heavily concentrated to the left than Seattle. Relative frequency is important here, which is why the y-axes don’t need to correspond.</a:t>
            </a:r>
            <a:endParaRPr sz="1700" i="1">
              <a:solidFill>
                <a:srgbClr val="434343"/>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13" name="Google Shape;113;p19"/>
          <p:cNvPicPr preferRelativeResize="0"/>
          <p:nvPr/>
        </p:nvPicPr>
        <p:blipFill>
          <a:blip r:embed="rId3">
            <a:alphaModFix/>
          </a:blip>
          <a:stretch>
            <a:fillRect/>
          </a:stretch>
        </p:blipFill>
        <p:spPr>
          <a:xfrm>
            <a:off x="768500" y="750425"/>
            <a:ext cx="7188651" cy="305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idx="4294967295"/>
          </p:nvPr>
        </p:nvSpPr>
        <p:spPr>
          <a:xfrm>
            <a:off x="996450" y="1738200"/>
            <a:ext cx="6736500" cy="1213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800">
                <a:solidFill>
                  <a:schemeClr val="dk1"/>
                </a:solidFill>
                <a:latin typeface="Lato"/>
                <a:ea typeface="Lato"/>
                <a:cs typeface="Lato"/>
                <a:sym typeface="Lato"/>
              </a:rPr>
              <a:t>Hypothesis 2 Conclusion: </a:t>
            </a:r>
            <a:r>
              <a:rPr lang="en" sz="1800" b="0">
                <a:solidFill>
                  <a:schemeClr val="dk1"/>
                </a:solidFill>
                <a:latin typeface="Lato"/>
                <a:ea typeface="Lato"/>
                <a:cs typeface="Lato"/>
                <a:sym typeface="Lato"/>
              </a:rPr>
              <a:t>This hypothesis was proven correct, as the mean and median cost per square foot are greater for houses in Seattle as compared to all of King County.</a:t>
            </a:r>
            <a:endParaRPr sz="1800" b="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3: Higher view score is correlated with higher square footage.</a:t>
            </a:r>
            <a:endParaRPr sz="1800" b="0">
              <a:solidFill>
                <a:schemeClr val="dk1"/>
              </a:solidFill>
              <a:latin typeface="Lato"/>
              <a:ea typeface="Lato"/>
              <a:cs typeface="Lato"/>
              <a:sym typeface="Lato"/>
            </a:endParaRPr>
          </a:p>
        </p:txBody>
      </p:sp>
      <p:sp>
        <p:nvSpPr>
          <p:cNvPr id="124" name="Google Shape;124;p21"/>
          <p:cNvSpPr txBox="1"/>
          <p:nvPr/>
        </p:nvSpPr>
        <p:spPr>
          <a:xfrm>
            <a:off x="127650" y="1070525"/>
            <a:ext cx="3000000" cy="321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1: Compare the distributions for respective view score as they compare to square footage</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666666"/>
                </a:solidFill>
                <a:latin typeface="Lato"/>
                <a:ea typeface="Lato"/>
                <a:cs typeface="Lato"/>
                <a:sym typeface="Lato"/>
              </a:rPr>
              <a:t>There are lots of outliers and it seems like there is a general trend upwards for view score and living space. This is not yet concrete</a:t>
            </a:r>
            <a:endParaRPr sz="1700" i="1">
              <a:solidFill>
                <a:srgbClr val="666666"/>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25" name="Google Shape;125;p21"/>
          <p:cNvPicPr preferRelativeResize="0"/>
          <p:nvPr/>
        </p:nvPicPr>
        <p:blipFill>
          <a:blip r:embed="rId3">
            <a:alphaModFix/>
          </a:blip>
          <a:stretch>
            <a:fillRect/>
          </a:stretch>
        </p:blipFill>
        <p:spPr>
          <a:xfrm>
            <a:off x="3280050" y="1149650"/>
            <a:ext cx="5711551" cy="3454567"/>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1171</Words>
  <Application>Microsoft Macintosh PowerPoint</Application>
  <PresentationFormat>On-screen Show (16:9)</PresentationFormat>
  <Paragraphs>68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Lato</vt:lpstr>
      <vt:lpstr>Raleway</vt:lpstr>
      <vt:lpstr>Arial</vt:lpstr>
      <vt:lpstr>Swiss</vt:lpstr>
      <vt:lpstr>EDA Project for King County WA</vt:lpstr>
      <vt:lpstr>Questions and Hypotheses</vt:lpstr>
      <vt:lpstr>Hypothesis 1: If a house is in Seattle, it is more likely to have a worse condition.</vt:lpstr>
      <vt:lpstr>Hypothesis 1: If a house is in Seattle, it is more likely to have a worse condition.</vt:lpstr>
      <vt:lpstr>Hypothesis 1 Conclusion: This hypothesis was proven incorrect, as there does not seem to be a correlation between the condition of a house and the distance from the city center.</vt:lpstr>
      <vt:lpstr>Hypothesis 2: If a house is in Seattle, it is likely to cost more per square foot than an average house in King County. </vt:lpstr>
      <vt:lpstr>Hypothesis 2: If a house is in Seattle, it is likely to cost more per square foot than an average house in King County. </vt:lpstr>
      <vt:lpstr>Hypothesis 2 Conclusion: This hypothesis was proven correct, as the mean and median cost per square foot are greater for houses in Seattle as compared to all of King County.</vt:lpstr>
      <vt:lpstr>Hypothesis 3: Higher view score is correlated with higher square footage.</vt:lpstr>
      <vt:lpstr>Hypothesis 3: Higher view score is correlated with higher square footage.</vt:lpstr>
      <vt:lpstr>Hypothesis 3 Conclusion: This hypothesis was proven correct since there is a strong correlation between higher view score and higher square footage.</vt:lpstr>
      <vt:lpstr>Client Requirements</vt:lpstr>
      <vt:lpstr>PowerPoint Presentation</vt:lpstr>
      <vt:lpstr>Recommendation 1:  Buy a house during the second half of the year.  </vt:lpstr>
      <vt:lpstr>Recommendation 1:  Buy a house during the second half of the year.  </vt:lpstr>
      <vt:lpstr>Recommendation 2:  Don’t buy a house with less than 3 bedrooms.    </vt:lpstr>
      <vt:lpstr>Recommendation 3:  Look for a home in the $513,000 - $539,000 price range.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Doyal,Hannah</cp:lastModifiedBy>
  <cp:revision>1</cp:revision>
  <dcterms:modified xsi:type="dcterms:W3CDTF">2024-12-19T15:47:25Z</dcterms:modified>
</cp:coreProperties>
</file>